
<file path=[Content_Types].xml><?xml version="1.0" encoding="utf-8"?>
<Types xmlns="http://schemas.openxmlformats.org/package/2006/content-types">
  <Default Extension="jpg" ContentType="image/jpeg"/>
  <Default Extension="emf" ContentType="image/x-emf"/>
  <Default Extension="xlsx" ContentType="application/vnd.openxmlformats-officedocument.spreadsheetml.sheet"/>
  <Default Extension="xls" ContentType="application/vnd.ms-excel"/>
  <Default Extension="jpeg" ContentType="image/jpeg"/>
  <Default Extension="xml" ContentType="application/xml"/>
  <Default Extension="vml" ContentType="application/vnd.openxmlformats-officedocument.vmlDrawing"/>
  <Default Extension="bin" ContentType="application/vnd.openxmlformats-officedocument.presentationml.printerSettings"/>
  <Default Extension="png" ContentType="image/png"/>
  <Default Extension="rels" ContentType="application/vnd.openxmlformats-package.relationships+xml"/>
  <Default Extension="gif" ContentType="image/gif"/>
  <Default Extension="avi"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57.xml" ContentType="application/vnd.openxmlformats-officedocument.presentationml.notesSlide+xml"/>
  <Override PartName="/ppt/embeddings/oleObject1.bin" ContentType="application/vnd.openxmlformats-officedocument.oleObject"/>
  <Override PartName="/ppt/notesSlides/notesSlide58.xml" ContentType="application/vnd.openxmlformats-officedocument.presentationml.notesSlide+xml"/>
  <Override PartName="/ppt/embeddings/oleObject2.bin" ContentType="application/vnd.openxmlformats-officedocument.oleObject"/>
  <Override PartName="/ppt/notesSlides/notesSlide59.xml" ContentType="application/vnd.openxmlformats-officedocument.presentationml.notesSlide+xml"/>
  <Override PartName="/ppt/embeddings/oleObject3.bin" ContentType="application/vnd.openxmlformats-officedocument.oleObject"/>
  <Override PartName="/ppt/notesSlides/notesSlide60.xml" ContentType="application/vnd.openxmlformats-officedocument.presentationml.notesSlide+xml"/>
  <Override PartName="/ppt/embeddings/oleObject4.bin" ContentType="application/vnd.openxmlformats-officedocument.oleObject"/>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7.xml" ContentType="application/vnd.openxmlformats-officedocument.drawingml.chart+xml"/>
  <Override PartName="/ppt/theme/themeOverride3.xml" ContentType="application/vnd.openxmlformats-officedocument.themeOverr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67.xml" ContentType="application/vnd.openxmlformats-officedocument.presentationml.notesSlide+xml"/>
  <Override PartName="/ppt/charts/chart8.xml" ContentType="application/vnd.openxmlformats-officedocument.drawingml.chart+xml"/>
  <Override PartName="/ppt/notesSlides/notesSlide68.xml" ContentType="application/vnd.openxmlformats-officedocument.presentationml.notesSlide+xml"/>
  <Override PartName="/ppt/charts/chart9.xml" ContentType="application/vnd.openxmlformats-officedocument.drawingml.chart+xml"/>
  <Override PartName="/ppt/theme/themeOverride4.xml" ContentType="application/vnd.openxmlformats-officedocument.themeOverride+xml"/>
  <Override PartName="/ppt/charts/chart10.xml" ContentType="application/vnd.openxmlformats-officedocument.drawingml.chart+xml"/>
  <Override PartName="/ppt/theme/themeOverride5.xml" ContentType="application/vnd.openxmlformats-officedocument.themeOverr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rts/chart11.xml" ContentType="application/vnd.openxmlformats-officedocument.drawingml.chart+xml"/>
  <Override PartName="/ppt/theme/themeOverride6.xml" ContentType="application/vnd.openxmlformats-officedocument.themeOverr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notesSlides/notesSlide78.xml" ContentType="application/vnd.openxmlformats-officedocument.presentationml.notesSlide+xml"/>
  <Override PartName="/ppt/charts/chart16.xml" ContentType="application/vnd.openxmlformats-officedocument.drawingml.chart+xml"/>
  <Override PartName="/ppt/notesSlides/notesSlide79.xml" ContentType="application/vnd.openxmlformats-officedocument.presentationml.notesSlide+xml"/>
  <Override PartName="/ppt/charts/chart17.xml" ContentType="application/vnd.openxmlformats-officedocument.drawingml.chart+xml"/>
  <Override PartName="/ppt/theme/themeOverride7.xml" ContentType="application/vnd.openxmlformats-officedocument.themeOverr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rts/chart18.xml" ContentType="application/vnd.openxmlformats-officedocument.drawingml.chart+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rts/chart19.xml" ContentType="application/vnd.openxmlformats-officedocument.drawingml.chart+xml"/>
  <Override PartName="/ppt/drawings/drawing1.xml" ContentType="application/vnd.openxmlformats-officedocument.drawingml.chartshape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rts/chart20.xml" ContentType="application/vnd.openxmlformats-officedocument.drawingml.chart+xml"/>
  <Override PartName="/ppt/theme/themeOverride8.xml" ContentType="application/vnd.openxmlformats-officedocument.themeOverride+xml"/>
  <Override PartName="/ppt/charts/chart21.xml" ContentType="application/vnd.openxmlformats-officedocument.drawingml.chart+xml"/>
  <Override PartName="/ppt/theme/themeOverride9.xml" ContentType="application/vnd.openxmlformats-officedocument.themeOverride+xml"/>
  <Override PartName="/ppt/notesSlides/notesSlide89.xml" ContentType="application/vnd.openxmlformats-officedocument.presentationml.notesSlide+xml"/>
  <Override PartName="/ppt/charts/chart22.xml" ContentType="application/vnd.openxmlformats-officedocument.drawingml.chart+xml"/>
  <Override PartName="/ppt/charts/chart23.xml" ContentType="application/vnd.openxmlformats-officedocument.drawingml.chart+xml"/>
  <Override PartName="/ppt/notesSlides/notesSlide90.xml" ContentType="application/vnd.openxmlformats-officedocument.presentationml.notesSlide+xml"/>
  <Override PartName="/ppt/charts/chart24.xml" ContentType="application/vnd.openxmlformats-officedocument.drawingml.chart+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charts/chart25.xml" ContentType="application/vnd.openxmlformats-officedocument.drawingml.chart+xml"/>
  <Override PartName="/ppt/theme/themeOverride10.xml" ContentType="application/vnd.openxmlformats-officedocument.themeOverr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embeddings/oleObject8.bin" ContentType="application/vnd.openxmlformats-officedocument.oleObject"/>
  <Override PartName="/ppt/notesSlides/notesSlide99.xml" ContentType="application/vnd.openxmlformats-officedocument.presentationml.notesSlide+xml"/>
  <Override PartName="/ppt/charts/chart26.xml" ContentType="application/vnd.openxmlformats-officedocument.drawingml.chart+xml"/>
  <Override PartName="/ppt/charts/chart27.xml" ContentType="application/vnd.openxmlformats-officedocument.drawingml.chart+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 id="2147483737" r:id="rId2"/>
    <p:sldMasterId id="2147483752" r:id="rId3"/>
  </p:sldMasterIdLst>
  <p:notesMasterIdLst>
    <p:notesMasterId r:id="rId224"/>
  </p:notesMasterIdLst>
  <p:handoutMasterIdLst>
    <p:handoutMasterId r:id="rId225"/>
  </p:handoutMasterIdLst>
  <p:sldIdLst>
    <p:sldId id="1072" r:id="rId4"/>
    <p:sldId id="1076" r:id="rId5"/>
    <p:sldId id="1075" r:id="rId6"/>
    <p:sldId id="821" r:id="rId7"/>
    <p:sldId id="849" r:id="rId8"/>
    <p:sldId id="850" r:id="rId9"/>
    <p:sldId id="1078" r:id="rId10"/>
    <p:sldId id="797" r:id="rId11"/>
    <p:sldId id="992" r:id="rId12"/>
    <p:sldId id="753" r:id="rId13"/>
    <p:sldId id="628" r:id="rId14"/>
    <p:sldId id="710" r:id="rId15"/>
    <p:sldId id="712" r:id="rId16"/>
    <p:sldId id="713" r:id="rId17"/>
    <p:sldId id="715" r:id="rId18"/>
    <p:sldId id="754" r:id="rId19"/>
    <p:sldId id="711" r:id="rId20"/>
    <p:sldId id="714" r:id="rId21"/>
    <p:sldId id="767" r:id="rId22"/>
    <p:sldId id="768" r:id="rId23"/>
    <p:sldId id="764" r:id="rId24"/>
    <p:sldId id="763" r:id="rId25"/>
    <p:sldId id="758" r:id="rId26"/>
    <p:sldId id="760" r:id="rId27"/>
    <p:sldId id="769" r:id="rId28"/>
    <p:sldId id="765" r:id="rId29"/>
    <p:sldId id="790" r:id="rId30"/>
    <p:sldId id="761" r:id="rId31"/>
    <p:sldId id="762" r:id="rId32"/>
    <p:sldId id="791" r:id="rId33"/>
    <p:sldId id="792" r:id="rId34"/>
    <p:sldId id="766" r:id="rId35"/>
    <p:sldId id="717" r:id="rId36"/>
    <p:sldId id="755" r:id="rId37"/>
    <p:sldId id="720" r:id="rId38"/>
    <p:sldId id="770" r:id="rId39"/>
    <p:sldId id="756" r:id="rId40"/>
    <p:sldId id="725" r:id="rId41"/>
    <p:sldId id="727" r:id="rId42"/>
    <p:sldId id="736" r:id="rId43"/>
    <p:sldId id="738" r:id="rId44"/>
    <p:sldId id="752" r:id="rId45"/>
    <p:sldId id="741" r:id="rId46"/>
    <p:sldId id="742" r:id="rId47"/>
    <p:sldId id="743" r:id="rId48"/>
    <p:sldId id="744" r:id="rId49"/>
    <p:sldId id="888" r:id="rId50"/>
    <p:sldId id="822" r:id="rId51"/>
    <p:sldId id="823" r:id="rId52"/>
    <p:sldId id="734" r:id="rId53"/>
    <p:sldId id="1018" r:id="rId54"/>
    <p:sldId id="1019" r:id="rId55"/>
    <p:sldId id="748" r:id="rId56"/>
    <p:sldId id="934" r:id="rId57"/>
    <p:sldId id="1023" r:id="rId58"/>
    <p:sldId id="1024" r:id="rId59"/>
    <p:sldId id="1025" r:id="rId60"/>
    <p:sldId id="1026" r:id="rId61"/>
    <p:sldId id="1027" r:id="rId62"/>
    <p:sldId id="1028" r:id="rId63"/>
    <p:sldId id="1029" r:id="rId64"/>
    <p:sldId id="1030" r:id="rId65"/>
    <p:sldId id="1031" r:id="rId66"/>
    <p:sldId id="1032" r:id="rId67"/>
    <p:sldId id="1033" r:id="rId68"/>
    <p:sldId id="1034" r:id="rId69"/>
    <p:sldId id="788" r:id="rId70"/>
    <p:sldId id="848" r:id="rId71"/>
    <p:sldId id="777" r:id="rId72"/>
    <p:sldId id="778" r:id="rId73"/>
    <p:sldId id="1077" r:id="rId74"/>
    <p:sldId id="857" r:id="rId75"/>
    <p:sldId id="789" r:id="rId76"/>
    <p:sldId id="780" r:id="rId77"/>
    <p:sldId id="781" r:id="rId78"/>
    <p:sldId id="782" r:id="rId79"/>
    <p:sldId id="796" r:id="rId80"/>
    <p:sldId id="784" r:id="rId81"/>
    <p:sldId id="785" r:id="rId82"/>
    <p:sldId id="826" r:id="rId83"/>
    <p:sldId id="847" r:id="rId84"/>
    <p:sldId id="845" r:id="rId85"/>
    <p:sldId id="787" r:id="rId86"/>
    <p:sldId id="844" r:id="rId87"/>
    <p:sldId id="891" r:id="rId88"/>
    <p:sldId id="890" r:id="rId89"/>
    <p:sldId id="892" r:id="rId90"/>
    <p:sldId id="893" r:id="rId91"/>
    <p:sldId id="1039" r:id="rId92"/>
    <p:sldId id="894" r:id="rId93"/>
    <p:sldId id="895" r:id="rId94"/>
    <p:sldId id="896" r:id="rId95"/>
    <p:sldId id="897" r:id="rId96"/>
    <p:sldId id="898" r:id="rId97"/>
    <p:sldId id="899" r:id="rId98"/>
    <p:sldId id="900" r:id="rId99"/>
    <p:sldId id="901" r:id="rId100"/>
    <p:sldId id="902" r:id="rId101"/>
    <p:sldId id="903" r:id="rId102"/>
    <p:sldId id="904" r:id="rId103"/>
    <p:sldId id="905" r:id="rId104"/>
    <p:sldId id="906" r:id="rId105"/>
    <p:sldId id="907" r:id="rId106"/>
    <p:sldId id="908" r:id="rId107"/>
    <p:sldId id="909" r:id="rId108"/>
    <p:sldId id="910" r:id="rId109"/>
    <p:sldId id="911" r:id="rId110"/>
    <p:sldId id="912" r:id="rId111"/>
    <p:sldId id="913" r:id="rId112"/>
    <p:sldId id="914" r:id="rId113"/>
    <p:sldId id="915" r:id="rId114"/>
    <p:sldId id="916" r:id="rId115"/>
    <p:sldId id="917" r:id="rId116"/>
    <p:sldId id="918" r:id="rId117"/>
    <p:sldId id="919" r:id="rId118"/>
    <p:sldId id="920" r:id="rId119"/>
    <p:sldId id="921" r:id="rId120"/>
    <p:sldId id="922" r:id="rId121"/>
    <p:sldId id="923" r:id="rId122"/>
    <p:sldId id="924" r:id="rId123"/>
    <p:sldId id="925" r:id="rId124"/>
    <p:sldId id="926" r:id="rId125"/>
    <p:sldId id="927" r:id="rId126"/>
    <p:sldId id="928" r:id="rId127"/>
    <p:sldId id="929" r:id="rId128"/>
    <p:sldId id="930" r:id="rId129"/>
    <p:sldId id="931" r:id="rId130"/>
    <p:sldId id="1040" r:id="rId131"/>
    <p:sldId id="932" r:id="rId132"/>
    <p:sldId id="933" r:id="rId133"/>
    <p:sldId id="974" r:id="rId134"/>
    <p:sldId id="994" r:id="rId135"/>
    <p:sldId id="995" r:id="rId136"/>
    <p:sldId id="1080" r:id="rId137"/>
    <p:sldId id="996" r:id="rId138"/>
    <p:sldId id="1037" r:id="rId139"/>
    <p:sldId id="1079" r:id="rId140"/>
    <p:sldId id="1038" r:id="rId141"/>
    <p:sldId id="1083" r:id="rId142"/>
    <p:sldId id="1081" r:id="rId143"/>
    <p:sldId id="1084" r:id="rId144"/>
    <p:sldId id="1003" r:id="rId145"/>
    <p:sldId id="1004" r:id="rId146"/>
    <p:sldId id="1005" r:id="rId147"/>
    <p:sldId id="1006" r:id="rId148"/>
    <p:sldId id="1035" r:id="rId149"/>
    <p:sldId id="1036" r:id="rId150"/>
    <p:sldId id="1007" r:id="rId151"/>
    <p:sldId id="1008" r:id="rId152"/>
    <p:sldId id="1009" r:id="rId153"/>
    <p:sldId id="1010" r:id="rId154"/>
    <p:sldId id="1021" r:id="rId155"/>
    <p:sldId id="1022" r:id="rId156"/>
    <p:sldId id="1011" r:id="rId157"/>
    <p:sldId id="1012" r:id="rId158"/>
    <p:sldId id="1013" r:id="rId159"/>
    <p:sldId id="1014" r:id="rId160"/>
    <p:sldId id="1015" r:id="rId161"/>
    <p:sldId id="1016" r:id="rId162"/>
    <p:sldId id="1085" r:id="rId163"/>
    <p:sldId id="1086" r:id="rId164"/>
    <p:sldId id="1070" r:id="rId165"/>
    <p:sldId id="1087" r:id="rId166"/>
    <p:sldId id="1088" r:id="rId167"/>
    <p:sldId id="1089" r:id="rId168"/>
    <p:sldId id="1090" r:id="rId169"/>
    <p:sldId id="1091" r:id="rId170"/>
    <p:sldId id="1092" r:id="rId171"/>
    <p:sldId id="1093" r:id="rId172"/>
    <p:sldId id="1094" r:id="rId173"/>
    <p:sldId id="1095" r:id="rId174"/>
    <p:sldId id="1096" r:id="rId175"/>
    <p:sldId id="1097" r:id="rId176"/>
    <p:sldId id="1098" r:id="rId177"/>
    <p:sldId id="1099" r:id="rId178"/>
    <p:sldId id="1100" r:id="rId179"/>
    <p:sldId id="976" r:id="rId180"/>
    <p:sldId id="1041" r:id="rId181"/>
    <p:sldId id="1042" r:id="rId182"/>
    <p:sldId id="1043" r:id="rId183"/>
    <p:sldId id="1044" r:id="rId184"/>
    <p:sldId id="1045" r:id="rId185"/>
    <p:sldId id="1046" r:id="rId186"/>
    <p:sldId id="1047" r:id="rId187"/>
    <p:sldId id="1048" r:id="rId188"/>
    <p:sldId id="1049" r:id="rId189"/>
    <p:sldId id="1050" r:id="rId190"/>
    <p:sldId id="1051" r:id="rId191"/>
    <p:sldId id="1052" r:id="rId192"/>
    <p:sldId id="1053" r:id="rId193"/>
    <p:sldId id="1054" r:id="rId194"/>
    <p:sldId id="1055" r:id="rId195"/>
    <p:sldId id="1056" r:id="rId196"/>
    <p:sldId id="1057" r:id="rId197"/>
    <p:sldId id="1058" r:id="rId198"/>
    <p:sldId id="1059" r:id="rId199"/>
    <p:sldId id="1060" r:id="rId200"/>
    <p:sldId id="1061" r:id="rId201"/>
    <p:sldId id="1062" r:id="rId202"/>
    <p:sldId id="1063" r:id="rId203"/>
    <p:sldId id="1064" r:id="rId204"/>
    <p:sldId id="1065" r:id="rId205"/>
    <p:sldId id="1066" r:id="rId206"/>
    <p:sldId id="1067" r:id="rId207"/>
    <p:sldId id="1068" r:id="rId208"/>
    <p:sldId id="977" r:id="rId209"/>
    <p:sldId id="978" r:id="rId210"/>
    <p:sldId id="984" r:id="rId211"/>
    <p:sldId id="980" r:id="rId212"/>
    <p:sldId id="981" r:id="rId213"/>
    <p:sldId id="982" r:id="rId214"/>
    <p:sldId id="983" r:id="rId215"/>
    <p:sldId id="985" r:id="rId216"/>
    <p:sldId id="986" r:id="rId217"/>
    <p:sldId id="987" r:id="rId218"/>
    <p:sldId id="988" r:id="rId219"/>
    <p:sldId id="989" r:id="rId220"/>
    <p:sldId id="990" r:id="rId221"/>
    <p:sldId id="979" r:id="rId222"/>
    <p:sldId id="991" r:id="rId223"/>
  </p:sldIdLst>
  <p:sldSz cx="9144000" cy="6858000" type="letter"/>
  <p:notesSz cx="7315200" cy="9601200"/>
  <p:defaultTextStyle>
    <a:defPPr>
      <a:defRPr lang="en-US"/>
    </a:defPPr>
    <a:lvl1pPr algn="l" rtl="0" fontAlgn="base">
      <a:spcBef>
        <a:spcPct val="0"/>
      </a:spcBef>
      <a:spcAft>
        <a:spcPct val="0"/>
      </a:spcAft>
      <a:defRPr sz="2000" b="1" kern="1200">
        <a:solidFill>
          <a:schemeClr val="accent1"/>
        </a:solidFill>
        <a:latin typeface="Arial" charset="0"/>
        <a:ea typeface="ＭＳ Ｐゴシック" charset="0"/>
        <a:cs typeface="ＭＳ Ｐゴシック" charset="0"/>
      </a:defRPr>
    </a:lvl1pPr>
    <a:lvl2pPr marL="457200" algn="l" rtl="0" fontAlgn="base">
      <a:spcBef>
        <a:spcPct val="0"/>
      </a:spcBef>
      <a:spcAft>
        <a:spcPct val="0"/>
      </a:spcAft>
      <a:defRPr sz="2000" b="1" kern="1200">
        <a:solidFill>
          <a:schemeClr val="accent1"/>
        </a:solidFill>
        <a:latin typeface="Arial" charset="0"/>
        <a:ea typeface="ＭＳ Ｐゴシック" charset="0"/>
        <a:cs typeface="ＭＳ Ｐゴシック" charset="0"/>
      </a:defRPr>
    </a:lvl2pPr>
    <a:lvl3pPr marL="914400" algn="l" rtl="0" fontAlgn="base">
      <a:spcBef>
        <a:spcPct val="0"/>
      </a:spcBef>
      <a:spcAft>
        <a:spcPct val="0"/>
      </a:spcAft>
      <a:defRPr sz="2000" b="1" kern="1200">
        <a:solidFill>
          <a:schemeClr val="accent1"/>
        </a:solidFill>
        <a:latin typeface="Arial" charset="0"/>
        <a:ea typeface="ＭＳ Ｐゴシック" charset="0"/>
        <a:cs typeface="ＭＳ Ｐゴシック" charset="0"/>
      </a:defRPr>
    </a:lvl3pPr>
    <a:lvl4pPr marL="1371600" algn="l" rtl="0" fontAlgn="base">
      <a:spcBef>
        <a:spcPct val="0"/>
      </a:spcBef>
      <a:spcAft>
        <a:spcPct val="0"/>
      </a:spcAft>
      <a:defRPr sz="2000" b="1" kern="1200">
        <a:solidFill>
          <a:schemeClr val="accent1"/>
        </a:solidFill>
        <a:latin typeface="Arial" charset="0"/>
        <a:ea typeface="ＭＳ Ｐゴシック" charset="0"/>
        <a:cs typeface="ＭＳ Ｐゴシック" charset="0"/>
      </a:defRPr>
    </a:lvl4pPr>
    <a:lvl5pPr marL="1828800" algn="l" rtl="0" fontAlgn="base">
      <a:spcBef>
        <a:spcPct val="0"/>
      </a:spcBef>
      <a:spcAft>
        <a:spcPct val="0"/>
      </a:spcAft>
      <a:defRPr sz="2000" b="1" kern="1200">
        <a:solidFill>
          <a:schemeClr val="accent1"/>
        </a:solidFill>
        <a:latin typeface="Arial" charset="0"/>
        <a:ea typeface="ＭＳ Ｐゴシック" charset="0"/>
        <a:cs typeface="ＭＳ Ｐゴシック" charset="0"/>
      </a:defRPr>
    </a:lvl5pPr>
    <a:lvl6pPr marL="2286000" algn="l" defTabSz="457200" rtl="0" eaLnBrk="1" latinLnBrk="0" hangingPunct="1">
      <a:defRPr sz="2000" b="1" kern="1200">
        <a:solidFill>
          <a:schemeClr val="accent1"/>
        </a:solidFill>
        <a:latin typeface="Arial" charset="0"/>
        <a:ea typeface="ＭＳ Ｐゴシック" charset="0"/>
        <a:cs typeface="ＭＳ Ｐゴシック" charset="0"/>
      </a:defRPr>
    </a:lvl6pPr>
    <a:lvl7pPr marL="2743200" algn="l" defTabSz="457200" rtl="0" eaLnBrk="1" latinLnBrk="0" hangingPunct="1">
      <a:defRPr sz="2000" b="1" kern="1200">
        <a:solidFill>
          <a:schemeClr val="accent1"/>
        </a:solidFill>
        <a:latin typeface="Arial" charset="0"/>
        <a:ea typeface="ＭＳ Ｐゴシック" charset="0"/>
        <a:cs typeface="ＭＳ Ｐゴシック" charset="0"/>
      </a:defRPr>
    </a:lvl7pPr>
    <a:lvl8pPr marL="3200400" algn="l" defTabSz="457200" rtl="0" eaLnBrk="1" latinLnBrk="0" hangingPunct="1">
      <a:defRPr sz="2000" b="1" kern="1200">
        <a:solidFill>
          <a:schemeClr val="accent1"/>
        </a:solidFill>
        <a:latin typeface="Arial" charset="0"/>
        <a:ea typeface="ＭＳ Ｐゴシック" charset="0"/>
        <a:cs typeface="ＭＳ Ｐゴシック" charset="0"/>
      </a:defRPr>
    </a:lvl8pPr>
    <a:lvl9pPr marL="3657600" algn="l" defTabSz="457200" rtl="0" eaLnBrk="1" latinLnBrk="0" hangingPunct="1">
      <a:defRPr sz="2000" b="1" kern="1200">
        <a:solidFill>
          <a:schemeClr val="accent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PGAS Overview" id="{ECF29D19-C539-FA4B-AA78-40413E30C4C3}">
          <p14:sldIdLst>
            <p14:sldId id="1072"/>
            <p14:sldId id="1076"/>
            <p14:sldId id="1075"/>
            <p14:sldId id="821"/>
            <p14:sldId id="849"/>
            <p14:sldId id="850"/>
            <p14:sldId id="1078"/>
            <p14:sldId id="797"/>
            <p14:sldId id="992"/>
          </p14:sldIdLst>
        </p14:section>
        <p14:section name="UPC Execution" id="{24C6DF02-4877-A147-925B-0C63B3E68931}">
          <p14:sldIdLst>
            <p14:sldId id="753"/>
            <p14:sldId id="628"/>
            <p14:sldId id="710"/>
            <p14:sldId id="712"/>
            <p14:sldId id="713"/>
            <p14:sldId id="715"/>
          </p14:sldIdLst>
        </p14:section>
        <p14:section name="Shared Variables" id="{E789969D-694E-F542-AF65-18041DF848B9}">
          <p14:sldIdLst>
            <p14:sldId id="754"/>
            <p14:sldId id="711"/>
            <p14:sldId id="714"/>
            <p14:sldId id="767"/>
            <p14:sldId id="768"/>
          </p14:sldIdLst>
        </p14:section>
        <p14:section name="Synchronization" id="{D6BE0C87-7D21-4B49-B242-D2E09A1317DB}">
          <p14:sldIdLst>
            <p14:sldId id="764"/>
            <p14:sldId id="763"/>
            <p14:sldId id="758"/>
            <p14:sldId id="760"/>
            <p14:sldId id="769"/>
          </p14:sldIdLst>
        </p14:section>
        <p14:section name="Collectives" id="{A4057DAB-13B9-A846-8308-87021192D7D9}">
          <p14:sldIdLst>
            <p14:sldId id="765"/>
            <p14:sldId id="790"/>
            <p14:sldId id="761"/>
            <p14:sldId id="762"/>
            <p14:sldId id="791"/>
            <p14:sldId id="792"/>
          </p14:sldIdLst>
        </p14:section>
        <p14:section name="UPC forall" id="{2F4E82F8-336A-3C4B-AB0F-7AB7EA4F25DC}">
          <p14:sldIdLst>
            <p14:sldId id="766"/>
            <p14:sldId id="717"/>
            <p14:sldId id="755"/>
            <p14:sldId id="720"/>
          </p14:sldIdLst>
        </p14:section>
        <p14:section name="UPC Arrays" id="{C68928D2-213B-804D-A46E-EECBB730C534}">
          <p14:sldIdLst>
            <p14:sldId id="770"/>
            <p14:sldId id="756"/>
            <p14:sldId id="725"/>
            <p14:sldId id="727"/>
            <p14:sldId id="736"/>
            <p14:sldId id="738"/>
            <p14:sldId id="752"/>
            <p14:sldId id="741"/>
            <p14:sldId id="742"/>
            <p14:sldId id="743"/>
            <p14:sldId id="744"/>
            <p14:sldId id="888"/>
            <p14:sldId id="822"/>
            <p14:sldId id="823"/>
          </p14:sldIdLst>
        </p14:section>
        <p14:section name="Memory model" id="{FCFAF544-F5FD-4146-9297-E065A99B2D9D}">
          <p14:sldIdLst>
            <p14:sldId id="734"/>
            <p14:sldId id="1018"/>
            <p14:sldId id="1019"/>
            <p14:sldId id="748"/>
          </p14:sldIdLst>
        </p14:section>
        <p14:section name="UPC Implementation and UPC 1.3" id="{B6EBAB94-3596-C046-B99B-4F3AAFEC156D}">
          <p14:sldIdLst>
            <p14:sldId id="934"/>
            <p14:sldId id="1023"/>
            <p14:sldId id="1024"/>
            <p14:sldId id="1025"/>
            <p14:sldId id="1026"/>
            <p14:sldId id="1027"/>
            <p14:sldId id="1028"/>
            <p14:sldId id="1029"/>
            <p14:sldId id="1030"/>
            <p14:sldId id="1031"/>
            <p14:sldId id="1032"/>
            <p14:sldId id="1033"/>
            <p14:sldId id="1034"/>
          </p14:sldIdLst>
        </p14:section>
        <p14:section name="Performance" id="{A0818232-E709-B843-92F4-D46D08A3C5A8}">
          <p14:sldIdLst>
            <p14:sldId id="788"/>
            <p14:sldId id="848"/>
            <p14:sldId id="777"/>
            <p14:sldId id="778"/>
            <p14:sldId id="1077"/>
            <p14:sldId id="857"/>
            <p14:sldId id="789"/>
            <p14:sldId id="780"/>
            <p14:sldId id="781"/>
            <p14:sldId id="782"/>
            <p14:sldId id="796"/>
            <p14:sldId id="784"/>
            <p14:sldId id="785"/>
            <p14:sldId id="826"/>
            <p14:sldId id="847"/>
            <p14:sldId id="845"/>
            <p14:sldId id="787"/>
            <p14:sldId id="844"/>
            <p14:sldId id="891"/>
            <p14:sldId id="890"/>
          </p14:sldIdLst>
        </p14:section>
        <p14:section name="Porting Apps" id="{B32E9876-305D-394F-9614-1B8D01D083B5}">
          <p14:sldIdLst>
            <p14:sldId id="892"/>
            <p14:sldId id="893"/>
            <p14:sldId id="1039"/>
            <p14:sldId id="894"/>
            <p14:sldId id="895"/>
            <p14:sldId id="896"/>
            <p14:sldId id="897"/>
            <p14:sldId id="898"/>
            <p14:sldId id="899"/>
            <p14:sldId id="900"/>
            <p14:sldId id="901"/>
            <p14:sldId id="902"/>
            <p14:sldId id="903"/>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 id="928"/>
            <p14:sldId id="929"/>
            <p14:sldId id="930"/>
            <p14:sldId id="931"/>
            <p14:sldId id="1040"/>
            <p14:sldId id="932"/>
            <p14:sldId id="933"/>
          </p14:sldIdLst>
        </p14:section>
        <p14:section name="UPC++" id="{45D5B55D-2BFE-9C47-B570-B2185147CD41}">
          <p14:sldIdLst>
            <p14:sldId id="974"/>
            <p14:sldId id="994"/>
            <p14:sldId id="995"/>
            <p14:sldId id="1080"/>
            <p14:sldId id="996"/>
            <p14:sldId id="1037"/>
            <p14:sldId id="1079"/>
            <p14:sldId id="1038"/>
            <p14:sldId id="1083"/>
            <p14:sldId id="1081"/>
            <p14:sldId id="1084"/>
            <p14:sldId id="1003"/>
            <p14:sldId id="1004"/>
            <p14:sldId id="1005"/>
            <p14:sldId id="1006"/>
            <p14:sldId id="1035"/>
            <p14:sldId id="1036"/>
            <p14:sldId id="1007"/>
            <p14:sldId id="1008"/>
            <p14:sldId id="1009"/>
            <p14:sldId id="1010"/>
            <p14:sldId id="1021"/>
            <p14:sldId id="1022"/>
            <p14:sldId id="1011"/>
            <p14:sldId id="1012"/>
            <p14:sldId id="1013"/>
            <p14:sldId id="1014"/>
            <p14:sldId id="1015"/>
            <p14:sldId id="1016"/>
            <p14:sldId id="1085"/>
            <p14:sldId id="1086"/>
            <p14:sldId id="1070"/>
            <p14:sldId id="1087"/>
            <p14:sldId id="1088"/>
            <p14:sldId id="1089"/>
            <p14:sldId id="1090"/>
            <p14:sldId id="1091"/>
            <p14:sldId id="1092"/>
            <p14:sldId id="1093"/>
            <p14:sldId id="1094"/>
            <p14:sldId id="1095"/>
            <p14:sldId id="1096"/>
            <p14:sldId id="1097"/>
            <p14:sldId id="1098"/>
            <p14:sldId id="1099"/>
            <p14:sldId id="1100"/>
          </p14:sldIdLst>
        </p14:section>
        <p14:section name="Beyond UPC" id="{B7EBB0A8-DE44-854E-891D-F828E642E324}">
          <p14:sldIdLst>
            <p14:sldId id="976"/>
            <p14:sldId id="1041"/>
            <p14:sldId id="1042"/>
            <p14:sldId id="1043"/>
            <p14:sldId id="1044"/>
            <p14:sldId id="1045"/>
            <p14:sldId id="1046"/>
            <p14:sldId id="1047"/>
            <p14:sldId id="1048"/>
            <p14:sldId id="1049"/>
            <p14:sldId id="1050"/>
            <p14:sldId id="1051"/>
            <p14:sldId id="1052"/>
            <p14:sldId id="1053"/>
            <p14:sldId id="1054"/>
            <p14:sldId id="1055"/>
            <p14:sldId id="1056"/>
            <p14:sldId id="1057"/>
            <p14:sldId id="1058"/>
            <p14:sldId id="1059"/>
            <p14:sldId id="1060"/>
            <p14:sldId id="1061"/>
            <p14:sldId id="1062"/>
            <p14:sldId id="1063"/>
            <p14:sldId id="1064"/>
            <p14:sldId id="1065"/>
            <p14:sldId id="1066"/>
            <p14:sldId id="1067"/>
            <p14:sldId id="1068"/>
            <p14:sldId id="977"/>
            <p14:sldId id="978"/>
            <p14:sldId id="984"/>
            <p14:sldId id="980"/>
            <p14:sldId id="981"/>
            <p14:sldId id="982"/>
            <p14:sldId id="983"/>
            <p14:sldId id="985"/>
            <p14:sldId id="986"/>
            <p14:sldId id="987"/>
            <p14:sldId id="988"/>
            <p14:sldId id="989"/>
            <p14:sldId id="990"/>
            <p14:sldId id="979"/>
            <p14:sldId id="991"/>
          </p14:sldIdLst>
        </p14:section>
        <p14:section name="Survey" id="{4182F5E2-1FF1-1B4C-90D5-DB937C754BD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CC"/>
    <a:srgbClr val="EBD7C3"/>
    <a:srgbClr val="CCECFF"/>
    <a:srgbClr val="006600"/>
    <a:srgbClr val="DAB590"/>
    <a:srgbClr val="D4A97E"/>
    <a:srgbClr val="000099"/>
    <a:srgbClr val="004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79" autoAdjust="0"/>
    <p:restoredTop sz="94660"/>
  </p:normalViewPr>
  <p:slideViewPr>
    <p:cSldViewPr snapToGrid="0" snapToObjects="1">
      <p:cViewPr varScale="1">
        <p:scale>
          <a:sx n="85" d="100"/>
          <a:sy n="85" d="100"/>
        </p:scale>
        <p:origin x="-1192" y="-104"/>
      </p:cViewPr>
      <p:guideLst>
        <p:guide orient="horz" pos="213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34256"/>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9.xml"/><Relationship Id="rId143" Type="http://schemas.openxmlformats.org/officeDocument/2006/relationships/slide" Target="slides/slide140.xml"/><Relationship Id="rId144" Type="http://schemas.openxmlformats.org/officeDocument/2006/relationships/slide" Target="slides/slide141.xml"/><Relationship Id="rId145" Type="http://schemas.openxmlformats.org/officeDocument/2006/relationships/slide" Target="slides/slide142.xml"/><Relationship Id="rId146" Type="http://schemas.openxmlformats.org/officeDocument/2006/relationships/slide" Target="slides/slide143.xml"/><Relationship Id="rId147" Type="http://schemas.openxmlformats.org/officeDocument/2006/relationships/slide" Target="slides/slide144.xml"/><Relationship Id="rId148" Type="http://schemas.openxmlformats.org/officeDocument/2006/relationships/slide" Target="slides/slide145.xml"/><Relationship Id="rId149" Type="http://schemas.openxmlformats.org/officeDocument/2006/relationships/slide" Target="slides/slide146.xml"/><Relationship Id="rId180" Type="http://schemas.openxmlformats.org/officeDocument/2006/relationships/slide" Target="slides/slide177.xml"/><Relationship Id="rId181" Type="http://schemas.openxmlformats.org/officeDocument/2006/relationships/slide" Target="slides/slide178.xml"/><Relationship Id="rId182" Type="http://schemas.openxmlformats.org/officeDocument/2006/relationships/slide" Target="slides/slide179.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83" Type="http://schemas.openxmlformats.org/officeDocument/2006/relationships/slide" Target="slides/slide180.xml"/><Relationship Id="rId184" Type="http://schemas.openxmlformats.org/officeDocument/2006/relationships/slide" Target="slides/slide181.xml"/><Relationship Id="rId185" Type="http://schemas.openxmlformats.org/officeDocument/2006/relationships/slide" Target="slides/slide182.xml"/><Relationship Id="rId186" Type="http://schemas.openxmlformats.org/officeDocument/2006/relationships/slide" Target="slides/slide183.xml"/><Relationship Id="rId187" Type="http://schemas.openxmlformats.org/officeDocument/2006/relationships/slide" Target="slides/slide184.xml"/><Relationship Id="rId188" Type="http://schemas.openxmlformats.org/officeDocument/2006/relationships/slide" Target="slides/slide185.xml"/><Relationship Id="rId189" Type="http://schemas.openxmlformats.org/officeDocument/2006/relationships/slide" Target="slides/slide186.xml"/><Relationship Id="rId220" Type="http://schemas.openxmlformats.org/officeDocument/2006/relationships/slide" Target="slides/slide217.xml"/><Relationship Id="rId221" Type="http://schemas.openxmlformats.org/officeDocument/2006/relationships/slide" Target="slides/slide218.xml"/><Relationship Id="rId222" Type="http://schemas.openxmlformats.org/officeDocument/2006/relationships/slide" Target="slides/slide219.xml"/><Relationship Id="rId223" Type="http://schemas.openxmlformats.org/officeDocument/2006/relationships/slide" Target="slides/slide220.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224" Type="http://schemas.openxmlformats.org/officeDocument/2006/relationships/notesMaster" Target="notesMasters/notesMaster1.xml"/><Relationship Id="rId225" Type="http://schemas.openxmlformats.org/officeDocument/2006/relationships/handoutMaster" Target="handoutMasters/handoutMaster1.xml"/><Relationship Id="rId226" Type="http://schemas.openxmlformats.org/officeDocument/2006/relationships/printerSettings" Target="printerSettings/printerSettings1.bin"/><Relationship Id="rId227" Type="http://schemas.openxmlformats.org/officeDocument/2006/relationships/presProps" Target="presProps.xml"/><Relationship Id="rId228" Type="http://schemas.openxmlformats.org/officeDocument/2006/relationships/viewProps" Target="viewProps.xml"/><Relationship Id="rId229" Type="http://schemas.openxmlformats.org/officeDocument/2006/relationships/theme" Target="theme/theme1.xml"/><Relationship Id="rId110" Type="http://schemas.openxmlformats.org/officeDocument/2006/relationships/slide" Target="slides/slide107.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slide" Target="slides/slide111.xml"/><Relationship Id="rId115" Type="http://schemas.openxmlformats.org/officeDocument/2006/relationships/slide" Target="slides/slide112.xml"/><Relationship Id="rId116" Type="http://schemas.openxmlformats.org/officeDocument/2006/relationships/slide" Target="slides/slide113.xml"/><Relationship Id="rId117" Type="http://schemas.openxmlformats.org/officeDocument/2006/relationships/slide" Target="slides/slide114.xml"/><Relationship Id="rId118" Type="http://schemas.openxmlformats.org/officeDocument/2006/relationships/slide" Target="slides/slide115.xml"/><Relationship Id="rId119" Type="http://schemas.openxmlformats.org/officeDocument/2006/relationships/slide" Target="slides/slide116.xml"/><Relationship Id="rId150" Type="http://schemas.openxmlformats.org/officeDocument/2006/relationships/slide" Target="slides/slide147.xml"/><Relationship Id="rId151" Type="http://schemas.openxmlformats.org/officeDocument/2006/relationships/slide" Target="slides/slide148.xml"/><Relationship Id="rId152" Type="http://schemas.openxmlformats.org/officeDocument/2006/relationships/slide" Target="slides/slide149.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53" Type="http://schemas.openxmlformats.org/officeDocument/2006/relationships/slide" Target="slides/slide150.xml"/><Relationship Id="rId154" Type="http://schemas.openxmlformats.org/officeDocument/2006/relationships/slide" Target="slides/slide151.xml"/><Relationship Id="rId155" Type="http://schemas.openxmlformats.org/officeDocument/2006/relationships/slide" Target="slides/slide152.xml"/><Relationship Id="rId156" Type="http://schemas.openxmlformats.org/officeDocument/2006/relationships/slide" Target="slides/slide153.xml"/><Relationship Id="rId157" Type="http://schemas.openxmlformats.org/officeDocument/2006/relationships/slide" Target="slides/slide154.xml"/><Relationship Id="rId158" Type="http://schemas.openxmlformats.org/officeDocument/2006/relationships/slide" Target="slides/slide155.xml"/><Relationship Id="rId159" Type="http://schemas.openxmlformats.org/officeDocument/2006/relationships/slide" Target="slides/slide156.xml"/><Relationship Id="rId190" Type="http://schemas.openxmlformats.org/officeDocument/2006/relationships/slide" Target="slides/slide187.xml"/><Relationship Id="rId191" Type="http://schemas.openxmlformats.org/officeDocument/2006/relationships/slide" Target="slides/slide188.xml"/><Relationship Id="rId192" Type="http://schemas.openxmlformats.org/officeDocument/2006/relationships/slide" Target="slides/slide189.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193" Type="http://schemas.openxmlformats.org/officeDocument/2006/relationships/slide" Target="slides/slide190.xml"/><Relationship Id="rId194" Type="http://schemas.openxmlformats.org/officeDocument/2006/relationships/slide" Target="slides/slide191.xml"/><Relationship Id="rId195" Type="http://schemas.openxmlformats.org/officeDocument/2006/relationships/slide" Target="slides/slide192.xml"/><Relationship Id="rId196" Type="http://schemas.openxmlformats.org/officeDocument/2006/relationships/slide" Target="slides/slide193.xml"/><Relationship Id="rId197" Type="http://schemas.openxmlformats.org/officeDocument/2006/relationships/slide" Target="slides/slide194.xml"/><Relationship Id="rId198" Type="http://schemas.openxmlformats.org/officeDocument/2006/relationships/slide" Target="slides/slide195.xml"/><Relationship Id="rId199" Type="http://schemas.openxmlformats.org/officeDocument/2006/relationships/slide" Target="slides/slide196.xml"/><Relationship Id="rId230" Type="http://schemas.openxmlformats.org/officeDocument/2006/relationships/tableStyles" Target="tableStyles.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20" Type="http://schemas.openxmlformats.org/officeDocument/2006/relationships/slide" Target="slides/slide117.xml"/><Relationship Id="rId121" Type="http://schemas.openxmlformats.org/officeDocument/2006/relationships/slide" Target="slides/slide118.xml"/><Relationship Id="rId122" Type="http://schemas.openxmlformats.org/officeDocument/2006/relationships/slide" Target="slides/slide119.xml"/><Relationship Id="rId123" Type="http://schemas.openxmlformats.org/officeDocument/2006/relationships/slide" Target="slides/slide120.xml"/><Relationship Id="rId124" Type="http://schemas.openxmlformats.org/officeDocument/2006/relationships/slide" Target="slides/slide121.xml"/><Relationship Id="rId125" Type="http://schemas.openxmlformats.org/officeDocument/2006/relationships/slide" Target="slides/slide122.xml"/><Relationship Id="rId126" Type="http://schemas.openxmlformats.org/officeDocument/2006/relationships/slide" Target="slides/slide123.xml"/><Relationship Id="rId127" Type="http://schemas.openxmlformats.org/officeDocument/2006/relationships/slide" Target="slides/slide124.xml"/><Relationship Id="rId128" Type="http://schemas.openxmlformats.org/officeDocument/2006/relationships/slide" Target="slides/slide125.xml"/><Relationship Id="rId129" Type="http://schemas.openxmlformats.org/officeDocument/2006/relationships/slide" Target="slides/slide126.xml"/><Relationship Id="rId160" Type="http://schemas.openxmlformats.org/officeDocument/2006/relationships/slide" Target="slides/slide157.xml"/><Relationship Id="rId161" Type="http://schemas.openxmlformats.org/officeDocument/2006/relationships/slide" Target="slides/slide158.xml"/><Relationship Id="rId162" Type="http://schemas.openxmlformats.org/officeDocument/2006/relationships/slide" Target="slides/slide159.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63" Type="http://schemas.openxmlformats.org/officeDocument/2006/relationships/slide" Target="slides/slide160.xml"/><Relationship Id="rId164" Type="http://schemas.openxmlformats.org/officeDocument/2006/relationships/slide" Target="slides/slide161.xml"/><Relationship Id="rId165" Type="http://schemas.openxmlformats.org/officeDocument/2006/relationships/slide" Target="slides/slide162.xml"/><Relationship Id="rId166" Type="http://schemas.openxmlformats.org/officeDocument/2006/relationships/slide" Target="slides/slide163.xml"/><Relationship Id="rId167" Type="http://schemas.openxmlformats.org/officeDocument/2006/relationships/slide" Target="slides/slide164.xml"/><Relationship Id="rId168" Type="http://schemas.openxmlformats.org/officeDocument/2006/relationships/slide" Target="slides/slide165.xml"/><Relationship Id="rId169" Type="http://schemas.openxmlformats.org/officeDocument/2006/relationships/slide" Target="slides/slide166.xml"/><Relationship Id="rId200" Type="http://schemas.openxmlformats.org/officeDocument/2006/relationships/slide" Target="slides/slide197.xml"/><Relationship Id="rId201" Type="http://schemas.openxmlformats.org/officeDocument/2006/relationships/slide" Target="slides/slide198.xml"/><Relationship Id="rId202" Type="http://schemas.openxmlformats.org/officeDocument/2006/relationships/slide" Target="slides/slide199.xml"/><Relationship Id="rId203" Type="http://schemas.openxmlformats.org/officeDocument/2006/relationships/slide" Target="slides/slide200.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204" Type="http://schemas.openxmlformats.org/officeDocument/2006/relationships/slide" Target="slides/slide201.xml"/><Relationship Id="rId205" Type="http://schemas.openxmlformats.org/officeDocument/2006/relationships/slide" Target="slides/slide202.xml"/><Relationship Id="rId206" Type="http://schemas.openxmlformats.org/officeDocument/2006/relationships/slide" Target="slides/slide203.xml"/><Relationship Id="rId207" Type="http://schemas.openxmlformats.org/officeDocument/2006/relationships/slide" Target="slides/slide204.xml"/><Relationship Id="rId208" Type="http://schemas.openxmlformats.org/officeDocument/2006/relationships/slide" Target="slides/slide205.xml"/><Relationship Id="rId209" Type="http://schemas.openxmlformats.org/officeDocument/2006/relationships/slide" Target="slides/slide206.xml"/><Relationship Id="rId130" Type="http://schemas.openxmlformats.org/officeDocument/2006/relationships/slide" Target="slides/slide127.xml"/><Relationship Id="rId131" Type="http://schemas.openxmlformats.org/officeDocument/2006/relationships/slide" Target="slides/slide128.xml"/><Relationship Id="rId132" Type="http://schemas.openxmlformats.org/officeDocument/2006/relationships/slide" Target="slides/slide129.xml"/><Relationship Id="rId133" Type="http://schemas.openxmlformats.org/officeDocument/2006/relationships/slide" Target="slides/slide130.xml"/><Relationship Id="rId134" Type="http://schemas.openxmlformats.org/officeDocument/2006/relationships/slide" Target="slides/slide131.xml"/><Relationship Id="rId135" Type="http://schemas.openxmlformats.org/officeDocument/2006/relationships/slide" Target="slides/slide132.xml"/><Relationship Id="rId136" Type="http://schemas.openxmlformats.org/officeDocument/2006/relationships/slide" Target="slides/slide133.xml"/><Relationship Id="rId137" Type="http://schemas.openxmlformats.org/officeDocument/2006/relationships/slide" Target="slides/slide134.xml"/><Relationship Id="rId138" Type="http://schemas.openxmlformats.org/officeDocument/2006/relationships/slide" Target="slides/slide135.xml"/><Relationship Id="rId139" Type="http://schemas.openxmlformats.org/officeDocument/2006/relationships/slide" Target="slides/slide136.xml"/><Relationship Id="rId170" Type="http://schemas.openxmlformats.org/officeDocument/2006/relationships/slide" Target="slides/slide167.xml"/><Relationship Id="rId171" Type="http://schemas.openxmlformats.org/officeDocument/2006/relationships/slide" Target="slides/slide168.xml"/><Relationship Id="rId172" Type="http://schemas.openxmlformats.org/officeDocument/2006/relationships/slide" Target="slides/slide169.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173" Type="http://schemas.openxmlformats.org/officeDocument/2006/relationships/slide" Target="slides/slide170.xml"/><Relationship Id="rId174" Type="http://schemas.openxmlformats.org/officeDocument/2006/relationships/slide" Target="slides/slide171.xml"/><Relationship Id="rId175" Type="http://schemas.openxmlformats.org/officeDocument/2006/relationships/slide" Target="slides/slide172.xml"/><Relationship Id="rId176" Type="http://schemas.openxmlformats.org/officeDocument/2006/relationships/slide" Target="slides/slide173.xml"/><Relationship Id="rId177" Type="http://schemas.openxmlformats.org/officeDocument/2006/relationships/slide" Target="slides/slide174.xml"/><Relationship Id="rId178" Type="http://schemas.openxmlformats.org/officeDocument/2006/relationships/slide" Target="slides/slide175.xml"/><Relationship Id="rId179" Type="http://schemas.openxmlformats.org/officeDocument/2006/relationships/slide" Target="slides/slide176.xml"/><Relationship Id="rId210" Type="http://schemas.openxmlformats.org/officeDocument/2006/relationships/slide" Target="slides/slide207.xml"/><Relationship Id="rId211" Type="http://schemas.openxmlformats.org/officeDocument/2006/relationships/slide" Target="slides/slide208.xml"/><Relationship Id="rId212" Type="http://schemas.openxmlformats.org/officeDocument/2006/relationships/slide" Target="slides/slide209.xml"/><Relationship Id="rId213" Type="http://schemas.openxmlformats.org/officeDocument/2006/relationships/slide" Target="slides/slide210.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214" Type="http://schemas.openxmlformats.org/officeDocument/2006/relationships/slide" Target="slides/slide211.xml"/><Relationship Id="rId215" Type="http://schemas.openxmlformats.org/officeDocument/2006/relationships/slide" Target="slides/slide212.xml"/><Relationship Id="rId216" Type="http://schemas.openxmlformats.org/officeDocument/2006/relationships/slide" Target="slides/slide213.xml"/><Relationship Id="rId217" Type="http://schemas.openxmlformats.org/officeDocument/2006/relationships/slide" Target="slides/slide214.xml"/><Relationship Id="rId218" Type="http://schemas.openxmlformats.org/officeDocument/2006/relationships/slide" Target="slides/slide215.xml"/><Relationship Id="rId219" Type="http://schemas.openxmlformats.org/officeDocument/2006/relationships/slide" Target="slides/slide2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100" Type="http://schemas.openxmlformats.org/officeDocument/2006/relationships/slide" Target="slides/slide97.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40" Type="http://schemas.openxmlformats.org/officeDocument/2006/relationships/slide" Target="slides/slide137.xml"/><Relationship Id="rId141" Type="http://schemas.openxmlformats.org/officeDocument/2006/relationships/slide" Target="slides/slide138.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C:\cygwin\home\yzheng\Publications\multicore_perf\data\multicore_perf.xlsx" TargetMode="External"/></Relationships>
</file>

<file path=ppt/charts/_rels/chart1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oleObject" Target="file:///C:\cygwin\home\yzheng\Publications\multicore_perf\data\multicore_perf.xlsx" TargetMode="External"/></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package" Target="../embeddings/Microsoft_Excel_Sheet1.xlsx"/></Relationships>
</file>

<file path=ppt/charts/_rels/chart12.xml.rels><?xml version="1.0" encoding="UTF-8" standalone="yes"?>
<Relationships xmlns="http://schemas.openxmlformats.org/package/2006/relationships"><Relationship Id="rId1" Type="http://schemas.openxmlformats.org/officeDocument/2006/relationships/oleObject" Target="Macintosh%20HD:Users:yzheng:Dropbox:degas:data:degas_performance_20130601.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Macintosh%20HD:Users:yzheng:Dropbox:degas:data:degas_performance_20130601.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Macintosh%20HD:Users:yzheng:Dropbox:degas:performance_data:upcxx_performance_20131010.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Macintosh%20HD:Users:yzheng:Dropbox:degas:performance_data:upcxx_performance_20131010.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Macintosh%20HD:Users:yzheng:Dropbox:degas:performance_data:upcxx_performance_20131010.xlsx" TargetMode="External"/></Relationships>
</file>

<file path=ppt/charts/_rels/char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oleObject" Target="Macintosh%20HD:Users:yzheng:Dropbox:degas:performance_data:upcxx_performance_20131010.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Macintosh%20HD:Users:kamil:SkyDrive:work:degas:UPCXX%20for%20DoD%20Jan-13-2014.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Macintosh%20HD:Users:kamil:SkyDrive:work:array14:array14.xlsx" TargetMode="External"/><Relationship Id="rId2"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file:///C:\cygwin\home\yzheng\Publications\multicore_perf\data\multicore_perf.xlsx" TargetMode="External"/></Relationships>
</file>

<file path=ppt/charts/_rels/char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package" Target="../embeddings/Microsoft_Excel_Sheet2.xlsx"/></Relationships>
</file>

<file path=ppt/charts/_rels/char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package" Target="../embeddings/Microsoft_Excel_Sheet3.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24.xml.rels><?xml version="1.0" encoding="UTF-8" standalone="yes"?>
<Relationships xmlns="http://schemas.openxmlformats.org/package/2006/relationships"><Relationship Id="rId1" Type="http://schemas.openxmlformats.org/officeDocument/2006/relationships/oleObject" Target="Macintosh%20HD:Users:kamil:SkyDrive:work:degas:UPCXX%20for%20DoD%20Jan-13-2014.xlsx" TargetMode="External"/></Relationships>
</file>

<file path=ppt/charts/_rels/char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package" Target="../embeddings/Microsoft_Excel_Sheet6.xlsx"/></Relationships>
</file>

<file path=ppt/charts/_rels/chart26.xml.rels><?xml version="1.0" encoding="UTF-8" standalone="yes"?>
<Relationships xmlns="http://schemas.openxmlformats.org/package/2006/relationships"><Relationship Id="rId1" Type="http://schemas.openxmlformats.org/officeDocument/2006/relationships/oleObject" Target="file:///C:\Users\yzheng\Dropbox\Echelon\phalanx-paper\gasnet_performance_results.xlsx" TargetMode="External"/></Relationships>
</file>

<file path=ppt/charts/_rels/chart27.xml.rels><?xml version="1.0" encoding="UTF-8" standalone="yes"?>
<Relationships xmlns="http://schemas.openxmlformats.org/package/2006/relationships"><Relationship Id="rId1" Type="http://schemas.openxmlformats.org/officeDocument/2006/relationships/oleObject" Target="Macintosh%20HD:Users:yzheng:Dropbox:degas:degas_performance_20130601.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yzheng:Dropbox:stamepde_perf_data_20140807.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yzheng:Dropbox:degas:performance_data:osu_edison.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yelick:Library:Containers:com.apple.mail:Data:Library:Mail%20Downloads:UPCvMPI.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yelick:Library:Containers:com.apple.mail:Data:Library:Mail%20Downloads:UPCvMPI.xlsx" TargetMode="External"/></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file:///C:\Users\yzheng\Desktop\CRD%20Reivew%20Poster\bgp_fft_7.15_data.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yelick:Library:Containers:com.apple.mail:Data:Library:Mail%20Downloads:sc12_ca_upc_summary.xlsx" TargetMode="External"/></Relationships>
</file>

<file path=ppt/charts/_rels/chart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oleObject" Target="file:///C:\cygwin\home\yzheng\Publications\multicore_perf\data\multicore_perf.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a:pPr>
            <a:r>
              <a:rPr lang="en-US" sz="1400"/>
              <a:t>Shared Data Access Time on 32-core</a:t>
            </a:r>
            <a:r>
              <a:rPr lang="en-US" sz="1400" baseline="0"/>
              <a:t> AMD</a:t>
            </a:r>
            <a:endParaRPr lang="en-US" sz="1400"/>
          </a:p>
        </c:rich>
      </c:tx>
      <c:layout>
        <c:manualLayout>
          <c:xMode val="edge"/>
          <c:yMode val="edge"/>
          <c:x val="0.134406565656566"/>
          <c:y val="0.0324074074074075"/>
        </c:manualLayout>
      </c:layout>
      <c:overlay val="0"/>
    </c:title>
    <c:autoTitleDeleted val="0"/>
    <c:plotArea>
      <c:layout>
        <c:manualLayout>
          <c:layoutTarget val="inner"/>
          <c:xMode val="edge"/>
          <c:yMode val="edge"/>
          <c:x val="0.147824206633262"/>
          <c:y val="0.167141294838145"/>
          <c:w val="0.801911292596691"/>
          <c:h val="0.653150699912511"/>
        </c:manualLayout>
      </c:layout>
      <c:lineChart>
        <c:grouping val="standard"/>
        <c:varyColors val="0"/>
        <c:ser>
          <c:idx val="0"/>
          <c:order val="0"/>
          <c:tx>
            <c:v>Local pointer</c:v>
          </c:tx>
          <c:cat>
            <c:numRef>
              <c:f>'local vs shared'!$A$4:$A$14</c:f>
              <c:numCache>
                <c:formatCode>General</c:formatCode>
                <c:ptCount val="11"/>
                <c:pt idx="0">
                  <c:v>8.0</c:v>
                </c:pt>
                <c:pt idx="1">
                  <c:v>16.0</c:v>
                </c:pt>
                <c:pt idx="2">
                  <c:v>32.0</c:v>
                </c:pt>
                <c:pt idx="3">
                  <c:v>64.0</c:v>
                </c:pt>
                <c:pt idx="4">
                  <c:v>128.0</c:v>
                </c:pt>
                <c:pt idx="5">
                  <c:v>256.0</c:v>
                </c:pt>
                <c:pt idx="6">
                  <c:v>512.0</c:v>
                </c:pt>
                <c:pt idx="7">
                  <c:v>1024.0</c:v>
                </c:pt>
                <c:pt idx="8">
                  <c:v>2048.0</c:v>
                </c:pt>
                <c:pt idx="9">
                  <c:v>4096.0</c:v>
                </c:pt>
                <c:pt idx="10">
                  <c:v>8192.0</c:v>
                </c:pt>
              </c:numCache>
            </c:numRef>
          </c:cat>
          <c:val>
            <c:numRef>
              <c:f>'local vs shared'!$C$4:$C$10</c:f>
              <c:numCache>
                <c:formatCode>General</c:formatCode>
                <c:ptCount val="7"/>
                <c:pt idx="0">
                  <c:v>2.0</c:v>
                </c:pt>
                <c:pt idx="1">
                  <c:v>5.0</c:v>
                </c:pt>
                <c:pt idx="2">
                  <c:v>6.0</c:v>
                </c:pt>
                <c:pt idx="3">
                  <c:v>13.0</c:v>
                </c:pt>
                <c:pt idx="4">
                  <c:v>24.0</c:v>
                </c:pt>
                <c:pt idx="5">
                  <c:v>42.0</c:v>
                </c:pt>
                <c:pt idx="6">
                  <c:v>78.0</c:v>
                </c:pt>
              </c:numCache>
            </c:numRef>
          </c:val>
          <c:smooth val="0"/>
        </c:ser>
        <c:ser>
          <c:idx val="1"/>
          <c:order val="1"/>
          <c:tx>
            <c:v>Pointer-to-shared Berkeley UPC</c:v>
          </c:tx>
          <c:cat>
            <c:numRef>
              <c:f>'local vs shared'!$A$4:$A$14</c:f>
              <c:numCache>
                <c:formatCode>General</c:formatCode>
                <c:ptCount val="11"/>
                <c:pt idx="0">
                  <c:v>8.0</c:v>
                </c:pt>
                <c:pt idx="1">
                  <c:v>16.0</c:v>
                </c:pt>
                <c:pt idx="2">
                  <c:v>32.0</c:v>
                </c:pt>
                <c:pt idx="3">
                  <c:v>64.0</c:v>
                </c:pt>
                <c:pt idx="4">
                  <c:v>128.0</c:v>
                </c:pt>
                <c:pt idx="5">
                  <c:v>256.0</c:v>
                </c:pt>
                <c:pt idx="6">
                  <c:v>512.0</c:v>
                </c:pt>
                <c:pt idx="7">
                  <c:v>1024.0</c:v>
                </c:pt>
                <c:pt idx="8">
                  <c:v>2048.0</c:v>
                </c:pt>
                <c:pt idx="9">
                  <c:v>4096.0</c:v>
                </c:pt>
                <c:pt idx="10">
                  <c:v>8192.0</c:v>
                </c:pt>
              </c:numCache>
            </c:numRef>
          </c:cat>
          <c:val>
            <c:numRef>
              <c:f>'local vs shared'!$B$4:$B$10</c:f>
              <c:numCache>
                <c:formatCode>General</c:formatCode>
                <c:ptCount val="7"/>
                <c:pt idx="0">
                  <c:v>18.0</c:v>
                </c:pt>
                <c:pt idx="1">
                  <c:v>16.0</c:v>
                </c:pt>
                <c:pt idx="2">
                  <c:v>30.0</c:v>
                </c:pt>
                <c:pt idx="3">
                  <c:v>59.0</c:v>
                </c:pt>
                <c:pt idx="4">
                  <c:v>125.0</c:v>
                </c:pt>
                <c:pt idx="5">
                  <c:v>248.0</c:v>
                </c:pt>
                <c:pt idx="6">
                  <c:v>472.0</c:v>
                </c:pt>
              </c:numCache>
            </c:numRef>
          </c:val>
          <c:smooth val="0"/>
        </c:ser>
        <c:ser>
          <c:idx val="2"/>
          <c:order val="2"/>
          <c:tx>
            <c:v>Pointer-to-shared GCCUPC</c:v>
          </c:tx>
          <c:cat>
            <c:numRef>
              <c:f>'local vs shared'!$A$4:$A$14</c:f>
              <c:numCache>
                <c:formatCode>General</c:formatCode>
                <c:ptCount val="11"/>
                <c:pt idx="0">
                  <c:v>8.0</c:v>
                </c:pt>
                <c:pt idx="1">
                  <c:v>16.0</c:v>
                </c:pt>
                <c:pt idx="2">
                  <c:v>32.0</c:v>
                </c:pt>
                <c:pt idx="3">
                  <c:v>64.0</c:v>
                </c:pt>
                <c:pt idx="4">
                  <c:v>128.0</c:v>
                </c:pt>
                <c:pt idx="5">
                  <c:v>256.0</c:v>
                </c:pt>
                <c:pt idx="6">
                  <c:v>512.0</c:v>
                </c:pt>
                <c:pt idx="7">
                  <c:v>1024.0</c:v>
                </c:pt>
                <c:pt idx="8">
                  <c:v>2048.0</c:v>
                </c:pt>
                <c:pt idx="9">
                  <c:v>4096.0</c:v>
                </c:pt>
                <c:pt idx="10">
                  <c:v>8192.0</c:v>
                </c:pt>
              </c:numCache>
            </c:numRef>
          </c:cat>
          <c:val>
            <c:numRef>
              <c:f>'local vs shared'!$B$18:$B$24</c:f>
              <c:numCache>
                <c:formatCode>General</c:formatCode>
                <c:ptCount val="7"/>
                <c:pt idx="0">
                  <c:v>21.0</c:v>
                </c:pt>
                <c:pt idx="1">
                  <c:v>27.0</c:v>
                </c:pt>
                <c:pt idx="2">
                  <c:v>51.0</c:v>
                </c:pt>
                <c:pt idx="3">
                  <c:v>105.0</c:v>
                </c:pt>
                <c:pt idx="4">
                  <c:v>204.0</c:v>
                </c:pt>
                <c:pt idx="5">
                  <c:v>403.0</c:v>
                </c:pt>
                <c:pt idx="6">
                  <c:v>798.0</c:v>
                </c:pt>
              </c:numCache>
            </c:numRef>
          </c:val>
          <c:smooth val="0"/>
        </c:ser>
        <c:dLbls>
          <c:showLegendKey val="0"/>
          <c:showVal val="0"/>
          <c:showCatName val="0"/>
          <c:showSerName val="0"/>
          <c:showPercent val="0"/>
          <c:showBubbleSize val="0"/>
        </c:dLbls>
        <c:marker val="1"/>
        <c:smooth val="0"/>
        <c:axId val="-1999144104"/>
        <c:axId val="-1999138216"/>
      </c:lineChart>
      <c:catAx>
        <c:axId val="-1999144104"/>
        <c:scaling>
          <c:orientation val="minMax"/>
        </c:scaling>
        <c:delete val="0"/>
        <c:axPos val="b"/>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400" b="1" i="0" u="none" strike="noStrike" kern="1200" baseline="0">
                    <a:solidFill>
                      <a:sysClr val="windowText" lastClr="000000"/>
                    </a:solidFill>
                    <a:latin typeface="+mn-lt"/>
                    <a:ea typeface="+mn-ea"/>
                    <a:cs typeface="+mn-cs"/>
                  </a:defRPr>
                </a:pPr>
                <a:r>
                  <a:rPr lang="en-US" sz="1400" b="1" i="0" baseline="0"/>
                  <a:t>Data Size (bytes)</a:t>
                </a:r>
                <a:endParaRPr lang="en-US" sz="1400"/>
              </a:p>
            </c:rich>
          </c:tx>
          <c:layout/>
          <c:overlay val="0"/>
        </c:title>
        <c:numFmt formatCode="General" sourceLinked="1"/>
        <c:majorTickMark val="out"/>
        <c:minorTickMark val="none"/>
        <c:tickLblPos val="nextTo"/>
        <c:txPr>
          <a:bodyPr/>
          <a:lstStyle/>
          <a:p>
            <a:pPr>
              <a:defRPr sz="1200"/>
            </a:pPr>
            <a:endParaRPr lang="en-US"/>
          </a:p>
        </c:txPr>
        <c:crossAx val="-1999138216"/>
        <c:crosses val="autoZero"/>
        <c:auto val="1"/>
        <c:lblAlgn val="ctr"/>
        <c:lblOffset val="100"/>
        <c:noMultiLvlLbl val="0"/>
      </c:catAx>
      <c:valAx>
        <c:axId val="-1999138216"/>
        <c:scaling>
          <c:orientation val="minMax"/>
        </c:scaling>
        <c:delete val="0"/>
        <c:axPos val="l"/>
        <c:majorGridlines>
          <c:spPr>
            <a:ln>
              <a:prstDash val="sysDash"/>
            </a:ln>
          </c:spPr>
        </c:majorGridlines>
        <c:title>
          <c:tx>
            <c:rich>
              <a:bodyPr rot="-5400000" vert="horz"/>
              <a:lstStyle/>
              <a:p>
                <a:pPr>
                  <a:defRPr sz="1200"/>
                </a:pPr>
                <a:r>
                  <a:rPr lang="en-US" sz="1200"/>
                  <a:t>Time (ns)</a:t>
                </a:r>
              </a:p>
            </c:rich>
          </c:tx>
          <c:layout/>
          <c:overlay val="0"/>
        </c:title>
        <c:numFmt formatCode="General" sourceLinked="1"/>
        <c:majorTickMark val="out"/>
        <c:minorTickMark val="none"/>
        <c:tickLblPos val="nextTo"/>
        <c:txPr>
          <a:bodyPr/>
          <a:lstStyle/>
          <a:p>
            <a:pPr>
              <a:defRPr sz="1200"/>
            </a:pPr>
            <a:endParaRPr lang="en-US"/>
          </a:p>
        </c:txPr>
        <c:crossAx val="-1999144104"/>
        <c:crosses val="autoZero"/>
        <c:crossBetween val="between"/>
      </c:valAx>
    </c:plotArea>
    <c:legend>
      <c:legendPos val="r"/>
      <c:layout>
        <c:manualLayout>
          <c:xMode val="edge"/>
          <c:yMode val="edge"/>
          <c:x val="0.151044152151436"/>
          <c:y val="0.170144721493147"/>
          <c:w val="0.6306362660246"/>
          <c:h val="0.215266112569263"/>
        </c:manualLayout>
      </c:layout>
      <c:overlay val="0"/>
      <c:txPr>
        <a:bodyPr/>
        <a:lstStyle/>
        <a:p>
          <a:pPr>
            <a:defRPr sz="1200"/>
          </a:pPr>
          <a:endParaRPr lang="en-US"/>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200"/>
              <a:t>Shared Data Access Time on 32-core</a:t>
            </a:r>
            <a:r>
              <a:rPr lang="en-US" sz="1200" baseline="0"/>
              <a:t> AMD</a:t>
            </a:r>
            <a:endParaRPr lang="en-US" sz="1200"/>
          </a:p>
        </c:rich>
      </c:tx>
      <c:layout>
        <c:manualLayout>
          <c:xMode val="edge"/>
          <c:yMode val="edge"/>
          <c:x val="0.134406565656566"/>
          <c:y val="0.0324074074074075"/>
        </c:manualLayout>
      </c:layout>
      <c:overlay val="0"/>
    </c:title>
    <c:autoTitleDeleted val="0"/>
    <c:plotArea>
      <c:layout>
        <c:manualLayout>
          <c:layoutTarget val="inner"/>
          <c:xMode val="edge"/>
          <c:yMode val="edge"/>
          <c:x val="0.147824206633262"/>
          <c:y val="0.167141294838145"/>
          <c:w val="0.801911292596691"/>
          <c:h val="0.653150699912511"/>
        </c:manualLayout>
      </c:layout>
      <c:lineChart>
        <c:grouping val="standard"/>
        <c:varyColors val="0"/>
        <c:ser>
          <c:idx val="0"/>
          <c:order val="0"/>
          <c:tx>
            <c:v>Local pointer</c:v>
          </c:tx>
          <c:cat>
            <c:numRef>
              <c:f>'local vs shared'!$A$4:$A$14</c:f>
              <c:numCache>
                <c:formatCode>General</c:formatCode>
                <c:ptCount val="11"/>
                <c:pt idx="0">
                  <c:v>8.0</c:v>
                </c:pt>
                <c:pt idx="1">
                  <c:v>16.0</c:v>
                </c:pt>
                <c:pt idx="2">
                  <c:v>32.0</c:v>
                </c:pt>
                <c:pt idx="3">
                  <c:v>64.0</c:v>
                </c:pt>
                <c:pt idx="4">
                  <c:v>128.0</c:v>
                </c:pt>
                <c:pt idx="5">
                  <c:v>256.0</c:v>
                </c:pt>
                <c:pt idx="6">
                  <c:v>512.0</c:v>
                </c:pt>
                <c:pt idx="7">
                  <c:v>1024.0</c:v>
                </c:pt>
                <c:pt idx="8">
                  <c:v>2048.0</c:v>
                </c:pt>
                <c:pt idx="9">
                  <c:v>4096.0</c:v>
                </c:pt>
                <c:pt idx="10">
                  <c:v>8192.0</c:v>
                </c:pt>
              </c:numCache>
            </c:numRef>
          </c:cat>
          <c:val>
            <c:numRef>
              <c:f>'local vs shared'!$C$4:$C$10</c:f>
              <c:numCache>
                <c:formatCode>General</c:formatCode>
                <c:ptCount val="7"/>
                <c:pt idx="0">
                  <c:v>2.0</c:v>
                </c:pt>
                <c:pt idx="1">
                  <c:v>5.0</c:v>
                </c:pt>
                <c:pt idx="2">
                  <c:v>6.0</c:v>
                </c:pt>
                <c:pt idx="3">
                  <c:v>13.0</c:v>
                </c:pt>
                <c:pt idx="4">
                  <c:v>24.0</c:v>
                </c:pt>
                <c:pt idx="5">
                  <c:v>42.0</c:v>
                </c:pt>
                <c:pt idx="6">
                  <c:v>78.0</c:v>
                </c:pt>
              </c:numCache>
            </c:numRef>
          </c:val>
          <c:smooth val="0"/>
        </c:ser>
        <c:ser>
          <c:idx val="1"/>
          <c:order val="1"/>
          <c:tx>
            <c:v>Pointer-to-shared Berkeley UPC</c:v>
          </c:tx>
          <c:cat>
            <c:numRef>
              <c:f>'local vs shared'!$A$4:$A$14</c:f>
              <c:numCache>
                <c:formatCode>General</c:formatCode>
                <c:ptCount val="11"/>
                <c:pt idx="0">
                  <c:v>8.0</c:v>
                </c:pt>
                <c:pt idx="1">
                  <c:v>16.0</c:v>
                </c:pt>
                <c:pt idx="2">
                  <c:v>32.0</c:v>
                </c:pt>
                <c:pt idx="3">
                  <c:v>64.0</c:v>
                </c:pt>
                <c:pt idx="4">
                  <c:v>128.0</c:v>
                </c:pt>
                <c:pt idx="5">
                  <c:v>256.0</c:v>
                </c:pt>
                <c:pt idx="6">
                  <c:v>512.0</c:v>
                </c:pt>
                <c:pt idx="7">
                  <c:v>1024.0</c:v>
                </c:pt>
                <c:pt idx="8">
                  <c:v>2048.0</c:v>
                </c:pt>
                <c:pt idx="9">
                  <c:v>4096.0</c:v>
                </c:pt>
                <c:pt idx="10">
                  <c:v>8192.0</c:v>
                </c:pt>
              </c:numCache>
            </c:numRef>
          </c:cat>
          <c:val>
            <c:numRef>
              <c:f>'local vs shared'!$B$4:$B$10</c:f>
              <c:numCache>
                <c:formatCode>General</c:formatCode>
                <c:ptCount val="7"/>
                <c:pt idx="0">
                  <c:v>18.0</c:v>
                </c:pt>
                <c:pt idx="1">
                  <c:v>16.0</c:v>
                </c:pt>
                <c:pt idx="2">
                  <c:v>30.0</c:v>
                </c:pt>
                <c:pt idx="3">
                  <c:v>59.0</c:v>
                </c:pt>
                <c:pt idx="4">
                  <c:v>125.0</c:v>
                </c:pt>
                <c:pt idx="5">
                  <c:v>248.0</c:v>
                </c:pt>
                <c:pt idx="6">
                  <c:v>472.0</c:v>
                </c:pt>
              </c:numCache>
            </c:numRef>
          </c:val>
          <c:smooth val="0"/>
        </c:ser>
        <c:ser>
          <c:idx val="2"/>
          <c:order val="2"/>
          <c:tx>
            <c:v>Pointer-to-shared GCCUPC</c:v>
          </c:tx>
          <c:cat>
            <c:numRef>
              <c:f>'local vs shared'!$A$4:$A$14</c:f>
              <c:numCache>
                <c:formatCode>General</c:formatCode>
                <c:ptCount val="11"/>
                <c:pt idx="0">
                  <c:v>8.0</c:v>
                </c:pt>
                <c:pt idx="1">
                  <c:v>16.0</c:v>
                </c:pt>
                <c:pt idx="2">
                  <c:v>32.0</c:v>
                </c:pt>
                <c:pt idx="3">
                  <c:v>64.0</c:v>
                </c:pt>
                <c:pt idx="4">
                  <c:v>128.0</c:v>
                </c:pt>
                <c:pt idx="5">
                  <c:v>256.0</c:v>
                </c:pt>
                <c:pt idx="6">
                  <c:v>512.0</c:v>
                </c:pt>
                <c:pt idx="7">
                  <c:v>1024.0</c:v>
                </c:pt>
                <c:pt idx="8">
                  <c:v>2048.0</c:v>
                </c:pt>
                <c:pt idx="9">
                  <c:v>4096.0</c:v>
                </c:pt>
                <c:pt idx="10">
                  <c:v>8192.0</c:v>
                </c:pt>
              </c:numCache>
            </c:numRef>
          </c:cat>
          <c:val>
            <c:numRef>
              <c:f>'local vs shared'!$B$18:$B$24</c:f>
              <c:numCache>
                <c:formatCode>General</c:formatCode>
                <c:ptCount val="7"/>
                <c:pt idx="0">
                  <c:v>21.0</c:v>
                </c:pt>
                <c:pt idx="1">
                  <c:v>27.0</c:v>
                </c:pt>
                <c:pt idx="2">
                  <c:v>51.0</c:v>
                </c:pt>
                <c:pt idx="3">
                  <c:v>105.0</c:v>
                </c:pt>
                <c:pt idx="4">
                  <c:v>204.0</c:v>
                </c:pt>
                <c:pt idx="5">
                  <c:v>403.0</c:v>
                </c:pt>
                <c:pt idx="6">
                  <c:v>798.0</c:v>
                </c:pt>
              </c:numCache>
            </c:numRef>
          </c:val>
          <c:smooth val="0"/>
        </c:ser>
        <c:dLbls>
          <c:showLegendKey val="0"/>
          <c:showVal val="0"/>
          <c:showCatName val="0"/>
          <c:showSerName val="0"/>
          <c:showPercent val="0"/>
          <c:showBubbleSize val="0"/>
        </c:dLbls>
        <c:marker val="1"/>
        <c:smooth val="0"/>
        <c:axId val="-2054473880"/>
        <c:axId val="-2054512120"/>
      </c:lineChart>
      <c:catAx>
        <c:axId val="-2054473880"/>
        <c:scaling>
          <c:orientation val="minMax"/>
        </c:scaling>
        <c:delete val="0"/>
        <c:axPos val="b"/>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r>
                  <a:rPr lang="en-US" sz="1100" b="1" i="0" baseline="0"/>
                  <a:t>Data Size (bytes)</a:t>
                </a:r>
                <a:endParaRPr lang="en-US" sz="1100"/>
              </a:p>
            </c:rich>
          </c:tx>
          <c:layout/>
          <c:overlay val="0"/>
        </c:title>
        <c:numFmt formatCode="General" sourceLinked="1"/>
        <c:majorTickMark val="out"/>
        <c:minorTickMark val="none"/>
        <c:tickLblPos val="nextTo"/>
        <c:crossAx val="-2054512120"/>
        <c:crosses val="autoZero"/>
        <c:auto val="1"/>
        <c:lblAlgn val="ctr"/>
        <c:lblOffset val="100"/>
        <c:noMultiLvlLbl val="0"/>
      </c:catAx>
      <c:valAx>
        <c:axId val="-2054512120"/>
        <c:scaling>
          <c:orientation val="minMax"/>
        </c:scaling>
        <c:delete val="0"/>
        <c:axPos val="l"/>
        <c:majorGridlines>
          <c:spPr>
            <a:ln>
              <a:prstDash val="sysDash"/>
            </a:ln>
          </c:spPr>
        </c:majorGridlines>
        <c:title>
          <c:tx>
            <c:rich>
              <a:bodyPr rot="-5400000" vert="horz"/>
              <a:lstStyle/>
              <a:p>
                <a:pPr>
                  <a:defRPr sz="1100"/>
                </a:pPr>
                <a:r>
                  <a:rPr lang="en-US" sz="1100"/>
                  <a:t>Time (ns)</a:t>
                </a:r>
              </a:p>
            </c:rich>
          </c:tx>
          <c:layout/>
          <c:overlay val="0"/>
        </c:title>
        <c:numFmt formatCode="General" sourceLinked="1"/>
        <c:majorTickMark val="out"/>
        <c:minorTickMark val="none"/>
        <c:tickLblPos val="nextTo"/>
        <c:crossAx val="-2054473880"/>
        <c:crosses val="autoZero"/>
        <c:crossBetween val="between"/>
      </c:valAx>
    </c:plotArea>
    <c:legend>
      <c:legendPos val="r"/>
      <c:layout>
        <c:manualLayout>
          <c:xMode val="edge"/>
          <c:yMode val="edge"/>
          <c:x val="0.151044152151436"/>
          <c:y val="0.170144721493147"/>
          <c:w val="0.6306362660246"/>
          <c:h val="0.215266112569263"/>
        </c:manualLayout>
      </c:layout>
      <c:overlay val="0"/>
      <c:txPr>
        <a:bodyPr/>
        <a:lstStyle/>
        <a:p>
          <a:pPr>
            <a:defRPr sz="1100"/>
          </a:pPr>
          <a:endParaRPr lang="en-US"/>
        </a:p>
      </c:txPr>
    </c:legend>
    <c:plotVisOnly val="1"/>
    <c:dispBlanksAs val="gap"/>
    <c:showDLblsOverMax val="0"/>
  </c:chart>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45399374833302"/>
          <c:y val="0.159366057347185"/>
          <c:w val="0.836212068257669"/>
          <c:h val="0.840633942652815"/>
        </c:manualLayout>
      </c:layout>
      <c:pieChart>
        <c:varyColors val="1"/>
        <c:ser>
          <c:idx val="0"/>
          <c:order val="0"/>
          <c:tx>
            <c:strRef>
              <c:f>Sheet1!$B$1</c:f>
              <c:strCache>
                <c:ptCount val="1"/>
                <c:pt idx="0">
                  <c:v>Co-Design Center Proxy Apps</c:v>
                </c:pt>
              </c:strCache>
            </c:strRef>
          </c:tx>
          <c:dLbls>
            <c:dLbl>
              <c:idx val="0"/>
              <c:layout>
                <c:manualLayout>
                  <c:x val="-0.185522014220366"/>
                  <c:y val="0.0932913422339007"/>
                </c:manualLayout>
              </c:layout>
              <c:showLegendKey val="0"/>
              <c:showVal val="1"/>
              <c:showCatName val="1"/>
              <c:showSerName val="0"/>
              <c:showPercent val="0"/>
              <c:showBubbleSize val="0"/>
            </c:dLbl>
            <c:dLbl>
              <c:idx val="1"/>
              <c:layout>
                <c:manualLayout>
                  <c:x val="0.157881488663484"/>
                  <c:y val="-0.117345286627896"/>
                </c:manualLayout>
              </c:layout>
              <c:showLegendKey val="0"/>
              <c:showVal val="1"/>
              <c:showCatName val="1"/>
              <c:showSerName val="0"/>
              <c:showPercent val="0"/>
              <c:showBubbleSize val="0"/>
            </c:dLbl>
            <c:dLbl>
              <c:idx val="2"/>
              <c:layout>
                <c:manualLayout>
                  <c:x val="0.173186211900855"/>
                  <c:y val="0.166132117394749"/>
                </c:manualLayout>
              </c:layout>
              <c:tx>
                <c:rich>
                  <a:bodyPr/>
                  <a:lstStyle/>
                  <a:p>
                    <a:r>
                      <a:rPr lang="en-US" dirty="0" smtClean="0"/>
                      <a:t>F, </a:t>
                    </a:r>
                    <a:r>
                      <a:rPr lang="en-US" dirty="0"/>
                      <a:t>3</a:t>
                    </a:r>
                  </a:p>
                </c:rich>
              </c:tx>
              <c:showLegendKey val="0"/>
              <c:showVal val="1"/>
              <c:showCatName val="1"/>
              <c:showSerName val="0"/>
              <c:showPercent val="0"/>
              <c:showBubbleSize val="0"/>
            </c:dLbl>
            <c:showLegendKey val="0"/>
            <c:showVal val="1"/>
            <c:showCatName val="1"/>
            <c:showSerName val="0"/>
            <c:showPercent val="0"/>
            <c:showBubbleSize val="0"/>
            <c:showLeaderLines val="1"/>
          </c:dLbls>
          <c:cat>
            <c:strRef>
              <c:f>Sheet1!$A$2:$A$4</c:f>
              <c:strCache>
                <c:ptCount val="3"/>
                <c:pt idx="0">
                  <c:v>C++</c:v>
                </c:pt>
                <c:pt idx="1">
                  <c:v>C</c:v>
                </c:pt>
                <c:pt idx="2">
                  <c:v>FORTRAN</c:v>
                </c:pt>
              </c:strCache>
            </c:strRef>
          </c:cat>
          <c:val>
            <c:numRef>
              <c:f>Sheet1!$B$2:$B$4</c:f>
              <c:numCache>
                <c:formatCode>General</c:formatCode>
                <c:ptCount val="3"/>
                <c:pt idx="0">
                  <c:v>4.0</c:v>
                </c:pt>
                <c:pt idx="1">
                  <c:v>3.0</c:v>
                </c:pt>
                <c:pt idx="2">
                  <c:v>3.0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600"/>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Random Access Latency</a:t>
            </a:r>
          </a:p>
        </c:rich>
      </c:tx>
      <c:layout/>
      <c:overlay val="0"/>
    </c:title>
    <c:autoTitleDeleted val="0"/>
    <c:plotArea>
      <c:layout>
        <c:manualLayout>
          <c:layoutTarget val="inner"/>
          <c:xMode val="edge"/>
          <c:yMode val="edge"/>
          <c:x val="0.155547799623207"/>
          <c:y val="0.211111111111111"/>
          <c:w val="0.790070286459591"/>
          <c:h val="0.620617526975795"/>
        </c:manualLayout>
      </c:layout>
      <c:lineChart>
        <c:grouping val="standard"/>
        <c:varyColors val="0"/>
        <c:ser>
          <c:idx val="1"/>
          <c:order val="0"/>
          <c:tx>
            <c:strRef>
              <c:f>'MIC GUPS'!$B$14</c:f>
              <c:strCache>
                <c:ptCount val="1"/>
                <c:pt idx="0">
                  <c:v>UPC++</c:v>
                </c:pt>
              </c:strCache>
            </c:strRef>
          </c:tx>
          <c:cat>
            <c:numRef>
              <c:f>'MIC GUPS'!$A$15:$A$21</c:f>
              <c:numCache>
                <c:formatCode>General</c:formatCode>
                <c:ptCount val="7"/>
                <c:pt idx="0">
                  <c:v>1.0</c:v>
                </c:pt>
                <c:pt idx="1">
                  <c:v>2.0</c:v>
                </c:pt>
                <c:pt idx="2">
                  <c:v>4.0</c:v>
                </c:pt>
                <c:pt idx="3">
                  <c:v>8.0</c:v>
                </c:pt>
                <c:pt idx="4">
                  <c:v>16.0</c:v>
                </c:pt>
                <c:pt idx="5">
                  <c:v>32.0</c:v>
                </c:pt>
                <c:pt idx="6">
                  <c:v>60.0</c:v>
                </c:pt>
              </c:numCache>
            </c:numRef>
          </c:cat>
          <c:val>
            <c:numRef>
              <c:f>'MIC GUPS'!$B$15:$B$21</c:f>
              <c:numCache>
                <c:formatCode>General</c:formatCode>
                <c:ptCount val="7"/>
                <c:pt idx="0">
                  <c:v>0.8</c:v>
                </c:pt>
                <c:pt idx="1">
                  <c:v>0.96</c:v>
                </c:pt>
                <c:pt idx="2">
                  <c:v>0.94</c:v>
                </c:pt>
                <c:pt idx="3">
                  <c:v>1.05</c:v>
                </c:pt>
                <c:pt idx="4">
                  <c:v>1.02</c:v>
                </c:pt>
                <c:pt idx="5">
                  <c:v>1.07</c:v>
                </c:pt>
                <c:pt idx="6">
                  <c:v>1.23</c:v>
                </c:pt>
              </c:numCache>
            </c:numRef>
          </c:val>
          <c:smooth val="0"/>
        </c:ser>
        <c:ser>
          <c:idx val="2"/>
          <c:order val="1"/>
          <c:tx>
            <c:strRef>
              <c:f>'MIC GUPS'!$C$14</c:f>
              <c:strCache>
                <c:ptCount val="1"/>
                <c:pt idx="0">
                  <c:v>UPC</c:v>
                </c:pt>
              </c:strCache>
            </c:strRef>
          </c:tx>
          <c:cat>
            <c:numRef>
              <c:f>'MIC GUPS'!$A$15:$A$21</c:f>
              <c:numCache>
                <c:formatCode>General</c:formatCode>
                <c:ptCount val="7"/>
                <c:pt idx="0">
                  <c:v>1.0</c:v>
                </c:pt>
                <c:pt idx="1">
                  <c:v>2.0</c:v>
                </c:pt>
                <c:pt idx="2">
                  <c:v>4.0</c:v>
                </c:pt>
                <c:pt idx="3">
                  <c:v>8.0</c:v>
                </c:pt>
                <c:pt idx="4">
                  <c:v>16.0</c:v>
                </c:pt>
                <c:pt idx="5">
                  <c:v>32.0</c:v>
                </c:pt>
                <c:pt idx="6">
                  <c:v>60.0</c:v>
                </c:pt>
              </c:numCache>
            </c:numRef>
          </c:cat>
          <c:val>
            <c:numRef>
              <c:f>'MIC GUPS'!$C$15:$C$21</c:f>
              <c:numCache>
                <c:formatCode>General</c:formatCode>
                <c:ptCount val="7"/>
                <c:pt idx="0">
                  <c:v>0.62</c:v>
                </c:pt>
                <c:pt idx="1">
                  <c:v>0.64</c:v>
                </c:pt>
                <c:pt idx="2">
                  <c:v>0.65</c:v>
                </c:pt>
                <c:pt idx="3">
                  <c:v>0.66</c:v>
                </c:pt>
                <c:pt idx="4">
                  <c:v>0.68</c:v>
                </c:pt>
                <c:pt idx="5">
                  <c:v>0.73</c:v>
                </c:pt>
                <c:pt idx="6">
                  <c:v>0.96</c:v>
                </c:pt>
              </c:numCache>
            </c:numRef>
          </c:val>
          <c:smooth val="0"/>
        </c:ser>
        <c:dLbls>
          <c:showLegendKey val="0"/>
          <c:showVal val="0"/>
          <c:showCatName val="0"/>
          <c:showSerName val="0"/>
          <c:showPercent val="0"/>
          <c:showBubbleSize val="0"/>
        </c:dLbls>
        <c:marker val="1"/>
        <c:smooth val="0"/>
        <c:axId val="-2001422888"/>
        <c:axId val="-2001417368"/>
      </c:lineChart>
      <c:catAx>
        <c:axId val="-2001422888"/>
        <c:scaling>
          <c:orientation val="minMax"/>
        </c:scaling>
        <c:delete val="0"/>
        <c:axPos val="b"/>
        <c:title>
          <c:tx>
            <c:rich>
              <a:bodyPr/>
              <a:lstStyle/>
              <a:p>
                <a:pPr>
                  <a:defRPr/>
                </a:pPr>
                <a:r>
                  <a:rPr lang="en-US"/>
                  <a:t>Num. of Processes</a:t>
                </a:r>
              </a:p>
            </c:rich>
          </c:tx>
          <c:layout/>
          <c:overlay val="0"/>
        </c:title>
        <c:numFmt formatCode="General" sourceLinked="1"/>
        <c:majorTickMark val="out"/>
        <c:minorTickMark val="none"/>
        <c:tickLblPos val="nextTo"/>
        <c:crossAx val="-2001417368"/>
        <c:crosses val="autoZero"/>
        <c:auto val="1"/>
        <c:lblAlgn val="ctr"/>
        <c:lblOffset val="100"/>
        <c:noMultiLvlLbl val="0"/>
      </c:catAx>
      <c:valAx>
        <c:axId val="-2001417368"/>
        <c:scaling>
          <c:orientation val="minMax"/>
          <c:min val="0.0"/>
        </c:scaling>
        <c:delete val="0"/>
        <c:axPos val="l"/>
        <c:majorGridlines>
          <c:spPr>
            <a:ln>
              <a:solidFill>
                <a:schemeClr val="tx1">
                  <a:tint val="75000"/>
                  <a:shade val="95000"/>
                  <a:satMod val="105000"/>
                  <a:alpha val="50000"/>
                </a:schemeClr>
              </a:solidFill>
              <a:prstDash val="sysDash"/>
            </a:ln>
          </c:spPr>
        </c:majorGridlines>
        <c:title>
          <c:tx>
            <c:rich>
              <a:bodyPr rot="-5400000" vert="horz"/>
              <a:lstStyle/>
              <a:p>
                <a:pPr>
                  <a:defRPr/>
                </a:pPr>
                <a:r>
                  <a:rPr lang="en-US"/>
                  <a:t>Time (usec)</a:t>
                </a:r>
              </a:p>
            </c:rich>
          </c:tx>
          <c:layout/>
          <c:overlay val="0"/>
        </c:title>
        <c:numFmt formatCode="General" sourceLinked="1"/>
        <c:majorTickMark val="out"/>
        <c:minorTickMark val="none"/>
        <c:tickLblPos val="nextTo"/>
        <c:crossAx val="-2001422888"/>
        <c:crosses val="autoZero"/>
        <c:crossBetween val="between"/>
      </c:valAx>
    </c:plotArea>
    <c:legend>
      <c:legendPos val="r"/>
      <c:layout>
        <c:manualLayout>
          <c:xMode val="edge"/>
          <c:yMode val="edge"/>
          <c:x val="0.163838220375827"/>
          <c:y val="0.209889308912679"/>
          <c:w val="0.301440268586059"/>
          <c:h val="0.148027644315656"/>
        </c:manualLayout>
      </c:layout>
      <c:overlay val="0"/>
    </c:legend>
    <c:plotVisOnly val="1"/>
    <c:dispBlanksAs val="gap"/>
    <c:showDLblsOverMax val="0"/>
  </c:chart>
  <c:txPr>
    <a:bodyPr/>
    <a:lstStyle/>
    <a:p>
      <a:pPr>
        <a:defRPr sz="14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Giga Updates Per Second</a:t>
            </a:r>
          </a:p>
        </c:rich>
      </c:tx>
      <c:layout/>
      <c:overlay val="0"/>
    </c:title>
    <c:autoTitleDeleted val="0"/>
    <c:plotArea>
      <c:layout>
        <c:manualLayout>
          <c:layoutTarget val="inner"/>
          <c:xMode val="edge"/>
          <c:yMode val="edge"/>
          <c:x val="0.155547799623207"/>
          <c:y val="0.211111111111111"/>
          <c:w val="0.790070286459591"/>
          <c:h val="0.620617526975795"/>
        </c:manualLayout>
      </c:layout>
      <c:lineChart>
        <c:grouping val="standard"/>
        <c:varyColors val="0"/>
        <c:ser>
          <c:idx val="1"/>
          <c:order val="0"/>
          <c:tx>
            <c:strRef>
              <c:f>'MIC GUPS'!$F$14</c:f>
              <c:strCache>
                <c:ptCount val="1"/>
                <c:pt idx="0">
                  <c:v>UPC++</c:v>
                </c:pt>
              </c:strCache>
            </c:strRef>
          </c:tx>
          <c:cat>
            <c:numRef>
              <c:f>'MIC GUPS'!$A$15:$A$21</c:f>
              <c:numCache>
                <c:formatCode>General</c:formatCode>
                <c:ptCount val="7"/>
                <c:pt idx="0">
                  <c:v>1.0</c:v>
                </c:pt>
                <c:pt idx="1">
                  <c:v>2.0</c:v>
                </c:pt>
                <c:pt idx="2">
                  <c:v>4.0</c:v>
                </c:pt>
                <c:pt idx="3">
                  <c:v>8.0</c:v>
                </c:pt>
                <c:pt idx="4">
                  <c:v>16.0</c:v>
                </c:pt>
                <c:pt idx="5">
                  <c:v>32.0</c:v>
                </c:pt>
                <c:pt idx="6">
                  <c:v>60.0</c:v>
                </c:pt>
              </c:numCache>
            </c:numRef>
          </c:cat>
          <c:val>
            <c:numRef>
              <c:f>'MIC GUPS'!$F$15:$F$21</c:f>
              <c:numCache>
                <c:formatCode>General</c:formatCode>
                <c:ptCount val="7"/>
                <c:pt idx="0">
                  <c:v>0.001246378</c:v>
                </c:pt>
                <c:pt idx="1">
                  <c:v>0.002075167</c:v>
                </c:pt>
                <c:pt idx="2">
                  <c:v>0.004246179</c:v>
                </c:pt>
                <c:pt idx="3">
                  <c:v>0.007596758</c:v>
                </c:pt>
                <c:pt idx="4">
                  <c:v>0.015670281</c:v>
                </c:pt>
                <c:pt idx="5">
                  <c:v>0.029810944</c:v>
                </c:pt>
                <c:pt idx="6">
                  <c:v>0.048653883</c:v>
                </c:pt>
              </c:numCache>
            </c:numRef>
          </c:val>
          <c:smooth val="0"/>
        </c:ser>
        <c:ser>
          <c:idx val="2"/>
          <c:order val="1"/>
          <c:tx>
            <c:strRef>
              <c:f>'MIC GUPS'!$G$14</c:f>
              <c:strCache>
                <c:ptCount val="1"/>
                <c:pt idx="0">
                  <c:v>UPC</c:v>
                </c:pt>
              </c:strCache>
            </c:strRef>
          </c:tx>
          <c:cat>
            <c:numRef>
              <c:f>'MIC GUPS'!$A$15:$A$21</c:f>
              <c:numCache>
                <c:formatCode>General</c:formatCode>
                <c:ptCount val="7"/>
                <c:pt idx="0">
                  <c:v>1.0</c:v>
                </c:pt>
                <c:pt idx="1">
                  <c:v>2.0</c:v>
                </c:pt>
                <c:pt idx="2">
                  <c:v>4.0</c:v>
                </c:pt>
                <c:pt idx="3">
                  <c:v>8.0</c:v>
                </c:pt>
                <c:pt idx="4">
                  <c:v>16.0</c:v>
                </c:pt>
                <c:pt idx="5">
                  <c:v>32.0</c:v>
                </c:pt>
                <c:pt idx="6">
                  <c:v>60.0</c:v>
                </c:pt>
              </c:numCache>
            </c:numRef>
          </c:cat>
          <c:val>
            <c:numRef>
              <c:f>'MIC GUPS'!$G$15:$G$21</c:f>
              <c:numCache>
                <c:formatCode>General</c:formatCode>
                <c:ptCount val="7"/>
                <c:pt idx="0">
                  <c:v>0.00160348</c:v>
                </c:pt>
                <c:pt idx="1">
                  <c:v>0.003128369</c:v>
                </c:pt>
                <c:pt idx="2">
                  <c:v>0.006198687</c:v>
                </c:pt>
                <c:pt idx="3">
                  <c:v>0.012180634</c:v>
                </c:pt>
                <c:pt idx="4">
                  <c:v>0.023453346</c:v>
                </c:pt>
                <c:pt idx="5">
                  <c:v>0.044071355</c:v>
                </c:pt>
                <c:pt idx="6">
                  <c:v>0.062268775</c:v>
                </c:pt>
              </c:numCache>
            </c:numRef>
          </c:val>
          <c:smooth val="0"/>
        </c:ser>
        <c:dLbls>
          <c:showLegendKey val="0"/>
          <c:showVal val="0"/>
          <c:showCatName val="0"/>
          <c:showSerName val="0"/>
          <c:showPercent val="0"/>
          <c:showBubbleSize val="0"/>
        </c:dLbls>
        <c:marker val="1"/>
        <c:smooth val="0"/>
        <c:axId val="-2001386376"/>
        <c:axId val="-2001380856"/>
      </c:lineChart>
      <c:catAx>
        <c:axId val="-2001386376"/>
        <c:scaling>
          <c:orientation val="minMax"/>
        </c:scaling>
        <c:delete val="0"/>
        <c:axPos val="b"/>
        <c:title>
          <c:tx>
            <c:rich>
              <a:bodyPr/>
              <a:lstStyle/>
              <a:p>
                <a:pPr>
                  <a:defRPr/>
                </a:pPr>
                <a:r>
                  <a:rPr lang="en-US"/>
                  <a:t>Num. of Processes</a:t>
                </a:r>
              </a:p>
            </c:rich>
          </c:tx>
          <c:layout/>
          <c:overlay val="0"/>
        </c:title>
        <c:numFmt formatCode="General" sourceLinked="1"/>
        <c:majorTickMark val="out"/>
        <c:minorTickMark val="none"/>
        <c:tickLblPos val="nextTo"/>
        <c:crossAx val="-2001380856"/>
        <c:crossesAt val="0.0"/>
        <c:auto val="1"/>
        <c:lblAlgn val="ctr"/>
        <c:lblOffset val="100"/>
        <c:noMultiLvlLbl val="0"/>
      </c:catAx>
      <c:valAx>
        <c:axId val="-2001380856"/>
        <c:scaling>
          <c:logBase val="10.0"/>
          <c:orientation val="minMax"/>
        </c:scaling>
        <c:delete val="0"/>
        <c:axPos val="l"/>
        <c:majorGridlines>
          <c:spPr>
            <a:ln>
              <a:solidFill>
                <a:schemeClr val="tx1">
                  <a:tint val="75000"/>
                  <a:shade val="95000"/>
                  <a:satMod val="105000"/>
                  <a:alpha val="50000"/>
                </a:schemeClr>
              </a:solidFill>
              <a:prstDash val="sysDash"/>
            </a:ln>
          </c:spPr>
        </c:majorGridlines>
        <c:title>
          <c:tx>
            <c:rich>
              <a:bodyPr rot="-5400000" vert="horz"/>
              <a:lstStyle/>
              <a:p>
                <a:pPr>
                  <a:defRPr/>
                </a:pPr>
                <a:r>
                  <a:rPr lang="en-US"/>
                  <a:t>GUPS</a:t>
                </a:r>
              </a:p>
            </c:rich>
          </c:tx>
          <c:layout/>
          <c:overlay val="0"/>
        </c:title>
        <c:numFmt formatCode="#,##0.00" sourceLinked="0"/>
        <c:majorTickMark val="out"/>
        <c:minorTickMark val="none"/>
        <c:tickLblPos val="nextTo"/>
        <c:crossAx val="-2001386376"/>
        <c:crosses val="autoZero"/>
        <c:crossBetween val="between"/>
      </c:valAx>
    </c:plotArea>
    <c:legend>
      <c:legendPos val="r"/>
      <c:layout>
        <c:manualLayout>
          <c:xMode val="edge"/>
          <c:yMode val="edge"/>
          <c:x val="0.176108159026134"/>
          <c:y val="0.236014133461512"/>
          <c:w val="0.322912661224095"/>
          <c:h val="0.148027644315656"/>
        </c:manualLayout>
      </c:layout>
      <c:overlay val="0"/>
    </c:legend>
    <c:plotVisOnly val="1"/>
    <c:dispBlanksAs val="gap"/>
    <c:showDLblsOverMax val="0"/>
  </c:chart>
  <c:txPr>
    <a:bodyPr/>
    <a:lstStyle/>
    <a:p>
      <a:pPr>
        <a:defRPr sz="14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Random Access Latency</a:t>
            </a:r>
          </a:p>
        </c:rich>
      </c:tx>
      <c:layout/>
      <c:overlay val="0"/>
    </c:title>
    <c:autoTitleDeleted val="0"/>
    <c:plotArea>
      <c:layout>
        <c:manualLayout>
          <c:layoutTarget val="inner"/>
          <c:xMode val="edge"/>
          <c:yMode val="edge"/>
          <c:x val="0.155547799623207"/>
          <c:y val="0.148350699520621"/>
          <c:w val="0.790070286459591"/>
          <c:h val="0.64153778954284"/>
        </c:manualLayout>
      </c:layout>
      <c:lineChart>
        <c:grouping val="standard"/>
        <c:varyColors val="0"/>
        <c:ser>
          <c:idx val="1"/>
          <c:order val="0"/>
          <c:tx>
            <c:v>UPC++</c:v>
          </c:tx>
          <c:cat>
            <c:numRef>
              <c:f>'Vesta GUPS'!$I$4:$I$17</c:f>
              <c:numCache>
                <c:formatCode>General</c:formatCode>
                <c:ptCount val="14"/>
                <c:pt idx="0">
                  <c:v>1.0</c:v>
                </c:pt>
                <c:pt idx="1">
                  <c:v>2.0</c:v>
                </c:pt>
                <c:pt idx="2">
                  <c:v>4.0</c:v>
                </c:pt>
                <c:pt idx="3">
                  <c:v>8.0</c:v>
                </c:pt>
                <c:pt idx="4">
                  <c:v>16.0</c:v>
                </c:pt>
                <c:pt idx="5">
                  <c:v>32.0</c:v>
                </c:pt>
                <c:pt idx="6">
                  <c:v>64.0</c:v>
                </c:pt>
                <c:pt idx="7">
                  <c:v>128.0</c:v>
                </c:pt>
                <c:pt idx="8">
                  <c:v>256.0</c:v>
                </c:pt>
                <c:pt idx="9">
                  <c:v>512.0</c:v>
                </c:pt>
                <c:pt idx="10">
                  <c:v>1024.0</c:v>
                </c:pt>
                <c:pt idx="11">
                  <c:v>2048.0</c:v>
                </c:pt>
                <c:pt idx="12">
                  <c:v>4096.0</c:v>
                </c:pt>
                <c:pt idx="13">
                  <c:v>8192.0</c:v>
                </c:pt>
              </c:numCache>
            </c:numRef>
          </c:cat>
          <c:val>
            <c:numRef>
              <c:f>'Vesta GUPS'!$J$4:$J$17</c:f>
              <c:numCache>
                <c:formatCode>General</c:formatCode>
                <c:ptCount val="14"/>
                <c:pt idx="0">
                  <c:v>1.03</c:v>
                </c:pt>
                <c:pt idx="1">
                  <c:v>5.63</c:v>
                </c:pt>
                <c:pt idx="2">
                  <c:v>8.58</c:v>
                </c:pt>
                <c:pt idx="3">
                  <c:v>10.05</c:v>
                </c:pt>
                <c:pt idx="4">
                  <c:v>11.07</c:v>
                </c:pt>
                <c:pt idx="5">
                  <c:v>11.56</c:v>
                </c:pt>
                <c:pt idx="6">
                  <c:v>11.09</c:v>
                </c:pt>
                <c:pt idx="7">
                  <c:v>11.86</c:v>
                </c:pt>
                <c:pt idx="8">
                  <c:v>11.88</c:v>
                </c:pt>
                <c:pt idx="9">
                  <c:v>11.87</c:v>
                </c:pt>
                <c:pt idx="10">
                  <c:v>12.11</c:v>
                </c:pt>
                <c:pt idx="11">
                  <c:v>12.26</c:v>
                </c:pt>
                <c:pt idx="12">
                  <c:v>12.52</c:v>
                </c:pt>
                <c:pt idx="13">
                  <c:v>12.75</c:v>
                </c:pt>
              </c:numCache>
            </c:numRef>
          </c:val>
          <c:smooth val="0"/>
        </c:ser>
        <c:ser>
          <c:idx val="2"/>
          <c:order val="1"/>
          <c:tx>
            <c:v>UPC</c:v>
          </c:tx>
          <c:cat>
            <c:numRef>
              <c:f>'Vesta GUPS'!$I$4:$I$17</c:f>
              <c:numCache>
                <c:formatCode>General</c:formatCode>
                <c:ptCount val="14"/>
                <c:pt idx="0">
                  <c:v>1.0</c:v>
                </c:pt>
                <c:pt idx="1">
                  <c:v>2.0</c:v>
                </c:pt>
                <c:pt idx="2">
                  <c:v>4.0</c:v>
                </c:pt>
                <c:pt idx="3">
                  <c:v>8.0</c:v>
                </c:pt>
                <c:pt idx="4">
                  <c:v>16.0</c:v>
                </c:pt>
                <c:pt idx="5">
                  <c:v>32.0</c:v>
                </c:pt>
                <c:pt idx="6">
                  <c:v>64.0</c:v>
                </c:pt>
                <c:pt idx="7">
                  <c:v>128.0</c:v>
                </c:pt>
                <c:pt idx="8">
                  <c:v>256.0</c:v>
                </c:pt>
                <c:pt idx="9">
                  <c:v>512.0</c:v>
                </c:pt>
                <c:pt idx="10">
                  <c:v>1024.0</c:v>
                </c:pt>
                <c:pt idx="11">
                  <c:v>2048.0</c:v>
                </c:pt>
                <c:pt idx="12">
                  <c:v>4096.0</c:v>
                </c:pt>
                <c:pt idx="13">
                  <c:v>8192.0</c:v>
                </c:pt>
              </c:numCache>
            </c:numRef>
          </c:cat>
          <c:val>
            <c:numRef>
              <c:f>'Vesta GUPS'!$K$4:$K$17</c:f>
              <c:numCache>
                <c:formatCode>General</c:formatCode>
                <c:ptCount val="14"/>
                <c:pt idx="0">
                  <c:v>0.19</c:v>
                </c:pt>
                <c:pt idx="1">
                  <c:v>4.05</c:v>
                </c:pt>
                <c:pt idx="2">
                  <c:v>6.9</c:v>
                </c:pt>
                <c:pt idx="3">
                  <c:v>8.31</c:v>
                </c:pt>
                <c:pt idx="4">
                  <c:v>9.29</c:v>
                </c:pt>
                <c:pt idx="5">
                  <c:v>9.64</c:v>
                </c:pt>
                <c:pt idx="6">
                  <c:v>9.8</c:v>
                </c:pt>
                <c:pt idx="7">
                  <c:v>10.63</c:v>
                </c:pt>
                <c:pt idx="8">
                  <c:v>10.33</c:v>
                </c:pt>
                <c:pt idx="9">
                  <c:v>10.84</c:v>
                </c:pt>
                <c:pt idx="10">
                  <c:v>10.89</c:v>
                </c:pt>
                <c:pt idx="11">
                  <c:v>11.1</c:v>
                </c:pt>
                <c:pt idx="12">
                  <c:v>11.33</c:v>
                </c:pt>
                <c:pt idx="13">
                  <c:v>11.79</c:v>
                </c:pt>
              </c:numCache>
            </c:numRef>
          </c:val>
          <c:smooth val="0"/>
        </c:ser>
        <c:dLbls>
          <c:showLegendKey val="0"/>
          <c:showVal val="0"/>
          <c:showCatName val="0"/>
          <c:showSerName val="0"/>
          <c:showPercent val="0"/>
          <c:showBubbleSize val="0"/>
        </c:dLbls>
        <c:marker val="1"/>
        <c:smooth val="0"/>
        <c:axId val="-2001508744"/>
        <c:axId val="-2001503224"/>
      </c:lineChart>
      <c:catAx>
        <c:axId val="-2001508744"/>
        <c:scaling>
          <c:orientation val="minMax"/>
        </c:scaling>
        <c:delete val="0"/>
        <c:axPos val="b"/>
        <c:title>
          <c:tx>
            <c:rich>
              <a:bodyPr/>
              <a:lstStyle/>
              <a:p>
                <a:pPr>
                  <a:defRPr/>
                </a:pPr>
                <a:r>
                  <a:rPr lang="en-US"/>
                  <a:t>Num. of Processes</a:t>
                </a:r>
              </a:p>
            </c:rich>
          </c:tx>
          <c:layout/>
          <c:overlay val="0"/>
        </c:title>
        <c:numFmt formatCode="General" sourceLinked="1"/>
        <c:majorTickMark val="out"/>
        <c:minorTickMark val="none"/>
        <c:tickLblPos val="nextTo"/>
        <c:crossAx val="-2001503224"/>
        <c:crosses val="autoZero"/>
        <c:auto val="1"/>
        <c:lblAlgn val="ctr"/>
        <c:lblOffset val="100"/>
        <c:noMultiLvlLbl val="0"/>
      </c:catAx>
      <c:valAx>
        <c:axId val="-2001503224"/>
        <c:scaling>
          <c:orientation val="minMax"/>
          <c:min val="0.0"/>
        </c:scaling>
        <c:delete val="0"/>
        <c:axPos val="l"/>
        <c:majorGridlines>
          <c:spPr>
            <a:ln>
              <a:solidFill>
                <a:schemeClr val="tx1">
                  <a:tint val="75000"/>
                  <a:shade val="95000"/>
                  <a:satMod val="105000"/>
                  <a:alpha val="50000"/>
                </a:schemeClr>
              </a:solidFill>
              <a:prstDash val="sysDash"/>
            </a:ln>
          </c:spPr>
        </c:majorGridlines>
        <c:title>
          <c:tx>
            <c:rich>
              <a:bodyPr rot="-5400000" vert="horz"/>
              <a:lstStyle/>
              <a:p>
                <a:pPr>
                  <a:defRPr/>
                </a:pPr>
                <a:r>
                  <a:rPr lang="en-US"/>
                  <a:t>Time (usec)</a:t>
                </a:r>
              </a:p>
            </c:rich>
          </c:tx>
          <c:layout/>
          <c:overlay val="0"/>
        </c:title>
        <c:numFmt formatCode="General" sourceLinked="1"/>
        <c:majorTickMark val="out"/>
        <c:minorTickMark val="none"/>
        <c:tickLblPos val="nextTo"/>
        <c:crossAx val="-2001508744"/>
        <c:crosses val="autoZero"/>
        <c:crossBetween val="between"/>
      </c:valAx>
    </c:plotArea>
    <c:legend>
      <c:legendPos val="r"/>
      <c:layout>
        <c:manualLayout>
          <c:xMode val="edge"/>
          <c:yMode val="edge"/>
          <c:x val="0.173110510097052"/>
          <c:y val="0.167164549532001"/>
          <c:w val="0.233955606009372"/>
          <c:h val="0.148027644315656"/>
        </c:manualLayout>
      </c:layout>
      <c:overlay val="0"/>
    </c:legend>
    <c:plotVisOnly val="1"/>
    <c:dispBlanksAs val="gap"/>
    <c:showDLblsOverMax val="0"/>
  </c:chart>
  <c:txPr>
    <a:bodyPr/>
    <a:lstStyle/>
    <a:p>
      <a:pPr>
        <a:defRPr sz="14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Giga Updates Per Second</a:t>
            </a:r>
          </a:p>
        </c:rich>
      </c:tx>
      <c:layout/>
      <c:overlay val="0"/>
    </c:title>
    <c:autoTitleDeleted val="0"/>
    <c:plotArea>
      <c:layout>
        <c:manualLayout>
          <c:layoutTarget val="inner"/>
          <c:xMode val="edge"/>
          <c:yMode val="edge"/>
          <c:x val="0.206401216147686"/>
          <c:y val="0.149565437924742"/>
          <c:w val="0.739216970668257"/>
          <c:h val="0.661647884373804"/>
        </c:manualLayout>
      </c:layout>
      <c:lineChart>
        <c:grouping val="standard"/>
        <c:varyColors val="0"/>
        <c:ser>
          <c:idx val="1"/>
          <c:order val="0"/>
          <c:tx>
            <c:v>UPC++</c:v>
          </c:tx>
          <c:cat>
            <c:numRef>
              <c:f>'Vesta GUPS'!$M$4:$M$17</c:f>
              <c:numCache>
                <c:formatCode>General</c:formatCode>
                <c:ptCount val="14"/>
                <c:pt idx="0">
                  <c:v>1.0</c:v>
                </c:pt>
                <c:pt idx="1">
                  <c:v>2.0</c:v>
                </c:pt>
                <c:pt idx="2">
                  <c:v>4.0</c:v>
                </c:pt>
                <c:pt idx="3">
                  <c:v>8.0</c:v>
                </c:pt>
                <c:pt idx="4">
                  <c:v>16.0</c:v>
                </c:pt>
                <c:pt idx="5">
                  <c:v>32.0</c:v>
                </c:pt>
                <c:pt idx="6">
                  <c:v>64.0</c:v>
                </c:pt>
                <c:pt idx="7">
                  <c:v>128.0</c:v>
                </c:pt>
                <c:pt idx="8">
                  <c:v>256.0</c:v>
                </c:pt>
                <c:pt idx="9">
                  <c:v>512.0</c:v>
                </c:pt>
                <c:pt idx="10">
                  <c:v>1024.0</c:v>
                </c:pt>
                <c:pt idx="11">
                  <c:v>2048.0</c:v>
                </c:pt>
                <c:pt idx="12">
                  <c:v>4096.0</c:v>
                </c:pt>
                <c:pt idx="13">
                  <c:v>8192.0</c:v>
                </c:pt>
              </c:numCache>
            </c:numRef>
          </c:cat>
          <c:val>
            <c:numRef>
              <c:f>'Vesta GUPS'!$N$4:$N$17</c:f>
              <c:numCache>
                <c:formatCode>General</c:formatCode>
                <c:ptCount val="14"/>
                <c:pt idx="0">
                  <c:v>0.000968752</c:v>
                </c:pt>
                <c:pt idx="1">
                  <c:v>0.000355499</c:v>
                </c:pt>
                <c:pt idx="2">
                  <c:v>0.000466445</c:v>
                </c:pt>
                <c:pt idx="3">
                  <c:v>0.000796154</c:v>
                </c:pt>
                <c:pt idx="4">
                  <c:v>0.001445376</c:v>
                </c:pt>
                <c:pt idx="5">
                  <c:v>0.002767365</c:v>
                </c:pt>
                <c:pt idx="6">
                  <c:v>0.005768708</c:v>
                </c:pt>
                <c:pt idx="7">
                  <c:v>0.010794067</c:v>
                </c:pt>
                <c:pt idx="8">
                  <c:v>0.021546357</c:v>
                </c:pt>
                <c:pt idx="9">
                  <c:v>0.043139268</c:v>
                </c:pt>
                <c:pt idx="10">
                  <c:v>0.084529378</c:v>
                </c:pt>
                <c:pt idx="11">
                  <c:v>0.167036213</c:v>
                </c:pt>
                <c:pt idx="12">
                  <c:v>0.327092052</c:v>
                </c:pt>
                <c:pt idx="13">
                  <c:v>0.642469898</c:v>
                </c:pt>
              </c:numCache>
            </c:numRef>
          </c:val>
          <c:smooth val="0"/>
        </c:ser>
        <c:ser>
          <c:idx val="2"/>
          <c:order val="1"/>
          <c:tx>
            <c:v>UPC</c:v>
          </c:tx>
          <c:cat>
            <c:numRef>
              <c:f>'Vesta GUPS'!$M$4:$M$17</c:f>
              <c:numCache>
                <c:formatCode>General</c:formatCode>
                <c:ptCount val="14"/>
                <c:pt idx="0">
                  <c:v>1.0</c:v>
                </c:pt>
                <c:pt idx="1">
                  <c:v>2.0</c:v>
                </c:pt>
                <c:pt idx="2">
                  <c:v>4.0</c:v>
                </c:pt>
                <c:pt idx="3">
                  <c:v>8.0</c:v>
                </c:pt>
                <c:pt idx="4">
                  <c:v>16.0</c:v>
                </c:pt>
                <c:pt idx="5">
                  <c:v>32.0</c:v>
                </c:pt>
                <c:pt idx="6">
                  <c:v>64.0</c:v>
                </c:pt>
                <c:pt idx="7">
                  <c:v>128.0</c:v>
                </c:pt>
                <c:pt idx="8">
                  <c:v>256.0</c:v>
                </c:pt>
                <c:pt idx="9">
                  <c:v>512.0</c:v>
                </c:pt>
                <c:pt idx="10">
                  <c:v>1024.0</c:v>
                </c:pt>
                <c:pt idx="11">
                  <c:v>2048.0</c:v>
                </c:pt>
                <c:pt idx="12">
                  <c:v>4096.0</c:v>
                </c:pt>
                <c:pt idx="13">
                  <c:v>8192.0</c:v>
                </c:pt>
              </c:numCache>
            </c:numRef>
          </c:cat>
          <c:val>
            <c:numRef>
              <c:f>'Vesta GUPS'!$O$4:$O$17</c:f>
              <c:numCache>
                <c:formatCode>General</c:formatCode>
                <c:ptCount val="14"/>
                <c:pt idx="0">
                  <c:v>0.005259582</c:v>
                </c:pt>
                <c:pt idx="1">
                  <c:v>0.000494136</c:v>
                </c:pt>
                <c:pt idx="2">
                  <c:v>0.000579754</c:v>
                </c:pt>
                <c:pt idx="3">
                  <c:v>0.000962225</c:v>
                </c:pt>
                <c:pt idx="4">
                  <c:v>0.001722851</c:v>
                </c:pt>
                <c:pt idx="5">
                  <c:v>0.003319936</c:v>
                </c:pt>
                <c:pt idx="6">
                  <c:v>0.00653261</c:v>
                </c:pt>
                <c:pt idx="7">
                  <c:v>0.012048999</c:v>
                </c:pt>
                <c:pt idx="8">
                  <c:v>0.024092391</c:v>
                </c:pt>
                <c:pt idx="9">
                  <c:v>0.047250048</c:v>
                </c:pt>
                <c:pt idx="10">
                  <c:v>0.094031061</c:v>
                </c:pt>
                <c:pt idx="11">
                  <c:v>0.184444946</c:v>
                </c:pt>
                <c:pt idx="12">
                  <c:v>0.361609087</c:v>
                </c:pt>
                <c:pt idx="13">
                  <c:v>0.694802224</c:v>
                </c:pt>
              </c:numCache>
            </c:numRef>
          </c:val>
          <c:smooth val="0"/>
        </c:ser>
        <c:dLbls>
          <c:showLegendKey val="0"/>
          <c:showVal val="0"/>
          <c:showCatName val="0"/>
          <c:showSerName val="0"/>
          <c:showPercent val="0"/>
          <c:showBubbleSize val="0"/>
        </c:dLbls>
        <c:marker val="1"/>
        <c:smooth val="0"/>
        <c:axId val="-2001472136"/>
        <c:axId val="-2001466616"/>
      </c:lineChart>
      <c:catAx>
        <c:axId val="-2001472136"/>
        <c:scaling>
          <c:orientation val="minMax"/>
        </c:scaling>
        <c:delete val="0"/>
        <c:axPos val="b"/>
        <c:title>
          <c:tx>
            <c:rich>
              <a:bodyPr/>
              <a:lstStyle/>
              <a:p>
                <a:pPr>
                  <a:defRPr/>
                </a:pPr>
                <a:r>
                  <a:rPr lang="en-US"/>
                  <a:t>Num. of Processes</a:t>
                </a:r>
              </a:p>
            </c:rich>
          </c:tx>
          <c:layout/>
          <c:overlay val="0"/>
        </c:title>
        <c:numFmt formatCode="General" sourceLinked="1"/>
        <c:majorTickMark val="out"/>
        <c:minorTickMark val="none"/>
        <c:tickLblPos val="nextTo"/>
        <c:crossAx val="-2001466616"/>
        <c:crossesAt val="0.0"/>
        <c:auto val="1"/>
        <c:lblAlgn val="ctr"/>
        <c:lblOffset val="100"/>
        <c:noMultiLvlLbl val="0"/>
      </c:catAx>
      <c:valAx>
        <c:axId val="-2001466616"/>
        <c:scaling>
          <c:logBase val="10.0"/>
          <c:orientation val="minMax"/>
        </c:scaling>
        <c:delete val="0"/>
        <c:axPos val="l"/>
        <c:majorGridlines>
          <c:spPr>
            <a:ln>
              <a:solidFill>
                <a:schemeClr val="tx1">
                  <a:tint val="75000"/>
                  <a:shade val="95000"/>
                  <a:satMod val="105000"/>
                  <a:alpha val="50000"/>
                </a:schemeClr>
              </a:solidFill>
              <a:prstDash val="sysDash"/>
            </a:ln>
          </c:spPr>
        </c:majorGridlines>
        <c:title>
          <c:tx>
            <c:rich>
              <a:bodyPr rot="-5400000" vert="horz"/>
              <a:lstStyle/>
              <a:p>
                <a:pPr>
                  <a:defRPr/>
                </a:pPr>
                <a:r>
                  <a:rPr lang="en-US"/>
                  <a:t>GUPS</a:t>
                </a:r>
              </a:p>
            </c:rich>
          </c:tx>
          <c:layout/>
          <c:overlay val="0"/>
        </c:title>
        <c:numFmt formatCode="#,##0.00" sourceLinked="0"/>
        <c:majorTickMark val="out"/>
        <c:minorTickMark val="none"/>
        <c:tickLblPos val="nextTo"/>
        <c:crossAx val="-2001472136"/>
        <c:crosses val="autoZero"/>
        <c:crossBetween val="between"/>
      </c:valAx>
    </c:plotArea>
    <c:legend>
      <c:legendPos val="r"/>
      <c:layout>
        <c:manualLayout>
          <c:xMode val="edge"/>
          <c:yMode val="edge"/>
          <c:x val="0.173040674363557"/>
          <c:y val="0.227305858611901"/>
          <c:w val="0.322912661224095"/>
          <c:h val="0.148027644315656"/>
        </c:manualLayout>
      </c:layout>
      <c:overlay val="0"/>
    </c:legend>
    <c:plotVisOnly val="1"/>
    <c:dispBlanksAs val="gap"/>
    <c:showDLblsOverMax val="0"/>
  </c:chart>
  <c:txPr>
    <a:bodyPr/>
    <a:lstStyle/>
    <a:p>
      <a:pPr>
        <a:defRPr sz="14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54272634438674"/>
          <c:y val="0.0660150817228611"/>
          <c:w val="0.812048595344374"/>
          <c:h val="0.771018747698979"/>
        </c:manualLayout>
      </c:layout>
      <c:lineChart>
        <c:grouping val="standard"/>
        <c:varyColors val="0"/>
        <c:ser>
          <c:idx val="0"/>
          <c:order val="0"/>
          <c:tx>
            <c:v>UPC++</c:v>
          </c:tx>
          <c:spPr>
            <a:ln w="31750">
              <a:solidFill>
                <a:schemeClr val="accent1"/>
              </a:solidFill>
            </a:ln>
          </c:spPr>
          <c:marker>
            <c:symbol val="circle"/>
            <c:size val="7"/>
            <c:spPr>
              <a:solidFill>
                <a:schemeClr val="accent1"/>
              </a:solidFill>
              <a:ln>
                <a:solidFill>
                  <a:schemeClr val="accent1"/>
                </a:solidFill>
              </a:ln>
            </c:spPr>
          </c:marker>
          <c:cat>
            <c:numRef>
              <c:f>Embree!$Q$17:$Q$25</c:f>
              <c:numCache>
                <c:formatCode>General</c:formatCode>
                <c:ptCount val="9"/>
                <c:pt idx="0">
                  <c:v>24.0</c:v>
                </c:pt>
                <c:pt idx="1">
                  <c:v>48.0</c:v>
                </c:pt>
                <c:pt idx="2">
                  <c:v>96.0</c:v>
                </c:pt>
                <c:pt idx="3">
                  <c:v>192.0</c:v>
                </c:pt>
                <c:pt idx="4">
                  <c:v>384.0</c:v>
                </c:pt>
                <c:pt idx="5">
                  <c:v>768.0</c:v>
                </c:pt>
                <c:pt idx="6">
                  <c:v>1536.0</c:v>
                </c:pt>
                <c:pt idx="7">
                  <c:v>3072.0</c:v>
                </c:pt>
                <c:pt idx="8">
                  <c:v>6144.0</c:v>
                </c:pt>
              </c:numCache>
            </c:numRef>
          </c:cat>
          <c:val>
            <c:numRef>
              <c:f>Embree!$R$17:$R$25</c:f>
              <c:numCache>
                <c:formatCode>General</c:formatCode>
                <c:ptCount val="9"/>
                <c:pt idx="0">
                  <c:v>24.0</c:v>
                </c:pt>
                <c:pt idx="1">
                  <c:v>47.5522860296395</c:v>
                </c:pt>
                <c:pt idx="2">
                  <c:v>94.69154995785451</c:v>
                </c:pt>
                <c:pt idx="3">
                  <c:v>187.7928027970062</c:v>
                </c:pt>
                <c:pt idx="4">
                  <c:v>372.0232130217826</c:v>
                </c:pt>
                <c:pt idx="5">
                  <c:v>736.165982010702</c:v>
                </c:pt>
                <c:pt idx="6">
                  <c:v>1445.183002769111</c:v>
                </c:pt>
                <c:pt idx="7">
                  <c:v>2780.208059363561</c:v>
                </c:pt>
                <c:pt idx="8">
                  <c:v>5183.384145006745</c:v>
                </c:pt>
              </c:numCache>
            </c:numRef>
          </c:val>
          <c:smooth val="1"/>
        </c:ser>
        <c:dLbls>
          <c:showLegendKey val="0"/>
          <c:showVal val="0"/>
          <c:showCatName val="0"/>
          <c:showSerName val="0"/>
          <c:showPercent val="0"/>
          <c:showBubbleSize val="0"/>
        </c:dLbls>
        <c:marker val="1"/>
        <c:smooth val="0"/>
        <c:axId val="-2001584456"/>
        <c:axId val="-2001577192"/>
      </c:lineChart>
      <c:catAx>
        <c:axId val="-2001584456"/>
        <c:scaling>
          <c:orientation val="minMax"/>
        </c:scaling>
        <c:delete val="0"/>
        <c:axPos val="b"/>
        <c:title>
          <c:tx>
            <c:rich>
              <a:bodyPr/>
              <a:lstStyle/>
              <a:p>
                <a:pPr>
                  <a:defRPr/>
                </a:pPr>
                <a:r>
                  <a:rPr lang="en-US"/>
                  <a:t>Number of Cores</a:t>
                </a:r>
              </a:p>
            </c:rich>
          </c:tx>
          <c:layout/>
          <c:overlay val="0"/>
        </c:title>
        <c:numFmt formatCode="General" sourceLinked="1"/>
        <c:majorTickMark val="out"/>
        <c:minorTickMark val="none"/>
        <c:tickLblPos val="nextTo"/>
        <c:crossAx val="-2001577192"/>
        <c:crosses val="autoZero"/>
        <c:auto val="1"/>
        <c:lblAlgn val="ctr"/>
        <c:lblOffset val="100"/>
        <c:noMultiLvlLbl val="0"/>
      </c:catAx>
      <c:valAx>
        <c:axId val="-2001577192"/>
        <c:scaling>
          <c:logBase val="2.0"/>
          <c:orientation val="minMax"/>
          <c:min val="24.0"/>
        </c:scaling>
        <c:delete val="0"/>
        <c:axPos val="l"/>
        <c:majorGridlines>
          <c:spPr>
            <a:ln>
              <a:solidFill>
                <a:schemeClr val="tx1">
                  <a:tint val="75000"/>
                  <a:shade val="95000"/>
                  <a:satMod val="105000"/>
                  <a:alpha val="50000"/>
                </a:schemeClr>
              </a:solidFill>
              <a:prstDash val="sysDash"/>
            </a:ln>
          </c:spPr>
        </c:majorGridlines>
        <c:title>
          <c:tx>
            <c:rich>
              <a:bodyPr rot="-5400000" vert="horz"/>
              <a:lstStyle/>
              <a:p>
                <a:pPr>
                  <a:defRPr/>
                </a:pPr>
                <a:r>
                  <a:rPr lang="en-US"/>
                  <a:t>Performance Speedups</a:t>
                </a:r>
              </a:p>
            </c:rich>
          </c:tx>
          <c:layout/>
          <c:overlay val="0"/>
        </c:title>
        <c:numFmt formatCode="General" sourceLinked="1"/>
        <c:majorTickMark val="out"/>
        <c:minorTickMark val="none"/>
        <c:tickLblPos val="nextTo"/>
        <c:crossAx val="-2001584456"/>
        <c:crosses val="autoZero"/>
        <c:crossBetween val="between"/>
      </c:valAx>
    </c:plotArea>
    <c:legend>
      <c:legendPos val="l"/>
      <c:layout>
        <c:manualLayout>
          <c:xMode val="edge"/>
          <c:yMode val="edge"/>
          <c:x val="0.175323077094977"/>
          <c:y val="0.109202248703935"/>
          <c:w val="0.17847226125815"/>
          <c:h val="0.087884781003937"/>
        </c:manualLayout>
      </c:layout>
      <c:overlay val="1"/>
    </c:legend>
    <c:plotVisOnly val="1"/>
    <c:dispBlanksAs val="gap"/>
    <c:showDLblsOverMax val="0"/>
  </c:chart>
  <c:txPr>
    <a:bodyPr/>
    <a:lstStyle/>
    <a:p>
      <a:pPr>
        <a:defRPr sz="16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17432852143482"/>
          <c:y val="0.0601851851851852"/>
          <c:w val="0.735344925634296"/>
          <c:h val="0.709148415914723"/>
        </c:manualLayout>
      </c:layout>
      <c:lineChart>
        <c:grouping val="standard"/>
        <c:varyColors val="0"/>
        <c:ser>
          <c:idx val="1"/>
          <c:order val="0"/>
          <c:tx>
            <c:strRef>
              <c:f>'Edison Lulesh'!$I$2</c:f>
              <c:strCache>
                <c:ptCount val="1"/>
                <c:pt idx="0">
                  <c:v>UPC++</c:v>
                </c:pt>
              </c:strCache>
            </c:strRef>
          </c:tx>
          <c:spPr>
            <a:ln>
              <a:solidFill>
                <a:srgbClr val="4F81BD"/>
              </a:solidFill>
            </a:ln>
          </c:spPr>
          <c:marker>
            <c:symbol val="circle"/>
            <c:size val="7"/>
            <c:spPr>
              <a:solidFill>
                <a:srgbClr val="4F81BD"/>
              </a:solidFill>
              <a:ln>
                <a:solidFill>
                  <a:srgbClr val="4F81BD"/>
                </a:solidFill>
              </a:ln>
            </c:spPr>
          </c:marker>
          <c:cat>
            <c:numRef>
              <c:f>'Edison Lulesh'!$G$6:$G$13</c:f>
              <c:numCache>
                <c:formatCode>General</c:formatCode>
                <c:ptCount val="8"/>
                <c:pt idx="0">
                  <c:v>64.0</c:v>
                </c:pt>
                <c:pt idx="1">
                  <c:v>216.0</c:v>
                </c:pt>
                <c:pt idx="2">
                  <c:v>512.0</c:v>
                </c:pt>
                <c:pt idx="3">
                  <c:v>1000.0</c:v>
                </c:pt>
                <c:pt idx="4">
                  <c:v>4096.0</c:v>
                </c:pt>
                <c:pt idx="5">
                  <c:v>8000.0</c:v>
                </c:pt>
                <c:pt idx="6">
                  <c:v>13824.0</c:v>
                </c:pt>
                <c:pt idx="7">
                  <c:v>32768.0</c:v>
                </c:pt>
              </c:numCache>
            </c:numRef>
          </c:cat>
          <c:val>
            <c:numRef>
              <c:f>'Edison Lulesh'!$I$6:$I$13</c:f>
              <c:numCache>
                <c:formatCode>General</c:formatCode>
                <c:ptCount val="8"/>
                <c:pt idx="0">
                  <c:v>47036.771</c:v>
                </c:pt>
                <c:pt idx="1">
                  <c:v>157700.49</c:v>
                </c:pt>
                <c:pt idx="2">
                  <c:v>367418.04</c:v>
                </c:pt>
                <c:pt idx="3">
                  <c:v>714025.41</c:v>
                </c:pt>
                <c:pt idx="4">
                  <c:v>2.8142787E6</c:v>
                </c:pt>
                <c:pt idx="5">
                  <c:v>5.4659946E6</c:v>
                </c:pt>
                <c:pt idx="6">
                  <c:v>9.4170867E6</c:v>
                </c:pt>
                <c:pt idx="7">
                  <c:v>2.2070043E7</c:v>
                </c:pt>
              </c:numCache>
            </c:numRef>
          </c:val>
          <c:smooth val="0"/>
        </c:ser>
        <c:ser>
          <c:idx val="0"/>
          <c:order val="1"/>
          <c:tx>
            <c:v>MPI</c:v>
          </c:tx>
          <c:spPr>
            <a:ln>
              <a:solidFill>
                <a:srgbClr val="C0504D"/>
              </a:solidFill>
            </a:ln>
          </c:spPr>
          <c:marker>
            <c:symbol val="diamond"/>
            <c:size val="7"/>
            <c:spPr>
              <a:solidFill>
                <a:srgbClr val="C0504D"/>
              </a:solidFill>
              <a:ln>
                <a:solidFill>
                  <a:srgbClr val="C0504D"/>
                </a:solidFill>
              </a:ln>
            </c:spPr>
          </c:marker>
          <c:val>
            <c:numRef>
              <c:f>'Edison Lulesh'!$H$6:$H$13</c:f>
              <c:numCache>
                <c:formatCode>General</c:formatCode>
                <c:ptCount val="8"/>
                <c:pt idx="0">
                  <c:v>40459.022</c:v>
                </c:pt>
                <c:pt idx="1">
                  <c:v>133687.5</c:v>
                </c:pt>
                <c:pt idx="2">
                  <c:v>312543.89</c:v>
                </c:pt>
                <c:pt idx="3">
                  <c:v>601139.74</c:v>
                </c:pt>
                <c:pt idx="4">
                  <c:v>2.4114384E6</c:v>
                </c:pt>
                <c:pt idx="5">
                  <c:v>4.6444314E6</c:v>
                </c:pt>
                <c:pt idx="6">
                  <c:v>7.8633921E6</c:v>
                </c:pt>
                <c:pt idx="7">
                  <c:v>1.8952582E7</c:v>
                </c:pt>
              </c:numCache>
            </c:numRef>
          </c:val>
          <c:smooth val="0"/>
        </c:ser>
        <c:dLbls>
          <c:showLegendKey val="0"/>
          <c:showVal val="0"/>
          <c:showCatName val="0"/>
          <c:showSerName val="0"/>
          <c:showPercent val="0"/>
          <c:showBubbleSize val="0"/>
        </c:dLbls>
        <c:marker val="1"/>
        <c:smooth val="0"/>
        <c:axId val="-2002023304"/>
        <c:axId val="-2002016024"/>
      </c:lineChart>
      <c:catAx>
        <c:axId val="-2002023304"/>
        <c:scaling>
          <c:orientation val="minMax"/>
        </c:scaling>
        <c:delete val="0"/>
        <c:axPos val="b"/>
        <c:title>
          <c:tx>
            <c:rich>
              <a:bodyPr/>
              <a:lstStyle/>
              <a:p>
                <a:pPr>
                  <a:defRPr/>
                </a:pPr>
                <a:r>
                  <a:rPr lang="en-US" dirty="0"/>
                  <a:t>Number of </a:t>
                </a:r>
                <a:r>
                  <a:rPr lang="en-US" dirty="0" smtClean="0"/>
                  <a:t>Cores</a:t>
                </a:r>
                <a:endParaRPr lang="en-US" dirty="0"/>
              </a:p>
            </c:rich>
          </c:tx>
          <c:layout>
            <c:manualLayout>
              <c:xMode val="edge"/>
              <c:yMode val="edge"/>
              <c:x val="0.44701946631671"/>
              <c:y val="0.893419514362316"/>
            </c:manualLayout>
          </c:layout>
          <c:overlay val="0"/>
        </c:title>
        <c:numFmt formatCode="General" sourceLinked="1"/>
        <c:majorTickMark val="out"/>
        <c:minorTickMark val="none"/>
        <c:tickLblPos val="nextTo"/>
        <c:crossAx val="-2002016024"/>
        <c:crossesAt val="1.0"/>
        <c:auto val="1"/>
        <c:lblAlgn val="ctr"/>
        <c:lblOffset val="100"/>
        <c:noMultiLvlLbl val="0"/>
      </c:catAx>
      <c:valAx>
        <c:axId val="-2002016024"/>
        <c:scaling>
          <c:logBase val="10.0"/>
          <c:orientation val="minMax"/>
          <c:min val="10000.0"/>
        </c:scaling>
        <c:delete val="0"/>
        <c:axPos val="l"/>
        <c:majorGridlines>
          <c:spPr>
            <a:ln>
              <a:solidFill>
                <a:sysClr val="windowText" lastClr="000000">
                  <a:tint val="75000"/>
                  <a:shade val="95000"/>
                  <a:satMod val="105000"/>
                  <a:alpha val="50000"/>
                </a:sysClr>
              </a:solidFill>
              <a:prstDash val="sysDash"/>
            </a:ln>
          </c:spPr>
        </c:majorGridlines>
        <c:title>
          <c:tx>
            <c:rich>
              <a:bodyPr rot="-5400000" vert="horz"/>
              <a:lstStyle/>
              <a:p>
                <a:pPr>
                  <a:defRPr/>
                </a:pPr>
                <a:r>
                  <a:rPr lang="en-US"/>
                  <a:t>Performance (FOM z/s)</a:t>
                </a:r>
              </a:p>
            </c:rich>
          </c:tx>
          <c:layout/>
          <c:overlay val="0"/>
        </c:title>
        <c:numFmt formatCode="0.00E+00" sourceLinked="0"/>
        <c:majorTickMark val="out"/>
        <c:minorTickMark val="none"/>
        <c:tickLblPos val="nextTo"/>
        <c:crossAx val="-2002023304"/>
        <c:crosses val="autoZero"/>
        <c:crossBetween val="between"/>
      </c:valAx>
    </c:plotArea>
    <c:legend>
      <c:legendPos val="r"/>
      <c:layout>
        <c:manualLayout>
          <c:xMode val="edge"/>
          <c:yMode val="edge"/>
          <c:x val="0.237430808469283"/>
          <c:y val="0.0975839608846891"/>
          <c:w val="0.201172211850399"/>
          <c:h val="0.125946031683187"/>
        </c:manualLayout>
      </c:layout>
      <c:overlay val="0"/>
    </c:legend>
    <c:plotVisOnly val="1"/>
    <c:dispBlanksAs val="gap"/>
    <c:showDLblsOverMax val="0"/>
  </c:chart>
  <c:txPr>
    <a:bodyPr/>
    <a:lstStyle/>
    <a:p>
      <a:pPr>
        <a:defRPr sz="1600"/>
      </a:pPr>
      <a:endParaRPr lang="en-US"/>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NAS </a:t>
            </a:r>
            <a:r>
              <a:rPr lang="en-US" dirty="0"/>
              <a:t>Parallel Benchmarks</a:t>
            </a:r>
          </a:p>
        </c:rich>
      </c:tx>
      <c:layout/>
      <c:overlay val="0"/>
    </c:title>
    <c:autoTitleDeleted val="0"/>
    <c:plotArea>
      <c:layout>
        <c:manualLayout>
          <c:layoutTarget val="inner"/>
          <c:xMode val="edge"/>
          <c:yMode val="edge"/>
          <c:x val="0.160726141402938"/>
          <c:y val="0.166187716748885"/>
          <c:w val="0.819124418338993"/>
          <c:h val="0.668170033263028"/>
        </c:manualLayout>
      </c:layout>
      <c:barChart>
        <c:barDir val="col"/>
        <c:grouping val="clustered"/>
        <c:varyColors val="0"/>
        <c:ser>
          <c:idx val="0"/>
          <c:order val="0"/>
          <c:tx>
            <c:strRef>
              <c:f>loc!$B$16</c:f>
              <c:strCache>
                <c:ptCount val="1"/>
                <c:pt idx="0">
                  <c:v>MPI+Fortran</c:v>
                </c:pt>
              </c:strCache>
            </c:strRef>
          </c:tx>
          <c:invertIfNegative val="0"/>
          <c:cat>
            <c:strRef>
              <c:f>loc!$A$17:$A$19</c:f>
              <c:strCache>
                <c:ptCount val="3"/>
                <c:pt idx="0">
                  <c:v>NPB-CG</c:v>
                </c:pt>
                <c:pt idx="1">
                  <c:v>NPB-FT</c:v>
                </c:pt>
                <c:pt idx="2">
                  <c:v>NPB-MG</c:v>
                </c:pt>
              </c:strCache>
            </c:strRef>
          </c:cat>
          <c:val>
            <c:numRef>
              <c:f>loc!$B$17:$B$19</c:f>
              <c:numCache>
                <c:formatCode>General</c:formatCode>
                <c:ptCount val="3"/>
                <c:pt idx="0">
                  <c:v>1046.0</c:v>
                </c:pt>
                <c:pt idx="1">
                  <c:v>1278.0</c:v>
                </c:pt>
                <c:pt idx="2">
                  <c:v>1613.0</c:v>
                </c:pt>
              </c:numCache>
            </c:numRef>
          </c:val>
        </c:ser>
        <c:ser>
          <c:idx val="1"/>
          <c:order val="1"/>
          <c:tx>
            <c:strRef>
              <c:f>loc!$C$16</c:f>
              <c:strCache>
                <c:ptCount val="1"/>
                <c:pt idx="0">
                  <c:v>UPC</c:v>
                </c:pt>
              </c:strCache>
            </c:strRef>
          </c:tx>
          <c:invertIfNegative val="0"/>
          <c:cat>
            <c:strRef>
              <c:f>loc!$A$17:$A$19</c:f>
              <c:strCache>
                <c:ptCount val="3"/>
                <c:pt idx="0">
                  <c:v>NPB-CG</c:v>
                </c:pt>
                <c:pt idx="1">
                  <c:v>NPB-FT</c:v>
                </c:pt>
                <c:pt idx="2">
                  <c:v>NPB-MG</c:v>
                </c:pt>
              </c:strCache>
            </c:strRef>
          </c:cat>
          <c:val>
            <c:numRef>
              <c:f>loc!$C$17:$C$19</c:f>
              <c:numCache>
                <c:formatCode>General</c:formatCode>
                <c:ptCount val="3"/>
                <c:pt idx="0">
                  <c:v>710.0</c:v>
                </c:pt>
                <c:pt idx="1">
                  <c:v>1018.0</c:v>
                </c:pt>
                <c:pt idx="2">
                  <c:v>866.0</c:v>
                </c:pt>
              </c:numCache>
            </c:numRef>
          </c:val>
        </c:ser>
        <c:ser>
          <c:idx val="2"/>
          <c:order val="2"/>
          <c:tx>
            <c:strRef>
              <c:f>loc!$D$16</c:f>
              <c:strCache>
                <c:ptCount val="1"/>
                <c:pt idx="0">
                  <c:v>Titanium</c:v>
                </c:pt>
              </c:strCache>
            </c:strRef>
          </c:tx>
          <c:invertIfNegative val="0"/>
          <c:cat>
            <c:strRef>
              <c:f>loc!$A$17:$A$19</c:f>
              <c:strCache>
                <c:ptCount val="3"/>
                <c:pt idx="0">
                  <c:v>NPB-CG</c:v>
                </c:pt>
                <c:pt idx="1">
                  <c:v>NPB-FT</c:v>
                </c:pt>
                <c:pt idx="2">
                  <c:v>NPB-MG</c:v>
                </c:pt>
              </c:strCache>
            </c:strRef>
          </c:cat>
          <c:val>
            <c:numRef>
              <c:f>loc!$D$17:$D$19</c:f>
              <c:numCache>
                <c:formatCode>General</c:formatCode>
                <c:ptCount val="3"/>
                <c:pt idx="0">
                  <c:v>670.0</c:v>
                </c:pt>
                <c:pt idx="1">
                  <c:v>533.0</c:v>
                </c:pt>
                <c:pt idx="2">
                  <c:v>589.0</c:v>
                </c:pt>
              </c:numCache>
            </c:numRef>
          </c:val>
        </c:ser>
        <c:dLbls>
          <c:showLegendKey val="0"/>
          <c:showVal val="0"/>
          <c:showCatName val="0"/>
          <c:showSerName val="0"/>
          <c:showPercent val="0"/>
          <c:showBubbleSize val="0"/>
        </c:dLbls>
        <c:gapWidth val="150"/>
        <c:axId val="1941787304"/>
        <c:axId val="1960449656"/>
      </c:barChart>
      <c:catAx>
        <c:axId val="1941787304"/>
        <c:scaling>
          <c:orientation val="minMax"/>
        </c:scaling>
        <c:delete val="0"/>
        <c:axPos val="b"/>
        <c:majorTickMark val="out"/>
        <c:minorTickMark val="none"/>
        <c:tickLblPos val="nextTo"/>
        <c:crossAx val="1960449656"/>
        <c:crosses val="autoZero"/>
        <c:auto val="1"/>
        <c:lblAlgn val="ctr"/>
        <c:lblOffset val="100"/>
        <c:noMultiLvlLbl val="0"/>
      </c:catAx>
      <c:valAx>
        <c:axId val="1960449656"/>
        <c:scaling>
          <c:orientation val="minMax"/>
        </c:scaling>
        <c:delete val="0"/>
        <c:axPos val="l"/>
        <c:majorGridlines/>
        <c:title>
          <c:tx>
            <c:rich>
              <a:bodyPr rot="-5400000" vert="horz"/>
              <a:lstStyle/>
              <a:p>
                <a:pPr>
                  <a:defRPr/>
                </a:pPr>
                <a:r>
                  <a:rPr lang="en-US"/>
                  <a:t>Lines of Code</a:t>
                </a:r>
              </a:p>
            </c:rich>
          </c:tx>
          <c:layout/>
          <c:overlay val="0"/>
        </c:title>
        <c:numFmt formatCode="General" sourceLinked="1"/>
        <c:majorTickMark val="out"/>
        <c:minorTickMark val="none"/>
        <c:tickLblPos val="nextTo"/>
        <c:crossAx val="1941787304"/>
        <c:crosses val="autoZero"/>
        <c:crossBetween val="between"/>
      </c:valAx>
    </c:plotArea>
    <c:legend>
      <c:legendPos val="r"/>
      <c:layout>
        <c:manualLayout>
          <c:xMode val="edge"/>
          <c:yMode val="edge"/>
          <c:x val="0.219361755915865"/>
          <c:y val="0.186194470999863"/>
          <c:w val="0.505337780291102"/>
          <c:h val="0.0883164029442134"/>
        </c:manualLayout>
      </c:layout>
      <c:overlay val="1"/>
    </c:legend>
    <c:plotVisOnly val="1"/>
    <c:dispBlanksAs val="gap"/>
    <c:showDLblsOverMax val="0"/>
  </c:chart>
  <c:txPr>
    <a:bodyPr/>
    <a:lstStyle/>
    <a:p>
      <a:pPr>
        <a:defRPr sz="20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NAS Benchmarks</a:t>
            </a:r>
          </a:p>
        </c:rich>
      </c:tx>
      <c:layout/>
      <c:overlay val="0"/>
    </c:title>
    <c:autoTitleDeleted val="0"/>
    <c:plotArea>
      <c:layout>
        <c:manualLayout>
          <c:layoutTarget val="inner"/>
          <c:xMode val="edge"/>
          <c:yMode val="edge"/>
          <c:x val="0.154817737595964"/>
          <c:y val="0.100102241859151"/>
          <c:w val="0.829073611920355"/>
          <c:h val="0.732243970667382"/>
        </c:manualLayout>
      </c:layout>
      <c:barChart>
        <c:barDir val="col"/>
        <c:grouping val="clustered"/>
        <c:varyColors val="0"/>
        <c:ser>
          <c:idx val="0"/>
          <c:order val="0"/>
          <c:tx>
            <c:strRef>
              <c:f>npb!$A$2</c:f>
              <c:strCache>
                <c:ptCount val="1"/>
                <c:pt idx="0">
                  <c:v>Titanium CG</c:v>
                </c:pt>
              </c:strCache>
            </c:strRef>
          </c:tx>
          <c:spPr>
            <a:ln w="57150" cmpd="sng"/>
          </c:spPr>
          <c:invertIfNegative val="0"/>
          <c:cat>
            <c:numRef>
              <c:f>npb!$B$1:$F$1</c:f>
              <c:numCache>
                <c:formatCode>General</c:formatCode>
                <c:ptCount val="5"/>
                <c:pt idx="0">
                  <c:v>1.0</c:v>
                </c:pt>
                <c:pt idx="1">
                  <c:v>2.0</c:v>
                </c:pt>
                <c:pt idx="2">
                  <c:v>4.0</c:v>
                </c:pt>
                <c:pt idx="3">
                  <c:v>8.0</c:v>
                </c:pt>
                <c:pt idx="4">
                  <c:v>16.0</c:v>
                </c:pt>
              </c:numCache>
            </c:numRef>
          </c:cat>
          <c:val>
            <c:numRef>
              <c:f>npb!$B$2:$F$2</c:f>
              <c:numCache>
                <c:formatCode>General</c:formatCode>
                <c:ptCount val="5"/>
                <c:pt idx="0">
                  <c:v>101.5011682989</c:v>
                </c:pt>
                <c:pt idx="1">
                  <c:v>40.9603657951</c:v>
                </c:pt>
                <c:pt idx="2">
                  <c:v>22.1095782573</c:v>
                </c:pt>
                <c:pt idx="3">
                  <c:v>8.444247373200001</c:v>
                </c:pt>
                <c:pt idx="4">
                  <c:v>5.786986198857143</c:v>
                </c:pt>
              </c:numCache>
            </c:numRef>
          </c:val>
        </c:ser>
        <c:ser>
          <c:idx val="1"/>
          <c:order val="1"/>
          <c:tx>
            <c:strRef>
              <c:f>npb!$A$3</c:f>
              <c:strCache>
                <c:ptCount val="1"/>
                <c:pt idx="0">
                  <c:v>UPC++ CG</c:v>
                </c:pt>
              </c:strCache>
            </c:strRef>
          </c:tx>
          <c:spPr>
            <a:ln w="57150" cmpd="sng"/>
          </c:spPr>
          <c:invertIfNegative val="0"/>
          <c:cat>
            <c:numRef>
              <c:f>npb!$B$1:$F$1</c:f>
              <c:numCache>
                <c:formatCode>General</c:formatCode>
                <c:ptCount val="5"/>
                <c:pt idx="0">
                  <c:v>1.0</c:v>
                </c:pt>
                <c:pt idx="1">
                  <c:v>2.0</c:v>
                </c:pt>
                <c:pt idx="2">
                  <c:v>4.0</c:v>
                </c:pt>
                <c:pt idx="3">
                  <c:v>8.0</c:v>
                </c:pt>
                <c:pt idx="4">
                  <c:v>16.0</c:v>
                </c:pt>
              </c:numCache>
            </c:numRef>
          </c:cat>
          <c:val>
            <c:numRef>
              <c:f>npb!$B$3:$F$3</c:f>
              <c:numCache>
                <c:formatCode>General</c:formatCode>
                <c:ptCount val="5"/>
                <c:pt idx="0">
                  <c:v>96.3037</c:v>
                </c:pt>
                <c:pt idx="1">
                  <c:v>37.66949</c:v>
                </c:pt>
                <c:pt idx="2">
                  <c:v>20.79845999999998</c:v>
                </c:pt>
                <c:pt idx="3">
                  <c:v>7.140881999999984</c:v>
                </c:pt>
                <c:pt idx="4">
                  <c:v>5.420612999999999</c:v>
                </c:pt>
              </c:numCache>
            </c:numRef>
          </c:val>
        </c:ser>
        <c:ser>
          <c:idx val="2"/>
          <c:order val="2"/>
          <c:tx>
            <c:strRef>
              <c:f>npb!$A$4</c:f>
              <c:strCache>
                <c:ptCount val="1"/>
                <c:pt idx="0">
                  <c:v>Titanium FT</c:v>
                </c:pt>
              </c:strCache>
            </c:strRef>
          </c:tx>
          <c:spPr>
            <a:pattFill prst="dkUpDiag">
              <a:fgClr>
                <a:schemeClr val="accent3">
                  <a:shade val="76000"/>
                </a:schemeClr>
              </a:fgClr>
              <a:bgClr>
                <a:prstClr val="white"/>
              </a:bgClr>
            </a:pattFill>
            <a:ln w="57150" cmpd="sng">
              <a:prstDash val="lgDash"/>
            </a:ln>
          </c:spPr>
          <c:invertIfNegative val="0"/>
          <c:cat>
            <c:numRef>
              <c:f>npb!$B$1:$F$1</c:f>
              <c:numCache>
                <c:formatCode>General</c:formatCode>
                <c:ptCount val="5"/>
                <c:pt idx="0">
                  <c:v>1.0</c:v>
                </c:pt>
                <c:pt idx="1">
                  <c:v>2.0</c:v>
                </c:pt>
                <c:pt idx="2">
                  <c:v>4.0</c:v>
                </c:pt>
                <c:pt idx="3">
                  <c:v>8.0</c:v>
                </c:pt>
                <c:pt idx="4">
                  <c:v>16.0</c:v>
                </c:pt>
              </c:numCache>
            </c:numRef>
          </c:cat>
          <c:val>
            <c:numRef>
              <c:f>npb!$B$4:$F$4</c:f>
              <c:numCache>
                <c:formatCode>General</c:formatCode>
                <c:ptCount val="5"/>
                <c:pt idx="0">
                  <c:v>44.0912584059</c:v>
                </c:pt>
                <c:pt idx="1">
                  <c:v>26.5961605491</c:v>
                </c:pt>
                <c:pt idx="2">
                  <c:v>13.4412163488</c:v>
                </c:pt>
                <c:pt idx="3">
                  <c:v>6.660066160199983</c:v>
                </c:pt>
                <c:pt idx="4">
                  <c:v>3.487189547</c:v>
                </c:pt>
              </c:numCache>
            </c:numRef>
          </c:val>
        </c:ser>
        <c:ser>
          <c:idx val="3"/>
          <c:order val="3"/>
          <c:tx>
            <c:strRef>
              <c:f>npb!$A$5</c:f>
              <c:strCache>
                <c:ptCount val="1"/>
                <c:pt idx="0">
                  <c:v>UPC++ FT</c:v>
                </c:pt>
              </c:strCache>
            </c:strRef>
          </c:tx>
          <c:spPr>
            <a:pattFill prst="dkUpDiag">
              <a:fgClr>
                <a:schemeClr val="accent4">
                  <a:shade val="76000"/>
                </a:schemeClr>
              </a:fgClr>
              <a:bgClr>
                <a:prstClr val="white"/>
              </a:bgClr>
            </a:pattFill>
            <a:ln w="57150" cmpd="sng">
              <a:prstDash val="lgDash"/>
            </a:ln>
          </c:spPr>
          <c:invertIfNegative val="0"/>
          <c:cat>
            <c:numRef>
              <c:f>npb!$B$1:$F$1</c:f>
              <c:numCache>
                <c:formatCode>General</c:formatCode>
                <c:ptCount val="5"/>
                <c:pt idx="0">
                  <c:v>1.0</c:v>
                </c:pt>
                <c:pt idx="1">
                  <c:v>2.0</c:v>
                </c:pt>
                <c:pt idx="2">
                  <c:v>4.0</c:v>
                </c:pt>
                <c:pt idx="3">
                  <c:v>8.0</c:v>
                </c:pt>
                <c:pt idx="4">
                  <c:v>16.0</c:v>
                </c:pt>
              </c:numCache>
            </c:numRef>
          </c:cat>
          <c:val>
            <c:numRef>
              <c:f>npb!$B$5:$F$5</c:f>
              <c:numCache>
                <c:formatCode>General</c:formatCode>
                <c:ptCount val="5"/>
                <c:pt idx="0">
                  <c:v>43.40134</c:v>
                </c:pt>
                <c:pt idx="1">
                  <c:v>24.77474</c:v>
                </c:pt>
                <c:pt idx="2">
                  <c:v>11.60718</c:v>
                </c:pt>
                <c:pt idx="3">
                  <c:v>5.203062</c:v>
                </c:pt>
                <c:pt idx="4">
                  <c:v>2.91155</c:v>
                </c:pt>
              </c:numCache>
            </c:numRef>
          </c:val>
        </c:ser>
        <c:ser>
          <c:idx val="4"/>
          <c:order val="4"/>
          <c:tx>
            <c:strRef>
              <c:f>npb!$A$6</c:f>
              <c:strCache>
                <c:ptCount val="1"/>
                <c:pt idx="0">
                  <c:v>Titanium MG</c:v>
                </c:pt>
              </c:strCache>
            </c:strRef>
          </c:tx>
          <c:spPr>
            <a:pattFill prst="trellis">
              <a:fgClr>
                <a:schemeClr val="accent5">
                  <a:shade val="76000"/>
                </a:schemeClr>
              </a:fgClr>
              <a:bgClr>
                <a:prstClr val="white"/>
              </a:bgClr>
            </a:pattFill>
            <a:ln w="57150" cmpd="sng">
              <a:prstDash val="sysDash"/>
            </a:ln>
          </c:spPr>
          <c:invertIfNegative val="0"/>
          <c:cat>
            <c:numRef>
              <c:f>npb!$B$1:$F$1</c:f>
              <c:numCache>
                <c:formatCode>General</c:formatCode>
                <c:ptCount val="5"/>
                <c:pt idx="0">
                  <c:v>1.0</c:v>
                </c:pt>
                <c:pt idx="1">
                  <c:v>2.0</c:v>
                </c:pt>
                <c:pt idx="2">
                  <c:v>4.0</c:v>
                </c:pt>
                <c:pt idx="3">
                  <c:v>8.0</c:v>
                </c:pt>
                <c:pt idx="4">
                  <c:v>16.0</c:v>
                </c:pt>
              </c:numCache>
            </c:numRef>
          </c:cat>
          <c:val>
            <c:numRef>
              <c:f>npb!$B$6:$F$6</c:f>
              <c:numCache>
                <c:formatCode>General</c:formatCode>
                <c:ptCount val="5"/>
                <c:pt idx="0">
                  <c:v>64.7583755661996</c:v>
                </c:pt>
                <c:pt idx="1">
                  <c:v>32.4210808264</c:v>
                </c:pt>
                <c:pt idx="2">
                  <c:v>16.9791300769</c:v>
                </c:pt>
                <c:pt idx="3">
                  <c:v>9.653718601</c:v>
                </c:pt>
                <c:pt idx="4">
                  <c:v>5.868803822499983</c:v>
                </c:pt>
              </c:numCache>
            </c:numRef>
          </c:val>
        </c:ser>
        <c:ser>
          <c:idx val="5"/>
          <c:order val="5"/>
          <c:tx>
            <c:strRef>
              <c:f>npb!$A$7</c:f>
              <c:strCache>
                <c:ptCount val="1"/>
                <c:pt idx="0">
                  <c:v>UPC++ MG</c:v>
                </c:pt>
              </c:strCache>
            </c:strRef>
          </c:tx>
          <c:spPr>
            <a:pattFill prst="trellis">
              <a:fgClr>
                <a:schemeClr val="accent6">
                  <a:shade val="76000"/>
                </a:schemeClr>
              </a:fgClr>
              <a:bgClr>
                <a:prstClr val="white"/>
              </a:bgClr>
            </a:pattFill>
            <a:ln w="57150" cmpd="sng">
              <a:prstDash val="sysDash"/>
            </a:ln>
          </c:spPr>
          <c:invertIfNegative val="0"/>
          <c:cat>
            <c:numRef>
              <c:f>npb!$B$1:$F$1</c:f>
              <c:numCache>
                <c:formatCode>General</c:formatCode>
                <c:ptCount val="5"/>
                <c:pt idx="0">
                  <c:v>1.0</c:v>
                </c:pt>
                <c:pt idx="1">
                  <c:v>2.0</c:v>
                </c:pt>
                <c:pt idx="2">
                  <c:v>4.0</c:v>
                </c:pt>
                <c:pt idx="3">
                  <c:v>8.0</c:v>
                </c:pt>
                <c:pt idx="4">
                  <c:v>16.0</c:v>
                </c:pt>
              </c:numCache>
            </c:numRef>
          </c:cat>
          <c:val>
            <c:numRef>
              <c:f>npb!$B$7:$F$7</c:f>
              <c:numCache>
                <c:formatCode>General</c:formatCode>
                <c:ptCount val="5"/>
                <c:pt idx="0">
                  <c:v>58.34343</c:v>
                </c:pt>
                <c:pt idx="1">
                  <c:v>29.29453</c:v>
                </c:pt>
                <c:pt idx="2">
                  <c:v>15.34591</c:v>
                </c:pt>
                <c:pt idx="3">
                  <c:v>8.809095000000002</c:v>
                </c:pt>
                <c:pt idx="4">
                  <c:v>5.742743</c:v>
                </c:pt>
              </c:numCache>
            </c:numRef>
          </c:val>
        </c:ser>
        <c:dLbls>
          <c:showLegendKey val="0"/>
          <c:showVal val="0"/>
          <c:showCatName val="0"/>
          <c:showSerName val="0"/>
          <c:showPercent val="0"/>
          <c:showBubbleSize val="0"/>
        </c:dLbls>
        <c:gapWidth val="150"/>
        <c:axId val="1960294664"/>
        <c:axId val="1886148440"/>
      </c:barChart>
      <c:catAx>
        <c:axId val="1960294664"/>
        <c:scaling>
          <c:orientation val="minMax"/>
        </c:scaling>
        <c:delete val="0"/>
        <c:axPos val="b"/>
        <c:title>
          <c:tx>
            <c:rich>
              <a:bodyPr/>
              <a:lstStyle/>
              <a:p>
                <a:pPr>
                  <a:defRPr/>
                </a:pPr>
                <a:r>
                  <a:rPr lang="en-US"/>
                  <a:t>Number of Cores</a:t>
                </a:r>
              </a:p>
            </c:rich>
          </c:tx>
          <c:layout>
            <c:manualLayout>
              <c:xMode val="edge"/>
              <c:yMode val="edge"/>
              <c:x val="0.448854458169917"/>
              <c:y val="0.914722192675101"/>
            </c:manualLayout>
          </c:layout>
          <c:overlay val="0"/>
        </c:title>
        <c:numFmt formatCode="General" sourceLinked="1"/>
        <c:majorTickMark val="out"/>
        <c:minorTickMark val="none"/>
        <c:tickLblPos val="nextTo"/>
        <c:crossAx val="1886148440"/>
        <c:crosses val="autoZero"/>
        <c:auto val="1"/>
        <c:lblAlgn val="ctr"/>
        <c:lblOffset val="100"/>
        <c:noMultiLvlLbl val="0"/>
      </c:catAx>
      <c:valAx>
        <c:axId val="1886148440"/>
        <c:scaling>
          <c:logBase val="2.0"/>
          <c:orientation val="minMax"/>
          <c:min val="2.0"/>
        </c:scaling>
        <c:delete val="0"/>
        <c:axPos val="l"/>
        <c:majorGridlines/>
        <c:title>
          <c:tx>
            <c:rich>
              <a:bodyPr rot="-5400000" vert="horz"/>
              <a:lstStyle/>
              <a:p>
                <a:pPr>
                  <a:defRPr/>
                </a:pPr>
                <a:r>
                  <a:rPr lang="en-US"/>
                  <a:t>Running</a:t>
                </a:r>
                <a:r>
                  <a:rPr lang="en-US" baseline="0"/>
                  <a:t> Time (s)</a:t>
                </a:r>
                <a:endParaRPr lang="en-US"/>
              </a:p>
            </c:rich>
          </c:tx>
          <c:layout/>
          <c:overlay val="0"/>
        </c:title>
        <c:numFmt formatCode="General" sourceLinked="1"/>
        <c:majorTickMark val="out"/>
        <c:minorTickMark val="none"/>
        <c:tickLblPos val="nextTo"/>
        <c:crossAx val="1960294664"/>
        <c:crosses val="autoZero"/>
        <c:crossBetween val="between"/>
      </c:valAx>
    </c:plotArea>
    <c:legend>
      <c:legendPos val="l"/>
      <c:layout>
        <c:manualLayout>
          <c:xMode val="edge"/>
          <c:yMode val="edge"/>
          <c:x val="0.4298466472795"/>
          <c:y val="0.106765133632603"/>
          <c:w val="0.557909860072719"/>
          <c:h val="0.161654708281909"/>
        </c:manualLayout>
      </c:layout>
      <c:overlay val="1"/>
      <c:spPr>
        <a:solidFill>
          <a:schemeClr val="bg1"/>
        </a:solidFill>
      </c:spPr>
    </c:legend>
    <c:plotVisOnly val="1"/>
    <c:dispBlanksAs val="gap"/>
    <c:showDLblsOverMax val="0"/>
  </c:chart>
  <c:spPr>
    <a:ln>
      <a:noFill/>
    </a:ln>
  </c:spPr>
  <c:txPr>
    <a:bodyPr/>
    <a:lstStyle/>
    <a:p>
      <a:pPr>
        <a:defRPr sz="2400"/>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Shared Data Access Time on 8-core Intel </a:t>
            </a:r>
          </a:p>
        </c:rich>
      </c:tx>
      <c:layout>
        <c:manualLayout>
          <c:xMode val="edge"/>
          <c:yMode val="edge"/>
          <c:x val="0.148209191242399"/>
          <c:y val="0.0388388577176356"/>
        </c:manualLayout>
      </c:layout>
      <c:overlay val="0"/>
    </c:title>
    <c:autoTitleDeleted val="0"/>
    <c:plotArea>
      <c:layout>
        <c:manualLayout>
          <c:layoutTarget val="inner"/>
          <c:xMode val="edge"/>
          <c:yMode val="edge"/>
          <c:x val="0.147824206633262"/>
          <c:y val="0.167141294838145"/>
          <c:w val="0.794974269520657"/>
          <c:h val="0.653150699912511"/>
        </c:manualLayout>
      </c:layout>
      <c:lineChart>
        <c:grouping val="standard"/>
        <c:varyColors val="0"/>
        <c:ser>
          <c:idx val="0"/>
          <c:order val="0"/>
          <c:tx>
            <c:v>Local pointer</c:v>
          </c:tx>
          <c:cat>
            <c:numRef>
              <c:f>'local vs shared'!$A$4:$A$14</c:f>
              <c:numCache>
                <c:formatCode>General</c:formatCode>
                <c:ptCount val="11"/>
                <c:pt idx="0">
                  <c:v>8.0</c:v>
                </c:pt>
                <c:pt idx="1">
                  <c:v>16.0</c:v>
                </c:pt>
                <c:pt idx="2">
                  <c:v>32.0</c:v>
                </c:pt>
                <c:pt idx="3">
                  <c:v>64.0</c:v>
                </c:pt>
                <c:pt idx="4">
                  <c:v>128.0</c:v>
                </c:pt>
                <c:pt idx="5">
                  <c:v>256.0</c:v>
                </c:pt>
                <c:pt idx="6">
                  <c:v>512.0</c:v>
                </c:pt>
                <c:pt idx="7">
                  <c:v>1024.0</c:v>
                </c:pt>
                <c:pt idx="8">
                  <c:v>2048.0</c:v>
                </c:pt>
                <c:pt idx="9">
                  <c:v>4096.0</c:v>
                </c:pt>
                <c:pt idx="10">
                  <c:v>8192.0</c:v>
                </c:pt>
              </c:numCache>
            </c:numRef>
          </c:cat>
          <c:val>
            <c:numRef>
              <c:f>'local vs shared'!$G$4:$G$10</c:f>
              <c:numCache>
                <c:formatCode>General</c:formatCode>
                <c:ptCount val="7"/>
                <c:pt idx="0">
                  <c:v>3.0</c:v>
                </c:pt>
                <c:pt idx="1">
                  <c:v>5.0</c:v>
                </c:pt>
                <c:pt idx="2">
                  <c:v>6.0</c:v>
                </c:pt>
                <c:pt idx="3">
                  <c:v>9.0</c:v>
                </c:pt>
                <c:pt idx="4">
                  <c:v>13.0</c:v>
                </c:pt>
                <c:pt idx="5">
                  <c:v>21.0</c:v>
                </c:pt>
                <c:pt idx="6">
                  <c:v>39.0</c:v>
                </c:pt>
              </c:numCache>
            </c:numRef>
          </c:val>
          <c:smooth val="0"/>
        </c:ser>
        <c:ser>
          <c:idx val="1"/>
          <c:order val="1"/>
          <c:tx>
            <c:v>Pointer-to-shared Berkeley UPC</c:v>
          </c:tx>
          <c:cat>
            <c:numRef>
              <c:f>'local vs shared'!$A$4:$A$14</c:f>
              <c:numCache>
                <c:formatCode>General</c:formatCode>
                <c:ptCount val="11"/>
                <c:pt idx="0">
                  <c:v>8.0</c:v>
                </c:pt>
                <c:pt idx="1">
                  <c:v>16.0</c:v>
                </c:pt>
                <c:pt idx="2">
                  <c:v>32.0</c:v>
                </c:pt>
                <c:pt idx="3">
                  <c:v>64.0</c:v>
                </c:pt>
                <c:pt idx="4">
                  <c:v>128.0</c:v>
                </c:pt>
                <c:pt idx="5">
                  <c:v>256.0</c:v>
                </c:pt>
                <c:pt idx="6">
                  <c:v>512.0</c:v>
                </c:pt>
                <c:pt idx="7">
                  <c:v>1024.0</c:v>
                </c:pt>
                <c:pt idx="8">
                  <c:v>2048.0</c:v>
                </c:pt>
                <c:pt idx="9">
                  <c:v>4096.0</c:v>
                </c:pt>
                <c:pt idx="10">
                  <c:v>8192.0</c:v>
                </c:pt>
              </c:numCache>
            </c:numRef>
          </c:cat>
          <c:val>
            <c:numRef>
              <c:f>'local vs shared'!$F$4:$F$10</c:f>
              <c:numCache>
                <c:formatCode>General</c:formatCode>
                <c:ptCount val="7"/>
                <c:pt idx="0">
                  <c:v>13.0</c:v>
                </c:pt>
                <c:pt idx="1">
                  <c:v>15.0</c:v>
                </c:pt>
                <c:pt idx="2">
                  <c:v>27.0</c:v>
                </c:pt>
                <c:pt idx="3">
                  <c:v>53.0</c:v>
                </c:pt>
                <c:pt idx="4">
                  <c:v>104.0</c:v>
                </c:pt>
                <c:pt idx="5">
                  <c:v>206.0</c:v>
                </c:pt>
                <c:pt idx="6">
                  <c:v>412.0</c:v>
                </c:pt>
              </c:numCache>
            </c:numRef>
          </c:val>
          <c:smooth val="0"/>
        </c:ser>
        <c:ser>
          <c:idx val="2"/>
          <c:order val="2"/>
          <c:tx>
            <c:v>Pointer-to-shared GCCUPC</c:v>
          </c:tx>
          <c:cat>
            <c:numRef>
              <c:f>'local vs shared'!$A$4:$A$14</c:f>
              <c:numCache>
                <c:formatCode>General</c:formatCode>
                <c:ptCount val="11"/>
                <c:pt idx="0">
                  <c:v>8.0</c:v>
                </c:pt>
                <c:pt idx="1">
                  <c:v>16.0</c:v>
                </c:pt>
                <c:pt idx="2">
                  <c:v>32.0</c:v>
                </c:pt>
                <c:pt idx="3">
                  <c:v>64.0</c:v>
                </c:pt>
                <c:pt idx="4">
                  <c:v>128.0</c:v>
                </c:pt>
                <c:pt idx="5">
                  <c:v>256.0</c:v>
                </c:pt>
                <c:pt idx="6">
                  <c:v>512.0</c:v>
                </c:pt>
                <c:pt idx="7">
                  <c:v>1024.0</c:v>
                </c:pt>
                <c:pt idx="8">
                  <c:v>2048.0</c:v>
                </c:pt>
                <c:pt idx="9">
                  <c:v>4096.0</c:v>
                </c:pt>
                <c:pt idx="10">
                  <c:v>8192.0</c:v>
                </c:pt>
              </c:numCache>
            </c:numRef>
          </c:cat>
          <c:val>
            <c:numRef>
              <c:f>'local vs shared'!$F$18:$F$24</c:f>
              <c:numCache>
                <c:formatCode>General</c:formatCode>
                <c:ptCount val="7"/>
                <c:pt idx="0">
                  <c:v>26.0</c:v>
                </c:pt>
                <c:pt idx="1">
                  <c:v>24.0</c:v>
                </c:pt>
                <c:pt idx="2">
                  <c:v>46.0</c:v>
                </c:pt>
                <c:pt idx="3">
                  <c:v>103.0</c:v>
                </c:pt>
                <c:pt idx="4">
                  <c:v>197.0</c:v>
                </c:pt>
                <c:pt idx="5">
                  <c:v>359.0</c:v>
                </c:pt>
                <c:pt idx="6">
                  <c:v>747.0</c:v>
                </c:pt>
              </c:numCache>
            </c:numRef>
          </c:val>
          <c:smooth val="0"/>
        </c:ser>
        <c:dLbls>
          <c:showLegendKey val="0"/>
          <c:showVal val="0"/>
          <c:showCatName val="0"/>
          <c:showSerName val="0"/>
          <c:showPercent val="0"/>
          <c:showBubbleSize val="0"/>
        </c:dLbls>
        <c:marker val="1"/>
        <c:smooth val="0"/>
        <c:axId val="-1999096424"/>
        <c:axId val="-1999090920"/>
      </c:lineChart>
      <c:catAx>
        <c:axId val="-1999096424"/>
        <c:scaling>
          <c:orientation val="minMax"/>
        </c:scaling>
        <c:delete val="0"/>
        <c:axPos val="b"/>
        <c:title>
          <c:tx>
            <c:rich>
              <a:bodyPr/>
              <a:lstStyle/>
              <a:p>
                <a:pPr algn="ctr" rtl="0">
                  <a:defRPr/>
                </a:pPr>
                <a:r>
                  <a:rPr lang="en-US"/>
                  <a:t>Data Size (bytes)</a:t>
                </a:r>
              </a:p>
            </c:rich>
          </c:tx>
          <c:layout/>
          <c:overlay val="0"/>
        </c:title>
        <c:numFmt formatCode="General" sourceLinked="1"/>
        <c:majorTickMark val="out"/>
        <c:minorTickMark val="none"/>
        <c:tickLblPos val="nextTo"/>
        <c:crossAx val="-1999090920"/>
        <c:crosses val="autoZero"/>
        <c:auto val="1"/>
        <c:lblAlgn val="ctr"/>
        <c:lblOffset val="100"/>
        <c:noMultiLvlLbl val="0"/>
      </c:catAx>
      <c:valAx>
        <c:axId val="-1999090920"/>
        <c:scaling>
          <c:orientation val="minMax"/>
        </c:scaling>
        <c:delete val="0"/>
        <c:axPos val="l"/>
        <c:majorGridlines>
          <c:spPr>
            <a:ln>
              <a:prstDash val="sysDash"/>
            </a:ln>
          </c:spPr>
        </c:majorGridlines>
        <c:title>
          <c:tx>
            <c:rich>
              <a:bodyPr rot="-5400000" vert="horz"/>
              <a:lstStyle/>
              <a:p>
                <a:pPr>
                  <a:defRPr/>
                </a:pPr>
                <a:r>
                  <a:rPr lang="en-US"/>
                  <a:t>Time (ns)</a:t>
                </a:r>
              </a:p>
            </c:rich>
          </c:tx>
          <c:layout/>
          <c:overlay val="0"/>
        </c:title>
        <c:numFmt formatCode="General" sourceLinked="1"/>
        <c:majorTickMark val="out"/>
        <c:minorTickMark val="none"/>
        <c:tickLblPos val="nextTo"/>
        <c:crossAx val="-1999096424"/>
        <c:crosses val="autoZero"/>
        <c:crossBetween val="between"/>
      </c:valAx>
    </c:plotArea>
    <c:legend>
      <c:legendPos val="r"/>
      <c:layout>
        <c:manualLayout>
          <c:xMode val="edge"/>
          <c:yMode val="edge"/>
          <c:x val="0.151044152151436"/>
          <c:y val="0.170144721493147"/>
          <c:w val="0.610060698934373"/>
          <c:h val="0.252303149606299"/>
        </c:manualLayout>
      </c:layout>
      <c:overlay val="0"/>
    </c:legend>
    <c:plotVisOnly val="1"/>
    <c:dispBlanksAs val="gap"/>
    <c:showDLblsOverMax val="0"/>
  </c:chart>
  <c:txPr>
    <a:bodyPr/>
    <a:lstStyle/>
    <a:p>
      <a:pPr>
        <a:defRPr sz="1200"/>
      </a:pPr>
      <a:endParaRPr lang="en-US"/>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21357778038939"/>
          <c:y val="0.0446664041994751"/>
          <c:w val="0.746031848630861"/>
          <c:h val="0.709381102362205"/>
        </c:manualLayout>
      </c:layout>
      <c:lineChart>
        <c:grouping val="standard"/>
        <c:varyColors val="0"/>
        <c:ser>
          <c:idx val="2"/>
          <c:order val="0"/>
          <c:tx>
            <c:strRef>
              <c:f>Perf!$A$87</c:f>
              <c:strCache>
                <c:ptCount val="1"/>
                <c:pt idx="0">
                  <c:v>Fine-Grained</c:v>
                </c:pt>
              </c:strCache>
            </c:strRef>
          </c:tx>
          <c:spPr>
            <a:ln w="50800"/>
          </c:spPr>
          <c:cat>
            <c:numRef>
              <c:f>Perf!$B$84:$F$84</c:f>
              <c:numCache>
                <c:formatCode>General</c:formatCode>
                <c:ptCount val="5"/>
                <c:pt idx="0" formatCode="0">
                  <c:v>1.0</c:v>
                </c:pt>
                <c:pt idx="1">
                  <c:v>8.0</c:v>
                </c:pt>
                <c:pt idx="2">
                  <c:v>64.0</c:v>
                </c:pt>
                <c:pt idx="3">
                  <c:v>512.0</c:v>
                </c:pt>
                <c:pt idx="4">
                  <c:v>4096.0</c:v>
                </c:pt>
              </c:numCache>
            </c:numRef>
          </c:cat>
          <c:val>
            <c:numRef>
              <c:f>Perf!$B$87:$F$87</c:f>
              <c:numCache>
                <c:formatCode>0.00</c:formatCode>
                <c:ptCount val="5"/>
                <c:pt idx="0">
                  <c:v>1.119356</c:v>
                </c:pt>
                <c:pt idx="1">
                  <c:v>10.412609</c:v>
                </c:pt>
                <c:pt idx="2">
                  <c:v>10.569545</c:v>
                </c:pt>
                <c:pt idx="3">
                  <c:v>11.770364</c:v>
                </c:pt>
                <c:pt idx="4">
                  <c:v>11.998238</c:v>
                </c:pt>
              </c:numCache>
            </c:numRef>
          </c:val>
          <c:smooth val="0"/>
        </c:ser>
        <c:ser>
          <c:idx val="3"/>
          <c:order val="1"/>
          <c:tx>
            <c:strRef>
              <c:f>Perf!$A$88</c:f>
              <c:strCache>
                <c:ptCount val="1"/>
                <c:pt idx="0">
                  <c:v>Array</c:v>
                </c:pt>
              </c:strCache>
            </c:strRef>
          </c:tx>
          <c:spPr>
            <a:ln w="50800"/>
          </c:spPr>
          <c:cat>
            <c:numRef>
              <c:f>Perf!$B$84:$F$84</c:f>
              <c:numCache>
                <c:formatCode>General</c:formatCode>
                <c:ptCount val="5"/>
                <c:pt idx="0" formatCode="0">
                  <c:v>1.0</c:v>
                </c:pt>
                <c:pt idx="1">
                  <c:v>8.0</c:v>
                </c:pt>
                <c:pt idx="2">
                  <c:v>64.0</c:v>
                </c:pt>
                <c:pt idx="3">
                  <c:v>512.0</c:v>
                </c:pt>
                <c:pt idx="4">
                  <c:v>4096.0</c:v>
                </c:pt>
              </c:numCache>
            </c:numRef>
          </c:cat>
          <c:val>
            <c:numRef>
              <c:f>Perf!$B$88:$F$88</c:f>
              <c:numCache>
                <c:formatCode>0.00</c:formatCode>
                <c:ptCount val="5"/>
                <c:pt idx="0">
                  <c:v>1.119356</c:v>
                </c:pt>
                <c:pt idx="1">
                  <c:v>1.963761</c:v>
                </c:pt>
                <c:pt idx="2">
                  <c:v>2.220974</c:v>
                </c:pt>
                <c:pt idx="3">
                  <c:v>2.360974</c:v>
                </c:pt>
                <c:pt idx="4">
                  <c:v>2.530381</c:v>
                </c:pt>
              </c:numCache>
            </c:numRef>
          </c:val>
          <c:smooth val="0"/>
        </c:ser>
        <c:ser>
          <c:idx val="1"/>
          <c:order val="2"/>
          <c:tx>
            <c:strRef>
              <c:f>Perf!$A$86</c:f>
              <c:strCache>
                <c:ptCount val="1"/>
                <c:pt idx="0">
                  <c:v>Bulk</c:v>
                </c:pt>
              </c:strCache>
            </c:strRef>
          </c:tx>
          <c:spPr>
            <a:ln w="50800">
              <a:solidFill>
                <a:srgbClr val="FF0000"/>
              </a:solidFill>
            </a:ln>
          </c:spPr>
          <c:marker>
            <c:symbol val="triangle"/>
            <c:size val="12"/>
            <c:spPr>
              <a:solidFill>
                <a:srgbClr val="FF0000"/>
              </a:solidFill>
            </c:spPr>
          </c:marker>
          <c:cat>
            <c:numRef>
              <c:f>Perf!$B$84:$F$84</c:f>
              <c:numCache>
                <c:formatCode>General</c:formatCode>
                <c:ptCount val="5"/>
                <c:pt idx="0" formatCode="0">
                  <c:v>1.0</c:v>
                </c:pt>
                <c:pt idx="1">
                  <c:v>8.0</c:v>
                </c:pt>
                <c:pt idx="2">
                  <c:v>64.0</c:v>
                </c:pt>
                <c:pt idx="3">
                  <c:v>512.0</c:v>
                </c:pt>
                <c:pt idx="4">
                  <c:v>4096.0</c:v>
                </c:pt>
              </c:numCache>
            </c:numRef>
          </c:cat>
          <c:val>
            <c:numRef>
              <c:f>Perf!$B$86:$F$86</c:f>
              <c:numCache>
                <c:formatCode>0.00</c:formatCode>
                <c:ptCount val="5"/>
                <c:pt idx="0">
                  <c:v>1.132896</c:v>
                </c:pt>
                <c:pt idx="1">
                  <c:v>1.21809</c:v>
                </c:pt>
                <c:pt idx="2">
                  <c:v>1.252419</c:v>
                </c:pt>
                <c:pt idx="3">
                  <c:v>1.30195</c:v>
                </c:pt>
                <c:pt idx="4">
                  <c:v>1.489435</c:v>
                </c:pt>
              </c:numCache>
            </c:numRef>
          </c:val>
          <c:smooth val="0"/>
        </c:ser>
        <c:ser>
          <c:idx val="0"/>
          <c:order val="3"/>
          <c:tx>
            <c:strRef>
              <c:f>Perf!$A$85</c:f>
              <c:strCache>
                <c:ptCount val="1"/>
                <c:pt idx="0">
                  <c:v>MPI</c:v>
                </c:pt>
              </c:strCache>
            </c:strRef>
          </c:tx>
          <c:spPr>
            <a:ln w="50800">
              <a:prstDash val="sysDash"/>
            </a:ln>
          </c:spPr>
          <c:marker>
            <c:symbol val="diamond"/>
            <c:size val="9"/>
          </c:marker>
          <c:cat>
            <c:numRef>
              <c:f>Perf!$B$84:$F$84</c:f>
              <c:numCache>
                <c:formatCode>General</c:formatCode>
                <c:ptCount val="5"/>
                <c:pt idx="0" formatCode="0">
                  <c:v>1.0</c:v>
                </c:pt>
                <c:pt idx="1">
                  <c:v>8.0</c:v>
                </c:pt>
                <c:pt idx="2">
                  <c:v>64.0</c:v>
                </c:pt>
                <c:pt idx="3">
                  <c:v>512.0</c:v>
                </c:pt>
                <c:pt idx="4">
                  <c:v>4096.0</c:v>
                </c:pt>
              </c:numCache>
            </c:numRef>
          </c:cat>
          <c:val>
            <c:numRef>
              <c:f>Perf!$B$85:$F$85</c:f>
              <c:numCache>
                <c:formatCode>0.00</c:formatCode>
                <c:ptCount val="5"/>
                <c:pt idx="0">
                  <c:v>1.125961</c:v>
                </c:pt>
                <c:pt idx="1">
                  <c:v>1.220207</c:v>
                </c:pt>
                <c:pt idx="2">
                  <c:v>1.225474</c:v>
                </c:pt>
                <c:pt idx="3">
                  <c:v>1.255622</c:v>
                </c:pt>
                <c:pt idx="4">
                  <c:v>1.389734</c:v>
                </c:pt>
              </c:numCache>
            </c:numRef>
          </c:val>
          <c:smooth val="0"/>
        </c:ser>
        <c:dLbls>
          <c:showLegendKey val="0"/>
          <c:showVal val="0"/>
          <c:showCatName val="0"/>
          <c:showSerName val="0"/>
          <c:showPercent val="0"/>
          <c:showBubbleSize val="0"/>
        </c:dLbls>
        <c:marker val="1"/>
        <c:smooth val="0"/>
        <c:axId val="1921449464"/>
        <c:axId val="1859630920"/>
      </c:lineChart>
      <c:catAx>
        <c:axId val="1921449464"/>
        <c:scaling>
          <c:orientation val="minMax"/>
        </c:scaling>
        <c:delete val="0"/>
        <c:axPos val="b"/>
        <c:title>
          <c:tx>
            <c:rich>
              <a:bodyPr/>
              <a:lstStyle/>
              <a:p>
                <a:pPr>
                  <a:defRPr sz="2000"/>
                </a:pPr>
                <a:r>
                  <a:rPr lang="en-US" sz="2000"/>
                  <a:t>No. of Processes (x 8 OpenMP)</a:t>
                </a:r>
              </a:p>
            </c:rich>
          </c:tx>
          <c:layout/>
          <c:overlay val="0"/>
        </c:title>
        <c:numFmt formatCode="0" sourceLinked="1"/>
        <c:majorTickMark val="out"/>
        <c:minorTickMark val="none"/>
        <c:tickLblPos val="nextTo"/>
        <c:txPr>
          <a:bodyPr/>
          <a:lstStyle/>
          <a:p>
            <a:pPr>
              <a:defRPr sz="1400"/>
            </a:pPr>
            <a:endParaRPr lang="en-US"/>
          </a:p>
        </c:txPr>
        <c:crossAx val="1859630920"/>
        <c:crosses val="autoZero"/>
        <c:auto val="1"/>
        <c:lblAlgn val="ctr"/>
        <c:lblOffset val="100"/>
        <c:noMultiLvlLbl val="0"/>
      </c:catAx>
      <c:valAx>
        <c:axId val="1859630920"/>
        <c:scaling>
          <c:orientation val="minMax"/>
        </c:scaling>
        <c:delete val="0"/>
        <c:axPos val="l"/>
        <c:majorGridlines/>
        <c:title>
          <c:tx>
            <c:rich>
              <a:bodyPr/>
              <a:lstStyle/>
              <a:p>
                <a:pPr>
                  <a:defRPr sz="2000"/>
                </a:pPr>
                <a:r>
                  <a:rPr lang="en-US" sz="2000"/>
                  <a:t>Running Times (s)</a:t>
                </a:r>
              </a:p>
            </c:rich>
          </c:tx>
          <c:layout>
            <c:manualLayout>
              <c:xMode val="edge"/>
              <c:yMode val="edge"/>
              <c:x val="0.0149253731343284"/>
              <c:y val="0.143775853018373"/>
            </c:manualLayout>
          </c:layout>
          <c:overlay val="0"/>
        </c:title>
        <c:numFmt formatCode="0.00" sourceLinked="1"/>
        <c:majorTickMark val="out"/>
        <c:minorTickMark val="none"/>
        <c:tickLblPos val="nextTo"/>
        <c:txPr>
          <a:bodyPr/>
          <a:lstStyle/>
          <a:p>
            <a:pPr>
              <a:defRPr sz="1400"/>
            </a:pPr>
            <a:endParaRPr lang="en-US"/>
          </a:p>
        </c:txPr>
        <c:crossAx val="1921449464"/>
        <c:crosses val="autoZero"/>
        <c:crossBetween val="between"/>
      </c:valAx>
    </c:plotArea>
    <c:legend>
      <c:legendPos val="r"/>
      <c:layout>
        <c:manualLayout>
          <c:xMode val="edge"/>
          <c:yMode val="edge"/>
          <c:x val="0.489999338114966"/>
          <c:y val="0.249530854883965"/>
          <c:w val="0.420448318355943"/>
          <c:h val="0.345293764883166"/>
        </c:manualLayout>
      </c:layout>
      <c:overlay val="0"/>
      <c:spPr>
        <a:solidFill>
          <a:sysClr val="window" lastClr="FFFFFF"/>
        </a:solidFill>
      </c:spPr>
      <c:txPr>
        <a:bodyPr/>
        <a:lstStyle/>
        <a:p>
          <a:pPr>
            <a:defRPr sz="2000"/>
          </a:pPr>
          <a:endParaRPr lang="en-US"/>
        </a:p>
      </c:txPr>
    </c:legend>
    <c:plotVisOnly val="1"/>
    <c:dispBlanksAs val="gap"/>
    <c:showDLblsOverMax val="0"/>
  </c:chart>
  <c:spPr>
    <a:ln>
      <a:noFill/>
    </a:ln>
  </c:sp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2291064371658"/>
          <c:y val="0.0449661549616049"/>
          <c:w val="0.749269391223269"/>
          <c:h val="0.707430794572322"/>
        </c:manualLayout>
      </c:layout>
      <c:lineChart>
        <c:grouping val="standard"/>
        <c:varyColors val="0"/>
        <c:ser>
          <c:idx val="2"/>
          <c:order val="0"/>
          <c:tx>
            <c:strRef>
              <c:f>Perf!$A$95</c:f>
              <c:strCache>
                <c:ptCount val="1"/>
                <c:pt idx="0">
                  <c:v>Fine-Grained</c:v>
                </c:pt>
              </c:strCache>
            </c:strRef>
          </c:tx>
          <c:spPr>
            <a:ln w="50800"/>
          </c:spPr>
          <c:cat>
            <c:numRef>
              <c:f>Perf!$B$92:$F$92</c:f>
              <c:numCache>
                <c:formatCode>General</c:formatCode>
                <c:ptCount val="5"/>
                <c:pt idx="0">
                  <c:v>8.0</c:v>
                </c:pt>
                <c:pt idx="1">
                  <c:v>64.0</c:v>
                </c:pt>
                <c:pt idx="2">
                  <c:v>512.0</c:v>
                </c:pt>
                <c:pt idx="3">
                  <c:v>4096.0</c:v>
                </c:pt>
                <c:pt idx="4">
                  <c:v>32768.0</c:v>
                </c:pt>
              </c:numCache>
            </c:numRef>
          </c:cat>
          <c:val>
            <c:numRef>
              <c:f>Perf!$B$95:$F$95</c:f>
              <c:numCache>
                <c:formatCode>0.00</c:formatCode>
                <c:ptCount val="5"/>
                <c:pt idx="0">
                  <c:v>4.666744999999987</c:v>
                </c:pt>
                <c:pt idx="1">
                  <c:v>4.761422</c:v>
                </c:pt>
                <c:pt idx="2">
                  <c:v>4.982143</c:v>
                </c:pt>
                <c:pt idx="3">
                  <c:v>5.202227</c:v>
                </c:pt>
                <c:pt idx="4">
                  <c:v>5.218718</c:v>
                </c:pt>
              </c:numCache>
            </c:numRef>
          </c:val>
          <c:smooth val="0"/>
        </c:ser>
        <c:ser>
          <c:idx val="3"/>
          <c:order val="1"/>
          <c:tx>
            <c:strRef>
              <c:f>Perf!$A$96</c:f>
              <c:strCache>
                <c:ptCount val="1"/>
                <c:pt idx="0">
                  <c:v>Array</c:v>
                </c:pt>
              </c:strCache>
            </c:strRef>
          </c:tx>
          <c:spPr>
            <a:ln w="50800"/>
          </c:spPr>
          <c:cat>
            <c:numRef>
              <c:f>Perf!$B$92:$F$92</c:f>
              <c:numCache>
                <c:formatCode>General</c:formatCode>
                <c:ptCount val="5"/>
                <c:pt idx="0">
                  <c:v>8.0</c:v>
                </c:pt>
                <c:pt idx="1">
                  <c:v>64.0</c:v>
                </c:pt>
                <c:pt idx="2">
                  <c:v>512.0</c:v>
                </c:pt>
                <c:pt idx="3">
                  <c:v>4096.0</c:v>
                </c:pt>
                <c:pt idx="4">
                  <c:v>32768.0</c:v>
                </c:pt>
              </c:numCache>
            </c:numRef>
          </c:cat>
          <c:val>
            <c:numRef>
              <c:f>Perf!$B$96:$F$96</c:f>
              <c:numCache>
                <c:formatCode>0.00</c:formatCode>
                <c:ptCount val="5"/>
                <c:pt idx="0">
                  <c:v>1.159696</c:v>
                </c:pt>
                <c:pt idx="1">
                  <c:v>1.233431</c:v>
                </c:pt>
                <c:pt idx="2">
                  <c:v>1.292318</c:v>
                </c:pt>
                <c:pt idx="3">
                  <c:v>1.345256</c:v>
                </c:pt>
                <c:pt idx="4">
                  <c:v>1.512214</c:v>
                </c:pt>
              </c:numCache>
            </c:numRef>
          </c:val>
          <c:smooth val="0"/>
        </c:ser>
        <c:ser>
          <c:idx val="1"/>
          <c:order val="2"/>
          <c:tx>
            <c:strRef>
              <c:f>Perf!$A$94</c:f>
              <c:strCache>
                <c:ptCount val="1"/>
                <c:pt idx="0">
                  <c:v>Bulk</c:v>
                </c:pt>
              </c:strCache>
            </c:strRef>
          </c:tx>
          <c:spPr>
            <a:ln w="50800">
              <a:solidFill>
                <a:srgbClr val="FF0000"/>
              </a:solidFill>
            </a:ln>
          </c:spPr>
          <c:marker>
            <c:symbol val="triangle"/>
            <c:size val="12"/>
            <c:spPr>
              <a:solidFill>
                <a:srgbClr val="FF0000"/>
              </a:solidFill>
            </c:spPr>
          </c:marker>
          <c:cat>
            <c:numRef>
              <c:f>Perf!$B$92:$F$92</c:f>
              <c:numCache>
                <c:formatCode>General</c:formatCode>
                <c:ptCount val="5"/>
                <c:pt idx="0">
                  <c:v>8.0</c:v>
                </c:pt>
                <c:pt idx="1">
                  <c:v>64.0</c:v>
                </c:pt>
                <c:pt idx="2">
                  <c:v>512.0</c:v>
                </c:pt>
                <c:pt idx="3">
                  <c:v>4096.0</c:v>
                </c:pt>
                <c:pt idx="4">
                  <c:v>32768.0</c:v>
                </c:pt>
              </c:numCache>
            </c:numRef>
          </c:cat>
          <c:val>
            <c:numRef>
              <c:f>Perf!$B$94:$F$94</c:f>
              <c:numCache>
                <c:formatCode>0.00</c:formatCode>
                <c:ptCount val="5"/>
                <c:pt idx="0">
                  <c:v>0.924648</c:v>
                </c:pt>
                <c:pt idx="1">
                  <c:v>0.95706</c:v>
                </c:pt>
                <c:pt idx="2">
                  <c:v>1.009809</c:v>
                </c:pt>
                <c:pt idx="3">
                  <c:v>1.041101</c:v>
                </c:pt>
                <c:pt idx="4">
                  <c:v>1.128673</c:v>
                </c:pt>
              </c:numCache>
            </c:numRef>
          </c:val>
          <c:smooth val="0"/>
        </c:ser>
        <c:ser>
          <c:idx val="0"/>
          <c:order val="3"/>
          <c:tx>
            <c:strRef>
              <c:f>Perf!$A$93</c:f>
              <c:strCache>
                <c:ptCount val="1"/>
                <c:pt idx="0">
                  <c:v>MPI</c:v>
                </c:pt>
              </c:strCache>
            </c:strRef>
          </c:tx>
          <c:spPr>
            <a:ln w="50800">
              <a:prstDash val="sysDash"/>
            </a:ln>
          </c:spPr>
          <c:marker>
            <c:symbol val="diamond"/>
            <c:size val="9"/>
          </c:marker>
          <c:cat>
            <c:numRef>
              <c:f>Perf!$B$92:$F$92</c:f>
              <c:numCache>
                <c:formatCode>General</c:formatCode>
                <c:ptCount val="5"/>
                <c:pt idx="0">
                  <c:v>8.0</c:v>
                </c:pt>
                <c:pt idx="1">
                  <c:v>64.0</c:v>
                </c:pt>
                <c:pt idx="2">
                  <c:v>512.0</c:v>
                </c:pt>
                <c:pt idx="3">
                  <c:v>4096.0</c:v>
                </c:pt>
                <c:pt idx="4">
                  <c:v>32768.0</c:v>
                </c:pt>
              </c:numCache>
            </c:numRef>
          </c:cat>
          <c:val>
            <c:numRef>
              <c:f>Perf!$B$93:$F$93</c:f>
              <c:numCache>
                <c:formatCode>0.00</c:formatCode>
                <c:ptCount val="5"/>
                <c:pt idx="0">
                  <c:v>0.90558</c:v>
                </c:pt>
                <c:pt idx="1">
                  <c:v>0.912642</c:v>
                </c:pt>
                <c:pt idx="2">
                  <c:v>0.925841</c:v>
                </c:pt>
                <c:pt idx="3">
                  <c:v>0.945525</c:v>
                </c:pt>
                <c:pt idx="4">
                  <c:v>1.013522</c:v>
                </c:pt>
              </c:numCache>
            </c:numRef>
          </c:val>
          <c:smooth val="0"/>
        </c:ser>
        <c:dLbls>
          <c:showLegendKey val="0"/>
          <c:showVal val="0"/>
          <c:showCatName val="0"/>
          <c:showSerName val="0"/>
          <c:showPercent val="0"/>
          <c:showBubbleSize val="0"/>
        </c:dLbls>
        <c:marker val="1"/>
        <c:smooth val="0"/>
        <c:axId val="1955507416"/>
        <c:axId val="1963413352"/>
      </c:lineChart>
      <c:catAx>
        <c:axId val="1955507416"/>
        <c:scaling>
          <c:orientation val="minMax"/>
        </c:scaling>
        <c:delete val="0"/>
        <c:axPos val="b"/>
        <c:title>
          <c:tx>
            <c:rich>
              <a:bodyPr/>
              <a:lstStyle/>
              <a:p>
                <a:pPr>
                  <a:defRPr sz="2000"/>
                </a:pPr>
                <a:r>
                  <a:rPr lang="en-US" sz="2000"/>
                  <a:t>No. of Processes (x 1 OpenMP)</a:t>
                </a:r>
              </a:p>
            </c:rich>
          </c:tx>
          <c:layout/>
          <c:overlay val="0"/>
        </c:title>
        <c:numFmt formatCode="General" sourceLinked="1"/>
        <c:majorTickMark val="out"/>
        <c:minorTickMark val="none"/>
        <c:tickLblPos val="nextTo"/>
        <c:txPr>
          <a:bodyPr/>
          <a:lstStyle/>
          <a:p>
            <a:pPr>
              <a:defRPr sz="1400"/>
            </a:pPr>
            <a:endParaRPr lang="en-US"/>
          </a:p>
        </c:txPr>
        <c:crossAx val="1963413352"/>
        <c:crosses val="autoZero"/>
        <c:auto val="1"/>
        <c:lblAlgn val="ctr"/>
        <c:lblOffset val="100"/>
        <c:noMultiLvlLbl val="0"/>
      </c:catAx>
      <c:valAx>
        <c:axId val="1963413352"/>
        <c:scaling>
          <c:orientation val="minMax"/>
          <c:max val="14.0"/>
        </c:scaling>
        <c:delete val="0"/>
        <c:axPos val="l"/>
        <c:majorGridlines/>
        <c:title>
          <c:tx>
            <c:rich>
              <a:bodyPr/>
              <a:lstStyle/>
              <a:p>
                <a:pPr>
                  <a:defRPr sz="2000"/>
                </a:pPr>
                <a:r>
                  <a:rPr lang="en-US" sz="2000"/>
                  <a:t>Running Times (s)</a:t>
                </a:r>
              </a:p>
            </c:rich>
          </c:tx>
          <c:layout>
            <c:manualLayout>
              <c:xMode val="edge"/>
              <c:yMode val="edge"/>
              <c:x val="0.0175292199674576"/>
              <c:y val="0.175380925127662"/>
            </c:manualLayout>
          </c:layout>
          <c:overlay val="0"/>
        </c:title>
        <c:numFmt formatCode="0.00" sourceLinked="1"/>
        <c:majorTickMark val="out"/>
        <c:minorTickMark val="none"/>
        <c:tickLblPos val="nextTo"/>
        <c:txPr>
          <a:bodyPr/>
          <a:lstStyle/>
          <a:p>
            <a:pPr>
              <a:defRPr sz="1400"/>
            </a:pPr>
            <a:endParaRPr lang="en-US"/>
          </a:p>
        </c:txPr>
        <c:crossAx val="1955507416"/>
        <c:crosses val="autoZero"/>
        <c:crossBetween val="between"/>
      </c:valAx>
    </c:plotArea>
    <c:legend>
      <c:legendPos val="r"/>
      <c:layout>
        <c:manualLayout>
          <c:xMode val="edge"/>
          <c:yMode val="edge"/>
          <c:x val="0.376279807105422"/>
          <c:y val="0.0639333555286527"/>
          <c:w val="0.443251854764447"/>
          <c:h val="0.369128929431616"/>
        </c:manualLayout>
      </c:layout>
      <c:overlay val="0"/>
      <c:spPr>
        <a:solidFill>
          <a:sysClr val="window" lastClr="FFFFFF"/>
        </a:solidFill>
      </c:spPr>
      <c:txPr>
        <a:bodyPr/>
        <a:lstStyle/>
        <a:p>
          <a:pPr>
            <a:defRPr sz="2000"/>
          </a:pPr>
          <a:endParaRPr lang="en-US"/>
        </a:p>
      </c:txPr>
    </c:legend>
    <c:plotVisOnly val="1"/>
    <c:dispBlanksAs val="gap"/>
    <c:showDLblsOverMax val="0"/>
  </c:chart>
  <c:spPr>
    <a:ln>
      <a:noFill/>
    </a:ln>
  </c:sp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5306758331258"/>
          <c:y val="0.0455779512619982"/>
          <c:w val="0.761865100749615"/>
          <c:h val="0.734062420573566"/>
        </c:manualLayout>
      </c:layout>
      <c:lineChart>
        <c:grouping val="standard"/>
        <c:varyColors val="0"/>
        <c:ser>
          <c:idx val="2"/>
          <c:order val="0"/>
          <c:tx>
            <c:strRef>
              <c:f>Perf!$A$33</c:f>
              <c:strCache>
                <c:ptCount val="1"/>
                <c:pt idx="0">
                  <c:v>Fine-Grained</c:v>
                </c:pt>
              </c:strCache>
            </c:strRef>
          </c:tx>
          <c:spPr>
            <a:ln w="50800"/>
          </c:spPr>
          <c:cat>
            <c:numRef>
              <c:f>Perf!$B$30:$F$30</c:f>
              <c:numCache>
                <c:formatCode>General</c:formatCode>
                <c:ptCount val="5"/>
                <c:pt idx="0">
                  <c:v>8.0</c:v>
                </c:pt>
                <c:pt idx="1">
                  <c:v>64.0</c:v>
                </c:pt>
                <c:pt idx="2">
                  <c:v>512.0</c:v>
                </c:pt>
                <c:pt idx="3">
                  <c:v>4096.0</c:v>
                </c:pt>
                <c:pt idx="4">
                  <c:v>32768.0</c:v>
                </c:pt>
              </c:numCache>
            </c:numRef>
          </c:cat>
          <c:val>
            <c:numRef>
              <c:f>Perf!$B$33:$F$33</c:f>
              <c:numCache>
                <c:formatCode>0.00</c:formatCode>
                <c:ptCount val="5"/>
                <c:pt idx="0">
                  <c:v>0.472242</c:v>
                </c:pt>
                <c:pt idx="1">
                  <c:v>0.649387</c:v>
                </c:pt>
                <c:pt idx="2">
                  <c:v>0.676403</c:v>
                </c:pt>
                <c:pt idx="3">
                  <c:v>0.818802</c:v>
                </c:pt>
                <c:pt idx="4">
                  <c:v>1.557552</c:v>
                </c:pt>
              </c:numCache>
            </c:numRef>
          </c:val>
          <c:smooth val="0"/>
        </c:ser>
        <c:ser>
          <c:idx val="3"/>
          <c:order val="1"/>
          <c:tx>
            <c:strRef>
              <c:f>Perf!$A$34</c:f>
              <c:strCache>
                <c:ptCount val="1"/>
                <c:pt idx="0">
                  <c:v>Array</c:v>
                </c:pt>
              </c:strCache>
            </c:strRef>
          </c:tx>
          <c:spPr>
            <a:ln w="50800"/>
          </c:spPr>
          <c:cat>
            <c:numRef>
              <c:f>Perf!$B$30:$F$30</c:f>
              <c:numCache>
                <c:formatCode>General</c:formatCode>
                <c:ptCount val="5"/>
                <c:pt idx="0">
                  <c:v>8.0</c:v>
                </c:pt>
                <c:pt idx="1">
                  <c:v>64.0</c:v>
                </c:pt>
                <c:pt idx="2">
                  <c:v>512.0</c:v>
                </c:pt>
                <c:pt idx="3">
                  <c:v>4096.0</c:v>
                </c:pt>
                <c:pt idx="4">
                  <c:v>32768.0</c:v>
                </c:pt>
              </c:numCache>
            </c:numRef>
          </c:cat>
          <c:val>
            <c:numRef>
              <c:f>Perf!$B$34:$F$34</c:f>
              <c:numCache>
                <c:formatCode>0.00</c:formatCode>
                <c:ptCount val="5"/>
                <c:pt idx="0">
                  <c:v>0.463077</c:v>
                </c:pt>
                <c:pt idx="1">
                  <c:v>0.540323</c:v>
                </c:pt>
                <c:pt idx="2">
                  <c:v>0.637663</c:v>
                </c:pt>
                <c:pt idx="3">
                  <c:v>0.712694</c:v>
                </c:pt>
                <c:pt idx="4">
                  <c:v>0.763565</c:v>
                </c:pt>
              </c:numCache>
            </c:numRef>
          </c:val>
          <c:smooth val="0"/>
        </c:ser>
        <c:ser>
          <c:idx val="1"/>
          <c:order val="2"/>
          <c:tx>
            <c:strRef>
              <c:f>Perf!$A$32</c:f>
              <c:strCache>
                <c:ptCount val="1"/>
                <c:pt idx="0">
                  <c:v>Bulk</c:v>
                </c:pt>
              </c:strCache>
            </c:strRef>
          </c:tx>
          <c:spPr>
            <a:ln w="50800">
              <a:solidFill>
                <a:srgbClr val="FF0000"/>
              </a:solidFill>
            </a:ln>
          </c:spPr>
          <c:marker>
            <c:symbol val="triangle"/>
            <c:size val="12"/>
            <c:spPr>
              <a:solidFill>
                <a:srgbClr val="FF0000"/>
              </a:solidFill>
            </c:spPr>
          </c:marker>
          <c:cat>
            <c:numRef>
              <c:f>Perf!$B$30:$F$30</c:f>
              <c:numCache>
                <c:formatCode>General</c:formatCode>
                <c:ptCount val="5"/>
                <c:pt idx="0">
                  <c:v>8.0</c:v>
                </c:pt>
                <c:pt idx="1">
                  <c:v>64.0</c:v>
                </c:pt>
                <c:pt idx="2">
                  <c:v>512.0</c:v>
                </c:pt>
                <c:pt idx="3">
                  <c:v>4096.0</c:v>
                </c:pt>
                <c:pt idx="4">
                  <c:v>32768.0</c:v>
                </c:pt>
              </c:numCache>
            </c:numRef>
          </c:cat>
          <c:val>
            <c:numRef>
              <c:f>Perf!$B$32:$F$32</c:f>
              <c:numCache>
                <c:formatCode>0.00</c:formatCode>
                <c:ptCount val="5"/>
                <c:pt idx="0">
                  <c:v>0.407476</c:v>
                </c:pt>
                <c:pt idx="1">
                  <c:v>0.534774</c:v>
                </c:pt>
                <c:pt idx="2">
                  <c:v>0.533735</c:v>
                </c:pt>
                <c:pt idx="3">
                  <c:v>0.587645</c:v>
                </c:pt>
                <c:pt idx="4">
                  <c:v>0.89416</c:v>
                </c:pt>
              </c:numCache>
            </c:numRef>
          </c:val>
          <c:smooth val="0"/>
        </c:ser>
        <c:ser>
          <c:idx val="0"/>
          <c:order val="3"/>
          <c:tx>
            <c:strRef>
              <c:f>Perf!$A$31</c:f>
              <c:strCache>
                <c:ptCount val="1"/>
                <c:pt idx="0">
                  <c:v>MPI</c:v>
                </c:pt>
              </c:strCache>
            </c:strRef>
          </c:tx>
          <c:spPr>
            <a:ln w="50800">
              <a:prstDash val="sysDash"/>
            </a:ln>
          </c:spPr>
          <c:marker>
            <c:symbol val="diamond"/>
            <c:size val="10"/>
          </c:marker>
          <c:cat>
            <c:numRef>
              <c:f>Perf!$B$30:$F$30</c:f>
              <c:numCache>
                <c:formatCode>General</c:formatCode>
                <c:ptCount val="5"/>
                <c:pt idx="0">
                  <c:v>8.0</c:v>
                </c:pt>
                <c:pt idx="1">
                  <c:v>64.0</c:v>
                </c:pt>
                <c:pt idx="2">
                  <c:v>512.0</c:v>
                </c:pt>
                <c:pt idx="3">
                  <c:v>4096.0</c:v>
                </c:pt>
                <c:pt idx="4">
                  <c:v>32768.0</c:v>
                </c:pt>
              </c:numCache>
            </c:numRef>
          </c:cat>
          <c:val>
            <c:numRef>
              <c:f>Perf!$B$31:$F$31</c:f>
              <c:numCache>
                <c:formatCode>0.00</c:formatCode>
                <c:ptCount val="5"/>
                <c:pt idx="0">
                  <c:v>0.40216</c:v>
                </c:pt>
                <c:pt idx="1">
                  <c:v>0.493587</c:v>
                </c:pt>
                <c:pt idx="2">
                  <c:v>0.461231</c:v>
                </c:pt>
                <c:pt idx="3">
                  <c:v>0.488747</c:v>
                </c:pt>
                <c:pt idx="4">
                  <c:v>0.549455</c:v>
                </c:pt>
              </c:numCache>
            </c:numRef>
          </c:val>
          <c:smooth val="0"/>
        </c:ser>
        <c:dLbls>
          <c:showLegendKey val="0"/>
          <c:showVal val="0"/>
          <c:showCatName val="0"/>
          <c:showSerName val="0"/>
          <c:showPercent val="0"/>
          <c:showBubbleSize val="0"/>
        </c:dLbls>
        <c:marker val="1"/>
        <c:smooth val="0"/>
        <c:axId val="1927440264"/>
        <c:axId val="1927446232"/>
      </c:lineChart>
      <c:catAx>
        <c:axId val="1927440264"/>
        <c:scaling>
          <c:orientation val="minMax"/>
        </c:scaling>
        <c:delete val="0"/>
        <c:axPos val="b"/>
        <c:title>
          <c:tx>
            <c:rich>
              <a:bodyPr/>
              <a:lstStyle/>
              <a:p>
                <a:pPr>
                  <a:defRPr sz="1800"/>
                </a:pPr>
                <a:r>
                  <a:rPr lang="en-US" sz="1800" dirty="0"/>
                  <a:t>No. of Processes (</a:t>
                </a:r>
                <a:r>
                  <a:rPr lang="en-US" sz="1800" dirty="0" smtClean="0"/>
                  <a:t>x1 </a:t>
                </a:r>
                <a:r>
                  <a:rPr lang="en-US" sz="1800" dirty="0" err="1"/>
                  <a:t>OpenMP</a:t>
                </a:r>
                <a:r>
                  <a:rPr lang="en-US" sz="1800" dirty="0"/>
                  <a:t>)</a:t>
                </a:r>
              </a:p>
            </c:rich>
          </c:tx>
          <c:layout>
            <c:manualLayout>
              <c:xMode val="edge"/>
              <c:yMode val="edge"/>
              <c:x val="0.272919450588215"/>
              <c:y val="0.884353772469395"/>
            </c:manualLayout>
          </c:layout>
          <c:overlay val="0"/>
        </c:title>
        <c:numFmt formatCode="General" sourceLinked="1"/>
        <c:majorTickMark val="out"/>
        <c:minorTickMark val="none"/>
        <c:tickLblPos val="nextTo"/>
        <c:txPr>
          <a:bodyPr/>
          <a:lstStyle/>
          <a:p>
            <a:pPr>
              <a:defRPr sz="1400"/>
            </a:pPr>
            <a:endParaRPr lang="en-US"/>
          </a:p>
        </c:txPr>
        <c:crossAx val="1927446232"/>
        <c:crosses val="autoZero"/>
        <c:auto val="1"/>
        <c:lblAlgn val="ctr"/>
        <c:lblOffset val="100"/>
        <c:noMultiLvlLbl val="0"/>
      </c:catAx>
      <c:valAx>
        <c:axId val="1927446232"/>
        <c:scaling>
          <c:orientation val="minMax"/>
          <c:max val="3.5"/>
        </c:scaling>
        <c:delete val="0"/>
        <c:axPos val="l"/>
        <c:majorGridlines/>
        <c:title>
          <c:tx>
            <c:rich>
              <a:bodyPr/>
              <a:lstStyle/>
              <a:p>
                <a:pPr>
                  <a:defRPr sz="1800"/>
                </a:pPr>
                <a:r>
                  <a:rPr lang="en-US" sz="1800"/>
                  <a:t>Running Times (s)</a:t>
                </a:r>
              </a:p>
            </c:rich>
          </c:tx>
          <c:layout>
            <c:manualLayout>
              <c:xMode val="edge"/>
              <c:yMode val="edge"/>
              <c:x val="0.0125208689364734"/>
              <c:y val="0.170964119405399"/>
            </c:manualLayout>
          </c:layout>
          <c:overlay val="0"/>
        </c:title>
        <c:numFmt formatCode="0.00" sourceLinked="1"/>
        <c:majorTickMark val="out"/>
        <c:minorTickMark val="none"/>
        <c:tickLblPos val="nextTo"/>
        <c:txPr>
          <a:bodyPr/>
          <a:lstStyle/>
          <a:p>
            <a:pPr>
              <a:defRPr sz="1400"/>
            </a:pPr>
            <a:endParaRPr lang="en-US"/>
          </a:p>
        </c:txPr>
        <c:crossAx val="1927440264"/>
        <c:crosses val="autoZero"/>
        <c:crossBetween val="between"/>
      </c:valAx>
    </c:plotArea>
    <c:legend>
      <c:legendPos val="r"/>
      <c:layout>
        <c:manualLayout>
          <c:xMode val="edge"/>
          <c:yMode val="edge"/>
          <c:x val="0.243465634552708"/>
          <c:y val="0.0844699543441121"/>
          <c:w val="0.440210394997311"/>
          <c:h val="0.356316996085749"/>
        </c:manualLayout>
      </c:layout>
      <c:overlay val="0"/>
      <c:spPr>
        <a:solidFill>
          <a:srgbClr val="FFFFFF"/>
        </a:solidFill>
      </c:spPr>
      <c:txPr>
        <a:bodyPr/>
        <a:lstStyle/>
        <a:p>
          <a:pPr>
            <a:defRPr sz="1800"/>
          </a:pPr>
          <a:endParaRPr lang="en-US"/>
        </a:p>
      </c:txPr>
    </c:legend>
    <c:plotVisOnly val="1"/>
    <c:dispBlanksAs val="gap"/>
    <c:showDLblsOverMax val="0"/>
  </c:chart>
  <c:spPr>
    <a:ln w="50800">
      <a:noFill/>
    </a:ln>
  </c:sp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3313419503244"/>
          <c:y val="0.0452700042562247"/>
          <c:w val="0.766107426235818"/>
          <c:h val="0.734203553947648"/>
        </c:manualLayout>
      </c:layout>
      <c:lineChart>
        <c:grouping val="standard"/>
        <c:varyColors val="0"/>
        <c:ser>
          <c:idx val="2"/>
          <c:order val="0"/>
          <c:tx>
            <c:strRef>
              <c:f>Perf!$A$25</c:f>
              <c:strCache>
                <c:ptCount val="1"/>
                <c:pt idx="0">
                  <c:v>Fine-Grained</c:v>
                </c:pt>
              </c:strCache>
            </c:strRef>
          </c:tx>
          <c:spPr>
            <a:ln w="50800"/>
          </c:spPr>
          <c:cat>
            <c:numRef>
              <c:f>Perf!$B$22:$F$22</c:f>
              <c:numCache>
                <c:formatCode>General</c:formatCode>
                <c:ptCount val="5"/>
                <c:pt idx="0" formatCode="0">
                  <c:v>1.0</c:v>
                </c:pt>
                <c:pt idx="1">
                  <c:v>8.0</c:v>
                </c:pt>
                <c:pt idx="2">
                  <c:v>64.0</c:v>
                </c:pt>
                <c:pt idx="3">
                  <c:v>512.0</c:v>
                </c:pt>
                <c:pt idx="4">
                  <c:v>4096.0</c:v>
                </c:pt>
              </c:numCache>
            </c:numRef>
          </c:cat>
          <c:val>
            <c:numRef>
              <c:f>Perf!$B$25:$F$25</c:f>
              <c:numCache>
                <c:formatCode>0.00</c:formatCode>
                <c:ptCount val="5"/>
                <c:pt idx="0">
                  <c:v>0.428989</c:v>
                </c:pt>
                <c:pt idx="1">
                  <c:v>1.108305</c:v>
                </c:pt>
                <c:pt idx="2">
                  <c:v>2.712892</c:v>
                </c:pt>
                <c:pt idx="3">
                  <c:v>2.914674</c:v>
                </c:pt>
                <c:pt idx="4">
                  <c:v>3.022586</c:v>
                </c:pt>
              </c:numCache>
            </c:numRef>
          </c:val>
          <c:smooth val="0"/>
        </c:ser>
        <c:ser>
          <c:idx val="3"/>
          <c:order val="1"/>
          <c:tx>
            <c:strRef>
              <c:f>Perf!$A$26</c:f>
              <c:strCache>
                <c:ptCount val="1"/>
                <c:pt idx="0">
                  <c:v>Array</c:v>
                </c:pt>
              </c:strCache>
            </c:strRef>
          </c:tx>
          <c:spPr>
            <a:ln w="50800"/>
          </c:spPr>
          <c:cat>
            <c:numRef>
              <c:f>Perf!$B$22:$F$22</c:f>
              <c:numCache>
                <c:formatCode>General</c:formatCode>
                <c:ptCount val="5"/>
                <c:pt idx="0" formatCode="0">
                  <c:v>1.0</c:v>
                </c:pt>
                <c:pt idx="1">
                  <c:v>8.0</c:v>
                </c:pt>
                <c:pt idx="2">
                  <c:v>64.0</c:v>
                </c:pt>
                <c:pt idx="3">
                  <c:v>512.0</c:v>
                </c:pt>
                <c:pt idx="4">
                  <c:v>4096.0</c:v>
                </c:pt>
              </c:numCache>
            </c:numRef>
          </c:cat>
          <c:val>
            <c:numRef>
              <c:f>Perf!$B$26:$F$26</c:f>
              <c:numCache>
                <c:formatCode>0.00</c:formatCode>
                <c:ptCount val="5"/>
                <c:pt idx="0">
                  <c:v>0.428989</c:v>
                </c:pt>
                <c:pt idx="1">
                  <c:v>0.692393</c:v>
                </c:pt>
                <c:pt idx="2">
                  <c:v>0.894495</c:v>
                </c:pt>
                <c:pt idx="3">
                  <c:v>1.026192</c:v>
                </c:pt>
                <c:pt idx="4">
                  <c:v>0.968449</c:v>
                </c:pt>
              </c:numCache>
            </c:numRef>
          </c:val>
          <c:smooth val="0"/>
        </c:ser>
        <c:ser>
          <c:idx val="1"/>
          <c:order val="2"/>
          <c:tx>
            <c:strRef>
              <c:f>Perf!$A$24</c:f>
              <c:strCache>
                <c:ptCount val="1"/>
                <c:pt idx="0">
                  <c:v>Bulk</c:v>
                </c:pt>
              </c:strCache>
            </c:strRef>
          </c:tx>
          <c:spPr>
            <a:ln w="50800">
              <a:solidFill>
                <a:srgbClr val="FF0000"/>
              </a:solidFill>
            </a:ln>
          </c:spPr>
          <c:marker>
            <c:symbol val="triangle"/>
            <c:size val="12"/>
            <c:spPr>
              <a:solidFill>
                <a:srgbClr val="FF0000"/>
              </a:solidFill>
            </c:spPr>
          </c:marker>
          <c:cat>
            <c:numRef>
              <c:f>Perf!$B$22:$F$22</c:f>
              <c:numCache>
                <c:formatCode>General</c:formatCode>
                <c:ptCount val="5"/>
                <c:pt idx="0" formatCode="0">
                  <c:v>1.0</c:v>
                </c:pt>
                <c:pt idx="1">
                  <c:v>8.0</c:v>
                </c:pt>
                <c:pt idx="2">
                  <c:v>64.0</c:v>
                </c:pt>
                <c:pt idx="3">
                  <c:v>512.0</c:v>
                </c:pt>
                <c:pt idx="4">
                  <c:v>4096.0</c:v>
                </c:pt>
              </c:numCache>
            </c:numRef>
          </c:cat>
          <c:val>
            <c:numRef>
              <c:f>Perf!$B$24:$F$24</c:f>
              <c:numCache>
                <c:formatCode>0.00</c:formatCode>
                <c:ptCount val="5"/>
                <c:pt idx="0">
                  <c:v>0.41978</c:v>
                </c:pt>
                <c:pt idx="1">
                  <c:v>0.45262</c:v>
                </c:pt>
                <c:pt idx="2">
                  <c:v>0.560854</c:v>
                </c:pt>
                <c:pt idx="3">
                  <c:v>0.574672</c:v>
                </c:pt>
                <c:pt idx="4">
                  <c:v>0.679342</c:v>
                </c:pt>
              </c:numCache>
            </c:numRef>
          </c:val>
          <c:smooth val="0"/>
        </c:ser>
        <c:ser>
          <c:idx val="0"/>
          <c:order val="3"/>
          <c:tx>
            <c:strRef>
              <c:f>Perf!$A$23</c:f>
              <c:strCache>
                <c:ptCount val="1"/>
                <c:pt idx="0">
                  <c:v>MPI</c:v>
                </c:pt>
              </c:strCache>
            </c:strRef>
          </c:tx>
          <c:spPr>
            <a:ln w="50800">
              <a:prstDash val="sysDash"/>
            </a:ln>
          </c:spPr>
          <c:marker>
            <c:symbol val="diamond"/>
            <c:size val="10"/>
          </c:marker>
          <c:cat>
            <c:numRef>
              <c:f>Perf!$B$22:$F$22</c:f>
              <c:numCache>
                <c:formatCode>General</c:formatCode>
                <c:ptCount val="5"/>
                <c:pt idx="0" formatCode="0">
                  <c:v>1.0</c:v>
                </c:pt>
                <c:pt idx="1">
                  <c:v>8.0</c:v>
                </c:pt>
                <c:pt idx="2">
                  <c:v>64.0</c:v>
                </c:pt>
                <c:pt idx="3">
                  <c:v>512.0</c:v>
                </c:pt>
                <c:pt idx="4">
                  <c:v>4096.0</c:v>
                </c:pt>
              </c:numCache>
            </c:numRef>
          </c:cat>
          <c:val>
            <c:numRef>
              <c:f>Perf!$B$23:$F$23</c:f>
              <c:numCache>
                <c:formatCode>0.00</c:formatCode>
                <c:ptCount val="5"/>
                <c:pt idx="0">
                  <c:v>0.418251</c:v>
                </c:pt>
                <c:pt idx="1">
                  <c:v>0.470749</c:v>
                </c:pt>
                <c:pt idx="2">
                  <c:v>0.527701</c:v>
                </c:pt>
                <c:pt idx="3">
                  <c:v>0.561052</c:v>
                </c:pt>
                <c:pt idx="4">
                  <c:v>0.629804</c:v>
                </c:pt>
              </c:numCache>
            </c:numRef>
          </c:val>
          <c:smooth val="0"/>
        </c:ser>
        <c:dLbls>
          <c:showLegendKey val="0"/>
          <c:showVal val="0"/>
          <c:showCatName val="0"/>
          <c:showSerName val="0"/>
          <c:showPercent val="0"/>
          <c:showBubbleSize val="0"/>
        </c:dLbls>
        <c:marker val="1"/>
        <c:smooth val="0"/>
        <c:axId val="1965384664"/>
        <c:axId val="1965697896"/>
      </c:lineChart>
      <c:catAx>
        <c:axId val="1965384664"/>
        <c:scaling>
          <c:orientation val="minMax"/>
        </c:scaling>
        <c:delete val="0"/>
        <c:axPos val="b"/>
        <c:title>
          <c:tx>
            <c:rich>
              <a:bodyPr/>
              <a:lstStyle/>
              <a:p>
                <a:pPr>
                  <a:defRPr sz="1800"/>
                </a:pPr>
                <a:r>
                  <a:rPr lang="en-US" sz="1800" dirty="0"/>
                  <a:t>No. of Processes </a:t>
                </a:r>
                <a:r>
                  <a:rPr lang="en-US" sz="1800" dirty="0" smtClean="0"/>
                  <a:t>(x8 </a:t>
                </a:r>
                <a:r>
                  <a:rPr lang="en-US" sz="1800" dirty="0" err="1"/>
                  <a:t>OpenMP</a:t>
                </a:r>
                <a:r>
                  <a:rPr lang="en-US" sz="1800" dirty="0"/>
                  <a:t>)</a:t>
                </a:r>
              </a:p>
            </c:rich>
          </c:tx>
          <c:layout>
            <c:manualLayout>
              <c:xMode val="edge"/>
              <c:yMode val="edge"/>
              <c:x val="0.23049451204963"/>
              <c:y val="0.885135135135135"/>
            </c:manualLayout>
          </c:layout>
          <c:overlay val="0"/>
        </c:title>
        <c:numFmt formatCode="0" sourceLinked="1"/>
        <c:majorTickMark val="out"/>
        <c:minorTickMark val="none"/>
        <c:tickLblPos val="nextTo"/>
        <c:txPr>
          <a:bodyPr/>
          <a:lstStyle/>
          <a:p>
            <a:pPr>
              <a:defRPr sz="1400"/>
            </a:pPr>
            <a:endParaRPr lang="en-US"/>
          </a:p>
        </c:txPr>
        <c:crossAx val="1965697896"/>
        <c:crosses val="autoZero"/>
        <c:auto val="1"/>
        <c:lblAlgn val="ctr"/>
        <c:lblOffset val="100"/>
        <c:noMultiLvlLbl val="0"/>
      </c:catAx>
      <c:valAx>
        <c:axId val="1965697896"/>
        <c:scaling>
          <c:orientation val="minMax"/>
        </c:scaling>
        <c:delete val="0"/>
        <c:axPos val="l"/>
        <c:majorGridlines/>
        <c:title>
          <c:tx>
            <c:rich>
              <a:bodyPr/>
              <a:lstStyle/>
              <a:p>
                <a:pPr>
                  <a:defRPr sz="1800"/>
                </a:pPr>
                <a:r>
                  <a:rPr lang="en-US" sz="1800"/>
                  <a:t>Running Times (s)</a:t>
                </a:r>
              </a:p>
            </c:rich>
          </c:tx>
          <c:layout>
            <c:manualLayout>
              <c:xMode val="edge"/>
              <c:yMode val="edge"/>
              <c:x val="0.0126262626262626"/>
              <c:y val="0.169809001915301"/>
            </c:manualLayout>
          </c:layout>
          <c:overlay val="0"/>
        </c:title>
        <c:numFmt formatCode="0.00" sourceLinked="1"/>
        <c:majorTickMark val="out"/>
        <c:minorTickMark val="none"/>
        <c:tickLblPos val="nextTo"/>
        <c:txPr>
          <a:bodyPr/>
          <a:lstStyle/>
          <a:p>
            <a:pPr>
              <a:defRPr sz="1400"/>
            </a:pPr>
            <a:endParaRPr lang="en-US"/>
          </a:p>
        </c:txPr>
        <c:crossAx val="1965384664"/>
        <c:crosses val="autoZero"/>
        <c:crossBetween val="between"/>
      </c:valAx>
    </c:plotArea>
    <c:legend>
      <c:legendPos val="r"/>
      <c:layout>
        <c:manualLayout>
          <c:xMode val="edge"/>
          <c:yMode val="edge"/>
          <c:x val="0.583014287219375"/>
          <c:y val="0.225961862514488"/>
          <c:w val="0.4121033681925"/>
          <c:h val="0.311144930533307"/>
        </c:manualLayout>
      </c:layout>
      <c:overlay val="0"/>
      <c:spPr>
        <a:solidFill>
          <a:srgbClr val="FFFFFF"/>
        </a:solidFill>
      </c:spPr>
      <c:txPr>
        <a:bodyPr/>
        <a:lstStyle/>
        <a:p>
          <a:pPr>
            <a:defRPr sz="1800"/>
          </a:pPr>
          <a:endParaRPr lang="en-US"/>
        </a:p>
      </c:txPr>
    </c:legend>
    <c:plotVisOnly val="1"/>
    <c:dispBlanksAs val="gap"/>
    <c:showDLblsOverMax val="0"/>
  </c:chart>
  <c:spPr>
    <a:ln>
      <a:noFill/>
    </a:ln>
  </c:sp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NAS </a:t>
            </a:r>
            <a:r>
              <a:rPr lang="en-US" dirty="0"/>
              <a:t>Parallel Benchmarks</a:t>
            </a:r>
          </a:p>
        </c:rich>
      </c:tx>
      <c:layout/>
      <c:overlay val="0"/>
    </c:title>
    <c:autoTitleDeleted val="0"/>
    <c:plotArea>
      <c:layout>
        <c:manualLayout>
          <c:layoutTarget val="inner"/>
          <c:xMode val="edge"/>
          <c:yMode val="edge"/>
          <c:x val="0.160726141402938"/>
          <c:y val="0.166187716748885"/>
          <c:w val="0.819124418338993"/>
          <c:h val="0.668170033263028"/>
        </c:manualLayout>
      </c:layout>
      <c:barChart>
        <c:barDir val="col"/>
        <c:grouping val="clustered"/>
        <c:varyColors val="0"/>
        <c:ser>
          <c:idx val="0"/>
          <c:order val="0"/>
          <c:tx>
            <c:strRef>
              <c:f>loc!$B$16</c:f>
              <c:strCache>
                <c:ptCount val="1"/>
                <c:pt idx="0">
                  <c:v>MPI+Fortran</c:v>
                </c:pt>
              </c:strCache>
            </c:strRef>
          </c:tx>
          <c:invertIfNegative val="0"/>
          <c:cat>
            <c:strRef>
              <c:f>loc!$A$17:$A$19</c:f>
              <c:strCache>
                <c:ptCount val="3"/>
                <c:pt idx="0">
                  <c:v>NPB-CG</c:v>
                </c:pt>
                <c:pt idx="1">
                  <c:v>NPB-FT</c:v>
                </c:pt>
                <c:pt idx="2">
                  <c:v>NPB-MG</c:v>
                </c:pt>
              </c:strCache>
            </c:strRef>
          </c:cat>
          <c:val>
            <c:numRef>
              <c:f>loc!$B$17:$B$19</c:f>
              <c:numCache>
                <c:formatCode>General</c:formatCode>
                <c:ptCount val="3"/>
                <c:pt idx="0">
                  <c:v>1046.0</c:v>
                </c:pt>
                <c:pt idx="1">
                  <c:v>1278.0</c:v>
                </c:pt>
                <c:pt idx="2">
                  <c:v>1613.0</c:v>
                </c:pt>
              </c:numCache>
            </c:numRef>
          </c:val>
        </c:ser>
        <c:ser>
          <c:idx val="1"/>
          <c:order val="1"/>
          <c:tx>
            <c:strRef>
              <c:f>loc!$C$16</c:f>
              <c:strCache>
                <c:ptCount val="1"/>
                <c:pt idx="0">
                  <c:v>UPC</c:v>
                </c:pt>
              </c:strCache>
            </c:strRef>
          </c:tx>
          <c:invertIfNegative val="0"/>
          <c:cat>
            <c:strRef>
              <c:f>loc!$A$17:$A$19</c:f>
              <c:strCache>
                <c:ptCount val="3"/>
                <c:pt idx="0">
                  <c:v>NPB-CG</c:v>
                </c:pt>
                <c:pt idx="1">
                  <c:v>NPB-FT</c:v>
                </c:pt>
                <c:pt idx="2">
                  <c:v>NPB-MG</c:v>
                </c:pt>
              </c:strCache>
            </c:strRef>
          </c:cat>
          <c:val>
            <c:numRef>
              <c:f>loc!$C$17:$C$19</c:f>
              <c:numCache>
                <c:formatCode>General</c:formatCode>
                <c:ptCount val="3"/>
                <c:pt idx="0">
                  <c:v>710.0</c:v>
                </c:pt>
                <c:pt idx="1">
                  <c:v>1018.0</c:v>
                </c:pt>
                <c:pt idx="2">
                  <c:v>866.0</c:v>
                </c:pt>
              </c:numCache>
            </c:numRef>
          </c:val>
        </c:ser>
        <c:ser>
          <c:idx val="2"/>
          <c:order val="2"/>
          <c:tx>
            <c:strRef>
              <c:f>loc!$D$16</c:f>
              <c:strCache>
                <c:ptCount val="1"/>
                <c:pt idx="0">
                  <c:v>Titanium</c:v>
                </c:pt>
              </c:strCache>
            </c:strRef>
          </c:tx>
          <c:invertIfNegative val="0"/>
          <c:cat>
            <c:strRef>
              <c:f>loc!$A$17:$A$19</c:f>
              <c:strCache>
                <c:ptCount val="3"/>
                <c:pt idx="0">
                  <c:v>NPB-CG</c:v>
                </c:pt>
                <c:pt idx="1">
                  <c:v>NPB-FT</c:v>
                </c:pt>
                <c:pt idx="2">
                  <c:v>NPB-MG</c:v>
                </c:pt>
              </c:strCache>
            </c:strRef>
          </c:cat>
          <c:val>
            <c:numRef>
              <c:f>loc!$D$17:$D$19</c:f>
              <c:numCache>
                <c:formatCode>General</c:formatCode>
                <c:ptCount val="3"/>
                <c:pt idx="0">
                  <c:v>670.0</c:v>
                </c:pt>
                <c:pt idx="1">
                  <c:v>533.0</c:v>
                </c:pt>
                <c:pt idx="2">
                  <c:v>589.0</c:v>
                </c:pt>
              </c:numCache>
            </c:numRef>
          </c:val>
        </c:ser>
        <c:dLbls>
          <c:showLegendKey val="0"/>
          <c:showVal val="0"/>
          <c:showCatName val="0"/>
          <c:showSerName val="0"/>
          <c:showPercent val="0"/>
          <c:showBubbleSize val="0"/>
        </c:dLbls>
        <c:gapWidth val="150"/>
        <c:axId val="-2002216264"/>
        <c:axId val="-2002213288"/>
      </c:barChart>
      <c:catAx>
        <c:axId val="-2002216264"/>
        <c:scaling>
          <c:orientation val="minMax"/>
        </c:scaling>
        <c:delete val="0"/>
        <c:axPos val="b"/>
        <c:majorTickMark val="out"/>
        <c:minorTickMark val="none"/>
        <c:tickLblPos val="nextTo"/>
        <c:crossAx val="-2002213288"/>
        <c:crosses val="autoZero"/>
        <c:auto val="1"/>
        <c:lblAlgn val="ctr"/>
        <c:lblOffset val="100"/>
        <c:noMultiLvlLbl val="0"/>
      </c:catAx>
      <c:valAx>
        <c:axId val="-2002213288"/>
        <c:scaling>
          <c:orientation val="minMax"/>
        </c:scaling>
        <c:delete val="0"/>
        <c:axPos val="l"/>
        <c:majorGridlines/>
        <c:title>
          <c:tx>
            <c:rich>
              <a:bodyPr rot="-5400000" vert="horz"/>
              <a:lstStyle/>
              <a:p>
                <a:pPr>
                  <a:defRPr/>
                </a:pPr>
                <a:r>
                  <a:rPr lang="en-US"/>
                  <a:t>Lines of Code</a:t>
                </a:r>
              </a:p>
            </c:rich>
          </c:tx>
          <c:layout/>
          <c:overlay val="0"/>
        </c:title>
        <c:numFmt formatCode="General" sourceLinked="1"/>
        <c:majorTickMark val="out"/>
        <c:minorTickMark val="none"/>
        <c:tickLblPos val="nextTo"/>
        <c:crossAx val="-2002216264"/>
        <c:crosses val="autoZero"/>
        <c:crossBetween val="between"/>
      </c:valAx>
    </c:plotArea>
    <c:legend>
      <c:legendPos val="r"/>
      <c:layout>
        <c:manualLayout>
          <c:xMode val="edge"/>
          <c:yMode val="edge"/>
          <c:x val="0.219361755915865"/>
          <c:y val="0.186194470999863"/>
          <c:w val="0.505337780291102"/>
          <c:h val="0.0883164029442134"/>
        </c:manualLayout>
      </c:layout>
      <c:overlay val="1"/>
    </c:legend>
    <c:plotVisOnly val="1"/>
    <c:dispBlanksAs val="gap"/>
    <c:showDLblsOverMax val="0"/>
  </c:chart>
  <c:txPr>
    <a:bodyPr/>
    <a:lstStyle/>
    <a:p>
      <a:pPr>
        <a:defRPr sz="2000"/>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400"/>
            </a:pPr>
            <a:r>
              <a:rPr lang="en-US" sz="2800" b="1" i="0" kern="1200" baseline="0" dirty="0">
                <a:solidFill>
                  <a:srgbClr val="000000"/>
                </a:solidFill>
                <a:effectLst/>
              </a:rPr>
              <a:t>Distributed Sort (Cray XE6</a:t>
            </a:r>
            <a:r>
              <a:rPr lang="en-US" sz="2800" b="1" i="0" kern="1200" baseline="0" dirty="0" smtClean="0">
                <a:solidFill>
                  <a:srgbClr val="000000"/>
                </a:solidFill>
                <a:effectLst/>
              </a:rPr>
              <a:t>)</a:t>
            </a:r>
            <a:endParaRPr lang="en-US" sz="2800" dirty="0">
              <a:effectLst/>
            </a:endParaRPr>
          </a:p>
        </c:rich>
      </c:tx>
      <c:layout/>
      <c:overlay val="0"/>
    </c:title>
    <c:autoTitleDeleted val="0"/>
    <c:plotArea>
      <c:layout>
        <c:manualLayout>
          <c:layoutTarget val="inner"/>
          <c:xMode val="edge"/>
          <c:yMode val="edge"/>
          <c:x val="0.178326869589063"/>
          <c:y val="0.179704892657649"/>
          <c:w val="0.773619305049555"/>
          <c:h val="0.563396931152837"/>
        </c:manualLayout>
      </c:layout>
      <c:barChart>
        <c:barDir val="col"/>
        <c:grouping val="stacked"/>
        <c:varyColors val="0"/>
        <c:ser>
          <c:idx val="0"/>
          <c:order val="0"/>
          <c:tx>
            <c:strRef>
              <c:f>'hopper sort'!$AI$10</c:f>
              <c:strCache>
                <c:ptCount val="1"/>
                <c:pt idx="0">
                  <c:v>flat (dist)</c:v>
                </c:pt>
              </c:strCache>
            </c:strRef>
          </c:tx>
          <c:invertIfNegative val="0"/>
          <c:cat>
            <c:numRef>
              <c:f>'hopper sort'!$AJ$9:$BW$9</c:f>
              <c:numCache>
                <c:formatCode>General</c:formatCode>
                <c:ptCount val="40"/>
                <c:pt idx="2">
                  <c:v>1.0</c:v>
                </c:pt>
                <c:pt idx="6">
                  <c:v>2.0</c:v>
                </c:pt>
                <c:pt idx="10">
                  <c:v>4.0</c:v>
                </c:pt>
                <c:pt idx="14">
                  <c:v>8.0</c:v>
                </c:pt>
                <c:pt idx="18">
                  <c:v>16.0</c:v>
                </c:pt>
                <c:pt idx="22">
                  <c:v>32.0</c:v>
                </c:pt>
                <c:pt idx="26">
                  <c:v>64.0</c:v>
                </c:pt>
                <c:pt idx="30">
                  <c:v>128.0</c:v>
                </c:pt>
                <c:pt idx="34">
                  <c:v>256.0</c:v>
                </c:pt>
                <c:pt idx="38">
                  <c:v>512.0</c:v>
                </c:pt>
              </c:numCache>
            </c:numRef>
          </c:cat>
          <c:val>
            <c:numRef>
              <c:f>'hopper sort'!$AJ$10:$BW$10</c:f>
              <c:numCache>
                <c:formatCode>General</c:formatCode>
                <c:ptCount val="40"/>
                <c:pt idx="1">
                  <c:v>3.22382324375</c:v>
                </c:pt>
                <c:pt idx="5">
                  <c:v>3.403048513333333</c:v>
                </c:pt>
                <c:pt idx="9">
                  <c:v>3.174659546666666</c:v>
                </c:pt>
                <c:pt idx="13">
                  <c:v>3.051502919999999</c:v>
                </c:pt>
                <c:pt idx="17">
                  <c:v>3.87639756</c:v>
                </c:pt>
                <c:pt idx="21">
                  <c:v>4.44492912</c:v>
                </c:pt>
                <c:pt idx="25">
                  <c:v>6.65160009333334</c:v>
                </c:pt>
                <c:pt idx="29">
                  <c:v>9.264940550000002</c:v>
                </c:pt>
                <c:pt idx="33">
                  <c:v>14.98575193333333</c:v>
                </c:pt>
                <c:pt idx="37">
                  <c:v>22.95277926666667</c:v>
                </c:pt>
              </c:numCache>
            </c:numRef>
          </c:val>
        </c:ser>
        <c:ser>
          <c:idx val="2"/>
          <c:order val="1"/>
          <c:tx>
            <c:strRef>
              <c:f>'hopper sort'!$AI$12</c:f>
              <c:strCache>
                <c:ptCount val="1"/>
                <c:pt idx="0">
                  <c:v>hierarchical (dist)</c:v>
                </c:pt>
              </c:strCache>
            </c:strRef>
          </c:tx>
          <c:invertIfNegative val="0"/>
          <c:cat>
            <c:numRef>
              <c:f>'hopper sort'!$AJ$9:$BW$9</c:f>
              <c:numCache>
                <c:formatCode>General</c:formatCode>
                <c:ptCount val="40"/>
                <c:pt idx="2">
                  <c:v>1.0</c:v>
                </c:pt>
                <c:pt idx="6">
                  <c:v>2.0</c:v>
                </c:pt>
                <c:pt idx="10">
                  <c:v>4.0</c:v>
                </c:pt>
                <c:pt idx="14">
                  <c:v>8.0</c:v>
                </c:pt>
                <c:pt idx="18">
                  <c:v>16.0</c:v>
                </c:pt>
                <c:pt idx="22">
                  <c:v>32.0</c:v>
                </c:pt>
                <c:pt idx="26">
                  <c:v>64.0</c:v>
                </c:pt>
                <c:pt idx="30">
                  <c:v>128.0</c:v>
                </c:pt>
                <c:pt idx="34">
                  <c:v>256.0</c:v>
                </c:pt>
                <c:pt idx="38">
                  <c:v>512.0</c:v>
                </c:pt>
              </c:numCache>
            </c:numRef>
          </c:cat>
          <c:val>
            <c:numRef>
              <c:f>'hopper sort'!$AJ$12:$BW$12</c:f>
              <c:numCache>
                <c:formatCode>General</c:formatCode>
                <c:ptCount val="40"/>
                <c:pt idx="2">
                  <c:v>0.0</c:v>
                </c:pt>
                <c:pt idx="6">
                  <c:v>7.833232366666665</c:v>
                </c:pt>
                <c:pt idx="10">
                  <c:v>5.64914474</c:v>
                </c:pt>
                <c:pt idx="14">
                  <c:v>4.258810206666666</c:v>
                </c:pt>
                <c:pt idx="18">
                  <c:v>3.843687486666667</c:v>
                </c:pt>
                <c:pt idx="22">
                  <c:v>3.884361953333333</c:v>
                </c:pt>
                <c:pt idx="26">
                  <c:v>4.93975125333334</c:v>
                </c:pt>
                <c:pt idx="30">
                  <c:v>6.385367986666666</c:v>
                </c:pt>
                <c:pt idx="34">
                  <c:v>10.13227616666666</c:v>
                </c:pt>
                <c:pt idx="38">
                  <c:v>14.31405233333333</c:v>
                </c:pt>
              </c:numCache>
            </c:numRef>
          </c:val>
        </c:ser>
        <c:ser>
          <c:idx val="1"/>
          <c:order val="2"/>
          <c:tx>
            <c:strRef>
              <c:f>'hopper sort'!$AI$11</c:f>
              <c:strCache>
                <c:ptCount val="1"/>
                <c:pt idx="0">
                  <c:v>flat  (sort)</c:v>
                </c:pt>
              </c:strCache>
            </c:strRef>
          </c:tx>
          <c:invertIfNegative val="0"/>
          <c:cat>
            <c:numRef>
              <c:f>'hopper sort'!$AJ$9:$BW$9</c:f>
              <c:numCache>
                <c:formatCode>General</c:formatCode>
                <c:ptCount val="40"/>
                <c:pt idx="2">
                  <c:v>1.0</c:v>
                </c:pt>
                <c:pt idx="6">
                  <c:v>2.0</c:v>
                </c:pt>
                <c:pt idx="10">
                  <c:v>4.0</c:v>
                </c:pt>
                <c:pt idx="14">
                  <c:v>8.0</c:v>
                </c:pt>
                <c:pt idx="18">
                  <c:v>16.0</c:v>
                </c:pt>
                <c:pt idx="22">
                  <c:v>32.0</c:v>
                </c:pt>
                <c:pt idx="26">
                  <c:v>64.0</c:v>
                </c:pt>
                <c:pt idx="30">
                  <c:v>128.0</c:v>
                </c:pt>
                <c:pt idx="34">
                  <c:v>256.0</c:v>
                </c:pt>
                <c:pt idx="38">
                  <c:v>512.0</c:v>
                </c:pt>
              </c:numCache>
            </c:numRef>
          </c:cat>
          <c:val>
            <c:numRef>
              <c:f>'hopper sort'!$AJ$11:$BW$11</c:f>
              <c:numCache>
                <c:formatCode>General</c:formatCode>
                <c:ptCount val="40"/>
                <c:pt idx="1">
                  <c:v>2.644703273333333</c:v>
                </c:pt>
                <c:pt idx="5">
                  <c:v>2.655660146666667</c:v>
                </c:pt>
                <c:pt idx="9">
                  <c:v>2.673639513333333</c:v>
                </c:pt>
                <c:pt idx="13">
                  <c:v>2.672085506666666</c:v>
                </c:pt>
                <c:pt idx="17">
                  <c:v>2.66948052</c:v>
                </c:pt>
                <c:pt idx="21">
                  <c:v>2.638259633333332</c:v>
                </c:pt>
                <c:pt idx="25">
                  <c:v>2.578694366666666</c:v>
                </c:pt>
                <c:pt idx="29">
                  <c:v>2.486200764285715</c:v>
                </c:pt>
                <c:pt idx="33">
                  <c:v>2.240335706666666</c:v>
                </c:pt>
                <c:pt idx="37">
                  <c:v>2.102422753333333</c:v>
                </c:pt>
              </c:numCache>
            </c:numRef>
          </c:val>
        </c:ser>
        <c:ser>
          <c:idx val="3"/>
          <c:order val="3"/>
          <c:tx>
            <c:strRef>
              <c:f>'hopper sort'!$AI$13</c:f>
              <c:strCache>
                <c:ptCount val="1"/>
                <c:pt idx="0">
                  <c:v>hierarchical (sort)</c:v>
                </c:pt>
              </c:strCache>
            </c:strRef>
          </c:tx>
          <c:invertIfNegative val="0"/>
          <c:cat>
            <c:numRef>
              <c:f>'hopper sort'!$AJ$9:$BW$9</c:f>
              <c:numCache>
                <c:formatCode>General</c:formatCode>
                <c:ptCount val="40"/>
                <c:pt idx="2">
                  <c:v>1.0</c:v>
                </c:pt>
                <c:pt idx="6">
                  <c:v>2.0</c:v>
                </c:pt>
                <c:pt idx="10">
                  <c:v>4.0</c:v>
                </c:pt>
                <c:pt idx="14">
                  <c:v>8.0</c:v>
                </c:pt>
                <c:pt idx="18">
                  <c:v>16.0</c:v>
                </c:pt>
                <c:pt idx="22">
                  <c:v>32.0</c:v>
                </c:pt>
                <c:pt idx="26">
                  <c:v>64.0</c:v>
                </c:pt>
                <c:pt idx="30">
                  <c:v>128.0</c:v>
                </c:pt>
                <c:pt idx="34">
                  <c:v>256.0</c:v>
                </c:pt>
                <c:pt idx="38">
                  <c:v>512.0</c:v>
                </c:pt>
              </c:numCache>
            </c:numRef>
          </c:cat>
          <c:val>
            <c:numRef>
              <c:f>'hopper sort'!$AJ$13:$BW$13</c:f>
              <c:numCache>
                <c:formatCode>General</c:formatCode>
                <c:ptCount val="40"/>
                <c:pt idx="2">
                  <c:v>4.268915726666657</c:v>
                </c:pt>
                <c:pt idx="6">
                  <c:v>4.2732698</c:v>
                </c:pt>
                <c:pt idx="10">
                  <c:v>4.284963786666668</c:v>
                </c:pt>
                <c:pt idx="14">
                  <c:v>4.298852413333332</c:v>
                </c:pt>
                <c:pt idx="18">
                  <c:v>4.30072841333334</c:v>
                </c:pt>
                <c:pt idx="22">
                  <c:v>4.298677053333332</c:v>
                </c:pt>
                <c:pt idx="26">
                  <c:v>4.288871406666666</c:v>
                </c:pt>
                <c:pt idx="30">
                  <c:v>4.240406926666666</c:v>
                </c:pt>
                <c:pt idx="34">
                  <c:v>4.109991133333333</c:v>
                </c:pt>
                <c:pt idx="38">
                  <c:v>3.859583813333333</c:v>
                </c:pt>
              </c:numCache>
            </c:numRef>
          </c:val>
        </c:ser>
        <c:dLbls>
          <c:showLegendKey val="0"/>
          <c:showVal val="0"/>
          <c:showCatName val="0"/>
          <c:showSerName val="0"/>
          <c:showPercent val="0"/>
          <c:showBubbleSize val="0"/>
        </c:dLbls>
        <c:gapWidth val="0"/>
        <c:overlap val="100"/>
        <c:axId val="-2004074344"/>
        <c:axId val="-2004068440"/>
      </c:barChart>
      <c:catAx>
        <c:axId val="-2004074344"/>
        <c:scaling>
          <c:orientation val="minMax"/>
        </c:scaling>
        <c:delete val="0"/>
        <c:axPos val="b"/>
        <c:title>
          <c:tx>
            <c:rich>
              <a:bodyPr/>
              <a:lstStyle/>
              <a:p>
                <a:pPr>
                  <a:defRPr sz="2400"/>
                </a:pPr>
                <a:r>
                  <a:rPr lang="en-US" sz="2400" b="1" i="0" kern="1200" baseline="0">
                    <a:solidFill>
                      <a:srgbClr val="000000"/>
                    </a:solidFill>
                    <a:effectLst/>
                  </a:rPr>
                  <a:t>NUMA Nodes (6 cores/node)</a:t>
                </a:r>
                <a:endParaRPr lang="en-US" sz="2400">
                  <a:effectLst/>
                </a:endParaRPr>
              </a:p>
            </c:rich>
          </c:tx>
          <c:layout/>
          <c:overlay val="0"/>
        </c:title>
        <c:numFmt formatCode="General" sourceLinked="1"/>
        <c:majorTickMark val="out"/>
        <c:minorTickMark val="none"/>
        <c:tickLblPos val="nextTo"/>
        <c:txPr>
          <a:bodyPr/>
          <a:lstStyle/>
          <a:p>
            <a:pPr>
              <a:defRPr sz="2000"/>
            </a:pPr>
            <a:endParaRPr lang="en-US"/>
          </a:p>
        </c:txPr>
        <c:crossAx val="-2004068440"/>
        <c:crosses val="autoZero"/>
        <c:auto val="1"/>
        <c:lblAlgn val="ctr"/>
        <c:lblOffset val="100"/>
        <c:tickMarkSkip val="4"/>
        <c:noMultiLvlLbl val="0"/>
      </c:catAx>
      <c:valAx>
        <c:axId val="-2004068440"/>
        <c:scaling>
          <c:orientation val="minMax"/>
          <c:max val="25.0"/>
          <c:min val="0.0"/>
        </c:scaling>
        <c:delete val="0"/>
        <c:axPos val="l"/>
        <c:majorGridlines/>
        <c:title>
          <c:tx>
            <c:rich>
              <a:bodyPr rot="-5400000" vert="horz"/>
              <a:lstStyle/>
              <a:p>
                <a:pPr>
                  <a:defRPr sz="2400"/>
                </a:pPr>
                <a:r>
                  <a:rPr lang="en-US" sz="2400" b="1" i="0" kern="1200" baseline="0">
                    <a:solidFill>
                      <a:srgbClr val="000000"/>
                    </a:solidFill>
                    <a:effectLst/>
                  </a:rPr>
                  <a:t>Time (s)</a:t>
                </a:r>
                <a:endParaRPr lang="en-US" sz="2400">
                  <a:effectLst/>
                </a:endParaRPr>
              </a:p>
            </c:rich>
          </c:tx>
          <c:layout/>
          <c:overlay val="0"/>
        </c:title>
        <c:numFmt formatCode="General" sourceLinked="1"/>
        <c:majorTickMark val="out"/>
        <c:minorTickMark val="none"/>
        <c:tickLblPos val="nextTo"/>
        <c:txPr>
          <a:bodyPr/>
          <a:lstStyle/>
          <a:p>
            <a:pPr>
              <a:defRPr sz="2000"/>
            </a:pPr>
            <a:endParaRPr lang="en-US"/>
          </a:p>
        </c:txPr>
        <c:crossAx val="-2004074344"/>
        <c:crosses val="autoZero"/>
        <c:crossBetween val="between"/>
      </c:valAx>
    </c:plotArea>
    <c:legend>
      <c:legendPos val="t"/>
      <c:layout>
        <c:manualLayout>
          <c:xMode val="edge"/>
          <c:yMode val="edge"/>
          <c:x val="0.191333294159126"/>
          <c:y val="0.180076721179083"/>
          <c:w val="0.67196164845066"/>
          <c:h val="0.153023420149404"/>
        </c:manualLayout>
      </c:layout>
      <c:overlay val="1"/>
      <c:spPr>
        <a:solidFill>
          <a:schemeClr val="bg1"/>
        </a:solidFill>
        <a:ln>
          <a:noFill/>
        </a:ln>
      </c:spPr>
      <c:txPr>
        <a:bodyPr/>
        <a:lstStyle/>
        <a:p>
          <a:pPr>
            <a:defRPr sz="1600"/>
          </a:pPr>
          <a:endParaRPr lang="en-US"/>
        </a:p>
      </c:txPr>
    </c:legend>
    <c:plotVisOnly val="1"/>
    <c:dispBlanksAs val="gap"/>
    <c:showDLblsOverMax val="0"/>
  </c:chart>
  <c:spPr>
    <a:ln>
      <a:noFill/>
    </a:ln>
  </c:spPr>
  <c:externalData r:id="rId2">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800"/>
            </a:pPr>
            <a:r>
              <a:rPr lang="en-US" sz="1800" baseline="0"/>
              <a:t>Cray XK6 Performance Speedup</a:t>
            </a:r>
            <a:endParaRPr lang="en-US" sz="1800"/>
          </a:p>
        </c:rich>
      </c:tx>
      <c:layout/>
      <c:overlay val="0"/>
    </c:title>
    <c:autoTitleDeleted val="0"/>
    <c:plotArea>
      <c:layout>
        <c:manualLayout>
          <c:layoutTarget val="inner"/>
          <c:xMode val="edge"/>
          <c:yMode val="edge"/>
          <c:x val="0.126353975489906"/>
          <c:y val="0.11710615960239"/>
          <c:w val="0.822235954058375"/>
          <c:h val="0.757338654071248"/>
        </c:manualLayout>
      </c:layout>
      <c:lineChart>
        <c:grouping val="standard"/>
        <c:varyColors val="0"/>
        <c:ser>
          <c:idx val="1"/>
          <c:order val="0"/>
          <c:tx>
            <c:v>Matmul</c:v>
          </c:tx>
          <c:cat>
            <c:numRef>
              <c:f>'Titan-Dev'!$A$5:$A$13</c:f>
              <c:numCache>
                <c:formatCode>General</c:formatCode>
                <c:ptCount val="9"/>
                <c:pt idx="0">
                  <c:v>1.0</c:v>
                </c:pt>
                <c:pt idx="1">
                  <c:v>2.0</c:v>
                </c:pt>
                <c:pt idx="2">
                  <c:v>4.0</c:v>
                </c:pt>
                <c:pt idx="3">
                  <c:v>8.0</c:v>
                </c:pt>
                <c:pt idx="4">
                  <c:v>16.0</c:v>
                </c:pt>
                <c:pt idx="5">
                  <c:v>32.0</c:v>
                </c:pt>
                <c:pt idx="6">
                  <c:v>64.0</c:v>
                </c:pt>
                <c:pt idx="7">
                  <c:v>128.0</c:v>
                </c:pt>
                <c:pt idx="8">
                  <c:v>256.0</c:v>
                </c:pt>
              </c:numCache>
            </c:numRef>
          </c:cat>
          <c:val>
            <c:numRef>
              <c:f>'Titan-Dev'!$B$5:$B$13</c:f>
              <c:numCache>
                <c:formatCode>General</c:formatCode>
                <c:ptCount val="9"/>
                <c:pt idx="0">
                  <c:v>1.0</c:v>
                </c:pt>
                <c:pt idx="1">
                  <c:v>1.615540335147275</c:v>
                </c:pt>
                <c:pt idx="2">
                  <c:v>2.281489192969732</c:v>
                </c:pt>
                <c:pt idx="3">
                  <c:v>3.639406916569998</c:v>
                </c:pt>
                <c:pt idx="4">
                  <c:v>7.169585540814535</c:v>
                </c:pt>
                <c:pt idx="5">
                  <c:v>10.84917019932395</c:v>
                </c:pt>
                <c:pt idx="6">
                  <c:v>19.72799304498773</c:v>
                </c:pt>
                <c:pt idx="7">
                  <c:v>35.05988653124557</c:v>
                </c:pt>
                <c:pt idx="8">
                  <c:v>53.61816732393348</c:v>
                </c:pt>
              </c:numCache>
            </c:numRef>
          </c:val>
          <c:smooth val="0"/>
        </c:ser>
        <c:ser>
          <c:idx val="0"/>
          <c:order val="1"/>
          <c:tx>
            <c:v>FFT</c:v>
          </c:tx>
          <c:cat>
            <c:numRef>
              <c:f>'Titan-Dev'!$A$5:$A$13</c:f>
              <c:numCache>
                <c:formatCode>General</c:formatCode>
                <c:ptCount val="9"/>
                <c:pt idx="0">
                  <c:v>1.0</c:v>
                </c:pt>
                <c:pt idx="1">
                  <c:v>2.0</c:v>
                </c:pt>
                <c:pt idx="2">
                  <c:v>4.0</c:v>
                </c:pt>
                <c:pt idx="3">
                  <c:v>8.0</c:v>
                </c:pt>
                <c:pt idx="4">
                  <c:v>16.0</c:v>
                </c:pt>
                <c:pt idx="5">
                  <c:v>32.0</c:v>
                </c:pt>
                <c:pt idx="6">
                  <c:v>64.0</c:v>
                </c:pt>
                <c:pt idx="7">
                  <c:v>128.0</c:v>
                </c:pt>
                <c:pt idx="8">
                  <c:v>256.0</c:v>
                </c:pt>
              </c:numCache>
            </c:numRef>
          </c:cat>
          <c:val>
            <c:numRef>
              <c:f>'Titan-Dev'!$B$18:$B$26</c:f>
              <c:numCache>
                <c:formatCode>General</c:formatCode>
                <c:ptCount val="9"/>
                <c:pt idx="0">
                  <c:v>1.000006012844146</c:v>
                </c:pt>
                <c:pt idx="1">
                  <c:v>1.229572023171201</c:v>
                </c:pt>
                <c:pt idx="2">
                  <c:v>2.561041489261384</c:v>
                </c:pt>
                <c:pt idx="3">
                  <c:v>5.083905306943611</c:v>
                </c:pt>
                <c:pt idx="4">
                  <c:v>9.948177461505171</c:v>
                </c:pt>
                <c:pt idx="5">
                  <c:v>21.52886072405971</c:v>
                </c:pt>
                <c:pt idx="6">
                  <c:v>43.84140282281214</c:v>
                </c:pt>
                <c:pt idx="7">
                  <c:v>77.0038158987378</c:v>
                </c:pt>
                <c:pt idx="8">
                  <c:v>103.8620524698809</c:v>
                </c:pt>
              </c:numCache>
            </c:numRef>
          </c:val>
          <c:smooth val="0"/>
        </c:ser>
        <c:ser>
          <c:idx val="2"/>
          <c:order val="2"/>
          <c:tx>
            <c:v>SpMV</c:v>
          </c:tx>
          <c:spPr>
            <a:ln>
              <a:solidFill>
                <a:schemeClr val="accent4"/>
              </a:solidFill>
            </a:ln>
          </c:spPr>
          <c:marker>
            <c:spPr>
              <a:solidFill>
                <a:schemeClr val="accent4"/>
              </a:solidFill>
              <a:ln>
                <a:solidFill>
                  <a:schemeClr val="accent4"/>
                </a:solidFill>
              </a:ln>
            </c:spPr>
          </c:marker>
          <c:cat>
            <c:numRef>
              <c:f>'Titan-Dev'!$A$5:$A$13</c:f>
              <c:numCache>
                <c:formatCode>General</c:formatCode>
                <c:ptCount val="9"/>
                <c:pt idx="0">
                  <c:v>1.0</c:v>
                </c:pt>
                <c:pt idx="1">
                  <c:v>2.0</c:v>
                </c:pt>
                <c:pt idx="2">
                  <c:v>4.0</c:v>
                </c:pt>
                <c:pt idx="3">
                  <c:v>8.0</c:v>
                </c:pt>
                <c:pt idx="4">
                  <c:v>16.0</c:v>
                </c:pt>
                <c:pt idx="5">
                  <c:v>32.0</c:v>
                </c:pt>
                <c:pt idx="6">
                  <c:v>64.0</c:v>
                </c:pt>
                <c:pt idx="7">
                  <c:v>128.0</c:v>
                </c:pt>
                <c:pt idx="8">
                  <c:v>256.0</c:v>
                </c:pt>
              </c:numCache>
            </c:numRef>
          </c:cat>
          <c:val>
            <c:numRef>
              <c:f>'Titan-Dev'!$B$31:$B$39</c:f>
              <c:numCache>
                <c:formatCode>General</c:formatCode>
                <c:ptCount val="9"/>
                <c:pt idx="0">
                  <c:v>0.999999999999999</c:v>
                </c:pt>
                <c:pt idx="1">
                  <c:v>0.98314524259301</c:v>
                </c:pt>
                <c:pt idx="2">
                  <c:v>1.90724390012342</c:v>
                </c:pt>
                <c:pt idx="3">
                  <c:v>3.508799508149761</c:v>
                </c:pt>
                <c:pt idx="4">
                  <c:v>6.502925491021206</c:v>
                </c:pt>
                <c:pt idx="5">
                  <c:v>10.77071549205156</c:v>
                </c:pt>
                <c:pt idx="6">
                  <c:v>16.79252281763102</c:v>
                </c:pt>
                <c:pt idx="7">
                  <c:v>23.91956956919709</c:v>
                </c:pt>
                <c:pt idx="8">
                  <c:v>19.08461262138512</c:v>
                </c:pt>
              </c:numCache>
            </c:numRef>
          </c:val>
          <c:smooth val="0"/>
        </c:ser>
        <c:dLbls>
          <c:showLegendKey val="0"/>
          <c:showVal val="0"/>
          <c:showCatName val="0"/>
          <c:showSerName val="0"/>
          <c:showPercent val="0"/>
          <c:showBubbleSize val="0"/>
        </c:dLbls>
        <c:marker val="1"/>
        <c:smooth val="0"/>
        <c:axId val="-2110381432"/>
        <c:axId val="-2110389416"/>
      </c:lineChart>
      <c:catAx>
        <c:axId val="-2110381432"/>
        <c:scaling>
          <c:orientation val="minMax"/>
        </c:scaling>
        <c:delete val="0"/>
        <c:axPos val="b"/>
        <c:title>
          <c:tx>
            <c:rich>
              <a:bodyPr/>
              <a:lstStyle/>
              <a:p>
                <a:pPr>
                  <a:defRPr/>
                </a:pPr>
                <a:r>
                  <a:rPr lang="en-US"/>
                  <a:t>Number of GPUs</a:t>
                </a:r>
              </a:p>
            </c:rich>
          </c:tx>
          <c:layout>
            <c:manualLayout>
              <c:xMode val="edge"/>
              <c:yMode val="edge"/>
              <c:x val="0.437451438831879"/>
              <c:y val="0.918370448862109"/>
            </c:manualLayout>
          </c:layout>
          <c:overlay val="0"/>
        </c:title>
        <c:numFmt formatCode="General" sourceLinked="1"/>
        <c:majorTickMark val="out"/>
        <c:minorTickMark val="none"/>
        <c:tickLblPos val="nextTo"/>
        <c:crossAx val="-2110389416"/>
        <c:crosses val="autoZero"/>
        <c:auto val="1"/>
        <c:lblAlgn val="ctr"/>
        <c:lblOffset val="100"/>
        <c:noMultiLvlLbl val="0"/>
      </c:catAx>
      <c:valAx>
        <c:axId val="-2110389416"/>
        <c:scaling>
          <c:logBase val="2.0"/>
          <c:orientation val="minMax"/>
        </c:scaling>
        <c:delete val="0"/>
        <c:axPos val="l"/>
        <c:majorGridlines>
          <c:spPr>
            <a:ln>
              <a:prstDash val="sysDash"/>
            </a:ln>
          </c:spPr>
        </c:majorGridlines>
        <c:title>
          <c:tx>
            <c:rich>
              <a:bodyPr rot="-5400000" vert="horz"/>
              <a:lstStyle/>
              <a:p>
                <a:pPr>
                  <a:defRPr/>
                </a:pPr>
                <a:r>
                  <a:rPr lang="en-US"/>
                  <a:t>Speedup</a:t>
                </a:r>
              </a:p>
            </c:rich>
          </c:tx>
          <c:layout/>
          <c:overlay val="0"/>
        </c:title>
        <c:numFmt formatCode="General" sourceLinked="1"/>
        <c:majorTickMark val="out"/>
        <c:minorTickMark val="none"/>
        <c:tickLblPos val="nextTo"/>
        <c:crossAx val="-2110381432"/>
        <c:crosses val="autoZero"/>
        <c:crossBetween val="between"/>
      </c:valAx>
    </c:plotArea>
    <c:legend>
      <c:legendPos val="r"/>
      <c:layout>
        <c:manualLayout>
          <c:xMode val="edge"/>
          <c:yMode val="edge"/>
          <c:x val="0.133419493109075"/>
          <c:y val="0.239753799807684"/>
          <c:w val="0.302066720482765"/>
          <c:h val="0.267177725271311"/>
        </c:manualLayout>
      </c:layout>
      <c:overlay val="0"/>
      <c:txPr>
        <a:bodyPr/>
        <a:lstStyle/>
        <a:p>
          <a:pPr>
            <a:defRPr sz="1600"/>
          </a:pPr>
          <a:endParaRPr lang="en-US"/>
        </a:p>
      </c:txPr>
    </c:legend>
    <c:plotVisOnly val="1"/>
    <c:dispBlanksAs val="gap"/>
    <c:showDLblsOverMax val="0"/>
  </c:chart>
  <c:spPr>
    <a:ln>
      <a:noFill/>
    </a:ln>
  </c:spPr>
  <c:txPr>
    <a:bodyPr/>
    <a:lstStyle/>
    <a:p>
      <a:pPr>
        <a:defRPr sz="1600"/>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Giga</a:t>
            </a:r>
            <a:r>
              <a:rPr lang="en-US" baseline="0" dirty="0"/>
              <a:t>-</a:t>
            </a:r>
            <a:r>
              <a:rPr lang="en-US" baseline="0" dirty="0" smtClean="0"/>
              <a:t>Updates </a:t>
            </a:r>
            <a:r>
              <a:rPr lang="en-US" baseline="0" dirty="0"/>
              <a:t>Per </a:t>
            </a:r>
            <a:r>
              <a:rPr lang="en-US" baseline="0" dirty="0" smtClean="0"/>
              <a:t>Second on MIC Cluster</a:t>
            </a:r>
            <a:endParaRPr lang="en-US" baseline="0" dirty="0"/>
          </a:p>
        </c:rich>
      </c:tx>
      <c:layout/>
      <c:overlay val="0"/>
    </c:title>
    <c:autoTitleDeleted val="0"/>
    <c:plotArea>
      <c:layout>
        <c:manualLayout>
          <c:layoutTarget val="inner"/>
          <c:xMode val="edge"/>
          <c:yMode val="edge"/>
          <c:x val="0.155547799623207"/>
          <c:y val="0.211111111111111"/>
          <c:w val="0.790070286459591"/>
          <c:h val="0.620617526975795"/>
        </c:manualLayout>
      </c:layout>
      <c:lineChart>
        <c:grouping val="standard"/>
        <c:varyColors val="0"/>
        <c:ser>
          <c:idx val="1"/>
          <c:order val="0"/>
          <c:tx>
            <c:strRef>
              <c:f>'MIC GUPS'!$F$14</c:f>
              <c:strCache>
                <c:ptCount val="1"/>
                <c:pt idx="0">
                  <c:v>DEGAS C++</c:v>
                </c:pt>
              </c:strCache>
            </c:strRef>
          </c:tx>
          <c:cat>
            <c:numRef>
              <c:f>'MIC GUPS'!$A$15:$A$21</c:f>
              <c:numCache>
                <c:formatCode>General</c:formatCode>
                <c:ptCount val="7"/>
                <c:pt idx="0">
                  <c:v>1.0</c:v>
                </c:pt>
                <c:pt idx="1">
                  <c:v>2.0</c:v>
                </c:pt>
                <c:pt idx="2">
                  <c:v>4.0</c:v>
                </c:pt>
                <c:pt idx="3">
                  <c:v>8.0</c:v>
                </c:pt>
                <c:pt idx="4">
                  <c:v>16.0</c:v>
                </c:pt>
                <c:pt idx="5">
                  <c:v>32.0</c:v>
                </c:pt>
                <c:pt idx="6">
                  <c:v>60.0</c:v>
                </c:pt>
              </c:numCache>
            </c:numRef>
          </c:cat>
          <c:val>
            <c:numRef>
              <c:f>'MIC GUPS'!$F$15:$F$21</c:f>
              <c:numCache>
                <c:formatCode>General</c:formatCode>
                <c:ptCount val="7"/>
                <c:pt idx="0">
                  <c:v>0.001246378</c:v>
                </c:pt>
                <c:pt idx="1">
                  <c:v>0.002075167</c:v>
                </c:pt>
                <c:pt idx="2">
                  <c:v>0.004246179</c:v>
                </c:pt>
                <c:pt idx="3">
                  <c:v>0.007596758</c:v>
                </c:pt>
                <c:pt idx="4">
                  <c:v>0.015670281</c:v>
                </c:pt>
                <c:pt idx="5">
                  <c:v>0.029810944</c:v>
                </c:pt>
                <c:pt idx="6">
                  <c:v>0.048653883</c:v>
                </c:pt>
              </c:numCache>
            </c:numRef>
          </c:val>
          <c:smooth val="0"/>
        </c:ser>
        <c:ser>
          <c:idx val="2"/>
          <c:order val="1"/>
          <c:tx>
            <c:strRef>
              <c:f>'MIC GUPS'!$G$14</c:f>
              <c:strCache>
                <c:ptCount val="1"/>
                <c:pt idx="0">
                  <c:v>UPC</c:v>
                </c:pt>
              </c:strCache>
            </c:strRef>
          </c:tx>
          <c:spPr>
            <a:ln>
              <a:solidFill>
                <a:schemeClr val="accent4"/>
              </a:solidFill>
            </a:ln>
          </c:spPr>
          <c:marker>
            <c:spPr>
              <a:solidFill>
                <a:schemeClr val="accent4"/>
              </a:solidFill>
              <a:ln>
                <a:solidFill>
                  <a:schemeClr val="accent4"/>
                </a:solidFill>
              </a:ln>
            </c:spPr>
          </c:marker>
          <c:cat>
            <c:numRef>
              <c:f>'MIC GUPS'!$A$15:$A$21</c:f>
              <c:numCache>
                <c:formatCode>General</c:formatCode>
                <c:ptCount val="7"/>
                <c:pt idx="0">
                  <c:v>1.0</c:v>
                </c:pt>
                <c:pt idx="1">
                  <c:v>2.0</c:v>
                </c:pt>
                <c:pt idx="2">
                  <c:v>4.0</c:v>
                </c:pt>
                <c:pt idx="3">
                  <c:v>8.0</c:v>
                </c:pt>
                <c:pt idx="4">
                  <c:v>16.0</c:v>
                </c:pt>
                <c:pt idx="5">
                  <c:v>32.0</c:v>
                </c:pt>
                <c:pt idx="6">
                  <c:v>60.0</c:v>
                </c:pt>
              </c:numCache>
            </c:numRef>
          </c:cat>
          <c:val>
            <c:numRef>
              <c:f>'MIC GUPS'!$G$15:$G$21</c:f>
              <c:numCache>
                <c:formatCode>General</c:formatCode>
                <c:ptCount val="7"/>
                <c:pt idx="0">
                  <c:v>0.00160348</c:v>
                </c:pt>
                <c:pt idx="1">
                  <c:v>0.003128369</c:v>
                </c:pt>
                <c:pt idx="2">
                  <c:v>0.006198687</c:v>
                </c:pt>
                <c:pt idx="3">
                  <c:v>0.012180634</c:v>
                </c:pt>
                <c:pt idx="4">
                  <c:v>0.023453346</c:v>
                </c:pt>
                <c:pt idx="5">
                  <c:v>0.044071355</c:v>
                </c:pt>
                <c:pt idx="6">
                  <c:v>0.062268775</c:v>
                </c:pt>
              </c:numCache>
            </c:numRef>
          </c:val>
          <c:smooth val="0"/>
        </c:ser>
        <c:dLbls>
          <c:showLegendKey val="0"/>
          <c:showVal val="0"/>
          <c:showCatName val="0"/>
          <c:showSerName val="0"/>
          <c:showPercent val="0"/>
          <c:showBubbleSize val="0"/>
        </c:dLbls>
        <c:marker val="1"/>
        <c:smooth val="0"/>
        <c:axId val="-2110434744"/>
        <c:axId val="-2110430376"/>
      </c:lineChart>
      <c:catAx>
        <c:axId val="-2110434744"/>
        <c:scaling>
          <c:orientation val="minMax"/>
        </c:scaling>
        <c:delete val="0"/>
        <c:axPos val="b"/>
        <c:title>
          <c:tx>
            <c:rich>
              <a:bodyPr/>
              <a:lstStyle/>
              <a:p>
                <a:pPr>
                  <a:defRPr/>
                </a:pPr>
                <a:r>
                  <a:rPr lang="en-US"/>
                  <a:t>Num. of Processes</a:t>
                </a:r>
              </a:p>
            </c:rich>
          </c:tx>
          <c:layout/>
          <c:overlay val="0"/>
        </c:title>
        <c:numFmt formatCode="General" sourceLinked="1"/>
        <c:majorTickMark val="out"/>
        <c:minorTickMark val="none"/>
        <c:tickLblPos val="nextTo"/>
        <c:crossAx val="-2110430376"/>
        <c:crossesAt val="0.0"/>
        <c:auto val="1"/>
        <c:lblAlgn val="ctr"/>
        <c:lblOffset val="100"/>
        <c:noMultiLvlLbl val="0"/>
      </c:catAx>
      <c:valAx>
        <c:axId val="-2110430376"/>
        <c:scaling>
          <c:logBase val="10.0"/>
          <c:orientation val="minMax"/>
          <c:max val="0.1"/>
        </c:scaling>
        <c:delete val="0"/>
        <c:axPos val="l"/>
        <c:majorGridlines>
          <c:spPr>
            <a:ln>
              <a:solidFill>
                <a:schemeClr val="tx1">
                  <a:tint val="75000"/>
                  <a:shade val="95000"/>
                  <a:satMod val="105000"/>
                  <a:alpha val="50000"/>
                </a:schemeClr>
              </a:solidFill>
              <a:prstDash val="sysDash"/>
            </a:ln>
          </c:spPr>
        </c:majorGridlines>
        <c:title>
          <c:tx>
            <c:rich>
              <a:bodyPr rot="-5400000" vert="horz"/>
              <a:lstStyle/>
              <a:p>
                <a:pPr>
                  <a:defRPr/>
                </a:pPr>
                <a:r>
                  <a:rPr lang="en-US"/>
                  <a:t>GUPS</a:t>
                </a:r>
              </a:p>
            </c:rich>
          </c:tx>
          <c:layout/>
          <c:overlay val="0"/>
        </c:title>
        <c:numFmt formatCode="#,##0.00" sourceLinked="0"/>
        <c:majorTickMark val="out"/>
        <c:minorTickMark val="none"/>
        <c:tickLblPos val="nextTo"/>
        <c:crossAx val="-2110434744"/>
        <c:crosses val="autoZero"/>
        <c:crossBetween val="between"/>
      </c:valAx>
    </c:plotArea>
    <c:legend>
      <c:legendPos val="r"/>
      <c:layout>
        <c:manualLayout>
          <c:xMode val="edge"/>
          <c:yMode val="edge"/>
          <c:x val="0.176108159026134"/>
          <c:y val="0.236014133461512"/>
          <c:w val="0.407760362501857"/>
          <c:h val="0.148027644315656"/>
        </c:manualLayout>
      </c:layout>
      <c:overlay val="0"/>
    </c:legend>
    <c:plotVisOnly val="1"/>
    <c:dispBlanksAs val="gap"/>
    <c:showDLblsOverMax val="0"/>
  </c:chart>
  <c:txPr>
    <a:bodyPr/>
    <a:lstStyle/>
    <a:p>
      <a:pPr>
        <a:defRPr sz="12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Latency between Two</a:t>
            </a:r>
            <a:r>
              <a:rPr lang="en-US" baseline="0"/>
              <a:t> MICs via Infiniabnd</a:t>
            </a:r>
            <a:endParaRPr lang="en-US"/>
          </a:p>
        </c:rich>
      </c:tx>
      <c:layout/>
      <c:overlay val="0"/>
    </c:title>
    <c:autoTitleDeleted val="0"/>
    <c:plotArea>
      <c:layout>
        <c:manualLayout>
          <c:layoutTarget val="inner"/>
          <c:xMode val="edge"/>
          <c:yMode val="edge"/>
          <c:x val="0.157033428723419"/>
          <c:y val="0.155504330796713"/>
          <c:w val="0.799413778005005"/>
          <c:h val="0.650977382016757"/>
        </c:manualLayout>
      </c:layout>
      <c:lineChart>
        <c:grouping val="standard"/>
        <c:varyColors val="0"/>
        <c:ser>
          <c:idx val="1"/>
          <c:order val="0"/>
          <c:tx>
            <c:v>MPI_Send/Recv (Intel MPI)</c:v>
          </c:tx>
          <c:cat>
            <c:numRef>
              <c:f>P2P!$A$4:$A$17</c:f>
              <c:numCache>
                <c:formatCode>General</c:formatCode>
                <c:ptCount val="14"/>
                <c:pt idx="0">
                  <c:v>1.0</c:v>
                </c:pt>
                <c:pt idx="1">
                  <c:v>2.0</c:v>
                </c:pt>
                <c:pt idx="2">
                  <c:v>4.0</c:v>
                </c:pt>
                <c:pt idx="3">
                  <c:v>8.0</c:v>
                </c:pt>
                <c:pt idx="4">
                  <c:v>16.0</c:v>
                </c:pt>
                <c:pt idx="5">
                  <c:v>32.0</c:v>
                </c:pt>
                <c:pt idx="6">
                  <c:v>64.0</c:v>
                </c:pt>
                <c:pt idx="7">
                  <c:v>128.0</c:v>
                </c:pt>
                <c:pt idx="8">
                  <c:v>256.0</c:v>
                </c:pt>
                <c:pt idx="9">
                  <c:v>512.0</c:v>
                </c:pt>
                <c:pt idx="10">
                  <c:v>1024.0</c:v>
                </c:pt>
                <c:pt idx="11">
                  <c:v>2048.0</c:v>
                </c:pt>
                <c:pt idx="12">
                  <c:v>4096.0</c:v>
                </c:pt>
                <c:pt idx="13">
                  <c:v>8192.0</c:v>
                </c:pt>
              </c:numCache>
            </c:numRef>
          </c:cat>
          <c:val>
            <c:numRef>
              <c:f>P2P!$J$4:$J$17</c:f>
              <c:numCache>
                <c:formatCode>General</c:formatCode>
                <c:ptCount val="14"/>
                <c:pt idx="0">
                  <c:v>6.659999999999996</c:v>
                </c:pt>
                <c:pt idx="1">
                  <c:v>6.659999999999996</c:v>
                </c:pt>
                <c:pt idx="2">
                  <c:v>6.659999999999996</c:v>
                </c:pt>
                <c:pt idx="3">
                  <c:v>6.649999999999998</c:v>
                </c:pt>
                <c:pt idx="4">
                  <c:v>6.83</c:v>
                </c:pt>
                <c:pt idx="5">
                  <c:v>6.2</c:v>
                </c:pt>
                <c:pt idx="6">
                  <c:v>6.24</c:v>
                </c:pt>
                <c:pt idx="7">
                  <c:v>6.769999999999999</c:v>
                </c:pt>
                <c:pt idx="8">
                  <c:v>7.319999999999998</c:v>
                </c:pt>
                <c:pt idx="9">
                  <c:v>8.26</c:v>
                </c:pt>
                <c:pt idx="10">
                  <c:v>9.92</c:v>
                </c:pt>
                <c:pt idx="11">
                  <c:v>13.11</c:v>
                </c:pt>
                <c:pt idx="12">
                  <c:v>18.92</c:v>
                </c:pt>
                <c:pt idx="13">
                  <c:v>24.25</c:v>
                </c:pt>
              </c:numCache>
            </c:numRef>
          </c:val>
          <c:smooth val="0"/>
        </c:ser>
        <c:ser>
          <c:idx val="0"/>
          <c:order val="1"/>
          <c:tx>
            <c:strRef>
              <c:f>P2P!$E$2</c:f>
              <c:strCache>
                <c:ptCount val="1"/>
                <c:pt idx="0">
                  <c:v>upc_memput</c:v>
                </c:pt>
              </c:strCache>
            </c:strRef>
          </c:tx>
          <c:cat>
            <c:numRef>
              <c:f>P2P!$A$4:$A$17</c:f>
              <c:numCache>
                <c:formatCode>General</c:formatCode>
                <c:ptCount val="14"/>
                <c:pt idx="0">
                  <c:v>1.0</c:v>
                </c:pt>
                <c:pt idx="1">
                  <c:v>2.0</c:v>
                </c:pt>
                <c:pt idx="2">
                  <c:v>4.0</c:v>
                </c:pt>
                <c:pt idx="3">
                  <c:v>8.0</c:v>
                </c:pt>
                <c:pt idx="4">
                  <c:v>16.0</c:v>
                </c:pt>
                <c:pt idx="5">
                  <c:v>32.0</c:v>
                </c:pt>
                <c:pt idx="6">
                  <c:v>64.0</c:v>
                </c:pt>
                <c:pt idx="7">
                  <c:v>128.0</c:v>
                </c:pt>
                <c:pt idx="8">
                  <c:v>256.0</c:v>
                </c:pt>
                <c:pt idx="9">
                  <c:v>512.0</c:v>
                </c:pt>
                <c:pt idx="10">
                  <c:v>1024.0</c:v>
                </c:pt>
                <c:pt idx="11">
                  <c:v>2048.0</c:v>
                </c:pt>
                <c:pt idx="12">
                  <c:v>4096.0</c:v>
                </c:pt>
                <c:pt idx="13">
                  <c:v>8192.0</c:v>
                </c:pt>
              </c:numCache>
            </c:numRef>
          </c:cat>
          <c:val>
            <c:numRef>
              <c:f>P2P!$F$4:$F$17</c:f>
              <c:numCache>
                <c:formatCode>General</c:formatCode>
                <c:ptCount val="14"/>
                <c:pt idx="0">
                  <c:v>3.98</c:v>
                </c:pt>
                <c:pt idx="1">
                  <c:v>3.99</c:v>
                </c:pt>
                <c:pt idx="2">
                  <c:v>3.98</c:v>
                </c:pt>
                <c:pt idx="3">
                  <c:v>4.0</c:v>
                </c:pt>
                <c:pt idx="4">
                  <c:v>4.35</c:v>
                </c:pt>
                <c:pt idx="5">
                  <c:v>4.52</c:v>
                </c:pt>
                <c:pt idx="6">
                  <c:v>5.08</c:v>
                </c:pt>
                <c:pt idx="7">
                  <c:v>4.74</c:v>
                </c:pt>
                <c:pt idx="8">
                  <c:v>4.95</c:v>
                </c:pt>
                <c:pt idx="9">
                  <c:v>5.159999999999997</c:v>
                </c:pt>
                <c:pt idx="10">
                  <c:v>5.57</c:v>
                </c:pt>
                <c:pt idx="11">
                  <c:v>6.38</c:v>
                </c:pt>
                <c:pt idx="12">
                  <c:v>7.83</c:v>
                </c:pt>
                <c:pt idx="13">
                  <c:v>11.17</c:v>
                </c:pt>
              </c:numCache>
            </c:numRef>
          </c:val>
          <c:smooth val="0"/>
        </c:ser>
        <c:dLbls>
          <c:showLegendKey val="0"/>
          <c:showVal val="0"/>
          <c:showCatName val="0"/>
          <c:showSerName val="0"/>
          <c:showPercent val="0"/>
          <c:showBubbleSize val="0"/>
        </c:dLbls>
        <c:marker val="1"/>
        <c:smooth val="0"/>
        <c:axId val="1869291880"/>
        <c:axId val="1833087960"/>
      </c:lineChart>
      <c:catAx>
        <c:axId val="1869291880"/>
        <c:scaling>
          <c:orientation val="minMax"/>
        </c:scaling>
        <c:delete val="0"/>
        <c:axPos val="b"/>
        <c:title>
          <c:tx>
            <c:rich>
              <a:bodyPr/>
              <a:lstStyle/>
              <a:p>
                <a:pPr>
                  <a:defRPr/>
                </a:pPr>
                <a:r>
                  <a:rPr lang="en-US"/>
                  <a:t>Size (bytes)</a:t>
                </a:r>
              </a:p>
            </c:rich>
          </c:tx>
          <c:layout/>
          <c:overlay val="0"/>
        </c:title>
        <c:numFmt formatCode="General" sourceLinked="1"/>
        <c:majorTickMark val="out"/>
        <c:minorTickMark val="none"/>
        <c:tickLblPos val="nextTo"/>
        <c:crossAx val="1833087960"/>
        <c:crosses val="autoZero"/>
        <c:auto val="1"/>
        <c:lblAlgn val="ctr"/>
        <c:lblOffset val="100"/>
        <c:noMultiLvlLbl val="0"/>
      </c:catAx>
      <c:valAx>
        <c:axId val="1833087960"/>
        <c:scaling>
          <c:orientation val="minMax"/>
        </c:scaling>
        <c:delete val="0"/>
        <c:axPos val="l"/>
        <c:majorGridlines>
          <c:spPr>
            <a:ln>
              <a:solidFill>
                <a:schemeClr val="tx1">
                  <a:tint val="75000"/>
                  <a:shade val="95000"/>
                  <a:satMod val="105000"/>
                  <a:alpha val="50000"/>
                </a:schemeClr>
              </a:solidFill>
              <a:prstDash val="sysDash"/>
            </a:ln>
          </c:spPr>
        </c:majorGridlines>
        <c:title>
          <c:tx>
            <c:rich>
              <a:bodyPr rot="-5400000" vert="horz"/>
              <a:lstStyle/>
              <a:p>
                <a:pPr>
                  <a:defRPr/>
                </a:pPr>
                <a:r>
                  <a:rPr lang="en-US"/>
                  <a:t>Latency (us)</a:t>
                </a:r>
              </a:p>
            </c:rich>
          </c:tx>
          <c:layout/>
          <c:overlay val="0"/>
        </c:title>
        <c:numFmt formatCode="General" sourceLinked="1"/>
        <c:majorTickMark val="out"/>
        <c:minorTickMark val="none"/>
        <c:tickLblPos val="nextTo"/>
        <c:crossAx val="1869291880"/>
        <c:crosses val="autoZero"/>
        <c:crossBetween val="between"/>
      </c:valAx>
    </c:plotArea>
    <c:legend>
      <c:legendPos val="r"/>
      <c:layout>
        <c:manualLayout>
          <c:xMode val="edge"/>
          <c:yMode val="edge"/>
          <c:x val="0.178353086539537"/>
          <c:y val="0.18766033425401"/>
          <c:w val="0.613360813902719"/>
          <c:h val="0.138761008634983"/>
        </c:manualLayout>
      </c:layout>
      <c:overlay val="0"/>
      <c:txPr>
        <a:bodyPr/>
        <a:lstStyle/>
        <a:p>
          <a:pPr>
            <a:defRPr sz="1400"/>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Latency between Two Nodes </a:t>
            </a:r>
            <a:r>
              <a:rPr lang="en-US" dirty="0"/>
              <a:t>on Edison (Cray XC30)</a:t>
            </a:r>
          </a:p>
        </c:rich>
      </c:tx>
      <c:layout/>
      <c:overlay val="0"/>
    </c:title>
    <c:autoTitleDeleted val="0"/>
    <c:plotArea>
      <c:layout>
        <c:manualLayout>
          <c:layoutTarget val="inner"/>
          <c:xMode val="edge"/>
          <c:yMode val="edge"/>
          <c:x val="0.123837334505215"/>
          <c:y val="0.166971705988708"/>
          <c:w val="0.835666055949863"/>
          <c:h val="0.664986820655622"/>
        </c:manualLayout>
      </c:layout>
      <c:lineChart>
        <c:grouping val="standard"/>
        <c:varyColors val="0"/>
        <c:ser>
          <c:idx val="1"/>
          <c:order val="0"/>
          <c:tx>
            <c:v>MPI_Send/Recv</c:v>
          </c:tx>
          <c:val>
            <c:numRef>
              <c:f>Sheet1!$C$68:$C$83</c:f>
              <c:numCache>
                <c:formatCode>General</c:formatCode>
                <c:ptCount val="16"/>
                <c:pt idx="0">
                  <c:v>1.69</c:v>
                </c:pt>
                <c:pt idx="1">
                  <c:v>1.74</c:v>
                </c:pt>
                <c:pt idx="2">
                  <c:v>1.72</c:v>
                </c:pt>
                <c:pt idx="3">
                  <c:v>2.22</c:v>
                </c:pt>
                <c:pt idx="4">
                  <c:v>2.46</c:v>
                </c:pt>
                <c:pt idx="5">
                  <c:v>1.74</c:v>
                </c:pt>
                <c:pt idx="6">
                  <c:v>1.81</c:v>
                </c:pt>
                <c:pt idx="7">
                  <c:v>2.71</c:v>
                </c:pt>
                <c:pt idx="8">
                  <c:v>2.07</c:v>
                </c:pt>
                <c:pt idx="9">
                  <c:v>2.04</c:v>
                </c:pt>
                <c:pt idx="10">
                  <c:v>2.37</c:v>
                </c:pt>
                <c:pt idx="11">
                  <c:v>2.66</c:v>
                </c:pt>
                <c:pt idx="12">
                  <c:v>3.55</c:v>
                </c:pt>
                <c:pt idx="13">
                  <c:v>6.33</c:v>
                </c:pt>
                <c:pt idx="14">
                  <c:v>7.46</c:v>
                </c:pt>
                <c:pt idx="15">
                  <c:v>8.67</c:v>
                </c:pt>
              </c:numCache>
            </c:numRef>
          </c:val>
          <c:smooth val="0"/>
        </c:ser>
        <c:ser>
          <c:idx val="0"/>
          <c:order val="1"/>
          <c:tx>
            <c:v>upc_memput</c:v>
          </c:tx>
          <c:cat>
            <c:numRef>
              <c:f>Sheet1!$B$39:$B$54</c:f>
              <c:numCache>
                <c:formatCode>General</c:formatCode>
                <c:ptCount val="16"/>
                <c:pt idx="0">
                  <c:v>1.0</c:v>
                </c:pt>
                <c:pt idx="1">
                  <c:v>2.0</c:v>
                </c:pt>
                <c:pt idx="2">
                  <c:v>4.0</c:v>
                </c:pt>
                <c:pt idx="3">
                  <c:v>8.0</c:v>
                </c:pt>
                <c:pt idx="4">
                  <c:v>16.0</c:v>
                </c:pt>
                <c:pt idx="5">
                  <c:v>32.0</c:v>
                </c:pt>
                <c:pt idx="6">
                  <c:v>64.0</c:v>
                </c:pt>
                <c:pt idx="7">
                  <c:v>128.0</c:v>
                </c:pt>
                <c:pt idx="8">
                  <c:v>256.0</c:v>
                </c:pt>
                <c:pt idx="9">
                  <c:v>512.0</c:v>
                </c:pt>
                <c:pt idx="10">
                  <c:v>1024.0</c:v>
                </c:pt>
                <c:pt idx="11">
                  <c:v>2048.0</c:v>
                </c:pt>
                <c:pt idx="12">
                  <c:v>4096.0</c:v>
                </c:pt>
                <c:pt idx="13">
                  <c:v>8192.0</c:v>
                </c:pt>
                <c:pt idx="14">
                  <c:v>16384.0</c:v>
                </c:pt>
                <c:pt idx="15">
                  <c:v>32768.0</c:v>
                </c:pt>
              </c:numCache>
            </c:numRef>
          </c:cat>
          <c:val>
            <c:numRef>
              <c:f>Sheet1!$C$39:$C$54</c:f>
              <c:numCache>
                <c:formatCode>General</c:formatCode>
                <c:ptCount val="16"/>
                <c:pt idx="0">
                  <c:v>1.61</c:v>
                </c:pt>
                <c:pt idx="1">
                  <c:v>1.56</c:v>
                </c:pt>
                <c:pt idx="2">
                  <c:v>1.52</c:v>
                </c:pt>
                <c:pt idx="3">
                  <c:v>1.59</c:v>
                </c:pt>
                <c:pt idx="4">
                  <c:v>1.52</c:v>
                </c:pt>
                <c:pt idx="5">
                  <c:v>1.5</c:v>
                </c:pt>
                <c:pt idx="6">
                  <c:v>1.56</c:v>
                </c:pt>
                <c:pt idx="7">
                  <c:v>1.66</c:v>
                </c:pt>
                <c:pt idx="8">
                  <c:v>1.7</c:v>
                </c:pt>
                <c:pt idx="9">
                  <c:v>1.84</c:v>
                </c:pt>
                <c:pt idx="10">
                  <c:v>2.17</c:v>
                </c:pt>
                <c:pt idx="11">
                  <c:v>2.31</c:v>
                </c:pt>
                <c:pt idx="12">
                  <c:v>2.98</c:v>
                </c:pt>
                <c:pt idx="13">
                  <c:v>3.23</c:v>
                </c:pt>
                <c:pt idx="14">
                  <c:v>3.99</c:v>
                </c:pt>
                <c:pt idx="15">
                  <c:v>5.48</c:v>
                </c:pt>
              </c:numCache>
            </c:numRef>
          </c:val>
          <c:smooth val="0"/>
        </c:ser>
        <c:dLbls>
          <c:showLegendKey val="0"/>
          <c:showVal val="0"/>
          <c:showCatName val="0"/>
          <c:showSerName val="0"/>
          <c:showPercent val="0"/>
          <c:showBubbleSize val="0"/>
        </c:dLbls>
        <c:marker val="1"/>
        <c:smooth val="0"/>
        <c:axId val="1867302904"/>
        <c:axId val="1869018568"/>
      </c:lineChart>
      <c:catAx>
        <c:axId val="1867302904"/>
        <c:scaling>
          <c:orientation val="minMax"/>
        </c:scaling>
        <c:delete val="0"/>
        <c:axPos val="b"/>
        <c:title>
          <c:tx>
            <c:rich>
              <a:bodyPr/>
              <a:lstStyle/>
              <a:p>
                <a:pPr>
                  <a:defRPr/>
                </a:pPr>
                <a:r>
                  <a:rPr lang="en-US"/>
                  <a:t>Size of Messages (bytes)</a:t>
                </a:r>
              </a:p>
            </c:rich>
          </c:tx>
          <c:layout/>
          <c:overlay val="0"/>
        </c:title>
        <c:numFmt formatCode="General" sourceLinked="1"/>
        <c:majorTickMark val="out"/>
        <c:minorTickMark val="none"/>
        <c:tickLblPos val="nextTo"/>
        <c:crossAx val="1869018568"/>
        <c:crosses val="autoZero"/>
        <c:auto val="1"/>
        <c:lblAlgn val="ctr"/>
        <c:lblOffset val="100"/>
        <c:noMultiLvlLbl val="0"/>
      </c:catAx>
      <c:valAx>
        <c:axId val="1869018568"/>
        <c:scaling>
          <c:orientation val="minMax"/>
        </c:scaling>
        <c:delete val="0"/>
        <c:axPos val="l"/>
        <c:majorGridlines>
          <c:spPr>
            <a:ln>
              <a:solidFill>
                <a:schemeClr val="tx1">
                  <a:tint val="75000"/>
                  <a:shade val="95000"/>
                  <a:satMod val="105000"/>
                  <a:alpha val="50000"/>
                </a:schemeClr>
              </a:solidFill>
              <a:prstDash val="dash"/>
            </a:ln>
          </c:spPr>
        </c:majorGridlines>
        <c:title>
          <c:tx>
            <c:rich>
              <a:bodyPr rot="-5400000" vert="horz"/>
              <a:lstStyle/>
              <a:p>
                <a:pPr>
                  <a:defRPr/>
                </a:pPr>
                <a:r>
                  <a:rPr lang="en-US"/>
                  <a:t>Latency (us)</a:t>
                </a:r>
              </a:p>
            </c:rich>
          </c:tx>
          <c:layout/>
          <c:overlay val="0"/>
        </c:title>
        <c:numFmt formatCode="General" sourceLinked="1"/>
        <c:majorTickMark val="out"/>
        <c:minorTickMark val="none"/>
        <c:tickLblPos val="nextTo"/>
        <c:crossAx val="1867302904"/>
        <c:crosses val="autoZero"/>
        <c:crossBetween val="between"/>
      </c:valAx>
    </c:plotArea>
    <c:legend>
      <c:legendPos val="r"/>
      <c:layout>
        <c:manualLayout>
          <c:xMode val="edge"/>
          <c:yMode val="edge"/>
          <c:x val="0.131039286703133"/>
          <c:y val="0.167696194063591"/>
          <c:w val="0.437936494284944"/>
          <c:h val="0.131050609283369"/>
        </c:manualLayout>
      </c:layout>
      <c:overlay val="0"/>
      <c:txPr>
        <a:bodyPr/>
        <a:lstStyle/>
        <a:p>
          <a:pPr>
            <a:defRPr sz="1400"/>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36008584864392"/>
          <c:y val="0.0308080808080808"/>
          <c:w val="0.822385854111986"/>
          <c:h val="0.827761376296398"/>
        </c:manualLayout>
      </c:layout>
      <c:lineChart>
        <c:grouping val="standard"/>
        <c:varyColors val="0"/>
        <c:ser>
          <c:idx val="0"/>
          <c:order val="0"/>
          <c:tx>
            <c:strRef>
              <c:f>Sheet1!$B$1</c:f>
              <c:strCache>
                <c:ptCount val="1"/>
                <c:pt idx="0">
                  <c:v>Berkeley UPC</c:v>
                </c:pt>
              </c:strCache>
            </c:strRef>
          </c:tx>
          <c:cat>
            <c:numRef>
              <c:f>Sheet1!$A$2:$A$21</c:f>
              <c:numCache>
                <c:formatCode>General</c:formatCode>
                <c:ptCount val="20"/>
                <c:pt idx="0">
                  <c:v>8.0</c:v>
                </c:pt>
                <c:pt idx="1">
                  <c:v>16.0</c:v>
                </c:pt>
                <c:pt idx="2">
                  <c:v>32.0</c:v>
                </c:pt>
                <c:pt idx="3">
                  <c:v>64.0</c:v>
                </c:pt>
                <c:pt idx="4">
                  <c:v>128.0</c:v>
                </c:pt>
                <c:pt idx="5">
                  <c:v>256.0</c:v>
                </c:pt>
                <c:pt idx="6">
                  <c:v>512.0</c:v>
                </c:pt>
                <c:pt idx="7">
                  <c:v>1024.0</c:v>
                </c:pt>
                <c:pt idx="8">
                  <c:v>2048.0</c:v>
                </c:pt>
                <c:pt idx="9">
                  <c:v>4096.0</c:v>
                </c:pt>
                <c:pt idx="10">
                  <c:v>8192.0</c:v>
                </c:pt>
                <c:pt idx="11">
                  <c:v>16384.0</c:v>
                </c:pt>
                <c:pt idx="12">
                  <c:v>32768.0</c:v>
                </c:pt>
                <c:pt idx="13">
                  <c:v>65536.0</c:v>
                </c:pt>
                <c:pt idx="14">
                  <c:v>131072.0</c:v>
                </c:pt>
                <c:pt idx="15">
                  <c:v>262144.0</c:v>
                </c:pt>
                <c:pt idx="16">
                  <c:v>524288.0</c:v>
                </c:pt>
                <c:pt idx="17">
                  <c:v>1.048576E6</c:v>
                </c:pt>
                <c:pt idx="18">
                  <c:v>2.097152E6</c:v>
                </c:pt>
                <c:pt idx="19">
                  <c:v>4.194304E6</c:v>
                </c:pt>
              </c:numCache>
            </c:numRef>
          </c:cat>
          <c:val>
            <c:numRef>
              <c:f>Sheet1!$B$2:$B$21</c:f>
              <c:numCache>
                <c:formatCode>General</c:formatCode>
                <c:ptCount val="20"/>
                <c:pt idx="0">
                  <c:v>244.26</c:v>
                </c:pt>
                <c:pt idx="1">
                  <c:v>503.39</c:v>
                </c:pt>
                <c:pt idx="2">
                  <c:v>1069.31</c:v>
                </c:pt>
                <c:pt idx="3">
                  <c:v>2152.82</c:v>
                </c:pt>
                <c:pt idx="4">
                  <c:v>3792.68</c:v>
                </c:pt>
                <c:pt idx="5">
                  <c:v>7845.53</c:v>
                </c:pt>
                <c:pt idx="6">
                  <c:v>10535.79</c:v>
                </c:pt>
                <c:pt idx="7">
                  <c:v>11903.04</c:v>
                </c:pt>
                <c:pt idx="8">
                  <c:v>12552.02</c:v>
                </c:pt>
                <c:pt idx="9">
                  <c:v>11397.96</c:v>
                </c:pt>
                <c:pt idx="10">
                  <c:v>15100.41</c:v>
                </c:pt>
                <c:pt idx="11">
                  <c:v>14991.94</c:v>
                </c:pt>
                <c:pt idx="12">
                  <c:v>14966.43</c:v>
                </c:pt>
                <c:pt idx="13">
                  <c:v>14934.1</c:v>
                </c:pt>
                <c:pt idx="14">
                  <c:v>14923.14</c:v>
                </c:pt>
                <c:pt idx="15">
                  <c:v>14918.39</c:v>
                </c:pt>
                <c:pt idx="16">
                  <c:v>14958.15</c:v>
                </c:pt>
                <c:pt idx="17">
                  <c:v>14890.82</c:v>
                </c:pt>
                <c:pt idx="18">
                  <c:v>14932.41</c:v>
                </c:pt>
                <c:pt idx="19">
                  <c:v>14859.36</c:v>
                </c:pt>
              </c:numCache>
            </c:numRef>
          </c:val>
          <c:smooth val="0"/>
        </c:ser>
        <c:ser>
          <c:idx val="1"/>
          <c:order val="1"/>
          <c:tx>
            <c:strRef>
              <c:f>Sheet1!$C$1</c:f>
              <c:strCache>
                <c:ptCount val="1"/>
                <c:pt idx="0">
                  <c:v>Cray UPC</c:v>
                </c:pt>
              </c:strCache>
            </c:strRef>
          </c:tx>
          <c:cat>
            <c:numRef>
              <c:f>Sheet1!$A$2:$A$21</c:f>
              <c:numCache>
                <c:formatCode>General</c:formatCode>
                <c:ptCount val="20"/>
                <c:pt idx="0">
                  <c:v>8.0</c:v>
                </c:pt>
                <c:pt idx="1">
                  <c:v>16.0</c:v>
                </c:pt>
                <c:pt idx="2">
                  <c:v>32.0</c:v>
                </c:pt>
                <c:pt idx="3">
                  <c:v>64.0</c:v>
                </c:pt>
                <c:pt idx="4">
                  <c:v>128.0</c:v>
                </c:pt>
                <c:pt idx="5">
                  <c:v>256.0</c:v>
                </c:pt>
                <c:pt idx="6">
                  <c:v>512.0</c:v>
                </c:pt>
                <c:pt idx="7">
                  <c:v>1024.0</c:v>
                </c:pt>
                <c:pt idx="8">
                  <c:v>2048.0</c:v>
                </c:pt>
                <c:pt idx="9">
                  <c:v>4096.0</c:v>
                </c:pt>
                <c:pt idx="10">
                  <c:v>8192.0</c:v>
                </c:pt>
                <c:pt idx="11">
                  <c:v>16384.0</c:v>
                </c:pt>
                <c:pt idx="12">
                  <c:v>32768.0</c:v>
                </c:pt>
                <c:pt idx="13">
                  <c:v>65536.0</c:v>
                </c:pt>
                <c:pt idx="14">
                  <c:v>131072.0</c:v>
                </c:pt>
                <c:pt idx="15">
                  <c:v>262144.0</c:v>
                </c:pt>
                <c:pt idx="16">
                  <c:v>524288.0</c:v>
                </c:pt>
                <c:pt idx="17">
                  <c:v>1.048576E6</c:v>
                </c:pt>
                <c:pt idx="18">
                  <c:v>2.097152E6</c:v>
                </c:pt>
                <c:pt idx="19">
                  <c:v>4.194304E6</c:v>
                </c:pt>
              </c:numCache>
            </c:numRef>
          </c:cat>
          <c:val>
            <c:numRef>
              <c:f>Sheet1!$C$2:$C$21</c:f>
              <c:numCache>
                <c:formatCode>General</c:formatCode>
                <c:ptCount val="20"/>
                <c:pt idx="0">
                  <c:v>267.55</c:v>
                </c:pt>
                <c:pt idx="1">
                  <c:v>540.9599999999994</c:v>
                </c:pt>
                <c:pt idx="2">
                  <c:v>992.41</c:v>
                </c:pt>
                <c:pt idx="3">
                  <c:v>1965.98</c:v>
                </c:pt>
                <c:pt idx="4">
                  <c:v>3307.96</c:v>
                </c:pt>
                <c:pt idx="5">
                  <c:v>7676.75</c:v>
                </c:pt>
                <c:pt idx="6">
                  <c:v>10050.25</c:v>
                </c:pt>
                <c:pt idx="7">
                  <c:v>11839.75</c:v>
                </c:pt>
                <c:pt idx="8">
                  <c:v>12557.5</c:v>
                </c:pt>
                <c:pt idx="9">
                  <c:v>15356.79</c:v>
                </c:pt>
                <c:pt idx="10">
                  <c:v>15261.31</c:v>
                </c:pt>
                <c:pt idx="11">
                  <c:v>15158.44</c:v>
                </c:pt>
                <c:pt idx="12">
                  <c:v>14920.35</c:v>
                </c:pt>
                <c:pt idx="13">
                  <c:v>14962.23</c:v>
                </c:pt>
                <c:pt idx="14">
                  <c:v>14919.68</c:v>
                </c:pt>
                <c:pt idx="15">
                  <c:v>14928.42</c:v>
                </c:pt>
                <c:pt idx="16">
                  <c:v>14852.92</c:v>
                </c:pt>
                <c:pt idx="17">
                  <c:v>14910.71</c:v>
                </c:pt>
                <c:pt idx="18">
                  <c:v>14857.0</c:v>
                </c:pt>
                <c:pt idx="19">
                  <c:v>14842.75</c:v>
                </c:pt>
              </c:numCache>
            </c:numRef>
          </c:val>
          <c:smooth val="0"/>
        </c:ser>
        <c:ser>
          <c:idx val="2"/>
          <c:order val="2"/>
          <c:tx>
            <c:strRef>
              <c:f>Sheet1!$D$1</c:f>
              <c:strCache>
                <c:ptCount val="1"/>
                <c:pt idx="0">
                  <c:v>Cray MPI</c:v>
                </c:pt>
              </c:strCache>
            </c:strRef>
          </c:tx>
          <c:spPr>
            <a:ln>
              <a:solidFill>
                <a:schemeClr val="accent4"/>
              </a:solidFill>
            </a:ln>
          </c:spPr>
          <c:marker>
            <c:spPr>
              <a:solidFill>
                <a:schemeClr val="accent4"/>
              </a:solidFill>
              <a:ln>
                <a:solidFill>
                  <a:schemeClr val="accent4"/>
                </a:solidFill>
              </a:ln>
            </c:spPr>
          </c:marker>
          <c:cat>
            <c:numRef>
              <c:f>Sheet1!$A$2:$A$21</c:f>
              <c:numCache>
                <c:formatCode>General</c:formatCode>
                <c:ptCount val="20"/>
                <c:pt idx="0">
                  <c:v>8.0</c:v>
                </c:pt>
                <c:pt idx="1">
                  <c:v>16.0</c:v>
                </c:pt>
                <c:pt idx="2">
                  <c:v>32.0</c:v>
                </c:pt>
                <c:pt idx="3">
                  <c:v>64.0</c:v>
                </c:pt>
                <c:pt idx="4">
                  <c:v>128.0</c:v>
                </c:pt>
                <c:pt idx="5">
                  <c:v>256.0</c:v>
                </c:pt>
                <c:pt idx="6">
                  <c:v>512.0</c:v>
                </c:pt>
                <c:pt idx="7">
                  <c:v>1024.0</c:v>
                </c:pt>
                <c:pt idx="8">
                  <c:v>2048.0</c:v>
                </c:pt>
                <c:pt idx="9">
                  <c:v>4096.0</c:v>
                </c:pt>
                <c:pt idx="10">
                  <c:v>8192.0</c:v>
                </c:pt>
                <c:pt idx="11">
                  <c:v>16384.0</c:v>
                </c:pt>
                <c:pt idx="12">
                  <c:v>32768.0</c:v>
                </c:pt>
                <c:pt idx="13">
                  <c:v>65536.0</c:v>
                </c:pt>
                <c:pt idx="14">
                  <c:v>131072.0</c:v>
                </c:pt>
                <c:pt idx="15">
                  <c:v>262144.0</c:v>
                </c:pt>
                <c:pt idx="16">
                  <c:v>524288.0</c:v>
                </c:pt>
                <c:pt idx="17">
                  <c:v>1.048576E6</c:v>
                </c:pt>
                <c:pt idx="18">
                  <c:v>2.097152E6</c:v>
                </c:pt>
                <c:pt idx="19">
                  <c:v>4.194304E6</c:v>
                </c:pt>
              </c:numCache>
            </c:numRef>
          </c:cat>
          <c:val>
            <c:numRef>
              <c:f>Sheet1!$D$2:$D$21</c:f>
              <c:numCache>
                <c:formatCode>General</c:formatCode>
                <c:ptCount val="20"/>
                <c:pt idx="0">
                  <c:v>48.63</c:v>
                </c:pt>
                <c:pt idx="1">
                  <c:v>81.75</c:v>
                </c:pt>
                <c:pt idx="2">
                  <c:v>160.91</c:v>
                </c:pt>
                <c:pt idx="3">
                  <c:v>302.15</c:v>
                </c:pt>
                <c:pt idx="4">
                  <c:v>510.79</c:v>
                </c:pt>
                <c:pt idx="5">
                  <c:v>774.66</c:v>
                </c:pt>
                <c:pt idx="6">
                  <c:v>1059.28</c:v>
                </c:pt>
                <c:pt idx="7">
                  <c:v>1256.54</c:v>
                </c:pt>
                <c:pt idx="8">
                  <c:v>1650.82</c:v>
                </c:pt>
                <c:pt idx="9">
                  <c:v>1563.17</c:v>
                </c:pt>
                <c:pt idx="10">
                  <c:v>12464.65</c:v>
                </c:pt>
                <c:pt idx="11">
                  <c:v>13849.03</c:v>
                </c:pt>
                <c:pt idx="12">
                  <c:v>14400.25</c:v>
                </c:pt>
                <c:pt idx="13">
                  <c:v>14581.27</c:v>
                </c:pt>
                <c:pt idx="14">
                  <c:v>14719.98</c:v>
                </c:pt>
                <c:pt idx="15">
                  <c:v>14612.23</c:v>
                </c:pt>
                <c:pt idx="16">
                  <c:v>11651.91</c:v>
                </c:pt>
                <c:pt idx="17">
                  <c:v>12087.22</c:v>
                </c:pt>
                <c:pt idx="18">
                  <c:v>12370.54</c:v>
                </c:pt>
                <c:pt idx="19">
                  <c:v>12425.09</c:v>
                </c:pt>
              </c:numCache>
            </c:numRef>
          </c:val>
          <c:smooth val="0"/>
        </c:ser>
        <c:dLbls>
          <c:showLegendKey val="0"/>
          <c:showVal val="0"/>
          <c:showCatName val="0"/>
          <c:showSerName val="0"/>
          <c:showPercent val="0"/>
          <c:showBubbleSize val="0"/>
        </c:dLbls>
        <c:marker val="1"/>
        <c:smooth val="0"/>
        <c:axId val="-2052845096"/>
        <c:axId val="-2052855080"/>
      </c:lineChart>
      <c:catAx>
        <c:axId val="-2052845096"/>
        <c:scaling>
          <c:orientation val="minMax"/>
        </c:scaling>
        <c:delete val="0"/>
        <c:axPos val="b"/>
        <c:title>
          <c:tx>
            <c:rich>
              <a:bodyPr/>
              <a:lstStyle/>
              <a:p>
                <a:pPr>
                  <a:defRPr sz="1600"/>
                </a:pPr>
                <a:r>
                  <a:rPr lang="en-US" sz="1600"/>
                  <a:t>Msg. size</a:t>
                </a:r>
              </a:p>
            </c:rich>
          </c:tx>
          <c:layout/>
          <c:overlay val="0"/>
        </c:title>
        <c:numFmt formatCode="General" sourceLinked="1"/>
        <c:majorTickMark val="out"/>
        <c:minorTickMark val="none"/>
        <c:tickLblPos val="nextTo"/>
        <c:txPr>
          <a:bodyPr/>
          <a:lstStyle/>
          <a:p>
            <a:pPr>
              <a:defRPr sz="1200" b="1" i="0" baseline="0"/>
            </a:pPr>
            <a:endParaRPr lang="en-US"/>
          </a:p>
        </c:txPr>
        <c:crossAx val="-2052855080"/>
        <c:crosses val="autoZero"/>
        <c:auto val="1"/>
        <c:lblAlgn val="ctr"/>
        <c:lblOffset val="100"/>
        <c:tickLblSkip val="2"/>
        <c:tickMarkSkip val="1"/>
        <c:noMultiLvlLbl val="0"/>
      </c:catAx>
      <c:valAx>
        <c:axId val="-2052855080"/>
        <c:scaling>
          <c:orientation val="minMax"/>
        </c:scaling>
        <c:delete val="0"/>
        <c:axPos val="l"/>
        <c:majorGridlines/>
        <c:title>
          <c:tx>
            <c:rich>
              <a:bodyPr/>
              <a:lstStyle/>
              <a:p>
                <a:pPr>
                  <a:defRPr sz="1600"/>
                </a:pPr>
                <a:r>
                  <a:rPr lang="en-US" sz="1600"/>
                  <a:t>Bandwidth (MB/s)</a:t>
                </a:r>
              </a:p>
            </c:rich>
          </c:tx>
          <c:layout/>
          <c:overlay val="0"/>
        </c:title>
        <c:numFmt formatCode="General" sourceLinked="1"/>
        <c:majorTickMark val="out"/>
        <c:minorTickMark val="none"/>
        <c:tickLblPos val="nextTo"/>
        <c:txPr>
          <a:bodyPr/>
          <a:lstStyle/>
          <a:p>
            <a:pPr>
              <a:defRPr sz="1200" b="1" i="0"/>
            </a:pPr>
            <a:endParaRPr lang="en-US"/>
          </a:p>
        </c:txPr>
        <c:crossAx val="-2052845096"/>
        <c:crosses val="autoZero"/>
        <c:crossBetween val="between"/>
      </c:valAx>
      <c:spPr>
        <a:ln>
          <a:solidFill>
            <a:schemeClr val="bg2"/>
          </a:solidFill>
        </a:ln>
      </c:spPr>
    </c:plotArea>
    <c:legend>
      <c:legendPos val="r"/>
      <c:layout>
        <c:manualLayout>
          <c:xMode val="edge"/>
          <c:yMode val="edge"/>
          <c:x val="0.1649916611986"/>
          <c:y val="0.0679724409448819"/>
          <c:w val="0.250384024577573"/>
          <c:h val="0.188743736578382"/>
        </c:manualLayout>
      </c:layout>
      <c:overlay val="0"/>
      <c:spPr>
        <a:solidFill>
          <a:schemeClr val="bg1"/>
        </a:solidFill>
        <a:ln>
          <a:solidFill>
            <a:schemeClr val="bg2"/>
          </a:solidFill>
        </a:ln>
      </c:spPr>
      <c:txPr>
        <a:bodyPr/>
        <a:lstStyle/>
        <a:p>
          <a:pPr>
            <a:defRPr sz="1400" b="1"/>
          </a:pPr>
          <a:endParaRPr lang="en-US"/>
        </a:p>
      </c:txPr>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844792213473316"/>
          <c:y val="0.0722222222222222"/>
          <c:w val="0.829377296587926"/>
          <c:h val="0.667241542723826"/>
        </c:manualLayout>
      </c:layout>
      <c:lineChart>
        <c:grouping val="standard"/>
        <c:varyColors val="0"/>
        <c:ser>
          <c:idx val="0"/>
          <c:order val="0"/>
          <c:tx>
            <c:strRef>
              <c:f>Sheet1!$G$1</c:f>
              <c:strCache>
                <c:ptCount val="1"/>
                <c:pt idx="0">
                  <c:v>UPC/MPI</c:v>
                </c:pt>
              </c:strCache>
            </c:strRef>
          </c:tx>
          <c:cat>
            <c:numRef>
              <c:f>Sheet1!$F$2:$F$21</c:f>
              <c:numCache>
                <c:formatCode>General</c:formatCode>
                <c:ptCount val="20"/>
                <c:pt idx="0">
                  <c:v>8.0</c:v>
                </c:pt>
                <c:pt idx="1">
                  <c:v>16.0</c:v>
                </c:pt>
                <c:pt idx="2">
                  <c:v>32.0</c:v>
                </c:pt>
                <c:pt idx="3">
                  <c:v>64.0</c:v>
                </c:pt>
                <c:pt idx="4">
                  <c:v>128.0</c:v>
                </c:pt>
                <c:pt idx="5">
                  <c:v>256.0</c:v>
                </c:pt>
                <c:pt idx="6">
                  <c:v>512.0</c:v>
                </c:pt>
                <c:pt idx="7">
                  <c:v>1024.0</c:v>
                </c:pt>
                <c:pt idx="8">
                  <c:v>2048.0</c:v>
                </c:pt>
                <c:pt idx="9">
                  <c:v>4096.0</c:v>
                </c:pt>
                <c:pt idx="10">
                  <c:v>8192.0</c:v>
                </c:pt>
                <c:pt idx="11">
                  <c:v>16384.0</c:v>
                </c:pt>
                <c:pt idx="12">
                  <c:v>32768.0</c:v>
                </c:pt>
                <c:pt idx="13">
                  <c:v>65536.0</c:v>
                </c:pt>
                <c:pt idx="14">
                  <c:v>131072.0</c:v>
                </c:pt>
                <c:pt idx="15">
                  <c:v>262144.0</c:v>
                </c:pt>
                <c:pt idx="16">
                  <c:v>524288.0</c:v>
                </c:pt>
                <c:pt idx="17">
                  <c:v>1.048576E6</c:v>
                </c:pt>
                <c:pt idx="18">
                  <c:v>2.097152E6</c:v>
                </c:pt>
                <c:pt idx="19">
                  <c:v>4.194304E6</c:v>
                </c:pt>
              </c:numCache>
            </c:numRef>
          </c:cat>
          <c:val>
            <c:numRef>
              <c:f>Sheet1!$G$2:$G$21</c:f>
              <c:numCache>
                <c:formatCode>General</c:formatCode>
                <c:ptCount val="20"/>
                <c:pt idx="0">
                  <c:v>5.022825416409622</c:v>
                </c:pt>
                <c:pt idx="1">
                  <c:v>6.157675840978563</c:v>
                </c:pt>
                <c:pt idx="2">
                  <c:v>6.645391833944441</c:v>
                </c:pt>
                <c:pt idx="3">
                  <c:v>7.125004137018004</c:v>
                </c:pt>
                <c:pt idx="4">
                  <c:v>7.425125785547876</c:v>
                </c:pt>
                <c:pt idx="5">
                  <c:v>10.12770763948055</c:v>
                </c:pt>
                <c:pt idx="6">
                  <c:v>9.946180424439242</c:v>
                </c:pt>
                <c:pt idx="7">
                  <c:v>9.472869944450636</c:v>
                </c:pt>
                <c:pt idx="8">
                  <c:v>7.603506136344363</c:v>
                </c:pt>
                <c:pt idx="9">
                  <c:v>7.291567775737762</c:v>
                </c:pt>
                <c:pt idx="10">
                  <c:v>1.21145880550196</c:v>
                </c:pt>
                <c:pt idx="11">
                  <c:v>1.08252635744164</c:v>
                </c:pt>
                <c:pt idx="12">
                  <c:v>1.039317372962275</c:v>
                </c:pt>
                <c:pt idx="13">
                  <c:v>1.024197480740704</c:v>
                </c:pt>
                <c:pt idx="14">
                  <c:v>1.013801649187023</c:v>
                </c:pt>
                <c:pt idx="15">
                  <c:v>1.020952311864787</c:v>
                </c:pt>
                <c:pt idx="16">
                  <c:v>1.28375090435817</c:v>
                </c:pt>
                <c:pt idx="17">
                  <c:v>1.23194746186468</c:v>
                </c:pt>
                <c:pt idx="18">
                  <c:v>1.207094435651152</c:v>
                </c:pt>
                <c:pt idx="19">
                  <c:v>1.195915683508127</c:v>
                </c:pt>
              </c:numCache>
            </c:numRef>
          </c:val>
          <c:smooth val="0"/>
        </c:ser>
        <c:dLbls>
          <c:showLegendKey val="0"/>
          <c:showVal val="0"/>
          <c:showCatName val="0"/>
          <c:showSerName val="0"/>
          <c:showPercent val="0"/>
          <c:showBubbleSize val="0"/>
        </c:dLbls>
        <c:marker val="1"/>
        <c:smooth val="0"/>
        <c:axId val="-2052905928"/>
        <c:axId val="-2052860504"/>
      </c:lineChart>
      <c:catAx>
        <c:axId val="-2052905928"/>
        <c:scaling>
          <c:orientation val="minMax"/>
        </c:scaling>
        <c:delete val="0"/>
        <c:axPos val="b"/>
        <c:numFmt formatCode="General" sourceLinked="1"/>
        <c:majorTickMark val="out"/>
        <c:minorTickMark val="none"/>
        <c:tickLblPos val="nextTo"/>
        <c:crossAx val="-2052860504"/>
        <c:crosses val="autoZero"/>
        <c:auto val="1"/>
        <c:lblAlgn val="ctr"/>
        <c:lblOffset val="100"/>
        <c:tickLblSkip val="2"/>
        <c:tickMarkSkip val="1"/>
        <c:noMultiLvlLbl val="0"/>
      </c:catAx>
      <c:valAx>
        <c:axId val="-2052860504"/>
        <c:scaling>
          <c:orientation val="minMax"/>
        </c:scaling>
        <c:delete val="0"/>
        <c:axPos val="l"/>
        <c:majorGridlines/>
        <c:numFmt formatCode="General" sourceLinked="1"/>
        <c:majorTickMark val="out"/>
        <c:minorTickMark val="none"/>
        <c:tickLblPos val="nextTo"/>
        <c:crossAx val="-2052905928"/>
        <c:crosses val="autoZero"/>
        <c:crossBetween val="between"/>
      </c:valAx>
      <c:spPr>
        <a:solidFill>
          <a:schemeClr val="bg1"/>
        </a:solidFill>
        <a:ln>
          <a:solidFill>
            <a:schemeClr val="bg2"/>
          </a:solidFill>
        </a:ln>
      </c:spPr>
    </c:plotArea>
    <c:legend>
      <c:legendPos val="r"/>
      <c:layout>
        <c:manualLayout>
          <c:xMode val="edge"/>
          <c:yMode val="edge"/>
          <c:x val="0.577745406824147"/>
          <c:y val="0.306752333041703"/>
          <c:w val="0.304401832980467"/>
          <c:h val="0.106084135316419"/>
        </c:manualLayout>
      </c:layout>
      <c:overlay val="0"/>
      <c:txPr>
        <a:bodyPr/>
        <a:lstStyle/>
        <a:p>
          <a:pPr>
            <a:defRPr sz="1400" b="1"/>
          </a:pPr>
          <a:endParaRPr lang="en-US"/>
        </a:p>
      </c:txPr>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4507152412019"/>
          <c:y val="0.0547711011346299"/>
          <c:w val="0.81149848385625"/>
          <c:h val="0.773111946056854"/>
        </c:manualLayout>
      </c:layout>
      <c:lineChart>
        <c:grouping val="standard"/>
        <c:varyColors val="0"/>
        <c:ser>
          <c:idx val="0"/>
          <c:order val="0"/>
          <c:tx>
            <c:strRef>
              <c:f>'Weak Scaling'!$D$2</c:f>
              <c:strCache>
                <c:ptCount val="1"/>
                <c:pt idx="0">
                  <c:v>Slabs</c:v>
                </c:pt>
              </c:strCache>
            </c:strRef>
          </c:tx>
          <c:cat>
            <c:numRef>
              <c:f>'Weak Scaling'!$B$3:$B$10</c:f>
              <c:numCache>
                <c:formatCode>General</c:formatCode>
                <c:ptCount val="8"/>
                <c:pt idx="0">
                  <c:v>256.0</c:v>
                </c:pt>
                <c:pt idx="1">
                  <c:v>512.0</c:v>
                </c:pt>
                <c:pt idx="2">
                  <c:v>1024.0</c:v>
                </c:pt>
                <c:pt idx="3">
                  <c:v>2048.0</c:v>
                </c:pt>
                <c:pt idx="4">
                  <c:v>4096.0</c:v>
                </c:pt>
                <c:pt idx="5">
                  <c:v>8192.0</c:v>
                </c:pt>
                <c:pt idx="6">
                  <c:v>16384.0</c:v>
                </c:pt>
                <c:pt idx="7">
                  <c:v>32768.0</c:v>
                </c:pt>
              </c:numCache>
            </c:numRef>
          </c:cat>
          <c:val>
            <c:numRef>
              <c:f>'Weak Scaling'!$D$3:$D$10</c:f>
              <c:numCache>
                <c:formatCode>General</c:formatCode>
                <c:ptCount val="8"/>
                <c:pt idx="0">
                  <c:v>61.72190000000001</c:v>
                </c:pt>
                <c:pt idx="1">
                  <c:v>97.343</c:v>
                </c:pt>
                <c:pt idx="2">
                  <c:v>171.787</c:v>
                </c:pt>
                <c:pt idx="3">
                  <c:v>481.2729999999996</c:v>
                </c:pt>
                <c:pt idx="4">
                  <c:v>762.3969999999994</c:v>
                </c:pt>
                <c:pt idx="5">
                  <c:v>1120.69</c:v>
                </c:pt>
                <c:pt idx="6">
                  <c:v>1930.09</c:v>
                </c:pt>
                <c:pt idx="7">
                  <c:v>2849.38</c:v>
                </c:pt>
              </c:numCache>
            </c:numRef>
          </c:val>
          <c:smooth val="0"/>
        </c:ser>
        <c:ser>
          <c:idx val="1"/>
          <c:order val="1"/>
          <c:tx>
            <c:strRef>
              <c:f>'Weak Scaling'!$E$2</c:f>
              <c:strCache>
                <c:ptCount val="1"/>
                <c:pt idx="0">
                  <c:v>Slabs (Collective)</c:v>
                </c:pt>
              </c:strCache>
            </c:strRef>
          </c:tx>
          <c:spPr>
            <a:ln>
              <a:solidFill>
                <a:srgbClr val="FF0000"/>
              </a:solidFill>
            </a:ln>
          </c:spPr>
          <c:marker>
            <c:spPr>
              <a:solidFill>
                <a:srgbClr val="FF0000"/>
              </a:solidFill>
              <a:ln>
                <a:solidFill>
                  <a:srgbClr val="FF0000"/>
                </a:solidFill>
              </a:ln>
            </c:spPr>
          </c:marker>
          <c:cat>
            <c:numRef>
              <c:f>'Weak Scaling'!$B$3:$B$10</c:f>
              <c:numCache>
                <c:formatCode>General</c:formatCode>
                <c:ptCount val="8"/>
                <c:pt idx="0">
                  <c:v>256.0</c:v>
                </c:pt>
                <c:pt idx="1">
                  <c:v>512.0</c:v>
                </c:pt>
                <c:pt idx="2">
                  <c:v>1024.0</c:v>
                </c:pt>
                <c:pt idx="3">
                  <c:v>2048.0</c:v>
                </c:pt>
                <c:pt idx="4">
                  <c:v>4096.0</c:v>
                </c:pt>
                <c:pt idx="5">
                  <c:v>8192.0</c:v>
                </c:pt>
                <c:pt idx="6">
                  <c:v>16384.0</c:v>
                </c:pt>
                <c:pt idx="7">
                  <c:v>32768.0</c:v>
                </c:pt>
              </c:numCache>
            </c:numRef>
          </c:cat>
          <c:val>
            <c:numRef>
              <c:f>'Weak Scaling'!$E$3:$E$10</c:f>
              <c:numCache>
                <c:formatCode>General</c:formatCode>
                <c:ptCount val="8"/>
                <c:pt idx="0">
                  <c:v>57.11360000000001</c:v>
                </c:pt>
                <c:pt idx="1">
                  <c:v>91.2747</c:v>
                </c:pt>
                <c:pt idx="2">
                  <c:v>156.757</c:v>
                </c:pt>
                <c:pt idx="3">
                  <c:v>460.759</c:v>
                </c:pt>
                <c:pt idx="4">
                  <c:v>737.198</c:v>
                </c:pt>
                <c:pt idx="5">
                  <c:v>1081.75</c:v>
                </c:pt>
                <c:pt idx="6">
                  <c:v>1896.44</c:v>
                </c:pt>
                <c:pt idx="7">
                  <c:v>2981.310000000002</c:v>
                </c:pt>
              </c:numCache>
            </c:numRef>
          </c:val>
          <c:smooth val="0"/>
        </c:ser>
        <c:ser>
          <c:idx val="2"/>
          <c:order val="2"/>
          <c:tx>
            <c:strRef>
              <c:f>'Weak Scaling'!$F$2</c:f>
              <c:strCache>
                <c:ptCount val="1"/>
                <c:pt idx="0">
                  <c:v>Packed Slabs (Collective)</c:v>
                </c:pt>
              </c:strCache>
            </c:strRef>
          </c:tx>
          <c:spPr>
            <a:ln>
              <a:solidFill>
                <a:srgbClr val="008000"/>
              </a:solidFill>
            </a:ln>
          </c:spPr>
          <c:marker>
            <c:spPr>
              <a:solidFill>
                <a:srgbClr val="008000"/>
              </a:solidFill>
              <a:ln>
                <a:solidFill>
                  <a:srgbClr val="008000"/>
                </a:solidFill>
              </a:ln>
            </c:spPr>
          </c:marker>
          <c:cat>
            <c:numRef>
              <c:f>'Weak Scaling'!$B$3:$B$10</c:f>
              <c:numCache>
                <c:formatCode>General</c:formatCode>
                <c:ptCount val="8"/>
                <c:pt idx="0">
                  <c:v>256.0</c:v>
                </c:pt>
                <c:pt idx="1">
                  <c:v>512.0</c:v>
                </c:pt>
                <c:pt idx="2">
                  <c:v>1024.0</c:v>
                </c:pt>
                <c:pt idx="3">
                  <c:v>2048.0</c:v>
                </c:pt>
                <c:pt idx="4">
                  <c:v>4096.0</c:v>
                </c:pt>
                <c:pt idx="5">
                  <c:v>8192.0</c:v>
                </c:pt>
                <c:pt idx="6">
                  <c:v>16384.0</c:v>
                </c:pt>
                <c:pt idx="7">
                  <c:v>32768.0</c:v>
                </c:pt>
              </c:numCache>
            </c:numRef>
          </c:cat>
          <c:val>
            <c:numRef>
              <c:f>'Weak Scaling'!$F$3:$F$10</c:f>
              <c:numCache>
                <c:formatCode>General</c:formatCode>
                <c:ptCount val="8"/>
                <c:pt idx="0">
                  <c:v>44.0531</c:v>
                </c:pt>
                <c:pt idx="1">
                  <c:v>73.05229999999998</c:v>
                </c:pt>
                <c:pt idx="2">
                  <c:v>127.435</c:v>
                </c:pt>
                <c:pt idx="3">
                  <c:v>359.178</c:v>
                </c:pt>
                <c:pt idx="4">
                  <c:v>586.3049999999994</c:v>
                </c:pt>
                <c:pt idx="5">
                  <c:v>892.878</c:v>
                </c:pt>
                <c:pt idx="6">
                  <c:v>1564.14</c:v>
                </c:pt>
                <c:pt idx="7">
                  <c:v>2551.99</c:v>
                </c:pt>
              </c:numCache>
            </c:numRef>
          </c:val>
          <c:smooth val="0"/>
        </c:ser>
        <c:ser>
          <c:idx val="3"/>
          <c:order val="3"/>
          <c:tx>
            <c:strRef>
              <c:f>'Weak Scaling'!$G$2</c:f>
              <c:strCache>
                <c:ptCount val="1"/>
                <c:pt idx="0">
                  <c:v>MPI Packed Slabs</c:v>
                </c:pt>
              </c:strCache>
            </c:strRef>
          </c:tx>
          <c:cat>
            <c:numRef>
              <c:f>'Weak Scaling'!$B$3:$B$10</c:f>
              <c:numCache>
                <c:formatCode>General</c:formatCode>
                <c:ptCount val="8"/>
                <c:pt idx="0">
                  <c:v>256.0</c:v>
                </c:pt>
                <c:pt idx="1">
                  <c:v>512.0</c:v>
                </c:pt>
                <c:pt idx="2">
                  <c:v>1024.0</c:v>
                </c:pt>
                <c:pt idx="3">
                  <c:v>2048.0</c:v>
                </c:pt>
                <c:pt idx="4">
                  <c:v>4096.0</c:v>
                </c:pt>
                <c:pt idx="5">
                  <c:v>8192.0</c:v>
                </c:pt>
                <c:pt idx="6">
                  <c:v>16384.0</c:v>
                </c:pt>
                <c:pt idx="7">
                  <c:v>32768.0</c:v>
                </c:pt>
              </c:numCache>
            </c:numRef>
          </c:cat>
          <c:val>
            <c:numRef>
              <c:f>'Weak Scaling'!$G$3:$G$10</c:f>
              <c:numCache>
                <c:formatCode>General</c:formatCode>
                <c:ptCount val="8"/>
                <c:pt idx="0">
                  <c:v>48.832</c:v>
                </c:pt>
                <c:pt idx="1">
                  <c:v>80.537</c:v>
                </c:pt>
                <c:pt idx="2">
                  <c:v>162.15</c:v>
                </c:pt>
                <c:pt idx="3">
                  <c:v>289.69</c:v>
                </c:pt>
                <c:pt idx="4">
                  <c:v>497.81</c:v>
                </c:pt>
                <c:pt idx="5">
                  <c:v>775.57</c:v>
                </c:pt>
                <c:pt idx="6">
                  <c:v>1373.7</c:v>
                </c:pt>
              </c:numCache>
            </c:numRef>
          </c:val>
          <c:smooth val="0"/>
        </c:ser>
        <c:dLbls>
          <c:showLegendKey val="0"/>
          <c:showVal val="0"/>
          <c:showCatName val="0"/>
          <c:showSerName val="0"/>
          <c:showPercent val="0"/>
          <c:showBubbleSize val="0"/>
        </c:dLbls>
        <c:marker val="1"/>
        <c:smooth val="0"/>
        <c:axId val="-2000096376"/>
        <c:axId val="-2000090776"/>
      </c:lineChart>
      <c:catAx>
        <c:axId val="-2000096376"/>
        <c:scaling>
          <c:orientation val="minMax"/>
        </c:scaling>
        <c:delete val="0"/>
        <c:axPos val="b"/>
        <c:title>
          <c:tx>
            <c:rich>
              <a:bodyPr/>
              <a:lstStyle/>
              <a:p>
                <a:pPr>
                  <a:defRPr sz="1600"/>
                </a:pPr>
                <a:r>
                  <a:rPr lang="en-US" sz="1600" dirty="0"/>
                  <a:t>Num. of Cores</a:t>
                </a:r>
              </a:p>
            </c:rich>
          </c:tx>
          <c:layout/>
          <c:overlay val="0"/>
        </c:title>
        <c:numFmt formatCode="General" sourceLinked="1"/>
        <c:majorTickMark val="out"/>
        <c:minorTickMark val="none"/>
        <c:tickLblPos val="nextTo"/>
        <c:txPr>
          <a:bodyPr/>
          <a:lstStyle/>
          <a:p>
            <a:pPr>
              <a:defRPr sz="1200"/>
            </a:pPr>
            <a:endParaRPr lang="en-US"/>
          </a:p>
        </c:txPr>
        <c:crossAx val="-2000090776"/>
        <c:crosses val="autoZero"/>
        <c:auto val="1"/>
        <c:lblAlgn val="ctr"/>
        <c:lblOffset val="100"/>
        <c:noMultiLvlLbl val="0"/>
      </c:catAx>
      <c:valAx>
        <c:axId val="-2000090776"/>
        <c:scaling>
          <c:orientation val="minMax"/>
        </c:scaling>
        <c:delete val="0"/>
        <c:axPos val="l"/>
        <c:majorGridlines>
          <c:spPr>
            <a:ln>
              <a:prstDash val="sysDot"/>
            </a:ln>
          </c:spPr>
        </c:majorGridlines>
        <c:title>
          <c:tx>
            <c:rich>
              <a:bodyPr rot="-5400000" vert="horz"/>
              <a:lstStyle/>
              <a:p>
                <a:pPr>
                  <a:defRPr sz="1600"/>
                </a:pPr>
                <a:r>
                  <a:rPr lang="en-US" sz="1600" dirty="0"/>
                  <a:t>GFlops</a:t>
                </a:r>
              </a:p>
            </c:rich>
          </c:tx>
          <c:layout/>
          <c:overlay val="0"/>
        </c:title>
        <c:numFmt formatCode="General" sourceLinked="1"/>
        <c:majorTickMark val="out"/>
        <c:minorTickMark val="none"/>
        <c:tickLblPos val="nextTo"/>
        <c:txPr>
          <a:bodyPr/>
          <a:lstStyle/>
          <a:p>
            <a:pPr>
              <a:defRPr sz="1200"/>
            </a:pPr>
            <a:endParaRPr lang="en-US"/>
          </a:p>
        </c:txPr>
        <c:crossAx val="-2000096376"/>
        <c:crosses val="autoZero"/>
        <c:crossBetween val="between"/>
      </c:valAx>
    </c:plotArea>
    <c:legend>
      <c:legendPos val="r"/>
      <c:layout>
        <c:manualLayout>
          <c:xMode val="edge"/>
          <c:yMode val="edge"/>
          <c:x val="0.203086886866414"/>
          <c:y val="0.106377032074777"/>
          <c:w val="0.430752470564518"/>
          <c:h val="0.210079922442127"/>
        </c:manualLayout>
      </c:layout>
      <c:overlay val="0"/>
      <c:txPr>
        <a:bodyPr/>
        <a:lstStyle/>
        <a:p>
          <a:pPr>
            <a:defRPr sz="1400"/>
          </a:pPr>
          <a:endParaRPr lang="en-US"/>
        </a:p>
      </c:txPr>
    </c:legend>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sz="2000" dirty="0"/>
              <a:t>Performance results on Cray XE6 </a:t>
            </a:r>
            <a:endParaRPr lang="en-US" sz="2000" dirty="0" smtClean="0"/>
          </a:p>
          <a:p>
            <a:pPr>
              <a:defRPr/>
            </a:pPr>
            <a:r>
              <a:rPr lang="en-US" dirty="0" smtClean="0"/>
              <a:t>(</a:t>
            </a:r>
            <a:r>
              <a:rPr lang="en-US" dirty="0"/>
              <a:t>24K cores, 32k × 32k </a:t>
            </a:r>
            <a:r>
              <a:rPr lang="en-US" dirty="0" smtClean="0"/>
              <a:t>matrices)</a:t>
            </a:r>
            <a:endParaRPr lang="en-US" dirty="0"/>
          </a:p>
        </c:rich>
      </c:tx>
      <c:layout>
        <c:manualLayout>
          <c:xMode val="edge"/>
          <c:yMode val="edge"/>
          <c:x val="0.265217987132139"/>
          <c:y val="0.0289767554704083"/>
        </c:manualLayout>
      </c:layout>
      <c:overlay val="1"/>
      <c:spPr>
        <a:solidFill>
          <a:schemeClr val="bg1"/>
        </a:solidFill>
        <a:ln>
          <a:solidFill>
            <a:schemeClr val="bg1">
              <a:lumMod val="75000"/>
            </a:schemeClr>
          </a:solidFill>
        </a:ln>
      </c:spPr>
    </c:title>
    <c:autoTitleDeleted val="0"/>
    <c:plotArea>
      <c:layout>
        <c:manualLayout>
          <c:layoutTarget val="inner"/>
          <c:xMode val="edge"/>
          <c:yMode val="edge"/>
          <c:x val="0.142721661646576"/>
          <c:y val="0.0500687926948837"/>
          <c:w val="0.822571142334165"/>
          <c:h val="0.840133791773195"/>
        </c:manualLayout>
      </c:layout>
      <c:barChart>
        <c:barDir val="col"/>
        <c:grouping val="stacked"/>
        <c:varyColors val="0"/>
        <c:ser>
          <c:idx val="0"/>
          <c:order val="0"/>
          <c:tx>
            <c:strRef>
              <c:f>Sheet1!$A$2</c:f>
              <c:strCache>
                <c:ptCount val="1"/>
                <c:pt idx="0">
                  <c:v>2D (Original)</c:v>
                </c:pt>
              </c:strCache>
            </c:strRef>
          </c:tx>
          <c:spPr>
            <a:solidFill>
              <a:srgbClr val="AF545A"/>
            </a:solidFill>
          </c:spPr>
          <c:invertIfNegative val="0"/>
          <c:cat>
            <c:strRef>
              <c:f>Sheet1!$B$1:$E$1</c:f>
              <c:strCache>
                <c:ptCount val="4"/>
                <c:pt idx="0">
                  <c:v>SUMMA</c:v>
                </c:pt>
                <c:pt idx="1">
                  <c:v> Cannon</c:v>
                </c:pt>
                <c:pt idx="2">
                  <c:v>TRSM</c:v>
                </c:pt>
                <c:pt idx="3">
                  <c:v>Cholesky</c:v>
                </c:pt>
              </c:strCache>
            </c:strRef>
          </c:cat>
          <c:val>
            <c:numRef>
              <c:f>Sheet1!$B$2:$E$2</c:f>
              <c:numCache>
                <c:formatCode>General</c:formatCode>
                <c:ptCount val="4"/>
                <c:pt idx="0">
                  <c:v>17340.8256</c:v>
                </c:pt>
                <c:pt idx="1">
                  <c:v>25185.4848</c:v>
                </c:pt>
                <c:pt idx="2">
                  <c:v>8278.179839999983</c:v>
                </c:pt>
                <c:pt idx="3">
                  <c:v>6729.89184</c:v>
                </c:pt>
              </c:numCache>
            </c:numRef>
          </c:val>
        </c:ser>
        <c:ser>
          <c:idx val="1"/>
          <c:order val="1"/>
          <c:tx>
            <c:strRef>
              <c:f>Sheet1!$A$3</c:f>
              <c:strCache>
                <c:ptCount val="1"/>
                <c:pt idx="0">
                  <c:v>2D + Overlap</c:v>
                </c:pt>
              </c:strCache>
            </c:strRef>
          </c:tx>
          <c:spPr>
            <a:solidFill>
              <a:schemeClr val="bg2">
                <a:lumMod val="50000"/>
              </a:schemeClr>
            </a:solidFill>
          </c:spPr>
          <c:invertIfNegative val="0"/>
          <c:cat>
            <c:strRef>
              <c:f>Sheet1!$B$1:$E$1</c:f>
              <c:strCache>
                <c:ptCount val="4"/>
                <c:pt idx="0">
                  <c:v>SUMMA</c:v>
                </c:pt>
                <c:pt idx="1">
                  <c:v> Cannon</c:v>
                </c:pt>
                <c:pt idx="2">
                  <c:v>TRSM</c:v>
                </c:pt>
                <c:pt idx="3">
                  <c:v>Cholesky</c:v>
                </c:pt>
              </c:strCache>
            </c:strRef>
          </c:cat>
          <c:val>
            <c:numRef>
              <c:f>Sheet1!$B$3:$E$3</c:f>
              <c:numCache>
                <c:formatCode>General</c:formatCode>
                <c:ptCount val="4"/>
                <c:pt idx="0">
                  <c:v>2043.74016</c:v>
                </c:pt>
                <c:pt idx="1">
                  <c:v>970.2604800000012</c:v>
                </c:pt>
                <c:pt idx="2">
                  <c:v>289.0137600000012</c:v>
                </c:pt>
                <c:pt idx="3">
                  <c:v>1754.726400000001</c:v>
                </c:pt>
              </c:numCache>
            </c:numRef>
          </c:val>
        </c:ser>
        <c:ser>
          <c:idx val="2"/>
          <c:order val="2"/>
          <c:tx>
            <c:strRef>
              <c:f>Sheet1!$A$4</c:f>
              <c:strCache>
                <c:ptCount val="1"/>
                <c:pt idx="0">
                  <c:v>2.5D (Avoiding)</c:v>
                </c:pt>
              </c:strCache>
            </c:strRef>
          </c:tx>
          <c:spPr>
            <a:solidFill>
              <a:srgbClr val="5F86C1"/>
            </a:solidFill>
          </c:spPr>
          <c:invertIfNegative val="0"/>
          <c:cat>
            <c:strRef>
              <c:f>Sheet1!$B$1:$E$1</c:f>
              <c:strCache>
                <c:ptCount val="4"/>
                <c:pt idx="0">
                  <c:v>SUMMA</c:v>
                </c:pt>
                <c:pt idx="1">
                  <c:v> Cannon</c:v>
                </c:pt>
                <c:pt idx="2">
                  <c:v>TRSM</c:v>
                </c:pt>
                <c:pt idx="3">
                  <c:v>Cholesky</c:v>
                </c:pt>
              </c:strCache>
            </c:strRef>
          </c:cat>
          <c:val>
            <c:numRef>
              <c:f>Sheet1!$B$4:$E$4</c:f>
              <c:numCache>
                <c:formatCode>General</c:formatCode>
                <c:ptCount val="4"/>
                <c:pt idx="0">
                  <c:v>10941.2352</c:v>
                </c:pt>
                <c:pt idx="1">
                  <c:v>12427.59168</c:v>
                </c:pt>
                <c:pt idx="2">
                  <c:v>6358.30272</c:v>
                </c:pt>
                <c:pt idx="3">
                  <c:v>0.0</c:v>
                </c:pt>
              </c:numCache>
            </c:numRef>
          </c:val>
        </c:ser>
        <c:ser>
          <c:idx val="3"/>
          <c:order val="3"/>
          <c:tx>
            <c:strRef>
              <c:f>Sheet1!$A$5</c:f>
              <c:strCache>
                <c:ptCount val="1"/>
                <c:pt idx="0">
                  <c:v>2.5D + Overlap</c:v>
                </c:pt>
              </c:strCache>
            </c:strRef>
          </c:tx>
          <c:spPr>
            <a:solidFill>
              <a:srgbClr val="839A2A"/>
            </a:solidFill>
          </c:spPr>
          <c:invertIfNegative val="0"/>
          <c:cat>
            <c:strRef>
              <c:f>Sheet1!$B$1:$E$1</c:f>
              <c:strCache>
                <c:ptCount val="4"/>
                <c:pt idx="0">
                  <c:v>SUMMA</c:v>
                </c:pt>
                <c:pt idx="1">
                  <c:v> Cannon</c:v>
                </c:pt>
                <c:pt idx="2">
                  <c:v>TRSM</c:v>
                </c:pt>
                <c:pt idx="3">
                  <c:v>Cholesky</c:v>
                </c:pt>
              </c:strCache>
            </c:strRef>
          </c:cat>
          <c:val>
            <c:numRef>
              <c:f>Sheet1!$B$5:$E$5</c:f>
              <c:numCache>
                <c:formatCode>General</c:formatCode>
                <c:ptCount val="4"/>
                <c:pt idx="0">
                  <c:v>5057.7408</c:v>
                </c:pt>
                <c:pt idx="1">
                  <c:v>9681.96095999994</c:v>
                </c:pt>
                <c:pt idx="2">
                  <c:v>1176.69888</c:v>
                </c:pt>
                <c:pt idx="3">
                  <c:v>0.0</c:v>
                </c:pt>
              </c:numCache>
            </c:numRef>
          </c:val>
        </c:ser>
        <c:dLbls>
          <c:showLegendKey val="0"/>
          <c:showVal val="0"/>
          <c:showCatName val="0"/>
          <c:showSerName val="0"/>
          <c:showPercent val="0"/>
          <c:showBubbleSize val="0"/>
        </c:dLbls>
        <c:gapWidth val="55"/>
        <c:overlap val="100"/>
        <c:axId val="-2000564664"/>
        <c:axId val="-2000561544"/>
      </c:barChart>
      <c:catAx>
        <c:axId val="-2000564664"/>
        <c:scaling>
          <c:orientation val="minMax"/>
        </c:scaling>
        <c:delete val="0"/>
        <c:axPos val="b"/>
        <c:majorTickMark val="none"/>
        <c:minorTickMark val="none"/>
        <c:tickLblPos val="nextTo"/>
        <c:crossAx val="-2000561544"/>
        <c:crosses val="autoZero"/>
        <c:auto val="1"/>
        <c:lblAlgn val="ctr"/>
        <c:lblOffset val="100"/>
        <c:noMultiLvlLbl val="0"/>
      </c:catAx>
      <c:valAx>
        <c:axId val="-2000561544"/>
        <c:scaling>
          <c:orientation val="minMax"/>
        </c:scaling>
        <c:delete val="0"/>
        <c:axPos val="l"/>
        <c:majorGridlines/>
        <c:title>
          <c:tx>
            <c:rich>
              <a:bodyPr rot="-5400000" vert="horz"/>
              <a:lstStyle/>
              <a:p>
                <a:pPr>
                  <a:defRPr sz="1800"/>
                </a:pPr>
                <a:r>
                  <a:rPr lang="en-US" sz="1800"/>
                  <a:t>Gflops</a:t>
                </a:r>
              </a:p>
            </c:rich>
          </c:tx>
          <c:layout/>
          <c:overlay val="0"/>
        </c:title>
        <c:numFmt formatCode="General" sourceLinked="1"/>
        <c:majorTickMark val="none"/>
        <c:minorTickMark val="none"/>
        <c:tickLblPos val="nextTo"/>
        <c:crossAx val="-2000564664"/>
        <c:crosses val="autoZero"/>
        <c:crossBetween val="between"/>
      </c:valAx>
      <c:spPr>
        <a:ln>
          <a:solidFill>
            <a:schemeClr val="bg1">
              <a:lumMod val="50000"/>
            </a:schemeClr>
          </a:solidFill>
        </a:ln>
      </c:spPr>
    </c:plotArea>
    <c:legend>
      <c:legendPos val="r"/>
      <c:layout>
        <c:manualLayout>
          <c:xMode val="edge"/>
          <c:yMode val="edge"/>
          <c:x val="0.616576429052563"/>
          <c:y val="0.197245625546807"/>
          <c:w val="0.20605930282811"/>
          <c:h val="0.220968276969813"/>
        </c:manualLayout>
      </c:layout>
      <c:overlay val="0"/>
      <c:spPr>
        <a:solidFill>
          <a:schemeClr val="bg1"/>
        </a:solidFill>
        <a:ln>
          <a:solidFill>
            <a:schemeClr val="tx1"/>
          </a:solidFill>
        </a:ln>
      </c:spPr>
    </c:legend>
    <c:plotVisOnly val="1"/>
    <c:dispBlanksAs val="gap"/>
    <c:showDLblsOverMax val="0"/>
  </c:chart>
  <c:txPr>
    <a:bodyPr/>
    <a:lstStyle/>
    <a:p>
      <a:pPr>
        <a:defRPr sz="14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200"/>
              <a:t>Shared Data Access Time on 8-core</a:t>
            </a:r>
            <a:r>
              <a:rPr lang="en-US" sz="1200" baseline="0"/>
              <a:t> Intel </a:t>
            </a:r>
            <a:endParaRPr lang="en-US" sz="1200"/>
          </a:p>
        </c:rich>
      </c:tx>
      <c:layout>
        <c:manualLayout>
          <c:xMode val="edge"/>
          <c:yMode val="edge"/>
          <c:x val="0.148209191242399"/>
          <c:y val="0.0388388577176356"/>
        </c:manualLayout>
      </c:layout>
      <c:overlay val="0"/>
    </c:title>
    <c:autoTitleDeleted val="0"/>
    <c:plotArea>
      <c:layout>
        <c:manualLayout>
          <c:layoutTarget val="inner"/>
          <c:xMode val="edge"/>
          <c:yMode val="edge"/>
          <c:x val="0.147824206633262"/>
          <c:y val="0.167141294838145"/>
          <c:w val="0.794974269520657"/>
          <c:h val="0.653150699912511"/>
        </c:manualLayout>
      </c:layout>
      <c:lineChart>
        <c:grouping val="standard"/>
        <c:varyColors val="0"/>
        <c:ser>
          <c:idx val="0"/>
          <c:order val="0"/>
          <c:tx>
            <c:v>Local pointer</c:v>
          </c:tx>
          <c:cat>
            <c:numRef>
              <c:f>'local vs shared'!$A$4:$A$14</c:f>
              <c:numCache>
                <c:formatCode>General</c:formatCode>
                <c:ptCount val="11"/>
                <c:pt idx="0">
                  <c:v>8.0</c:v>
                </c:pt>
                <c:pt idx="1">
                  <c:v>16.0</c:v>
                </c:pt>
                <c:pt idx="2">
                  <c:v>32.0</c:v>
                </c:pt>
                <c:pt idx="3">
                  <c:v>64.0</c:v>
                </c:pt>
                <c:pt idx="4">
                  <c:v>128.0</c:v>
                </c:pt>
                <c:pt idx="5">
                  <c:v>256.0</c:v>
                </c:pt>
                <c:pt idx="6">
                  <c:v>512.0</c:v>
                </c:pt>
                <c:pt idx="7">
                  <c:v>1024.0</c:v>
                </c:pt>
                <c:pt idx="8">
                  <c:v>2048.0</c:v>
                </c:pt>
                <c:pt idx="9">
                  <c:v>4096.0</c:v>
                </c:pt>
                <c:pt idx="10">
                  <c:v>8192.0</c:v>
                </c:pt>
              </c:numCache>
            </c:numRef>
          </c:cat>
          <c:val>
            <c:numRef>
              <c:f>'local vs shared'!$G$4:$G$10</c:f>
              <c:numCache>
                <c:formatCode>General</c:formatCode>
                <c:ptCount val="7"/>
                <c:pt idx="0">
                  <c:v>3.0</c:v>
                </c:pt>
                <c:pt idx="1">
                  <c:v>5.0</c:v>
                </c:pt>
                <c:pt idx="2">
                  <c:v>6.0</c:v>
                </c:pt>
                <c:pt idx="3">
                  <c:v>9.0</c:v>
                </c:pt>
                <c:pt idx="4">
                  <c:v>13.0</c:v>
                </c:pt>
                <c:pt idx="5">
                  <c:v>21.0</c:v>
                </c:pt>
                <c:pt idx="6">
                  <c:v>39.0</c:v>
                </c:pt>
              </c:numCache>
            </c:numRef>
          </c:val>
          <c:smooth val="0"/>
        </c:ser>
        <c:ser>
          <c:idx val="1"/>
          <c:order val="1"/>
          <c:tx>
            <c:v>Pointer-to-shared Berkeley UPC</c:v>
          </c:tx>
          <c:cat>
            <c:numRef>
              <c:f>'local vs shared'!$A$4:$A$14</c:f>
              <c:numCache>
                <c:formatCode>General</c:formatCode>
                <c:ptCount val="11"/>
                <c:pt idx="0">
                  <c:v>8.0</c:v>
                </c:pt>
                <c:pt idx="1">
                  <c:v>16.0</c:v>
                </c:pt>
                <c:pt idx="2">
                  <c:v>32.0</c:v>
                </c:pt>
                <c:pt idx="3">
                  <c:v>64.0</c:v>
                </c:pt>
                <c:pt idx="4">
                  <c:v>128.0</c:v>
                </c:pt>
                <c:pt idx="5">
                  <c:v>256.0</c:v>
                </c:pt>
                <c:pt idx="6">
                  <c:v>512.0</c:v>
                </c:pt>
                <c:pt idx="7">
                  <c:v>1024.0</c:v>
                </c:pt>
                <c:pt idx="8">
                  <c:v>2048.0</c:v>
                </c:pt>
                <c:pt idx="9">
                  <c:v>4096.0</c:v>
                </c:pt>
                <c:pt idx="10">
                  <c:v>8192.0</c:v>
                </c:pt>
              </c:numCache>
            </c:numRef>
          </c:cat>
          <c:val>
            <c:numRef>
              <c:f>'local vs shared'!$F$4:$F$10</c:f>
              <c:numCache>
                <c:formatCode>General</c:formatCode>
                <c:ptCount val="7"/>
                <c:pt idx="0">
                  <c:v>13.0</c:v>
                </c:pt>
                <c:pt idx="1">
                  <c:v>15.0</c:v>
                </c:pt>
                <c:pt idx="2">
                  <c:v>27.0</c:v>
                </c:pt>
                <c:pt idx="3">
                  <c:v>53.0</c:v>
                </c:pt>
                <c:pt idx="4">
                  <c:v>104.0</c:v>
                </c:pt>
                <c:pt idx="5">
                  <c:v>206.0</c:v>
                </c:pt>
                <c:pt idx="6">
                  <c:v>412.0</c:v>
                </c:pt>
              </c:numCache>
            </c:numRef>
          </c:val>
          <c:smooth val="0"/>
        </c:ser>
        <c:ser>
          <c:idx val="2"/>
          <c:order val="2"/>
          <c:tx>
            <c:v>Pointer-to-shared GCCUPC</c:v>
          </c:tx>
          <c:cat>
            <c:numRef>
              <c:f>'local vs shared'!$A$4:$A$14</c:f>
              <c:numCache>
                <c:formatCode>General</c:formatCode>
                <c:ptCount val="11"/>
                <c:pt idx="0">
                  <c:v>8.0</c:v>
                </c:pt>
                <c:pt idx="1">
                  <c:v>16.0</c:v>
                </c:pt>
                <c:pt idx="2">
                  <c:v>32.0</c:v>
                </c:pt>
                <c:pt idx="3">
                  <c:v>64.0</c:v>
                </c:pt>
                <c:pt idx="4">
                  <c:v>128.0</c:v>
                </c:pt>
                <c:pt idx="5">
                  <c:v>256.0</c:v>
                </c:pt>
                <c:pt idx="6">
                  <c:v>512.0</c:v>
                </c:pt>
                <c:pt idx="7">
                  <c:v>1024.0</c:v>
                </c:pt>
                <c:pt idx="8">
                  <c:v>2048.0</c:v>
                </c:pt>
                <c:pt idx="9">
                  <c:v>4096.0</c:v>
                </c:pt>
                <c:pt idx="10">
                  <c:v>8192.0</c:v>
                </c:pt>
              </c:numCache>
            </c:numRef>
          </c:cat>
          <c:val>
            <c:numRef>
              <c:f>'local vs shared'!$F$18:$F$24</c:f>
              <c:numCache>
                <c:formatCode>General</c:formatCode>
                <c:ptCount val="7"/>
                <c:pt idx="0">
                  <c:v>26.0</c:v>
                </c:pt>
                <c:pt idx="1">
                  <c:v>24.0</c:v>
                </c:pt>
                <c:pt idx="2">
                  <c:v>46.0</c:v>
                </c:pt>
                <c:pt idx="3">
                  <c:v>103.0</c:v>
                </c:pt>
                <c:pt idx="4">
                  <c:v>197.0</c:v>
                </c:pt>
                <c:pt idx="5">
                  <c:v>359.0</c:v>
                </c:pt>
                <c:pt idx="6">
                  <c:v>747.0</c:v>
                </c:pt>
              </c:numCache>
            </c:numRef>
          </c:val>
          <c:smooth val="0"/>
        </c:ser>
        <c:dLbls>
          <c:showLegendKey val="0"/>
          <c:showVal val="0"/>
          <c:showCatName val="0"/>
          <c:showSerName val="0"/>
          <c:showPercent val="0"/>
          <c:showBubbleSize val="0"/>
        </c:dLbls>
        <c:marker val="1"/>
        <c:smooth val="0"/>
        <c:axId val="-2054421592"/>
        <c:axId val="-2054423096"/>
      </c:lineChart>
      <c:catAx>
        <c:axId val="-2054421592"/>
        <c:scaling>
          <c:orientation val="minMax"/>
        </c:scaling>
        <c:delete val="0"/>
        <c:axPos val="b"/>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r>
                  <a:rPr lang="en-US" sz="1100" b="1" i="0" baseline="0"/>
                  <a:t>Data Size (bytes)</a:t>
                </a:r>
              </a:p>
            </c:rich>
          </c:tx>
          <c:layout/>
          <c:overlay val="0"/>
        </c:title>
        <c:numFmt formatCode="General" sourceLinked="1"/>
        <c:majorTickMark val="out"/>
        <c:minorTickMark val="none"/>
        <c:tickLblPos val="nextTo"/>
        <c:crossAx val="-2054423096"/>
        <c:crosses val="autoZero"/>
        <c:auto val="1"/>
        <c:lblAlgn val="ctr"/>
        <c:lblOffset val="100"/>
        <c:noMultiLvlLbl val="0"/>
      </c:catAx>
      <c:valAx>
        <c:axId val="-2054423096"/>
        <c:scaling>
          <c:orientation val="minMax"/>
        </c:scaling>
        <c:delete val="0"/>
        <c:axPos val="l"/>
        <c:majorGridlines>
          <c:spPr>
            <a:ln>
              <a:prstDash val="sysDash"/>
            </a:ln>
          </c:spPr>
        </c:majorGridlines>
        <c:title>
          <c:tx>
            <c:rich>
              <a:bodyPr rot="-5400000" vert="horz"/>
              <a:lstStyle/>
              <a:p>
                <a:pPr>
                  <a:defRPr sz="1100"/>
                </a:pPr>
                <a:r>
                  <a:rPr lang="en-US" sz="1100"/>
                  <a:t>Time (ns)</a:t>
                </a:r>
              </a:p>
            </c:rich>
          </c:tx>
          <c:layout/>
          <c:overlay val="0"/>
        </c:title>
        <c:numFmt formatCode="General" sourceLinked="1"/>
        <c:majorTickMark val="out"/>
        <c:minorTickMark val="none"/>
        <c:tickLblPos val="nextTo"/>
        <c:crossAx val="-2054421592"/>
        <c:crosses val="autoZero"/>
        <c:crossBetween val="between"/>
      </c:valAx>
    </c:plotArea>
    <c:legend>
      <c:legendPos val="r"/>
      <c:layout>
        <c:manualLayout>
          <c:xMode val="edge"/>
          <c:yMode val="edge"/>
          <c:x val="0.151044152151436"/>
          <c:y val="0.170144721493147"/>
          <c:w val="0.610060698934373"/>
          <c:h val="0.252303149606299"/>
        </c:manualLayout>
      </c:layout>
      <c:overlay val="0"/>
      <c:txPr>
        <a:bodyPr/>
        <a:lstStyle/>
        <a:p>
          <a:pPr>
            <a:defRPr sz="1100"/>
          </a:pPr>
          <a:endParaRPr lang="en-US"/>
        </a:p>
      </c:txPr>
    </c:legend>
    <c:plotVisOnly val="1"/>
    <c:dispBlanksAs val="gap"/>
    <c:showDLblsOverMax val="0"/>
  </c:chart>
  <c:externalData r:id="rId2">
    <c:autoUpdate val="0"/>
  </c:externalData>
</c:chartSpace>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image" Target="../media/image19.png"/><Relationship Id="rId2"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image" Target="../media/image19.png"/><Relationship Id="rId2"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5EC35F-5548-1049-BB5E-C7376F9C13ED}" type="doc">
      <dgm:prSet loTypeId="urn:microsoft.com/office/officeart/2005/8/layout/orgChart1" loCatId="hierarchy" qsTypeId="urn:microsoft.com/office/officeart/2005/8/quickstyle/simple5" qsCatId="simple" csTypeId="urn:microsoft.com/office/officeart/2005/8/colors/accent1_2" csCatId="accent1" phldr="1"/>
      <dgm:spPr/>
      <dgm:t>
        <a:bodyPr/>
        <a:lstStyle/>
        <a:p>
          <a:endParaRPr lang="en-US"/>
        </a:p>
      </dgm:t>
    </dgm:pt>
    <dgm:pt modelId="{DEBFB58A-3CE5-A54D-923C-B0A23DEEC9D1}">
      <dgm:prSet phldrT="[Text]" custT="1"/>
      <dgm:spPr>
        <a:solidFill>
          <a:srgbClr val="22467A"/>
        </a:solidFill>
      </dgm:spPr>
      <dgm:t>
        <a:bodyPr/>
        <a:lstStyle/>
        <a:p>
          <a:r>
            <a:rPr lang="en-US" sz="2400" b="1" dirty="0" smtClean="0">
              <a:latin typeface="Arial"/>
            </a:rPr>
            <a:t>Computing Sciences</a:t>
          </a:r>
          <a:endParaRPr lang="en-US" sz="2400" b="1" dirty="0">
            <a:latin typeface="Arial"/>
          </a:endParaRPr>
        </a:p>
      </dgm:t>
    </dgm:pt>
    <dgm:pt modelId="{FA3FF250-97D4-AD4F-B7DF-D1D03E2B3F44}" type="parTrans" cxnId="{2263FF6F-7BF7-FB4E-85DD-BCF1956F47AE}">
      <dgm:prSet/>
      <dgm:spPr/>
      <dgm:t>
        <a:bodyPr/>
        <a:lstStyle/>
        <a:p>
          <a:endParaRPr lang="en-US"/>
        </a:p>
      </dgm:t>
    </dgm:pt>
    <dgm:pt modelId="{30BEBBE6-4B79-CB48-A248-F3A9F195D383}" type="sibTrans" cxnId="{2263FF6F-7BF7-FB4E-85DD-BCF1956F47AE}">
      <dgm:prSet/>
      <dgm:spPr/>
      <dgm:t>
        <a:bodyPr/>
        <a:lstStyle/>
        <a:p>
          <a:endParaRPr lang="en-US"/>
        </a:p>
      </dgm:t>
    </dgm:pt>
    <dgm:pt modelId="{1D3168FF-82A4-AB42-84E1-A06963F13787}">
      <dgm:prSet phldrT="[Text]" custT="1"/>
      <dgm:spPr>
        <a:solidFill>
          <a:srgbClr val="325C83"/>
        </a:solidFill>
      </dgm:spPr>
      <dgm:t>
        <a:bodyPr/>
        <a:lstStyle/>
        <a:p>
          <a:r>
            <a:rPr lang="en-US" sz="2400" dirty="0" err="1" smtClean="0">
              <a:latin typeface="Arial"/>
            </a:rPr>
            <a:t>ESnet</a:t>
          </a:r>
          <a:r>
            <a:rPr lang="en-US" sz="2400" dirty="0" smtClean="0">
              <a:latin typeface="Arial"/>
            </a:rPr>
            <a:t> Facility</a:t>
          </a:r>
          <a:endParaRPr lang="en-US" sz="2400" dirty="0">
            <a:latin typeface="Arial"/>
          </a:endParaRPr>
        </a:p>
      </dgm:t>
    </dgm:pt>
    <dgm:pt modelId="{BDB969C6-A5D4-5340-9EAF-AE20896524A6}" type="parTrans" cxnId="{8AE5EB30-A633-C747-BD09-C8378FE64531}">
      <dgm:prSet/>
      <dgm:spPr/>
      <dgm:t>
        <a:bodyPr/>
        <a:lstStyle/>
        <a:p>
          <a:endParaRPr lang="en-US"/>
        </a:p>
      </dgm:t>
    </dgm:pt>
    <dgm:pt modelId="{2BFD6B06-0892-2844-AF92-6F3676567465}" type="sibTrans" cxnId="{8AE5EB30-A633-C747-BD09-C8378FE64531}">
      <dgm:prSet/>
      <dgm:spPr/>
      <dgm:t>
        <a:bodyPr/>
        <a:lstStyle/>
        <a:p>
          <a:endParaRPr lang="en-US"/>
        </a:p>
      </dgm:t>
    </dgm:pt>
    <dgm:pt modelId="{10605FEC-02F7-A846-B60B-EDB69D178483}">
      <dgm:prSet phldrT="[Text]" custT="1"/>
      <dgm:spPr>
        <a:solidFill>
          <a:srgbClr val="325C83"/>
        </a:solidFill>
      </dgm:spPr>
      <dgm:t>
        <a:bodyPr/>
        <a:lstStyle/>
        <a:p>
          <a:r>
            <a:rPr lang="en-US" sz="2400" dirty="0" smtClean="0">
              <a:latin typeface="Arial"/>
            </a:rPr>
            <a:t>NERSC  Facility</a:t>
          </a:r>
          <a:endParaRPr lang="en-US" sz="2400" dirty="0">
            <a:latin typeface="Arial"/>
          </a:endParaRPr>
        </a:p>
      </dgm:t>
    </dgm:pt>
    <dgm:pt modelId="{6D7579DD-CFA8-6F45-9471-9F7597521354}" type="parTrans" cxnId="{DDA86DC5-1216-FC46-85D7-5C60AB9D6515}">
      <dgm:prSet/>
      <dgm:spPr/>
      <dgm:t>
        <a:bodyPr/>
        <a:lstStyle/>
        <a:p>
          <a:endParaRPr lang="en-US"/>
        </a:p>
      </dgm:t>
    </dgm:pt>
    <dgm:pt modelId="{2722B00A-5126-D545-86D7-C5B034E81B08}" type="sibTrans" cxnId="{DDA86DC5-1216-FC46-85D7-5C60AB9D6515}">
      <dgm:prSet/>
      <dgm:spPr/>
      <dgm:t>
        <a:bodyPr/>
        <a:lstStyle/>
        <a:p>
          <a:endParaRPr lang="en-US"/>
        </a:p>
      </dgm:t>
    </dgm:pt>
    <dgm:pt modelId="{374272C6-FDA4-2040-9D56-124108ECA558}">
      <dgm:prSet phldrT="[Text]" custT="1"/>
      <dgm:spPr>
        <a:solidFill>
          <a:srgbClr val="006357"/>
        </a:solidFill>
        <a:effectLst/>
      </dgm:spPr>
      <dgm:t>
        <a:bodyPr/>
        <a:lstStyle/>
        <a:p>
          <a:r>
            <a:rPr lang="en-US" sz="2400" dirty="0" smtClean="0">
              <a:latin typeface="Arial"/>
            </a:rPr>
            <a:t>Applied Math</a:t>
          </a:r>
          <a:endParaRPr lang="en-US" sz="2400" dirty="0">
            <a:latin typeface="Arial"/>
          </a:endParaRPr>
        </a:p>
      </dgm:t>
    </dgm:pt>
    <dgm:pt modelId="{73D1FB82-FC31-0144-87BF-89A9404C7B69}" type="parTrans" cxnId="{F0455634-19D4-F345-A399-4596CF7BE333}">
      <dgm:prSet/>
      <dgm:spPr/>
      <dgm:t>
        <a:bodyPr/>
        <a:lstStyle/>
        <a:p>
          <a:endParaRPr lang="en-US"/>
        </a:p>
      </dgm:t>
    </dgm:pt>
    <dgm:pt modelId="{F38A4B15-3AB9-3046-AE0E-810DAFE384D3}" type="sibTrans" cxnId="{F0455634-19D4-F345-A399-4596CF7BE333}">
      <dgm:prSet/>
      <dgm:spPr/>
      <dgm:t>
        <a:bodyPr/>
        <a:lstStyle/>
        <a:p>
          <a:endParaRPr lang="en-US"/>
        </a:p>
      </dgm:t>
    </dgm:pt>
    <dgm:pt modelId="{40BFFE4D-30B8-1549-BACC-0B3B071215E0}">
      <dgm:prSet phldrT="[Text]" custT="1"/>
      <dgm:spPr>
        <a:solidFill>
          <a:srgbClr val="006357"/>
        </a:solidFill>
        <a:effectLst/>
      </dgm:spPr>
      <dgm:t>
        <a:bodyPr/>
        <a:lstStyle/>
        <a:p>
          <a:r>
            <a:rPr lang="en-US" sz="2400" dirty="0" smtClean="0">
              <a:latin typeface="Arial"/>
            </a:rPr>
            <a:t>Computer Science</a:t>
          </a:r>
          <a:endParaRPr lang="en-US" sz="2400" dirty="0">
            <a:latin typeface="Arial"/>
          </a:endParaRPr>
        </a:p>
      </dgm:t>
    </dgm:pt>
    <dgm:pt modelId="{A72E06C8-8F62-844B-9718-5B3A505934D1}" type="parTrans" cxnId="{962FBD23-3E1B-D34F-AFEB-02F1957337DE}">
      <dgm:prSet/>
      <dgm:spPr/>
      <dgm:t>
        <a:bodyPr/>
        <a:lstStyle/>
        <a:p>
          <a:endParaRPr lang="en-US"/>
        </a:p>
      </dgm:t>
    </dgm:pt>
    <dgm:pt modelId="{4F664826-F3A0-1F43-B8D0-DFA5F6D091AB}" type="sibTrans" cxnId="{962FBD23-3E1B-D34F-AFEB-02F1957337DE}">
      <dgm:prSet/>
      <dgm:spPr/>
      <dgm:t>
        <a:bodyPr/>
        <a:lstStyle/>
        <a:p>
          <a:endParaRPr lang="en-US"/>
        </a:p>
      </dgm:t>
    </dgm:pt>
    <dgm:pt modelId="{8E07EB26-EE40-5445-8565-E5037E49D3B0}">
      <dgm:prSet phldrT="[Text]" custT="1"/>
      <dgm:spPr>
        <a:solidFill>
          <a:srgbClr val="006357"/>
        </a:solidFill>
        <a:effectLst/>
      </dgm:spPr>
      <dgm:t>
        <a:bodyPr/>
        <a:lstStyle/>
        <a:p>
          <a:r>
            <a:rPr lang="en-US" sz="2400" dirty="0" smtClean="0">
              <a:latin typeface="Arial"/>
            </a:rPr>
            <a:t>Science Partnerships</a:t>
          </a:r>
          <a:endParaRPr lang="en-US" sz="2400" dirty="0">
            <a:latin typeface="Arial"/>
          </a:endParaRPr>
        </a:p>
      </dgm:t>
    </dgm:pt>
    <dgm:pt modelId="{38A12DCA-7449-DE4C-85E0-736A80567B4A}" type="parTrans" cxnId="{4EBA75EB-186A-234B-9177-66E2285841F0}">
      <dgm:prSet/>
      <dgm:spPr/>
      <dgm:t>
        <a:bodyPr/>
        <a:lstStyle/>
        <a:p>
          <a:endParaRPr lang="en-US"/>
        </a:p>
      </dgm:t>
    </dgm:pt>
    <dgm:pt modelId="{6B0FEB9D-ED05-1B44-90F5-963ED3E3A0AA}" type="sibTrans" cxnId="{4EBA75EB-186A-234B-9177-66E2285841F0}">
      <dgm:prSet/>
      <dgm:spPr/>
      <dgm:t>
        <a:bodyPr/>
        <a:lstStyle/>
        <a:p>
          <a:endParaRPr lang="en-US"/>
        </a:p>
      </dgm:t>
    </dgm:pt>
    <dgm:pt modelId="{65D26CFA-150E-4844-874A-01D53C5674BD}">
      <dgm:prSet phldrT="[Text]" custT="1"/>
      <dgm:spPr>
        <a:solidFill>
          <a:srgbClr val="325C83"/>
        </a:solidFill>
      </dgm:spPr>
      <dgm:t>
        <a:bodyPr/>
        <a:lstStyle/>
        <a:p>
          <a:r>
            <a:rPr lang="en-US" sz="2400" dirty="0" smtClean="0">
              <a:latin typeface="Arial"/>
            </a:rPr>
            <a:t>Computational Research</a:t>
          </a:r>
          <a:endParaRPr lang="en-US" sz="2400" dirty="0">
            <a:latin typeface="Arial"/>
          </a:endParaRPr>
        </a:p>
      </dgm:t>
    </dgm:pt>
    <dgm:pt modelId="{748FE4CA-F304-BA4F-BA01-E93951282419}" type="sibTrans" cxnId="{6B03950C-9FC3-894E-9BFC-F2205DF45599}">
      <dgm:prSet/>
      <dgm:spPr/>
      <dgm:t>
        <a:bodyPr/>
        <a:lstStyle/>
        <a:p>
          <a:endParaRPr lang="en-US"/>
        </a:p>
      </dgm:t>
    </dgm:pt>
    <dgm:pt modelId="{07D9405D-1593-EF46-A8E5-A82B039A405F}" type="parTrans" cxnId="{6B03950C-9FC3-894E-9BFC-F2205DF45599}">
      <dgm:prSet/>
      <dgm:spPr/>
      <dgm:t>
        <a:bodyPr/>
        <a:lstStyle/>
        <a:p>
          <a:endParaRPr lang="en-US"/>
        </a:p>
      </dgm:t>
    </dgm:pt>
    <dgm:pt modelId="{88D7D7D3-335E-C74B-869C-E810AA30FD94}">
      <dgm:prSet phldrT="[Text]" custT="1"/>
      <dgm:spPr>
        <a:solidFill>
          <a:srgbClr val="006357"/>
        </a:solidFill>
        <a:effectLst/>
      </dgm:spPr>
      <dgm:t>
        <a:bodyPr/>
        <a:lstStyle/>
        <a:p>
          <a:r>
            <a:rPr lang="en-US" sz="2400" dirty="0" smtClean="0">
              <a:latin typeface="Arial"/>
            </a:rPr>
            <a:t>Data Science</a:t>
          </a:r>
          <a:endParaRPr lang="en-US" sz="2400" dirty="0">
            <a:latin typeface="Arial"/>
          </a:endParaRPr>
        </a:p>
      </dgm:t>
    </dgm:pt>
    <dgm:pt modelId="{0B6C8E15-A328-E04E-B71F-79A6F589D34C}" type="parTrans" cxnId="{064FC613-818E-A44D-8BE0-C2F672F70931}">
      <dgm:prSet/>
      <dgm:spPr/>
      <dgm:t>
        <a:bodyPr/>
        <a:lstStyle/>
        <a:p>
          <a:endParaRPr lang="en-US"/>
        </a:p>
      </dgm:t>
    </dgm:pt>
    <dgm:pt modelId="{118892CE-FC36-E047-8B28-EF46F66ECB1A}" type="sibTrans" cxnId="{064FC613-818E-A44D-8BE0-C2F672F70931}">
      <dgm:prSet/>
      <dgm:spPr/>
      <dgm:t>
        <a:bodyPr/>
        <a:lstStyle/>
        <a:p>
          <a:endParaRPr lang="en-US"/>
        </a:p>
      </dgm:t>
    </dgm:pt>
    <dgm:pt modelId="{E5C4E87D-9179-D34B-913F-142B8ABACABF}" type="pres">
      <dgm:prSet presAssocID="{C05EC35F-5548-1049-BB5E-C7376F9C13ED}" presName="hierChild1" presStyleCnt="0">
        <dgm:presLayoutVars>
          <dgm:orgChart val="1"/>
          <dgm:chPref val="1"/>
          <dgm:dir/>
          <dgm:animOne val="branch"/>
          <dgm:animLvl val="lvl"/>
          <dgm:resizeHandles/>
        </dgm:presLayoutVars>
      </dgm:prSet>
      <dgm:spPr/>
      <dgm:t>
        <a:bodyPr/>
        <a:lstStyle/>
        <a:p>
          <a:endParaRPr lang="en-US"/>
        </a:p>
      </dgm:t>
    </dgm:pt>
    <dgm:pt modelId="{3DAF01CD-752A-0440-9E3C-A60ADBE256BC}" type="pres">
      <dgm:prSet presAssocID="{DEBFB58A-3CE5-A54D-923C-B0A23DEEC9D1}" presName="hierRoot1" presStyleCnt="0">
        <dgm:presLayoutVars>
          <dgm:hierBranch val="init"/>
        </dgm:presLayoutVars>
      </dgm:prSet>
      <dgm:spPr/>
      <dgm:t>
        <a:bodyPr/>
        <a:lstStyle/>
        <a:p>
          <a:endParaRPr lang="en-US"/>
        </a:p>
      </dgm:t>
    </dgm:pt>
    <dgm:pt modelId="{CB426ED3-56AC-6444-BD88-9805D32D60DB}" type="pres">
      <dgm:prSet presAssocID="{DEBFB58A-3CE5-A54D-923C-B0A23DEEC9D1}" presName="rootComposite1" presStyleCnt="0"/>
      <dgm:spPr/>
      <dgm:t>
        <a:bodyPr/>
        <a:lstStyle/>
        <a:p>
          <a:endParaRPr lang="en-US"/>
        </a:p>
      </dgm:t>
    </dgm:pt>
    <dgm:pt modelId="{F2A178D6-201C-734C-B25F-E3A79D81137E}" type="pres">
      <dgm:prSet presAssocID="{DEBFB58A-3CE5-A54D-923C-B0A23DEEC9D1}" presName="rootText1" presStyleLbl="node0" presStyleIdx="0" presStyleCnt="1" custScaleX="319905" custScaleY="191967" custLinFactNeighborX="12058">
        <dgm:presLayoutVars>
          <dgm:chPref val="3"/>
        </dgm:presLayoutVars>
      </dgm:prSet>
      <dgm:spPr/>
      <dgm:t>
        <a:bodyPr/>
        <a:lstStyle/>
        <a:p>
          <a:endParaRPr lang="en-US"/>
        </a:p>
      </dgm:t>
    </dgm:pt>
    <dgm:pt modelId="{F2D01E09-5B02-924C-ABA8-A6907280ECE8}" type="pres">
      <dgm:prSet presAssocID="{DEBFB58A-3CE5-A54D-923C-B0A23DEEC9D1}" presName="rootConnector1" presStyleLbl="node1" presStyleIdx="0" presStyleCnt="0"/>
      <dgm:spPr/>
      <dgm:t>
        <a:bodyPr/>
        <a:lstStyle/>
        <a:p>
          <a:endParaRPr lang="en-US"/>
        </a:p>
      </dgm:t>
    </dgm:pt>
    <dgm:pt modelId="{151083F1-6738-4F42-A82B-320944595C1E}" type="pres">
      <dgm:prSet presAssocID="{DEBFB58A-3CE5-A54D-923C-B0A23DEEC9D1}" presName="hierChild2" presStyleCnt="0"/>
      <dgm:spPr/>
      <dgm:t>
        <a:bodyPr/>
        <a:lstStyle/>
        <a:p>
          <a:endParaRPr lang="en-US"/>
        </a:p>
      </dgm:t>
    </dgm:pt>
    <dgm:pt modelId="{A7BAF1DC-1939-2345-B922-A24A1AAF0D29}" type="pres">
      <dgm:prSet presAssocID="{07D9405D-1593-EF46-A8E5-A82B039A405F}" presName="Name37" presStyleLbl="parChTrans1D2" presStyleIdx="0" presStyleCnt="3"/>
      <dgm:spPr/>
      <dgm:t>
        <a:bodyPr/>
        <a:lstStyle/>
        <a:p>
          <a:endParaRPr lang="en-US"/>
        </a:p>
      </dgm:t>
    </dgm:pt>
    <dgm:pt modelId="{724EDDDC-3AD0-2E44-B74A-BC52C47957C5}" type="pres">
      <dgm:prSet presAssocID="{65D26CFA-150E-4844-874A-01D53C5674BD}" presName="hierRoot2" presStyleCnt="0">
        <dgm:presLayoutVars>
          <dgm:hierBranch val="init"/>
        </dgm:presLayoutVars>
      </dgm:prSet>
      <dgm:spPr/>
      <dgm:t>
        <a:bodyPr/>
        <a:lstStyle/>
        <a:p>
          <a:endParaRPr lang="en-US"/>
        </a:p>
      </dgm:t>
    </dgm:pt>
    <dgm:pt modelId="{7AAC013A-7414-E042-88C8-91E8D5729AC8}" type="pres">
      <dgm:prSet presAssocID="{65D26CFA-150E-4844-874A-01D53C5674BD}" presName="rootComposite" presStyleCnt="0"/>
      <dgm:spPr/>
      <dgm:t>
        <a:bodyPr/>
        <a:lstStyle/>
        <a:p>
          <a:endParaRPr lang="en-US"/>
        </a:p>
      </dgm:t>
    </dgm:pt>
    <dgm:pt modelId="{121FBC20-F740-534B-9CD5-CB9966788BB3}" type="pres">
      <dgm:prSet presAssocID="{65D26CFA-150E-4844-874A-01D53C5674BD}" presName="rootText" presStyleLbl="node2" presStyleIdx="0" presStyleCnt="3" custScaleX="320570" custScaleY="196295" custLinFactNeighborX="-64382">
        <dgm:presLayoutVars>
          <dgm:chPref val="3"/>
        </dgm:presLayoutVars>
      </dgm:prSet>
      <dgm:spPr/>
      <dgm:t>
        <a:bodyPr/>
        <a:lstStyle/>
        <a:p>
          <a:endParaRPr lang="en-US"/>
        </a:p>
      </dgm:t>
    </dgm:pt>
    <dgm:pt modelId="{F6BF0F67-D578-C246-AFBB-6471F001091E}" type="pres">
      <dgm:prSet presAssocID="{65D26CFA-150E-4844-874A-01D53C5674BD}" presName="rootConnector" presStyleLbl="node2" presStyleIdx="0" presStyleCnt="3"/>
      <dgm:spPr/>
      <dgm:t>
        <a:bodyPr/>
        <a:lstStyle/>
        <a:p>
          <a:endParaRPr lang="en-US"/>
        </a:p>
      </dgm:t>
    </dgm:pt>
    <dgm:pt modelId="{0C11FF8E-9F93-C849-826C-2338EAD8580F}" type="pres">
      <dgm:prSet presAssocID="{65D26CFA-150E-4844-874A-01D53C5674BD}" presName="hierChild4" presStyleCnt="0"/>
      <dgm:spPr/>
      <dgm:t>
        <a:bodyPr/>
        <a:lstStyle/>
        <a:p>
          <a:endParaRPr lang="en-US"/>
        </a:p>
      </dgm:t>
    </dgm:pt>
    <dgm:pt modelId="{BDC59875-06C2-244C-AE8A-C76E8C892752}" type="pres">
      <dgm:prSet presAssocID="{73D1FB82-FC31-0144-87BF-89A9404C7B69}" presName="Name37" presStyleLbl="parChTrans1D3" presStyleIdx="0" presStyleCnt="4"/>
      <dgm:spPr/>
      <dgm:t>
        <a:bodyPr/>
        <a:lstStyle/>
        <a:p>
          <a:endParaRPr lang="en-US"/>
        </a:p>
      </dgm:t>
    </dgm:pt>
    <dgm:pt modelId="{41ABFCDF-38E5-6542-89CC-9A9C7D15C7CC}" type="pres">
      <dgm:prSet presAssocID="{374272C6-FDA4-2040-9D56-124108ECA558}" presName="hierRoot2" presStyleCnt="0">
        <dgm:presLayoutVars>
          <dgm:hierBranch val="init"/>
        </dgm:presLayoutVars>
      </dgm:prSet>
      <dgm:spPr/>
      <dgm:t>
        <a:bodyPr/>
        <a:lstStyle/>
        <a:p>
          <a:endParaRPr lang="en-US"/>
        </a:p>
      </dgm:t>
    </dgm:pt>
    <dgm:pt modelId="{6BB9947D-56EC-9644-AA4A-C28EEB33E110}" type="pres">
      <dgm:prSet presAssocID="{374272C6-FDA4-2040-9D56-124108ECA558}" presName="rootComposite" presStyleCnt="0"/>
      <dgm:spPr/>
      <dgm:t>
        <a:bodyPr/>
        <a:lstStyle/>
        <a:p>
          <a:endParaRPr lang="en-US"/>
        </a:p>
      </dgm:t>
    </dgm:pt>
    <dgm:pt modelId="{42D53B22-9201-314F-864F-9463B6E62891}" type="pres">
      <dgm:prSet presAssocID="{374272C6-FDA4-2040-9D56-124108ECA558}" presName="rootText" presStyleLbl="node3" presStyleIdx="0" presStyleCnt="4" custScaleX="257361" custScaleY="155140" custLinFactNeighborX="-62543">
        <dgm:presLayoutVars>
          <dgm:chPref val="3"/>
        </dgm:presLayoutVars>
      </dgm:prSet>
      <dgm:spPr/>
      <dgm:t>
        <a:bodyPr/>
        <a:lstStyle/>
        <a:p>
          <a:endParaRPr lang="en-US"/>
        </a:p>
      </dgm:t>
    </dgm:pt>
    <dgm:pt modelId="{7E664E0D-6C31-1C4D-A468-9217A6F639E6}" type="pres">
      <dgm:prSet presAssocID="{374272C6-FDA4-2040-9D56-124108ECA558}" presName="rootConnector" presStyleLbl="node3" presStyleIdx="0" presStyleCnt="4"/>
      <dgm:spPr/>
      <dgm:t>
        <a:bodyPr/>
        <a:lstStyle/>
        <a:p>
          <a:endParaRPr lang="en-US"/>
        </a:p>
      </dgm:t>
    </dgm:pt>
    <dgm:pt modelId="{8F24FCBD-2ACE-B34C-ADC2-52C4D76DFFF1}" type="pres">
      <dgm:prSet presAssocID="{374272C6-FDA4-2040-9D56-124108ECA558}" presName="hierChild4" presStyleCnt="0"/>
      <dgm:spPr/>
      <dgm:t>
        <a:bodyPr/>
        <a:lstStyle/>
        <a:p>
          <a:endParaRPr lang="en-US"/>
        </a:p>
      </dgm:t>
    </dgm:pt>
    <dgm:pt modelId="{DDF67638-5898-6F41-BFEC-85FFD92CE173}" type="pres">
      <dgm:prSet presAssocID="{374272C6-FDA4-2040-9D56-124108ECA558}" presName="hierChild5" presStyleCnt="0"/>
      <dgm:spPr/>
      <dgm:t>
        <a:bodyPr/>
        <a:lstStyle/>
        <a:p>
          <a:endParaRPr lang="en-US"/>
        </a:p>
      </dgm:t>
    </dgm:pt>
    <dgm:pt modelId="{744BBEC2-918E-AD43-B53D-848D59AC697F}" type="pres">
      <dgm:prSet presAssocID="{A72E06C8-8F62-844B-9718-5B3A505934D1}" presName="Name37" presStyleLbl="parChTrans1D3" presStyleIdx="1" presStyleCnt="4"/>
      <dgm:spPr/>
      <dgm:t>
        <a:bodyPr/>
        <a:lstStyle/>
        <a:p>
          <a:endParaRPr lang="en-US"/>
        </a:p>
      </dgm:t>
    </dgm:pt>
    <dgm:pt modelId="{998140EF-A5B0-AF48-A17D-3D0588C62ED3}" type="pres">
      <dgm:prSet presAssocID="{40BFFE4D-30B8-1549-BACC-0B3B071215E0}" presName="hierRoot2" presStyleCnt="0">
        <dgm:presLayoutVars>
          <dgm:hierBranch val="init"/>
        </dgm:presLayoutVars>
      </dgm:prSet>
      <dgm:spPr/>
      <dgm:t>
        <a:bodyPr/>
        <a:lstStyle/>
        <a:p>
          <a:endParaRPr lang="en-US"/>
        </a:p>
      </dgm:t>
    </dgm:pt>
    <dgm:pt modelId="{FF64DFC4-93F2-E34C-8165-CEE13BBD749E}" type="pres">
      <dgm:prSet presAssocID="{40BFFE4D-30B8-1549-BACC-0B3B071215E0}" presName="rootComposite" presStyleCnt="0"/>
      <dgm:spPr/>
      <dgm:t>
        <a:bodyPr/>
        <a:lstStyle/>
        <a:p>
          <a:endParaRPr lang="en-US"/>
        </a:p>
      </dgm:t>
    </dgm:pt>
    <dgm:pt modelId="{47A9A92F-3F68-5644-B128-B9AFA24ED73B}" type="pres">
      <dgm:prSet presAssocID="{40BFFE4D-30B8-1549-BACC-0B3B071215E0}" presName="rootText" presStyleLbl="node3" presStyleIdx="1" presStyleCnt="4" custScaleX="257361" custScaleY="155140" custLinFactNeighborX="-64382">
        <dgm:presLayoutVars>
          <dgm:chPref val="3"/>
        </dgm:presLayoutVars>
      </dgm:prSet>
      <dgm:spPr/>
      <dgm:t>
        <a:bodyPr/>
        <a:lstStyle/>
        <a:p>
          <a:endParaRPr lang="en-US"/>
        </a:p>
      </dgm:t>
    </dgm:pt>
    <dgm:pt modelId="{02B578A6-00EA-9D45-868F-0EA1071033E0}" type="pres">
      <dgm:prSet presAssocID="{40BFFE4D-30B8-1549-BACC-0B3B071215E0}" presName="rootConnector" presStyleLbl="node3" presStyleIdx="1" presStyleCnt="4"/>
      <dgm:spPr/>
      <dgm:t>
        <a:bodyPr/>
        <a:lstStyle/>
        <a:p>
          <a:endParaRPr lang="en-US"/>
        </a:p>
      </dgm:t>
    </dgm:pt>
    <dgm:pt modelId="{16E45509-5D37-D347-971D-57C6945D266F}" type="pres">
      <dgm:prSet presAssocID="{40BFFE4D-30B8-1549-BACC-0B3B071215E0}" presName="hierChild4" presStyleCnt="0"/>
      <dgm:spPr/>
      <dgm:t>
        <a:bodyPr/>
        <a:lstStyle/>
        <a:p>
          <a:endParaRPr lang="en-US"/>
        </a:p>
      </dgm:t>
    </dgm:pt>
    <dgm:pt modelId="{B65D3621-8C15-9B46-8D5C-A62499E23611}" type="pres">
      <dgm:prSet presAssocID="{40BFFE4D-30B8-1549-BACC-0B3B071215E0}" presName="hierChild5" presStyleCnt="0"/>
      <dgm:spPr/>
      <dgm:t>
        <a:bodyPr/>
        <a:lstStyle/>
        <a:p>
          <a:endParaRPr lang="en-US"/>
        </a:p>
      </dgm:t>
    </dgm:pt>
    <dgm:pt modelId="{0B613A15-AEC7-6F40-8556-C4D9290A6548}" type="pres">
      <dgm:prSet presAssocID="{0B6C8E15-A328-E04E-B71F-79A6F589D34C}" presName="Name37" presStyleLbl="parChTrans1D3" presStyleIdx="2" presStyleCnt="4"/>
      <dgm:spPr/>
      <dgm:t>
        <a:bodyPr/>
        <a:lstStyle/>
        <a:p>
          <a:endParaRPr lang="en-US"/>
        </a:p>
      </dgm:t>
    </dgm:pt>
    <dgm:pt modelId="{882D4A43-3E7B-5B46-8279-DAE64879B9E1}" type="pres">
      <dgm:prSet presAssocID="{88D7D7D3-335E-C74B-869C-E810AA30FD94}" presName="hierRoot2" presStyleCnt="0">
        <dgm:presLayoutVars>
          <dgm:hierBranch val="init"/>
        </dgm:presLayoutVars>
      </dgm:prSet>
      <dgm:spPr/>
    </dgm:pt>
    <dgm:pt modelId="{8BE7F8ED-BF9A-4D43-BF68-25B3354D565B}" type="pres">
      <dgm:prSet presAssocID="{88D7D7D3-335E-C74B-869C-E810AA30FD94}" presName="rootComposite" presStyleCnt="0"/>
      <dgm:spPr/>
    </dgm:pt>
    <dgm:pt modelId="{D8ADC0AD-6F67-0F4B-B800-62234CD1A760}" type="pres">
      <dgm:prSet presAssocID="{88D7D7D3-335E-C74B-869C-E810AA30FD94}" presName="rootText" presStyleLbl="node3" presStyleIdx="2" presStyleCnt="4" custScaleX="257361" custScaleY="155140" custLinFactNeighborX="-68040" custLinFactNeighborY="13674">
        <dgm:presLayoutVars>
          <dgm:chPref val="3"/>
        </dgm:presLayoutVars>
      </dgm:prSet>
      <dgm:spPr/>
      <dgm:t>
        <a:bodyPr/>
        <a:lstStyle/>
        <a:p>
          <a:endParaRPr lang="en-US"/>
        </a:p>
      </dgm:t>
    </dgm:pt>
    <dgm:pt modelId="{6066A060-A314-404A-9F41-1727E554B1CE}" type="pres">
      <dgm:prSet presAssocID="{88D7D7D3-335E-C74B-869C-E810AA30FD94}" presName="rootConnector" presStyleLbl="node3" presStyleIdx="2" presStyleCnt="4"/>
      <dgm:spPr/>
      <dgm:t>
        <a:bodyPr/>
        <a:lstStyle/>
        <a:p>
          <a:endParaRPr lang="en-US"/>
        </a:p>
      </dgm:t>
    </dgm:pt>
    <dgm:pt modelId="{C48A6B37-1104-4E4F-8335-D91AB2FD58C6}" type="pres">
      <dgm:prSet presAssocID="{88D7D7D3-335E-C74B-869C-E810AA30FD94}" presName="hierChild4" presStyleCnt="0"/>
      <dgm:spPr/>
    </dgm:pt>
    <dgm:pt modelId="{CCD2DC4F-53F8-9F47-8047-3F0E52236ACD}" type="pres">
      <dgm:prSet presAssocID="{88D7D7D3-335E-C74B-869C-E810AA30FD94}" presName="hierChild5" presStyleCnt="0"/>
      <dgm:spPr/>
    </dgm:pt>
    <dgm:pt modelId="{52EC3D88-68F5-0446-8C75-A43755F2EAC3}" type="pres">
      <dgm:prSet presAssocID="{38A12DCA-7449-DE4C-85E0-736A80567B4A}" presName="Name37" presStyleLbl="parChTrans1D3" presStyleIdx="3" presStyleCnt="4"/>
      <dgm:spPr/>
      <dgm:t>
        <a:bodyPr/>
        <a:lstStyle/>
        <a:p>
          <a:endParaRPr lang="en-US"/>
        </a:p>
      </dgm:t>
    </dgm:pt>
    <dgm:pt modelId="{65E4E621-7FDE-E847-B9A0-CEFA59536D87}" type="pres">
      <dgm:prSet presAssocID="{8E07EB26-EE40-5445-8565-E5037E49D3B0}" presName="hierRoot2" presStyleCnt="0">
        <dgm:presLayoutVars>
          <dgm:hierBranch val="init"/>
        </dgm:presLayoutVars>
      </dgm:prSet>
      <dgm:spPr/>
      <dgm:t>
        <a:bodyPr/>
        <a:lstStyle/>
        <a:p>
          <a:endParaRPr lang="en-US"/>
        </a:p>
      </dgm:t>
    </dgm:pt>
    <dgm:pt modelId="{6E0ADE95-3800-D141-ACE0-D4AC7800F69D}" type="pres">
      <dgm:prSet presAssocID="{8E07EB26-EE40-5445-8565-E5037E49D3B0}" presName="rootComposite" presStyleCnt="0"/>
      <dgm:spPr/>
      <dgm:t>
        <a:bodyPr/>
        <a:lstStyle/>
        <a:p>
          <a:endParaRPr lang="en-US"/>
        </a:p>
      </dgm:t>
    </dgm:pt>
    <dgm:pt modelId="{F80B46C2-8086-524D-9826-BB666C5405D8}" type="pres">
      <dgm:prSet presAssocID="{8E07EB26-EE40-5445-8565-E5037E49D3B0}" presName="rootText" presStyleLbl="node3" presStyleIdx="3" presStyleCnt="4" custScaleX="257361" custScaleY="155140" custLinFactNeighborX="-64382" custLinFactNeighborY="-1839">
        <dgm:presLayoutVars>
          <dgm:chPref val="3"/>
        </dgm:presLayoutVars>
      </dgm:prSet>
      <dgm:spPr/>
      <dgm:t>
        <a:bodyPr/>
        <a:lstStyle/>
        <a:p>
          <a:endParaRPr lang="en-US"/>
        </a:p>
      </dgm:t>
    </dgm:pt>
    <dgm:pt modelId="{E4CBCF47-3338-8F44-BB94-59459213C0BC}" type="pres">
      <dgm:prSet presAssocID="{8E07EB26-EE40-5445-8565-E5037E49D3B0}" presName="rootConnector" presStyleLbl="node3" presStyleIdx="3" presStyleCnt="4"/>
      <dgm:spPr/>
      <dgm:t>
        <a:bodyPr/>
        <a:lstStyle/>
        <a:p>
          <a:endParaRPr lang="en-US"/>
        </a:p>
      </dgm:t>
    </dgm:pt>
    <dgm:pt modelId="{3151D14B-4C21-AD4C-A2DD-D267791A0D1C}" type="pres">
      <dgm:prSet presAssocID="{8E07EB26-EE40-5445-8565-E5037E49D3B0}" presName="hierChild4" presStyleCnt="0"/>
      <dgm:spPr/>
      <dgm:t>
        <a:bodyPr/>
        <a:lstStyle/>
        <a:p>
          <a:endParaRPr lang="en-US"/>
        </a:p>
      </dgm:t>
    </dgm:pt>
    <dgm:pt modelId="{8E20203B-0472-5546-878F-AC3D6BEFAA85}" type="pres">
      <dgm:prSet presAssocID="{8E07EB26-EE40-5445-8565-E5037E49D3B0}" presName="hierChild5" presStyleCnt="0"/>
      <dgm:spPr/>
      <dgm:t>
        <a:bodyPr/>
        <a:lstStyle/>
        <a:p>
          <a:endParaRPr lang="en-US"/>
        </a:p>
      </dgm:t>
    </dgm:pt>
    <dgm:pt modelId="{F1D0352C-6AF3-0C42-B70B-E98A4F66D1F5}" type="pres">
      <dgm:prSet presAssocID="{65D26CFA-150E-4844-874A-01D53C5674BD}" presName="hierChild5" presStyleCnt="0"/>
      <dgm:spPr/>
      <dgm:t>
        <a:bodyPr/>
        <a:lstStyle/>
        <a:p>
          <a:endParaRPr lang="en-US"/>
        </a:p>
      </dgm:t>
    </dgm:pt>
    <dgm:pt modelId="{21268197-A47E-E34D-A9BF-B4D913597CA3}" type="pres">
      <dgm:prSet presAssocID="{BDB969C6-A5D4-5340-9EAF-AE20896524A6}" presName="Name37" presStyleLbl="parChTrans1D2" presStyleIdx="1" presStyleCnt="3"/>
      <dgm:spPr/>
      <dgm:t>
        <a:bodyPr/>
        <a:lstStyle/>
        <a:p>
          <a:endParaRPr lang="en-US"/>
        </a:p>
      </dgm:t>
    </dgm:pt>
    <dgm:pt modelId="{AC28ABA5-7550-8946-919D-CF056E678C6C}" type="pres">
      <dgm:prSet presAssocID="{1D3168FF-82A4-AB42-84E1-A06963F13787}" presName="hierRoot2" presStyleCnt="0">
        <dgm:presLayoutVars>
          <dgm:hierBranch val="init"/>
        </dgm:presLayoutVars>
      </dgm:prSet>
      <dgm:spPr/>
      <dgm:t>
        <a:bodyPr/>
        <a:lstStyle/>
        <a:p>
          <a:endParaRPr lang="en-US"/>
        </a:p>
      </dgm:t>
    </dgm:pt>
    <dgm:pt modelId="{373D4E9B-00F8-0D4D-A50F-9A1A53586B75}" type="pres">
      <dgm:prSet presAssocID="{1D3168FF-82A4-AB42-84E1-A06963F13787}" presName="rootComposite" presStyleCnt="0"/>
      <dgm:spPr/>
      <dgm:t>
        <a:bodyPr/>
        <a:lstStyle/>
        <a:p>
          <a:endParaRPr lang="en-US"/>
        </a:p>
      </dgm:t>
    </dgm:pt>
    <dgm:pt modelId="{567B53E2-C101-FF4D-9F88-AD942CAF07AF}" type="pres">
      <dgm:prSet presAssocID="{1D3168FF-82A4-AB42-84E1-A06963F13787}" presName="rootText" presStyleLbl="node2" presStyleIdx="1" presStyleCnt="3" custScaleX="280555" custScaleY="196295" custLinFactNeighborX="-940">
        <dgm:presLayoutVars>
          <dgm:chPref val="3"/>
        </dgm:presLayoutVars>
      </dgm:prSet>
      <dgm:spPr/>
      <dgm:t>
        <a:bodyPr/>
        <a:lstStyle/>
        <a:p>
          <a:endParaRPr lang="en-US"/>
        </a:p>
      </dgm:t>
    </dgm:pt>
    <dgm:pt modelId="{A913290A-2122-6849-B596-FA07B8B674A8}" type="pres">
      <dgm:prSet presAssocID="{1D3168FF-82A4-AB42-84E1-A06963F13787}" presName="rootConnector" presStyleLbl="node2" presStyleIdx="1" presStyleCnt="3"/>
      <dgm:spPr/>
      <dgm:t>
        <a:bodyPr/>
        <a:lstStyle/>
        <a:p>
          <a:endParaRPr lang="en-US"/>
        </a:p>
      </dgm:t>
    </dgm:pt>
    <dgm:pt modelId="{B5F1E210-DA70-7446-9FEA-DC5B99C4C46D}" type="pres">
      <dgm:prSet presAssocID="{1D3168FF-82A4-AB42-84E1-A06963F13787}" presName="hierChild4" presStyleCnt="0"/>
      <dgm:spPr/>
      <dgm:t>
        <a:bodyPr/>
        <a:lstStyle/>
        <a:p>
          <a:endParaRPr lang="en-US"/>
        </a:p>
      </dgm:t>
    </dgm:pt>
    <dgm:pt modelId="{6364CC43-20D7-6F4F-ACB0-D11F5C62FBB3}" type="pres">
      <dgm:prSet presAssocID="{1D3168FF-82A4-AB42-84E1-A06963F13787}" presName="hierChild5" presStyleCnt="0"/>
      <dgm:spPr/>
      <dgm:t>
        <a:bodyPr/>
        <a:lstStyle/>
        <a:p>
          <a:endParaRPr lang="en-US"/>
        </a:p>
      </dgm:t>
    </dgm:pt>
    <dgm:pt modelId="{5A4B0082-3023-5440-8B2E-6107A8E5E8F0}" type="pres">
      <dgm:prSet presAssocID="{6D7579DD-CFA8-6F45-9471-9F7597521354}" presName="Name37" presStyleLbl="parChTrans1D2" presStyleIdx="2" presStyleCnt="3"/>
      <dgm:spPr/>
      <dgm:t>
        <a:bodyPr/>
        <a:lstStyle/>
        <a:p>
          <a:endParaRPr lang="en-US"/>
        </a:p>
      </dgm:t>
    </dgm:pt>
    <dgm:pt modelId="{7A779B26-0FCA-6841-98D6-658B829B0A0C}" type="pres">
      <dgm:prSet presAssocID="{10605FEC-02F7-A846-B60B-EDB69D178483}" presName="hierRoot2" presStyleCnt="0">
        <dgm:presLayoutVars>
          <dgm:hierBranch val="init"/>
        </dgm:presLayoutVars>
      </dgm:prSet>
      <dgm:spPr/>
      <dgm:t>
        <a:bodyPr/>
        <a:lstStyle/>
        <a:p>
          <a:endParaRPr lang="en-US"/>
        </a:p>
      </dgm:t>
    </dgm:pt>
    <dgm:pt modelId="{64F2453D-887E-254D-9348-3E9AB6DF5508}" type="pres">
      <dgm:prSet presAssocID="{10605FEC-02F7-A846-B60B-EDB69D178483}" presName="rootComposite" presStyleCnt="0"/>
      <dgm:spPr/>
      <dgm:t>
        <a:bodyPr/>
        <a:lstStyle/>
        <a:p>
          <a:endParaRPr lang="en-US"/>
        </a:p>
      </dgm:t>
    </dgm:pt>
    <dgm:pt modelId="{CA446621-75B1-804F-9963-BC79E5C3FC69}" type="pres">
      <dgm:prSet presAssocID="{10605FEC-02F7-A846-B60B-EDB69D178483}" presName="rootText" presStyleLbl="node2" presStyleIdx="2" presStyleCnt="3" custScaleX="271583" custScaleY="196295" custLinFactNeighborX="16620">
        <dgm:presLayoutVars>
          <dgm:chPref val="3"/>
        </dgm:presLayoutVars>
      </dgm:prSet>
      <dgm:spPr/>
      <dgm:t>
        <a:bodyPr/>
        <a:lstStyle/>
        <a:p>
          <a:endParaRPr lang="en-US"/>
        </a:p>
      </dgm:t>
    </dgm:pt>
    <dgm:pt modelId="{F8E715BD-3C75-2A49-AC84-45CBA58A243B}" type="pres">
      <dgm:prSet presAssocID="{10605FEC-02F7-A846-B60B-EDB69D178483}" presName="rootConnector" presStyleLbl="node2" presStyleIdx="2" presStyleCnt="3"/>
      <dgm:spPr/>
      <dgm:t>
        <a:bodyPr/>
        <a:lstStyle/>
        <a:p>
          <a:endParaRPr lang="en-US"/>
        </a:p>
      </dgm:t>
    </dgm:pt>
    <dgm:pt modelId="{96915306-27D5-924D-B099-00E113A9F649}" type="pres">
      <dgm:prSet presAssocID="{10605FEC-02F7-A846-B60B-EDB69D178483}" presName="hierChild4" presStyleCnt="0"/>
      <dgm:spPr/>
      <dgm:t>
        <a:bodyPr/>
        <a:lstStyle/>
        <a:p>
          <a:endParaRPr lang="en-US"/>
        </a:p>
      </dgm:t>
    </dgm:pt>
    <dgm:pt modelId="{67A47B45-F5D7-6A44-8903-4E31476EA3AD}" type="pres">
      <dgm:prSet presAssocID="{10605FEC-02F7-A846-B60B-EDB69D178483}" presName="hierChild5" presStyleCnt="0"/>
      <dgm:spPr/>
      <dgm:t>
        <a:bodyPr/>
        <a:lstStyle/>
        <a:p>
          <a:endParaRPr lang="en-US"/>
        </a:p>
      </dgm:t>
    </dgm:pt>
    <dgm:pt modelId="{90E7F789-B569-D34F-812B-1B7CD3064E10}" type="pres">
      <dgm:prSet presAssocID="{DEBFB58A-3CE5-A54D-923C-B0A23DEEC9D1}" presName="hierChild3" presStyleCnt="0"/>
      <dgm:spPr/>
      <dgm:t>
        <a:bodyPr/>
        <a:lstStyle/>
        <a:p>
          <a:endParaRPr lang="en-US"/>
        </a:p>
      </dgm:t>
    </dgm:pt>
  </dgm:ptLst>
  <dgm:cxnLst>
    <dgm:cxn modelId="{49EF244B-E79E-E940-AE61-1C355BAAC9DE}" type="presOf" srcId="{1D3168FF-82A4-AB42-84E1-A06963F13787}" destId="{A913290A-2122-6849-B596-FA07B8B674A8}" srcOrd="1" destOrd="0" presId="urn:microsoft.com/office/officeart/2005/8/layout/orgChart1"/>
    <dgm:cxn modelId="{962FBD23-3E1B-D34F-AFEB-02F1957337DE}" srcId="{65D26CFA-150E-4844-874A-01D53C5674BD}" destId="{40BFFE4D-30B8-1549-BACC-0B3B071215E0}" srcOrd="1" destOrd="0" parTransId="{A72E06C8-8F62-844B-9718-5B3A505934D1}" sibTransId="{4F664826-F3A0-1F43-B8D0-DFA5F6D091AB}"/>
    <dgm:cxn modelId="{AB4755C6-84F9-AB41-9B9C-EFC128D08288}" type="presOf" srcId="{1D3168FF-82A4-AB42-84E1-A06963F13787}" destId="{567B53E2-C101-FF4D-9F88-AD942CAF07AF}" srcOrd="0" destOrd="0" presId="urn:microsoft.com/office/officeart/2005/8/layout/orgChart1"/>
    <dgm:cxn modelId="{6B03950C-9FC3-894E-9BFC-F2205DF45599}" srcId="{DEBFB58A-3CE5-A54D-923C-B0A23DEEC9D1}" destId="{65D26CFA-150E-4844-874A-01D53C5674BD}" srcOrd="0" destOrd="0" parTransId="{07D9405D-1593-EF46-A8E5-A82B039A405F}" sibTransId="{748FE4CA-F304-BA4F-BA01-E93951282419}"/>
    <dgm:cxn modelId="{B159FA67-3C12-524A-921C-BDBFF8D62662}" type="presOf" srcId="{6D7579DD-CFA8-6F45-9471-9F7597521354}" destId="{5A4B0082-3023-5440-8B2E-6107A8E5E8F0}" srcOrd="0" destOrd="0" presId="urn:microsoft.com/office/officeart/2005/8/layout/orgChart1"/>
    <dgm:cxn modelId="{92B88C4D-576A-8741-B4F6-584DCD06B21B}" type="presOf" srcId="{C05EC35F-5548-1049-BB5E-C7376F9C13ED}" destId="{E5C4E87D-9179-D34B-913F-142B8ABACABF}" srcOrd="0" destOrd="0" presId="urn:microsoft.com/office/officeart/2005/8/layout/orgChart1"/>
    <dgm:cxn modelId="{F1B250E4-B428-A14D-9B18-B10BB2D16913}" type="presOf" srcId="{40BFFE4D-30B8-1549-BACC-0B3B071215E0}" destId="{47A9A92F-3F68-5644-B128-B9AFA24ED73B}" srcOrd="0" destOrd="0" presId="urn:microsoft.com/office/officeart/2005/8/layout/orgChart1"/>
    <dgm:cxn modelId="{DDA86DC5-1216-FC46-85D7-5C60AB9D6515}" srcId="{DEBFB58A-3CE5-A54D-923C-B0A23DEEC9D1}" destId="{10605FEC-02F7-A846-B60B-EDB69D178483}" srcOrd="2" destOrd="0" parTransId="{6D7579DD-CFA8-6F45-9471-9F7597521354}" sibTransId="{2722B00A-5126-D545-86D7-C5B034E81B08}"/>
    <dgm:cxn modelId="{124002CA-2346-1D4F-879C-A0511AD3EEF9}" type="presOf" srcId="{DEBFB58A-3CE5-A54D-923C-B0A23DEEC9D1}" destId="{F2D01E09-5B02-924C-ABA8-A6907280ECE8}" srcOrd="1" destOrd="0" presId="urn:microsoft.com/office/officeart/2005/8/layout/orgChart1"/>
    <dgm:cxn modelId="{F04ACBC6-C3B8-A748-8FA0-336FEF3A738D}" type="presOf" srcId="{374272C6-FDA4-2040-9D56-124108ECA558}" destId="{42D53B22-9201-314F-864F-9463B6E62891}" srcOrd="0" destOrd="0" presId="urn:microsoft.com/office/officeart/2005/8/layout/orgChart1"/>
    <dgm:cxn modelId="{2263FF6F-7BF7-FB4E-85DD-BCF1956F47AE}" srcId="{C05EC35F-5548-1049-BB5E-C7376F9C13ED}" destId="{DEBFB58A-3CE5-A54D-923C-B0A23DEEC9D1}" srcOrd="0" destOrd="0" parTransId="{FA3FF250-97D4-AD4F-B7DF-D1D03E2B3F44}" sibTransId="{30BEBBE6-4B79-CB48-A248-F3A9F195D383}"/>
    <dgm:cxn modelId="{97C3F805-31FE-E841-8729-21998D6E2C01}" type="presOf" srcId="{65D26CFA-150E-4844-874A-01D53C5674BD}" destId="{121FBC20-F740-534B-9CD5-CB9966788BB3}" srcOrd="0" destOrd="0" presId="urn:microsoft.com/office/officeart/2005/8/layout/orgChart1"/>
    <dgm:cxn modelId="{8958EB62-F228-B141-BE03-A9C75D9F8855}" type="presOf" srcId="{73D1FB82-FC31-0144-87BF-89A9404C7B69}" destId="{BDC59875-06C2-244C-AE8A-C76E8C892752}" srcOrd="0" destOrd="0" presId="urn:microsoft.com/office/officeart/2005/8/layout/orgChart1"/>
    <dgm:cxn modelId="{0DC6DEA9-A5C7-F342-ACD3-364485A24A48}" type="presOf" srcId="{8E07EB26-EE40-5445-8565-E5037E49D3B0}" destId="{F80B46C2-8086-524D-9826-BB666C5405D8}" srcOrd="0" destOrd="0" presId="urn:microsoft.com/office/officeart/2005/8/layout/orgChart1"/>
    <dgm:cxn modelId="{B2773034-A3E3-1341-ADAE-2B469E065BE3}" type="presOf" srcId="{0B6C8E15-A328-E04E-B71F-79A6F589D34C}" destId="{0B613A15-AEC7-6F40-8556-C4D9290A6548}" srcOrd="0" destOrd="0" presId="urn:microsoft.com/office/officeart/2005/8/layout/orgChart1"/>
    <dgm:cxn modelId="{F57BA721-D9A8-6146-8F0B-105BA4D9127A}" type="presOf" srcId="{A72E06C8-8F62-844B-9718-5B3A505934D1}" destId="{744BBEC2-918E-AD43-B53D-848D59AC697F}" srcOrd="0" destOrd="0" presId="urn:microsoft.com/office/officeart/2005/8/layout/orgChart1"/>
    <dgm:cxn modelId="{F0455634-19D4-F345-A399-4596CF7BE333}" srcId="{65D26CFA-150E-4844-874A-01D53C5674BD}" destId="{374272C6-FDA4-2040-9D56-124108ECA558}" srcOrd="0" destOrd="0" parTransId="{73D1FB82-FC31-0144-87BF-89A9404C7B69}" sibTransId="{F38A4B15-3AB9-3046-AE0E-810DAFE384D3}"/>
    <dgm:cxn modelId="{9A01C30E-64D2-E041-8A1E-E5AEAFD47B26}" type="presOf" srcId="{10605FEC-02F7-A846-B60B-EDB69D178483}" destId="{F8E715BD-3C75-2A49-AC84-45CBA58A243B}" srcOrd="1" destOrd="0" presId="urn:microsoft.com/office/officeart/2005/8/layout/orgChart1"/>
    <dgm:cxn modelId="{4EBA75EB-186A-234B-9177-66E2285841F0}" srcId="{65D26CFA-150E-4844-874A-01D53C5674BD}" destId="{8E07EB26-EE40-5445-8565-E5037E49D3B0}" srcOrd="3" destOrd="0" parTransId="{38A12DCA-7449-DE4C-85E0-736A80567B4A}" sibTransId="{6B0FEB9D-ED05-1B44-90F5-963ED3E3A0AA}"/>
    <dgm:cxn modelId="{11779C3B-A1C4-AC49-9690-DA210F76CE17}" type="presOf" srcId="{40BFFE4D-30B8-1549-BACC-0B3B071215E0}" destId="{02B578A6-00EA-9D45-868F-0EA1071033E0}" srcOrd="1" destOrd="0" presId="urn:microsoft.com/office/officeart/2005/8/layout/orgChart1"/>
    <dgm:cxn modelId="{7C70E160-C7B0-EF49-90B8-6A5B5726E9FF}" type="presOf" srcId="{88D7D7D3-335E-C74B-869C-E810AA30FD94}" destId="{D8ADC0AD-6F67-0F4B-B800-62234CD1A760}" srcOrd="0" destOrd="0" presId="urn:microsoft.com/office/officeart/2005/8/layout/orgChart1"/>
    <dgm:cxn modelId="{B50C7105-E863-5D4B-AA3E-0CBF0BB06A67}" type="presOf" srcId="{38A12DCA-7449-DE4C-85E0-736A80567B4A}" destId="{52EC3D88-68F5-0446-8C75-A43755F2EAC3}" srcOrd="0" destOrd="0" presId="urn:microsoft.com/office/officeart/2005/8/layout/orgChart1"/>
    <dgm:cxn modelId="{63408DA5-29FC-0441-8FF8-B1E32ED66253}" type="presOf" srcId="{10605FEC-02F7-A846-B60B-EDB69D178483}" destId="{CA446621-75B1-804F-9963-BC79E5C3FC69}" srcOrd="0" destOrd="0" presId="urn:microsoft.com/office/officeart/2005/8/layout/orgChart1"/>
    <dgm:cxn modelId="{8AE5EB30-A633-C747-BD09-C8378FE64531}" srcId="{DEBFB58A-3CE5-A54D-923C-B0A23DEEC9D1}" destId="{1D3168FF-82A4-AB42-84E1-A06963F13787}" srcOrd="1" destOrd="0" parTransId="{BDB969C6-A5D4-5340-9EAF-AE20896524A6}" sibTransId="{2BFD6B06-0892-2844-AF92-6F3676567465}"/>
    <dgm:cxn modelId="{1E1BB5F1-E633-0E4F-984A-9DED1F9ADCE9}" type="presOf" srcId="{374272C6-FDA4-2040-9D56-124108ECA558}" destId="{7E664E0D-6C31-1C4D-A468-9217A6F639E6}" srcOrd="1" destOrd="0" presId="urn:microsoft.com/office/officeart/2005/8/layout/orgChart1"/>
    <dgm:cxn modelId="{064FC613-818E-A44D-8BE0-C2F672F70931}" srcId="{65D26CFA-150E-4844-874A-01D53C5674BD}" destId="{88D7D7D3-335E-C74B-869C-E810AA30FD94}" srcOrd="2" destOrd="0" parTransId="{0B6C8E15-A328-E04E-B71F-79A6F589D34C}" sibTransId="{118892CE-FC36-E047-8B28-EF46F66ECB1A}"/>
    <dgm:cxn modelId="{443C1317-D7D5-E044-A5EA-A596D9D0F5D1}" type="presOf" srcId="{8E07EB26-EE40-5445-8565-E5037E49D3B0}" destId="{E4CBCF47-3338-8F44-BB94-59459213C0BC}" srcOrd="1" destOrd="0" presId="urn:microsoft.com/office/officeart/2005/8/layout/orgChart1"/>
    <dgm:cxn modelId="{EBF0129D-0C6D-5A4A-A4C4-F6EAE18CF758}" type="presOf" srcId="{65D26CFA-150E-4844-874A-01D53C5674BD}" destId="{F6BF0F67-D578-C246-AFBB-6471F001091E}" srcOrd="1" destOrd="0" presId="urn:microsoft.com/office/officeart/2005/8/layout/orgChart1"/>
    <dgm:cxn modelId="{8027A9CB-760B-964E-A8AB-8245F5A31469}" type="presOf" srcId="{07D9405D-1593-EF46-A8E5-A82B039A405F}" destId="{A7BAF1DC-1939-2345-B922-A24A1AAF0D29}" srcOrd="0" destOrd="0" presId="urn:microsoft.com/office/officeart/2005/8/layout/orgChart1"/>
    <dgm:cxn modelId="{E1D7F2CC-A54F-4740-BBDE-BF0170DB1AE0}" type="presOf" srcId="{88D7D7D3-335E-C74B-869C-E810AA30FD94}" destId="{6066A060-A314-404A-9F41-1727E554B1CE}" srcOrd="1" destOrd="0" presId="urn:microsoft.com/office/officeart/2005/8/layout/orgChart1"/>
    <dgm:cxn modelId="{805F471C-4EFB-2742-A3E2-373337F997BD}" type="presOf" srcId="{DEBFB58A-3CE5-A54D-923C-B0A23DEEC9D1}" destId="{F2A178D6-201C-734C-B25F-E3A79D81137E}" srcOrd="0" destOrd="0" presId="urn:microsoft.com/office/officeart/2005/8/layout/orgChart1"/>
    <dgm:cxn modelId="{D144D87E-4B4C-8F44-9512-9CCA35426764}" type="presOf" srcId="{BDB969C6-A5D4-5340-9EAF-AE20896524A6}" destId="{21268197-A47E-E34D-A9BF-B4D913597CA3}" srcOrd="0" destOrd="0" presId="urn:microsoft.com/office/officeart/2005/8/layout/orgChart1"/>
    <dgm:cxn modelId="{4BB567F9-51AA-6E4C-B33A-15FAA47499E3}" type="presParOf" srcId="{E5C4E87D-9179-D34B-913F-142B8ABACABF}" destId="{3DAF01CD-752A-0440-9E3C-A60ADBE256BC}" srcOrd="0" destOrd="0" presId="urn:microsoft.com/office/officeart/2005/8/layout/orgChart1"/>
    <dgm:cxn modelId="{4D8EFEFF-2439-5A45-AE6F-1E8BAEE25190}" type="presParOf" srcId="{3DAF01CD-752A-0440-9E3C-A60ADBE256BC}" destId="{CB426ED3-56AC-6444-BD88-9805D32D60DB}" srcOrd="0" destOrd="0" presId="urn:microsoft.com/office/officeart/2005/8/layout/orgChart1"/>
    <dgm:cxn modelId="{9ACA3271-2E51-6D49-B732-BEC6C4C7B983}" type="presParOf" srcId="{CB426ED3-56AC-6444-BD88-9805D32D60DB}" destId="{F2A178D6-201C-734C-B25F-E3A79D81137E}" srcOrd="0" destOrd="0" presId="urn:microsoft.com/office/officeart/2005/8/layout/orgChart1"/>
    <dgm:cxn modelId="{E2DDE66E-98CE-A347-9BCD-C6A4EB106696}" type="presParOf" srcId="{CB426ED3-56AC-6444-BD88-9805D32D60DB}" destId="{F2D01E09-5B02-924C-ABA8-A6907280ECE8}" srcOrd="1" destOrd="0" presId="urn:microsoft.com/office/officeart/2005/8/layout/orgChart1"/>
    <dgm:cxn modelId="{F019D15D-EA95-784B-AC95-022B1CED09EC}" type="presParOf" srcId="{3DAF01CD-752A-0440-9E3C-A60ADBE256BC}" destId="{151083F1-6738-4F42-A82B-320944595C1E}" srcOrd="1" destOrd="0" presId="urn:microsoft.com/office/officeart/2005/8/layout/orgChart1"/>
    <dgm:cxn modelId="{F20CD73E-A7FE-5641-8578-FC0078B80419}" type="presParOf" srcId="{151083F1-6738-4F42-A82B-320944595C1E}" destId="{A7BAF1DC-1939-2345-B922-A24A1AAF0D29}" srcOrd="0" destOrd="0" presId="urn:microsoft.com/office/officeart/2005/8/layout/orgChart1"/>
    <dgm:cxn modelId="{6540E1B8-9DB8-7444-8F4C-127E91C8974C}" type="presParOf" srcId="{151083F1-6738-4F42-A82B-320944595C1E}" destId="{724EDDDC-3AD0-2E44-B74A-BC52C47957C5}" srcOrd="1" destOrd="0" presId="urn:microsoft.com/office/officeart/2005/8/layout/orgChart1"/>
    <dgm:cxn modelId="{05D39DCA-D2D4-3C40-8480-A3C98370D246}" type="presParOf" srcId="{724EDDDC-3AD0-2E44-B74A-BC52C47957C5}" destId="{7AAC013A-7414-E042-88C8-91E8D5729AC8}" srcOrd="0" destOrd="0" presId="urn:microsoft.com/office/officeart/2005/8/layout/orgChart1"/>
    <dgm:cxn modelId="{5833E7FB-365F-BC4C-8E6B-659EA79C54F6}" type="presParOf" srcId="{7AAC013A-7414-E042-88C8-91E8D5729AC8}" destId="{121FBC20-F740-534B-9CD5-CB9966788BB3}" srcOrd="0" destOrd="0" presId="urn:microsoft.com/office/officeart/2005/8/layout/orgChart1"/>
    <dgm:cxn modelId="{D14F8120-5DB4-6D40-A45D-3057013FB172}" type="presParOf" srcId="{7AAC013A-7414-E042-88C8-91E8D5729AC8}" destId="{F6BF0F67-D578-C246-AFBB-6471F001091E}" srcOrd="1" destOrd="0" presId="urn:microsoft.com/office/officeart/2005/8/layout/orgChart1"/>
    <dgm:cxn modelId="{7E0FD5D4-111E-7C4B-BA1B-9834E9676FE7}" type="presParOf" srcId="{724EDDDC-3AD0-2E44-B74A-BC52C47957C5}" destId="{0C11FF8E-9F93-C849-826C-2338EAD8580F}" srcOrd="1" destOrd="0" presId="urn:microsoft.com/office/officeart/2005/8/layout/orgChart1"/>
    <dgm:cxn modelId="{5842D605-D372-1349-B008-BAC209D44039}" type="presParOf" srcId="{0C11FF8E-9F93-C849-826C-2338EAD8580F}" destId="{BDC59875-06C2-244C-AE8A-C76E8C892752}" srcOrd="0" destOrd="0" presId="urn:microsoft.com/office/officeart/2005/8/layout/orgChart1"/>
    <dgm:cxn modelId="{D826BE4A-77D2-DF4C-BB90-B891697A736F}" type="presParOf" srcId="{0C11FF8E-9F93-C849-826C-2338EAD8580F}" destId="{41ABFCDF-38E5-6542-89CC-9A9C7D15C7CC}" srcOrd="1" destOrd="0" presId="urn:microsoft.com/office/officeart/2005/8/layout/orgChart1"/>
    <dgm:cxn modelId="{88CC1E1C-1721-7445-B274-21314179328B}" type="presParOf" srcId="{41ABFCDF-38E5-6542-89CC-9A9C7D15C7CC}" destId="{6BB9947D-56EC-9644-AA4A-C28EEB33E110}" srcOrd="0" destOrd="0" presId="urn:microsoft.com/office/officeart/2005/8/layout/orgChart1"/>
    <dgm:cxn modelId="{8F2C4D5E-21DB-FD4B-8F52-D3793DCACA8C}" type="presParOf" srcId="{6BB9947D-56EC-9644-AA4A-C28EEB33E110}" destId="{42D53B22-9201-314F-864F-9463B6E62891}" srcOrd="0" destOrd="0" presId="urn:microsoft.com/office/officeart/2005/8/layout/orgChart1"/>
    <dgm:cxn modelId="{84BC8EA0-3D75-AC44-8228-1F5D07E942F2}" type="presParOf" srcId="{6BB9947D-56EC-9644-AA4A-C28EEB33E110}" destId="{7E664E0D-6C31-1C4D-A468-9217A6F639E6}" srcOrd="1" destOrd="0" presId="urn:microsoft.com/office/officeart/2005/8/layout/orgChart1"/>
    <dgm:cxn modelId="{89FA6CE1-1DC8-0B42-9A48-178589984B41}" type="presParOf" srcId="{41ABFCDF-38E5-6542-89CC-9A9C7D15C7CC}" destId="{8F24FCBD-2ACE-B34C-ADC2-52C4D76DFFF1}" srcOrd="1" destOrd="0" presId="urn:microsoft.com/office/officeart/2005/8/layout/orgChart1"/>
    <dgm:cxn modelId="{4296D6B6-81EE-DB48-92E0-28E1E22C8A83}" type="presParOf" srcId="{41ABFCDF-38E5-6542-89CC-9A9C7D15C7CC}" destId="{DDF67638-5898-6F41-BFEC-85FFD92CE173}" srcOrd="2" destOrd="0" presId="urn:microsoft.com/office/officeart/2005/8/layout/orgChart1"/>
    <dgm:cxn modelId="{F2493627-EF04-4C49-B6E9-12E3BCCE922C}" type="presParOf" srcId="{0C11FF8E-9F93-C849-826C-2338EAD8580F}" destId="{744BBEC2-918E-AD43-B53D-848D59AC697F}" srcOrd="2" destOrd="0" presId="urn:microsoft.com/office/officeart/2005/8/layout/orgChart1"/>
    <dgm:cxn modelId="{A999D5FD-B4E0-374E-B8DC-676722E8E2B7}" type="presParOf" srcId="{0C11FF8E-9F93-C849-826C-2338EAD8580F}" destId="{998140EF-A5B0-AF48-A17D-3D0588C62ED3}" srcOrd="3" destOrd="0" presId="urn:microsoft.com/office/officeart/2005/8/layout/orgChart1"/>
    <dgm:cxn modelId="{5C8945E3-4A86-F94E-BA2F-F2875EA0BE74}" type="presParOf" srcId="{998140EF-A5B0-AF48-A17D-3D0588C62ED3}" destId="{FF64DFC4-93F2-E34C-8165-CEE13BBD749E}" srcOrd="0" destOrd="0" presId="urn:microsoft.com/office/officeart/2005/8/layout/orgChart1"/>
    <dgm:cxn modelId="{4D200006-8F83-024C-98B8-A7206E6C908B}" type="presParOf" srcId="{FF64DFC4-93F2-E34C-8165-CEE13BBD749E}" destId="{47A9A92F-3F68-5644-B128-B9AFA24ED73B}" srcOrd="0" destOrd="0" presId="urn:microsoft.com/office/officeart/2005/8/layout/orgChart1"/>
    <dgm:cxn modelId="{9EEA28F5-E5C6-AC4E-B4F9-558330A6983F}" type="presParOf" srcId="{FF64DFC4-93F2-E34C-8165-CEE13BBD749E}" destId="{02B578A6-00EA-9D45-868F-0EA1071033E0}" srcOrd="1" destOrd="0" presId="urn:microsoft.com/office/officeart/2005/8/layout/orgChart1"/>
    <dgm:cxn modelId="{5750EB40-DEC9-D045-B31D-C81F7440AEC3}" type="presParOf" srcId="{998140EF-A5B0-AF48-A17D-3D0588C62ED3}" destId="{16E45509-5D37-D347-971D-57C6945D266F}" srcOrd="1" destOrd="0" presId="urn:microsoft.com/office/officeart/2005/8/layout/orgChart1"/>
    <dgm:cxn modelId="{52A58A3B-4CE3-8C48-AA86-CDDDABEDD9F2}" type="presParOf" srcId="{998140EF-A5B0-AF48-A17D-3D0588C62ED3}" destId="{B65D3621-8C15-9B46-8D5C-A62499E23611}" srcOrd="2" destOrd="0" presId="urn:microsoft.com/office/officeart/2005/8/layout/orgChart1"/>
    <dgm:cxn modelId="{F4C08338-DFBB-4447-AECD-FAEB21CBF9B4}" type="presParOf" srcId="{0C11FF8E-9F93-C849-826C-2338EAD8580F}" destId="{0B613A15-AEC7-6F40-8556-C4D9290A6548}" srcOrd="4" destOrd="0" presId="urn:microsoft.com/office/officeart/2005/8/layout/orgChart1"/>
    <dgm:cxn modelId="{50D5EBA9-198B-1A40-961F-81B3BD8C806A}" type="presParOf" srcId="{0C11FF8E-9F93-C849-826C-2338EAD8580F}" destId="{882D4A43-3E7B-5B46-8279-DAE64879B9E1}" srcOrd="5" destOrd="0" presId="urn:microsoft.com/office/officeart/2005/8/layout/orgChart1"/>
    <dgm:cxn modelId="{4A6E267C-FE64-6F4F-BE77-FD1644269F83}" type="presParOf" srcId="{882D4A43-3E7B-5B46-8279-DAE64879B9E1}" destId="{8BE7F8ED-BF9A-4D43-BF68-25B3354D565B}" srcOrd="0" destOrd="0" presId="urn:microsoft.com/office/officeart/2005/8/layout/orgChart1"/>
    <dgm:cxn modelId="{E19414D8-7513-B042-BF13-141DCCE5A302}" type="presParOf" srcId="{8BE7F8ED-BF9A-4D43-BF68-25B3354D565B}" destId="{D8ADC0AD-6F67-0F4B-B800-62234CD1A760}" srcOrd="0" destOrd="0" presId="urn:microsoft.com/office/officeart/2005/8/layout/orgChart1"/>
    <dgm:cxn modelId="{5CF615C6-9DCB-D944-B55C-BE1BAB39B67B}" type="presParOf" srcId="{8BE7F8ED-BF9A-4D43-BF68-25B3354D565B}" destId="{6066A060-A314-404A-9F41-1727E554B1CE}" srcOrd="1" destOrd="0" presId="urn:microsoft.com/office/officeart/2005/8/layout/orgChart1"/>
    <dgm:cxn modelId="{FE4F9375-D2AA-0C4C-BE64-82A8439EDD79}" type="presParOf" srcId="{882D4A43-3E7B-5B46-8279-DAE64879B9E1}" destId="{C48A6B37-1104-4E4F-8335-D91AB2FD58C6}" srcOrd="1" destOrd="0" presId="urn:microsoft.com/office/officeart/2005/8/layout/orgChart1"/>
    <dgm:cxn modelId="{894C7B31-8FAE-EC4C-991F-36CB2351F6DE}" type="presParOf" srcId="{882D4A43-3E7B-5B46-8279-DAE64879B9E1}" destId="{CCD2DC4F-53F8-9F47-8047-3F0E52236ACD}" srcOrd="2" destOrd="0" presId="urn:microsoft.com/office/officeart/2005/8/layout/orgChart1"/>
    <dgm:cxn modelId="{BE183F8D-D214-B74A-A672-DD0FFF6CA212}" type="presParOf" srcId="{0C11FF8E-9F93-C849-826C-2338EAD8580F}" destId="{52EC3D88-68F5-0446-8C75-A43755F2EAC3}" srcOrd="6" destOrd="0" presId="urn:microsoft.com/office/officeart/2005/8/layout/orgChart1"/>
    <dgm:cxn modelId="{1ADC1B93-A0EF-914A-84A3-8F9C33E90A15}" type="presParOf" srcId="{0C11FF8E-9F93-C849-826C-2338EAD8580F}" destId="{65E4E621-7FDE-E847-B9A0-CEFA59536D87}" srcOrd="7" destOrd="0" presId="urn:microsoft.com/office/officeart/2005/8/layout/orgChart1"/>
    <dgm:cxn modelId="{7DA53CA8-92A3-8640-BCFC-B6774D871FE2}" type="presParOf" srcId="{65E4E621-7FDE-E847-B9A0-CEFA59536D87}" destId="{6E0ADE95-3800-D141-ACE0-D4AC7800F69D}" srcOrd="0" destOrd="0" presId="urn:microsoft.com/office/officeart/2005/8/layout/orgChart1"/>
    <dgm:cxn modelId="{F5474EDC-9353-B84B-9FF8-38ADA8FCA970}" type="presParOf" srcId="{6E0ADE95-3800-D141-ACE0-D4AC7800F69D}" destId="{F80B46C2-8086-524D-9826-BB666C5405D8}" srcOrd="0" destOrd="0" presId="urn:microsoft.com/office/officeart/2005/8/layout/orgChart1"/>
    <dgm:cxn modelId="{B83EC1C8-479F-E244-93A7-BA1BD82419F0}" type="presParOf" srcId="{6E0ADE95-3800-D141-ACE0-D4AC7800F69D}" destId="{E4CBCF47-3338-8F44-BB94-59459213C0BC}" srcOrd="1" destOrd="0" presId="urn:microsoft.com/office/officeart/2005/8/layout/orgChart1"/>
    <dgm:cxn modelId="{2BD62A76-83C8-9D4A-88BA-5A5F79F4334F}" type="presParOf" srcId="{65E4E621-7FDE-E847-B9A0-CEFA59536D87}" destId="{3151D14B-4C21-AD4C-A2DD-D267791A0D1C}" srcOrd="1" destOrd="0" presId="urn:microsoft.com/office/officeart/2005/8/layout/orgChart1"/>
    <dgm:cxn modelId="{D1F1C94A-FB3C-7A45-B142-11FD2C7E8876}" type="presParOf" srcId="{65E4E621-7FDE-E847-B9A0-CEFA59536D87}" destId="{8E20203B-0472-5546-878F-AC3D6BEFAA85}" srcOrd="2" destOrd="0" presId="urn:microsoft.com/office/officeart/2005/8/layout/orgChart1"/>
    <dgm:cxn modelId="{6084198F-53C0-6A43-8F6B-1E4D5359E2E8}" type="presParOf" srcId="{724EDDDC-3AD0-2E44-B74A-BC52C47957C5}" destId="{F1D0352C-6AF3-0C42-B70B-E98A4F66D1F5}" srcOrd="2" destOrd="0" presId="urn:microsoft.com/office/officeart/2005/8/layout/orgChart1"/>
    <dgm:cxn modelId="{0F125934-7BDA-0349-AF9C-47E84D6F00EB}" type="presParOf" srcId="{151083F1-6738-4F42-A82B-320944595C1E}" destId="{21268197-A47E-E34D-A9BF-B4D913597CA3}" srcOrd="2" destOrd="0" presId="urn:microsoft.com/office/officeart/2005/8/layout/orgChart1"/>
    <dgm:cxn modelId="{D8FF9CCD-24FA-E54A-8F29-34DF8C8D3FF5}" type="presParOf" srcId="{151083F1-6738-4F42-A82B-320944595C1E}" destId="{AC28ABA5-7550-8946-919D-CF056E678C6C}" srcOrd="3" destOrd="0" presId="urn:microsoft.com/office/officeart/2005/8/layout/orgChart1"/>
    <dgm:cxn modelId="{4D672F6A-32A8-1445-8002-7DDB44A4DED7}" type="presParOf" srcId="{AC28ABA5-7550-8946-919D-CF056E678C6C}" destId="{373D4E9B-00F8-0D4D-A50F-9A1A53586B75}" srcOrd="0" destOrd="0" presId="urn:microsoft.com/office/officeart/2005/8/layout/orgChart1"/>
    <dgm:cxn modelId="{33C916C2-008A-3444-AED1-964BE5AD01FD}" type="presParOf" srcId="{373D4E9B-00F8-0D4D-A50F-9A1A53586B75}" destId="{567B53E2-C101-FF4D-9F88-AD942CAF07AF}" srcOrd="0" destOrd="0" presId="urn:microsoft.com/office/officeart/2005/8/layout/orgChart1"/>
    <dgm:cxn modelId="{45AC942E-04B7-5948-8FF7-96B6CB7F77EE}" type="presParOf" srcId="{373D4E9B-00F8-0D4D-A50F-9A1A53586B75}" destId="{A913290A-2122-6849-B596-FA07B8B674A8}" srcOrd="1" destOrd="0" presId="urn:microsoft.com/office/officeart/2005/8/layout/orgChart1"/>
    <dgm:cxn modelId="{F0C1DE58-5875-3241-ACA6-BCF43BD684C8}" type="presParOf" srcId="{AC28ABA5-7550-8946-919D-CF056E678C6C}" destId="{B5F1E210-DA70-7446-9FEA-DC5B99C4C46D}" srcOrd="1" destOrd="0" presId="urn:microsoft.com/office/officeart/2005/8/layout/orgChart1"/>
    <dgm:cxn modelId="{F08B52C6-C490-D441-A097-A0343462D5DC}" type="presParOf" srcId="{AC28ABA5-7550-8946-919D-CF056E678C6C}" destId="{6364CC43-20D7-6F4F-ACB0-D11F5C62FBB3}" srcOrd="2" destOrd="0" presId="urn:microsoft.com/office/officeart/2005/8/layout/orgChart1"/>
    <dgm:cxn modelId="{21F5938C-5DFE-5243-86EF-253E7D2ED484}" type="presParOf" srcId="{151083F1-6738-4F42-A82B-320944595C1E}" destId="{5A4B0082-3023-5440-8B2E-6107A8E5E8F0}" srcOrd="4" destOrd="0" presId="urn:microsoft.com/office/officeart/2005/8/layout/orgChart1"/>
    <dgm:cxn modelId="{D5CFAF28-D2E4-E94E-AAA5-AABD21D48723}" type="presParOf" srcId="{151083F1-6738-4F42-A82B-320944595C1E}" destId="{7A779B26-0FCA-6841-98D6-658B829B0A0C}" srcOrd="5" destOrd="0" presId="urn:microsoft.com/office/officeart/2005/8/layout/orgChart1"/>
    <dgm:cxn modelId="{A0B393EA-5097-2244-845D-278FC23D8484}" type="presParOf" srcId="{7A779B26-0FCA-6841-98D6-658B829B0A0C}" destId="{64F2453D-887E-254D-9348-3E9AB6DF5508}" srcOrd="0" destOrd="0" presId="urn:microsoft.com/office/officeart/2005/8/layout/orgChart1"/>
    <dgm:cxn modelId="{85BF0CE0-111A-E44E-AEFD-5A51AE678DD0}" type="presParOf" srcId="{64F2453D-887E-254D-9348-3E9AB6DF5508}" destId="{CA446621-75B1-804F-9963-BC79E5C3FC69}" srcOrd="0" destOrd="0" presId="urn:microsoft.com/office/officeart/2005/8/layout/orgChart1"/>
    <dgm:cxn modelId="{875CAFD5-9F77-0548-BA5C-EBECEDA4DD07}" type="presParOf" srcId="{64F2453D-887E-254D-9348-3E9AB6DF5508}" destId="{F8E715BD-3C75-2A49-AC84-45CBA58A243B}" srcOrd="1" destOrd="0" presId="urn:microsoft.com/office/officeart/2005/8/layout/orgChart1"/>
    <dgm:cxn modelId="{511DEC7D-4C28-3740-9687-172DDB05C987}" type="presParOf" srcId="{7A779B26-0FCA-6841-98D6-658B829B0A0C}" destId="{96915306-27D5-924D-B099-00E113A9F649}" srcOrd="1" destOrd="0" presId="urn:microsoft.com/office/officeart/2005/8/layout/orgChart1"/>
    <dgm:cxn modelId="{A2B57C7E-C6FE-7542-A5A6-BB1E79127808}" type="presParOf" srcId="{7A779B26-0FCA-6841-98D6-658B829B0A0C}" destId="{67A47B45-F5D7-6A44-8903-4E31476EA3AD}" srcOrd="2" destOrd="0" presId="urn:microsoft.com/office/officeart/2005/8/layout/orgChart1"/>
    <dgm:cxn modelId="{C1DC7E6E-E2D1-D143-99D7-B99808E0EC2F}" type="presParOf" srcId="{3DAF01CD-752A-0440-9E3C-A60ADBE256BC}" destId="{90E7F789-B569-D34F-812B-1B7CD3064E10}"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6B2B85-EA94-084D-91F4-F7770BA6351E}" type="doc">
      <dgm:prSet loTypeId="urn:microsoft.com/office/officeart/2005/8/layout/pList2" loCatId="" qsTypeId="urn:microsoft.com/office/officeart/2005/8/quickstyle/simple4" qsCatId="simple" csTypeId="urn:microsoft.com/office/officeart/2005/8/colors/accent1_2" csCatId="accent1" phldr="1"/>
      <dgm:spPr/>
    </dgm:pt>
    <dgm:pt modelId="{C18A569F-7989-D142-9C98-36FED8AB2DA8}">
      <dgm:prSet phldrT="[Text]"/>
      <dgm:spPr>
        <a:gradFill rotWithShape="0">
          <a:gsLst>
            <a:gs pos="0">
              <a:schemeClr val="accent1">
                <a:lumMod val="75000"/>
              </a:schemeClr>
            </a:gs>
            <a:gs pos="100000">
              <a:schemeClr val="accent1">
                <a:lumMod val="50000"/>
              </a:schemeClr>
            </a:gs>
          </a:gsLst>
        </a:gradFill>
      </dgm:spPr>
      <dgm:t>
        <a:bodyPr/>
        <a:lstStyle/>
        <a:p>
          <a:r>
            <a:rPr lang="en-US" dirty="0" smtClean="0"/>
            <a:t>Massive Independent Jobs for Analysis and Simulations</a:t>
          </a:r>
        </a:p>
      </dgm:t>
    </dgm:pt>
    <dgm:pt modelId="{13D00164-33F6-7F4C-B49F-CC49F872DB05}" type="parTrans" cxnId="{37695816-E11A-9041-915B-8AE84069F83C}">
      <dgm:prSet/>
      <dgm:spPr/>
      <dgm:t>
        <a:bodyPr/>
        <a:lstStyle/>
        <a:p>
          <a:endParaRPr lang="en-US">
            <a:solidFill>
              <a:schemeClr val="tx1"/>
            </a:solidFill>
          </a:endParaRPr>
        </a:p>
      </dgm:t>
    </dgm:pt>
    <dgm:pt modelId="{831ED4A3-E647-8744-BAB9-2B6CE5960A0A}" type="sibTrans" cxnId="{37695816-E11A-9041-915B-8AE84069F83C}">
      <dgm:prSet/>
      <dgm:spPr/>
      <dgm:t>
        <a:bodyPr/>
        <a:lstStyle/>
        <a:p>
          <a:endParaRPr lang="en-US">
            <a:solidFill>
              <a:schemeClr val="tx1"/>
            </a:solidFill>
          </a:endParaRPr>
        </a:p>
      </dgm:t>
    </dgm:pt>
    <dgm:pt modelId="{815539D1-7A8D-AF41-B95A-52853582D550}">
      <dgm:prSet phldrT="[Text]"/>
      <dgm:spPr>
        <a:gradFill rotWithShape="0">
          <a:gsLst>
            <a:gs pos="0">
              <a:schemeClr val="accent1">
                <a:lumMod val="75000"/>
              </a:schemeClr>
            </a:gs>
            <a:gs pos="100000">
              <a:schemeClr val="accent1">
                <a:lumMod val="50000"/>
              </a:schemeClr>
            </a:gs>
          </a:gsLst>
        </a:gradFill>
      </dgm:spPr>
      <dgm:t>
        <a:bodyPr/>
        <a:lstStyle/>
        <a:p>
          <a:r>
            <a:rPr lang="en-US" smtClean="0"/>
            <a:t>Nearest Neighbor Simulations</a:t>
          </a:r>
          <a:endParaRPr lang="en-US" dirty="0"/>
        </a:p>
      </dgm:t>
    </dgm:pt>
    <dgm:pt modelId="{D82A9A9E-819B-F142-9F40-B6967F40E91A}" type="parTrans" cxnId="{15517E9F-FF98-FD44-A98D-C3E3C72D32FF}">
      <dgm:prSet/>
      <dgm:spPr/>
      <dgm:t>
        <a:bodyPr/>
        <a:lstStyle/>
        <a:p>
          <a:endParaRPr lang="en-US">
            <a:solidFill>
              <a:schemeClr val="tx1"/>
            </a:solidFill>
          </a:endParaRPr>
        </a:p>
      </dgm:t>
    </dgm:pt>
    <dgm:pt modelId="{5DD36D86-C48E-8346-AFB2-C5AF63DF0238}" type="sibTrans" cxnId="{15517E9F-FF98-FD44-A98D-C3E3C72D32FF}">
      <dgm:prSet/>
      <dgm:spPr/>
      <dgm:t>
        <a:bodyPr/>
        <a:lstStyle/>
        <a:p>
          <a:endParaRPr lang="en-US">
            <a:solidFill>
              <a:schemeClr val="tx1"/>
            </a:solidFill>
          </a:endParaRPr>
        </a:p>
      </dgm:t>
    </dgm:pt>
    <dgm:pt modelId="{ED369D37-1833-3E48-BB96-3E408D077BAA}">
      <dgm:prSet phldrT="[Text]"/>
      <dgm:spPr>
        <a:gradFill rotWithShape="0">
          <a:gsLst>
            <a:gs pos="0">
              <a:schemeClr val="accent1">
                <a:lumMod val="75000"/>
              </a:schemeClr>
            </a:gs>
            <a:gs pos="100000">
              <a:schemeClr val="accent1">
                <a:lumMod val="50000"/>
              </a:schemeClr>
            </a:gs>
          </a:gsLst>
        </a:gradFill>
      </dgm:spPr>
      <dgm:t>
        <a:bodyPr/>
        <a:lstStyle/>
        <a:p>
          <a:r>
            <a:rPr lang="en-US" smtClean="0"/>
            <a:t>All-to-All Simulations</a:t>
          </a:r>
          <a:endParaRPr lang="en-US" dirty="0"/>
        </a:p>
      </dgm:t>
    </dgm:pt>
    <dgm:pt modelId="{987B0E59-1081-E34B-9050-5D28843811F9}" type="parTrans" cxnId="{8934C105-0F83-D04B-A795-0CFC05531246}">
      <dgm:prSet/>
      <dgm:spPr/>
      <dgm:t>
        <a:bodyPr/>
        <a:lstStyle/>
        <a:p>
          <a:endParaRPr lang="en-US">
            <a:solidFill>
              <a:schemeClr val="tx1"/>
            </a:solidFill>
          </a:endParaRPr>
        </a:p>
      </dgm:t>
    </dgm:pt>
    <dgm:pt modelId="{2265684A-A344-214D-BCF7-543ED9836042}" type="sibTrans" cxnId="{8934C105-0F83-D04B-A795-0CFC05531246}">
      <dgm:prSet/>
      <dgm:spPr/>
      <dgm:t>
        <a:bodyPr/>
        <a:lstStyle/>
        <a:p>
          <a:endParaRPr lang="en-US">
            <a:solidFill>
              <a:schemeClr val="tx1"/>
            </a:solidFill>
          </a:endParaRPr>
        </a:p>
      </dgm:t>
    </dgm:pt>
    <dgm:pt modelId="{1F221F27-4251-1041-BB9F-CCC2E54E7F71}">
      <dgm:prSet phldrT="[Text]"/>
      <dgm:spPr>
        <a:gradFill rotWithShape="0">
          <a:gsLst>
            <a:gs pos="0">
              <a:schemeClr val="accent1">
                <a:lumMod val="75000"/>
              </a:schemeClr>
            </a:gs>
            <a:gs pos="100000">
              <a:schemeClr val="accent1">
                <a:lumMod val="50000"/>
              </a:schemeClr>
            </a:gs>
          </a:gsLst>
        </a:gradFill>
      </dgm:spPr>
      <dgm:t>
        <a:bodyPr/>
        <a:lstStyle/>
        <a:p>
          <a:r>
            <a:rPr lang="en-US" smtClean="0"/>
            <a:t>Random access, large data Analysis</a:t>
          </a:r>
          <a:endParaRPr lang="en-US" dirty="0"/>
        </a:p>
      </dgm:t>
    </dgm:pt>
    <dgm:pt modelId="{D4B0480E-8984-6B4E-86BF-288BB150497B}" type="parTrans" cxnId="{FD08BEC4-DD64-5B4C-AE2E-B90E00037D22}">
      <dgm:prSet/>
      <dgm:spPr/>
      <dgm:t>
        <a:bodyPr/>
        <a:lstStyle/>
        <a:p>
          <a:endParaRPr lang="en-US">
            <a:solidFill>
              <a:schemeClr val="tx1"/>
            </a:solidFill>
          </a:endParaRPr>
        </a:p>
      </dgm:t>
    </dgm:pt>
    <dgm:pt modelId="{9B965053-68A6-3F40-B807-BC3677904FDE}" type="sibTrans" cxnId="{FD08BEC4-DD64-5B4C-AE2E-B90E00037D22}">
      <dgm:prSet/>
      <dgm:spPr/>
      <dgm:t>
        <a:bodyPr/>
        <a:lstStyle/>
        <a:p>
          <a:endParaRPr lang="en-US">
            <a:solidFill>
              <a:schemeClr val="tx1"/>
            </a:solidFill>
          </a:endParaRPr>
        </a:p>
      </dgm:t>
    </dgm:pt>
    <dgm:pt modelId="{CEDF0DEB-22DD-0143-BD72-78C051383159}" type="pres">
      <dgm:prSet presAssocID="{746B2B85-EA94-084D-91F4-F7770BA6351E}" presName="Name0" presStyleCnt="0">
        <dgm:presLayoutVars>
          <dgm:dir/>
          <dgm:resizeHandles val="exact"/>
        </dgm:presLayoutVars>
      </dgm:prSet>
      <dgm:spPr/>
    </dgm:pt>
    <dgm:pt modelId="{CA5F110C-2995-E446-A458-DB0468F9FB7A}" type="pres">
      <dgm:prSet presAssocID="{746B2B85-EA94-084D-91F4-F7770BA6351E}" presName="bkgdShp" presStyleLbl="alignAccFollowNode1" presStyleIdx="0" presStyleCnt="1"/>
      <dgm:spPr/>
    </dgm:pt>
    <dgm:pt modelId="{944AE9A0-1744-D044-BA96-EBAD30B9FA92}" type="pres">
      <dgm:prSet presAssocID="{746B2B85-EA94-084D-91F4-F7770BA6351E}" presName="linComp" presStyleCnt="0"/>
      <dgm:spPr/>
    </dgm:pt>
    <dgm:pt modelId="{D33A7ECE-BBC7-0749-9A31-D08F6C13BFBD}" type="pres">
      <dgm:prSet presAssocID="{C18A569F-7989-D142-9C98-36FED8AB2DA8}" presName="compNode" presStyleCnt="0"/>
      <dgm:spPr/>
    </dgm:pt>
    <dgm:pt modelId="{B7025564-6366-4847-AB3D-682A485C6C68}" type="pres">
      <dgm:prSet presAssocID="{C18A569F-7989-D142-9C98-36FED8AB2DA8}" presName="node" presStyleLbl="node1" presStyleIdx="0" presStyleCnt="4">
        <dgm:presLayoutVars>
          <dgm:bulletEnabled val="1"/>
        </dgm:presLayoutVars>
      </dgm:prSet>
      <dgm:spPr/>
      <dgm:t>
        <a:bodyPr/>
        <a:lstStyle/>
        <a:p>
          <a:endParaRPr lang="en-US"/>
        </a:p>
      </dgm:t>
    </dgm:pt>
    <dgm:pt modelId="{0E2DA529-7C12-2645-A6A8-A2676C48B957}" type="pres">
      <dgm:prSet presAssocID="{C18A569F-7989-D142-9C98-36FED8AB2DA8}" presName="invisiNode" presStyleLbl="node1" presStyleIdx="0" presStyleCnt="4"/>
      <dgm:spPr/>
    </dgm:pt>
    <dgm:pt modelId="{4F5B4268-32DC-284B-94D7-52EFFD0F0C8C}" type="pres">
      <dgm:prSet presAssocID="{C18A569F-7989-D142-9C98-36FED8AB2DA8}" presName="imagNode" presStyleLbl="fgImgPlace1" presStyleIdx="0" presStyleCnt="4" custScaleY="134128"/>
      <dgm:spPr>
        <a:blipFill rotWithShape="1">
          <a:blip xmlns:r="http://schemas.openxmlformats.org/officeDocument/2006/relationships" r:embed="rId1"/>
          <a:stretch>
            <a:fillRect/>
          </a:stretch>
        </a:blipFill>
      </dgm:spPr>
    </dgm:pt>
    <dgm:pt modelId="{D8941901-FDED-BD41-8484-AAD821FAA859}" type="pres">
      <dgm:prSet presAssocID="{831ED4A3-E647-8744-BAB9-2B6CE5960A0A}" presName="sibTrans" presStyleLbl="sibTrans2D1" presStyleIdx="0" presStyleCnt="0"/>
      <dgm:spPr/>
      <dgm:t>
        <a:bodyPr/>
        <a:lstStyle/>
        <a:p>
          <a:endParaRPr lang="en-US"/>
        </a:p>
      </dgm:t>
    </dgm:pt>
    <dgm:pt modelId="{5E8B6188-142E-134E-A67A-95CDD4D4AB5C}" type="pres">
      <dgm:prSet presAssocID="{815539D1-7A8D-AF41-B95A-52853582D550}" presName="compNode" presStyleCnt="0"/>
      <dgm:spPr/>
    </dgm:pt>
    <dgm:pt modelId="{07458024-19D0-0E41-827C-80B33F16FDF4}" type="pres">
      <dgm:prSet presAssocID="{815539D1-7A8D-AF41-B95A-52853582D550}" presName="node" presStyleLbl="node1" presStyleIdx="1" presStyleCnt="4">
        <dgm:presLayoutVars>
          <dgm:bulletEnabled val="1"/>
        </dgm:presLayoutVars>
      </dgm:prSet>
      <dgm:spPr/>
      <dgm:t>
        <a:bodyPr/>
        <a:lstStyle/>
        <a:p>
          <a:endParaRPr lang="en-US"/>
        </a:p>
      </dgm:t>
    </dgm:pt>
    <dgm:pt modelId="{9792E878-247D-5641-9307-4A91EC7C4704}" type="pres">
      <dgm:prSet presAssocID="{815539D1-7A8D-AF41-B95A-52853582D550}" presName="invisiNode" presStyleLbl="node1" presStyleIdx="1" presStyleCnt="4"/>
      <dgm:spPr/>
    </dgm:pt>
    <dgm:pt modelId="{276BCCA0-A87E-FF4D-AAA0-6EBB3737CBD5}" type="pres">
      <dgm:prSet presAssocID="{815539D1-7A8D-AF41-B95A-52853582D550}" presName="imagNode" presStyleLbl="fgImgPlace1" presStyleIdx="1" presStyleCnt="4" custScaleY="134128"/>
      <dgm:spPr>
        <a:blipFill rotWithShape="1">
          <a:blip xmlns:r="http://schemas.openxmlformats.org/officeDocument/2006/relationships" r:embed="rId2"/>
          <a:stretch>
            <a:fillRect/>
          </a:stretch>
        </a:blipFill>
      </dgm:spPr>
    </dgm:pt>
    <dgm:pt modelId="{0C362F47-51D7-824B-84E2-49A5F5A44E86}" type="pres">
      <dgm:prSet presAssocID="{5DD36D86-C48E-8346-AFB2-C5AF63DF0238}" presName="sibTrans" presStyleLbl="sibTrans2D1" presStyleIdx="0" presStyleCnt="0"/>
      <dgm:spPr/>
      <dgm:t>
        <a:bodyPr/>
        <a:lstStyle/>
        <a:p>
          <a:endParaRPr lang="en-US"/>
        </a:p>
      </dgm:t>
    </dgm:pt>
    <dgm:pt modelId="{AFE2ECC3-6BDD-A043-A934-BC2C082A6B84}" type="pres">
      <dgm:prSet presAssocID="{ED369D37-1833-3E48-BB96-3E408D077BAA}" presName="compNode" presStyleCnt="0"/>
      <dgm:spPr/>
    </dgm:pt>
    <dgm:pt modelId="{10727984-A075-DC46-98CD-CBC06E46C769}" type="pres">
      <dgm:prSet presAssocID="{ED369D37-1833-3E48-BB96-3E408D077BAA}" presName="node" presStyleLbl="node1" presStyleIdx="2" presStyleCnt="4">
        <dgm:presLayoutVars>
          <dgm:bulletEnabled val="1"/>
        </dgm:presLayoutVars>
      </dgm:prSet>
      <dgm:spPr/>
      <dgm:t>
        <a:bodyPr/>
        <a:lstStyle/>
        <a:p>
          <a:endParaRPr lang="en-US"/>
        </a:p>
      </dgm:t>
    </dgm:pt>
    <dgm:pt modelId="{6546A566-7113-4342-99B3-EF6EDDB61AFF}" type="pres">
      <dgm:prSet presAssocID="{ED369D37-1833-3E48-BB96-3E408D077BAA}" presName="invisiNode" presStyleLbl="node1" presStyleIdx="2" presStyleCnt="4"/>
      <dgm:spPr/>
    </dgm:pt>
    <dgm:pt modelId="{31D79A3F-FA10-BB4C-8194-8354BAF03B9F}" type="pres">
      <dgm:prSet presAssocID="{ED369D37-1833-3E48-BB96-3E408D077BAA}" presName="imagNode" presStyleLbl="fgImgPlace1" presStyleIdx="2" presStyleCnt="4" custScaleY="134128"/>
      <dgm:spPr>
        <a:blipFill rotWithShape="1">
          <a:blip xmlns:r="http://schemas.openxmlformats.org/officeDocument/2006/relationships" r:embed="rId3"/>
          <a:stretch>
            <a:fillRect/>
          </a:stretch>
        </a:blipFill>
      </dgm:spPr>
    </dgm:pt>
    <dgm:pt modelId="{EDEEEDD7-8FA5-A34A-A5B2-2EA064B05BA3}" type="pres">
      <dgm:prSet presAssocID="{2265684A-A344-214D-BCF7-543ED9836042}" presName="sibTrans" presStyleLbl="sibTrans2D1" presStyleIdx="0" presStyleCnt="0"/>
      <dgm:spPr/>
      <dgm:t>
        <a:bodyPr/>
        <a:lstStyle/>
        <a:p>
          <a:endParaRPr lang="en-US"/>
        </a:p>
      </dgm:t>
    </dgm:pt>
    <dgm:pt modelId="{5A7152BD-038A-BD4A-9507-16D0CE75B31B}" type="pres">
      <dgm:prSet presAssocID="{1F221F27-4251-1041-BB9F-CCC2E54E7F71}" presName="compNode" presStyleCnt="0"/>
      <dgm:spPr/>
    </dgm:pt>
    <dgm:pt modelId="{24C36EFC-3F05-9443-97D4-A1229F4EC2C8}" type="pres">
      <dgm:prSet presAssocID="{1F221F27-4251-1041-BB9F-CCC2E54E7F71}" presName="node" presStyleLbl="node1" presStyleIdx="3" presStyleCnt="4">
        <dgm:presLayoutVars>
          <dgm:bulletEnabled val="1"/>
        </dgm:presLayoutVars>
      </dgm:prSet>
      <dgm:spPr/>
      <dgm:t>
        <a:bodyPr/>
        <a:lstStyle/>
        <a:p>
          <a:endParaRPr lang="en-US"/>
        </a:p>
      </dgm:t>
    </dgm:pt>
    <dgm:pt modelId="{ED6E6D7B-87A9-5541-91E0-AC86E8E7D0C5}" type="pres">
      <dgm:prSet presAssocID="{1F221F27-4251-1041-BB9F-CCC2E54E7F71}" presName="invisiNode" presStyleLbl="node1" presStyleIdx="3" presStyleCnt="4"/>
      <dgm:spPr/>
    </dgm:pt>
    <dgm:pt modelId="{A1DA6C42-981C-2C45-AB91-594459A879DE}" type="pres">
      <dgm:prSet presAssocID="{1F221F27-4251-1041-BB9F-CCC2E54E7F71}" presName="imagNode" presStyleLbl="fgImgPlace1" presStyleIdx="3" presStyleCnt="4" custScaleY="134128"/>
      <dgm:spPr>
        <a:blipFill rotWithShape="1">
          <a:blip xmlns:r="http://schemas.openxmlformats.org/officeDocument/2006/relationships" r:embed="rId4"/>
          <a:stretch>
            <a:fillRect/>
          </a:stretch>
        </a:blipFill>
      </dgm:spPr>
    </dgm:pt>
  </dgm:ptLst>
  <dgm:cxnLst>
    <dgm:cxn modelId="{01BF74D6-0BBB-8A40-B4F8-21648AC422E2}" type="presOf" srcId="{C18A569F-7989-D142-9C98-36FED8AB2DA8}" destId="{B7025564-6366-4847-AB3D-682A485C6C68}" srcOrd="0" destOrd="0" presId="urn:microsoft.com/office/officeart/2005/8/layout/pList2"/>
    <dgm:cxn modelId="{C63FBA80-588E-044F-9DE7-3BBCCACD0EF8}" type="presOf" srcId="{ED369D37-1833-3E48-BB96-3E408D077BAA}" destId="{10727984-A075-DC46-98CD-CBC06E46C769}" srcOrd="0" destOrd="0" presId="urn:microsoft.com/office/officeart/2005/8/layout/pList2"/>
    <dgm:cxn modelId="{FD08BEC4-DD64-5B4C-AE2E-B90E00037D22}" srcId="{746B2B85-EA94-084D-91F4-F7770BA6351E}" destId="{1F221F27-4251-1041-BB9F-CCC2E54E7F71}" srcOrd="3" destOrd="0" parTransId="{D4B0480E-8984-6B4E-86BF-288BB150497B}" sibTransId="{9B965053-68A6-3F40-B807-BC3677904FDE}"/>
    <dgm:cxn modelId="{15517E9F-FF98-FD44-A98D-C3E3C72D32FF}" srcId="{746B2B85-EA94-084D-91F4-F7770BA6351E}" destId="{815539D1-7A8D-AF41-B95A-52853582D550}" srcOrd="1" destOrd="0" parTransId="{D82A9A9E-819B-F142-9F40-B6967F40E91A}" sibTransId="{5DD36D86-C48E-8346-AFB2-C5AF63DF0238}"/>
    <dgm:cxn modelId="{8934C105-0F83-D04B-A795-0CFC05531246}" srcId="{746B2B85-EA94-084D-91F4-F7770BA6351E}" destId="{ED369D37-1833-3E48-BB96-3E408D077BAA}" srcOrd="2" destOrd="0" parTransId="{987B0E59-1081-E34B-9050-5D28843811F9}" sibTransId="{2265684A-A344-214D-BCF7-543ED9836042}"/>
    <dgm:cxn modelId="{5B1E8F8F-4A9D-8B4E-A722-256701B93374}" type="presOf" srcId="{2265684A-A344-214D-BCF7-543ED9836042}" destId="{EDEEEDD7-8FA5-A34A-A5B2-2EA064B05BA3}" srcOrd="0" destOrd="0" presId="urn:microsoft.com/office/officeart/2005/8/layout/pList2"/>
    <dgm:cxn modelId="{C7E0D87E-0520-C940-899E-ECA9AC9A114C}" type="presOf" srcId="{1F221F27-4251-1041-BB9F-CCC2E54E7F71}" destId="{24C36EFC-3F05-9443-97D4-A1229F4EC2C8}" srcOrd="0" destOrd="0" presId="urn:microsoft.com/office/officeart/2005/8/layout/pList2"/>
    <dgm:cxn modelId="{05D10061-26EB-6F46-8ECE-54F484AAA1C9}" type="presOf" srcId="{746B2B85-EA94-084D-91F4-F7770BA6351E}" destId="{CEDF0DEB-22DD-0143-BD72-78C051383159}" srcOrd="0" destOrd="0" presId="urn:microsoft.com/office/officeart/2005/8/layout/pList2"/>
    <dgm:cxn modelId="{D9972EE2-244C-1741-9ACA-BFF101291A2C}" type="presOf" srcId="{815539D1-7A8D-AF41-B95A-52853582D550}" destId="{07458024-19D0-0E41-827C-80B33F16FDF4}" srcOrd="0" destOrd="0" presId="urn:microsoft.com/office/officeart/2005/8/layout/pList2"/>
    <dgm:cxn modelId="{D2211C5B-C96C-D947-8878-C4C113C789BC}" type="presOf" srcId="{831ED4A3-E647-8744-BAB9-2B6CE5960A0A}" destId="{D8941901-FDED-BD41-8484-AAD821FAA859}" srcOrd="0" destOrd="0" presId="urn:microsoft.com/office/officeart/2005/8/layout/pList2"/>
    <dgm:cxn modelId="{ADDFD4E1-DAA3-CC40-AD1E-70E405DB5BD9}" type="presOf" srcId="{5DD36D86-C48E-8346-AFB2-C5AF63DF0238}" destId="{0C362F47-51D7-824B-84E2-49A5F5A44E86}" srcOrd="0" destOrd="0" presId="urn:microsoft.com/office/officeart/2005/8/layout/pList2"/>
    <dgm:cxn modelId="{37695816-E11A-9041-915B-8AE84069F83C}" srcId="{746B2B85-EA94-084D-91F4-F7770BA6351E}" destId="{C18A569F-7989-D142-9C98-36FED8AB2DA8}" srcOrd="0" destOrd="0" parTransId="{13D00164-33F6-7F4C-B49F-CC49F872DB05}" sibTransId="{831ED4A3-E647-8744-BAB9-2B6CE5960A0A}"/>
    <dgm:cxn modelId="{3F4067D3-F497-BC47-91AF-99C7573E2FB6}" type="presParOf" srcId="{CEDF0DEB-22DD-0143-BD72-78C051383159}" destId="{CA5F110C-2995-E446-A458-DB0468F9FB7A}" srcOrd="0" destOrd="0" presId="urn:microsoft.com/office/officeart/2005/8/layout/pList2"/>
    <dgm:cxn modelId="{B7A6FF18-8988-3F4C-A532-16887A629732}" type="presParOf" srcId="{CEDF0DEB-22DD-0143-BD72-78C051383159}" destId="{944AE9A0-1744-D044-BA96-EBAD30B9FA92}" srcOrd="1" destOrd="0" presId="urn:microsoft.com/office/officeart/2005/8/layout/pList2"/>
    <dgm:cxn modelId="{418BF5F4-E186-D14D-A3DD-55D72ED5A6FA}" type="presParOf" srcId="{944AE9A0-1744-D044-BA96-EBAD30B9FA92}" destId="{D33A7ECE-BBC7-0749-9A31-D08F6C13BFBD}" srcOrd="0" destOrd="0" presId="urn:microsoft.com/office/officeart/2005/8/layout/pList2"/>
    <dgm:cxn modelId="{248CE0C8-D1BF-CC44-8E8D-F77133311BA1}" type="presParOf" srcId="{D33A7ECE-BBC7-0749-9A31-D08F6C13BFBD}" destId="{B7025564-6366-4847-AB3D-682A485C6C68}" srcOrd="0" destOrd="0" presId="urn:microsoft.com/office/officeart/2005/8/layout/pList2"/>
    <dgm:cxn modelId="{A0E70407-3716-D44F-B4C8-E0F2F7635376}" type="presParOf" srcId="{D33A7ECE-BBC7-0749-9A31-D08F6C13BFBD}" destId="{0E2DA529-7C12-2645-A6A8-A2676C48B957}" srcOrd="1" destOrd="0" presId="urn:microsoft.com/office/officeart/2005/8/layout/pList2"/>
    <dgm:cxn modelId="{A83555B2-9776-FB46-9972-25C73A7BF2AD}" type="presParOf" srcId="{D33A7ECE-BBC7-0749-9A31-D08F6C13BFBD}" destId="{4F5B4268-32DC-284B-94D7-52EFFD0F0C8C}" srcOrd="2" destOrd="0" presId="urn:microsoft.com/office/officeart/2005/8/layout/pList2"/>
    <dgm:cxn modelId="{896AEFA6-2308-6C4B-864E-F0332888042F}" type="presParOf" srcId="{944AE9A0-1744-D044-BA96-EBAD30B9FA92}" destId="{D8941901-FDED-BD41-8484-AAD821FAA859}" srcOrd="1" destOrd="0" presId="urn:microsoft.com/office/officeart/2005/8/layout/pList2"/>
    <dgm:cxn modelId="{C8A4B027-BDE0-8D4C-A279-D692F6724E9C}" type="presParOf" srcId="{944AE9A0-1744-D044-BA96-EBAD30B9FA92}" destId="{5E8B6188-142E-134E-A67A-95CDD4D4AB5C}" srcOrd="2" destOrd="0" presId="urn:microsoft.com/office/officeart/2005/8/layout/pList2"/>
    <dgm:cxn modelId="{F23C750F-ADCE-714F-836D-A87F1D860BDA}" type="presParOf" srcId="{5E8B6188-142E-134E-A67A-95CDD4D4AB5C}" destId="{07458024-19D0-0E41-827C-80B33F16FDF4}" srcOrd="0" destOrd="0" presId="urn:microsoft.com/office/officeart/2005/8/layout/pList2"/>
    <dgm:cxn modelId="{615602AE-809A-7747-ADC1-EE63CAC65E19}" type="presParOf" srcId="{5E8B6188-142E-134E-A67A-95CDD4D4AB5C}" destId="{9792E878-247D-5641-9307-4A91EC7C4704}" srcOrd="1" destOrd="0" presId="urn:microsoft.com/office/officeart/2005/8/layout/pList2"/>
    <dgm:cxn modelId="{2AE2C4C1-8062-7344-AC8B-54B19F051526}" type="presParOf" srcId="{5E8B6188-142E-134E-A67A-95CDD4D4AB5C}" destId="{276BCCA0-A87E-FF4D-AAA0-6EBB3737CBD5}" srcOrd="2" destOrd="0" presId="urn:microsoft.com/office/officeart/2005/8/layout/pList2"/>
    <dgm:cxn modelId="{CA673789-16F2-4F4E-AEDB-1B8517D09F3B}" type="presParOf" srcId="{944AE9A0-1744-D044-BA96-EBAD30B9FA92}" destId="{0C362F47-51D7-824B-84E2-49A5F5A44E86}" srcOrd="3" destOrd="0" presId="urn:microsoft.com/office/officeart/2005/8/layout/pList2"/>
    <dgm:cxn modelId="{C2BE378F-7FB7-004F-BA74-614CB6D12B93}" type="presParOf" srcId="{944AE9A0-1744-D044-BA96-EBAD30B9FA92}" destId="{AFE2ECC3-6BDD-A043-A934-BC2C082A6B84}" srcOrd="4" destOrd="0" presId="urn:microsoft.com/office/officeart/2005/8/layout/pList2"/>
    <dgm:cxn modelId="{2C196774-8D2D-1B45-A33C-397AA619D1DD}" type="presParOf" srcId="{AFE2ECC3-6BDD-A043-A934-BC2C082A6B84}" destId="{10727984-A075-DC46-98CD-CBC06E46C769}" srcOrd="0" destOrd="0" presId="urn:microsoft.com/office/officeart/2005/8/layout/pList2"/>
    <dgm:cxn modelId="{EB0E1BCB-7BE6-4C4C-88B8-C9CBD40DE159}" type="presParOf" srcId="{AFE2ECC3-6BDD-A043-A934-BC2C082A6B84}" destId="{6546A566-7113-4342-99B3-EF6EDDB61AFF}" srcOrd="1" destOrd="0" presId="urn:microsoft.com/office/officeart/2005/8/layout/pList2"/>
    <dgm:cxn modelId="{F19F0B7E-1A2E-1C45-8F4E-DFAE21033E21}" type="presParOf" srcId="{AFE2ECC3-6BDD-A043-A934-BC2C082A6B84}" destId="{31D79A3F-FA10-BB4C-8194-8354BAF03B9F}" srcOrd="2" destOrd="0" presId="urn:microsoft.com/office/officeart/2005/8/layout/pList2"/>
    <dgm:cxn modelId="{45046292-5A26-494B-9855-02F667BC929A}" type="presParOf" srcId="{944AE9A0-1744-D044-BA96-EBAD30B9FA92}" destId="{EDEEEDD7-8FA5-A34A-A5B2-2EA064B05BA3}" srcOrd="5" destOrd="0" presId="urn:microsoft.com/office/officeart/2005/8/layout/pList2"/>
    <dgm:cxn modelId="{40817E12-1D73-2240-99ED-46DECC5F0048}" type="presParOf" srcId="{944AE9A0-1744-D044-BA96-EBAD30B9FA92}" destId="{5A7152BD-038A-BD4A-9507-16D0CE75B31B}" srcOrd="6" destOrd="0" presId="urn:microsoft.com/office/officeart/2005/8/layout/pList2"/>
    <dgm:cxn modelId="{204FFB45-645C-5B45-8B90-E43F0E8BB535}" type="presParOf" srcId="{5A7152BD-038A-BD4A-9507-16D0CE75B31B}" destId="{24C36EFC-3F05-9443-97D4-A1229F4EC2C8}" srcOrd="0" destOrd="0" presId="urn:microsoft.com/office/officeart/2005/8/layout/pList2"/>
    <dgm:cxn modelId="{7E69FCB9-C38D-0043-96D3-010BBB9ED1C1}" type="presParOf" srcId="{5A7152BD-038A-BD4A-9507-16D0CE75B31B}" destId="{ED6E6D7B-87A9-5541-91E0-AC86E8E7D0C5}" srcOrd="1" destOrd="0" presId="urn:microsoft.com/office/officeart/2005/8/layout/pList2"/>
    <dgm:cxn modelId="{BF8F3174-316F-0949-BC04-C97C0FBA7303}" type="presParOf" srcId="{5A7152BD-038A-BD4A-9507-16D0CE75B31B}" destId="{A1DA6C42-981C-2C45-AB91-594459A879DE}"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B0082-3023-5440-8B2E-6107A8E5E8F0}">
      <dsp:nvSpPr>
        <dsp:cNvPr id="0" name=""/>
        <dsp:cNvSpPr/>
      </dsp:nvSpPr>
      <dsp:spPr>
        <a:xfrm>
          <a:off x="4536597" y="732206"/>
          <a:ext cx="2477383" cy="159525"/>
        </a:xfrm>
        <a:custGeom>
          <a:avLst/>
          <a:gdLst/>
          <a:ahLst/>
          <a:cxnLst/>
          <a:rect l="0" t="0" r="0" b="0"/>
          <a:pathLst>
            <a:path>
              <a:moveTo>
                <a:pt x="0" y="0"/>
              </a:moveTo>
              <a:lnTo>
                <a:pt x="0" y="79762"/>
              </a:lnTo>
              <a:lnTo>
                <a:pt x="2477383" y="79762"/>
              </a:lnTo>
              <a:lnTo>
                <a:pt x="2477383" y="1595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268197-A47E-E34D-A9BF-B4D913597CA3}">
      <dsp:nvSpPr>
        <dsp:cNvPr id="0" name=""/>
        <dsp:cNvSpPr/>
      </dsp:nvSpPr>
      <dsp:spPr>
        <a:xfrm>
          <a:off x="4490877" y="732206"/>
          <a:ext cx="91440" cy="159525"/>
        </a:xfrm>
        <a:custGeom>
          <a:avLst/>
          <a:gdLst/>
          <a:ahLst/>
          <a:cxnLst/>
          <a:rect l="0" t="0" r="0" b="0"/>
          <a:pathLst>
            <a:path>
              <a:moveTo>
                <a:pt x="45720" y="0"/>
              </a:moveTo>
              <a:lnTo>
                <a:pt x="45720" y="79762"/>
              </a:lnTo>
              <a:lnTo>
                <a:pt x="133044" y="79762"/>
              </a:lnTo>
              <a:lnTo>
                <a:pt x="133044" y="1595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EC3D88-68F5-0446-8C75-A43755F2EAC3}">
      <dsp:nvSpPr>
        <dsp:cNvPr id="0" name=""/>
        <dsp:cNvSpPr/>
      </dsp:nvSpPr>
      <dsp:spPr>
        <a:xfrm>
          <a:off x="725185" y="1637302"/>
          <a:ext cx="365278" cy="2693509"/>
        </a:xfrm>
        <a:custGeom>
          <a:avLst/>
          <a:gdLst/>
          <a:ahLst/>
          <a:cxnLst/>
          <a:rect l="0" t="0" r="0" b="0"/>
          <a:pathLst>
            <a:path>
              <a:moveTo>
                <a:pt x="0" y="0"/>
              </a:moveTo>
              <a:lnTo>
                <a:pt x="0" y="2693509"/>
              </a:lnTo>
              <a:lnTo>
                <a:pt x="365278" y="269350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613A15-AEC7-6F40-8556-C4D9290A6548}">
      <dsp:nvSpPr>
        <dsp:cNvPr id="0" name=""/>
        <dsp:cNvSpPr/>
      </dsp:nvSpPr>
      <dsp:spPr>
        <a:xfrm>
          <a:off x="725185" y="1637302"/>
          <a:ext cx="337490" cy="2003651"/>
        </a:xfrm>
        <a:custGeom>
          <a:avLst/>
          <a:gdLst/>
          <a:ahLst/>
          <a:cxnLst/>
          <a:rect l="0" t="0" r="0" b="0"/>
          <a:pathLst>
            <a:path>
              <a:moveTo>
                <a:pt x="0" y="0"/>
              </a:moveTo>
              <a:lnTo>
                <a:pt x="0" y="2003651"/>
              </a:lnTo>
              <a:lnTo>
                <a:pt x="337490" y="20036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4BBEC2-918E-AD43-B53D-848D59AC697F}">
      <dsp:nvSpPr>
        <dsp:cNvPr id="0" name=""/>
        <dsp:cNvSpPr/>
      </dsp:nvSpPr>
      <dsp:spPr>
        <a:xfrm>
          <a:off x="725185" y="1637302"/>
          <a:ext cx="365278" cy="1202933"/>
        </a:xfrm>
        <a:custGeom>
          <a:avLst/>
          <a:gdLst/>
          <a:ahLst/>
          <a:cxnLst/>
          <a:rect l="0" t="0" r="0" b="0"/>
          <a:pathLst>
            <a:path>
              <a:moveTo>
                <a:pt x="0" y="0"/>
              </a:moveTo>
              <a:lnTo>
                <a:pt x="0" y="1202933"/>
              </a:lnTo>
              <a:lnTo>
                <a:pt x="365278" y="120293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C59875-06C2-244C-AE8A-C76E8C892752}">
      <dsp:nvSpPr>
        <dsp:cNvPr id="0" name=""/>
        <dsp:cNvSpPr/>
      </dsp:nvSpPr>
      <dsp:spPr>
        <a:xfrm>
          <a:off x="725185" y="1637302"/>
          <a:ext cx="379248" cy="454152"/>
        </a:xfrm>
        <a:custGeom>
          <a:avLst/>
          <a:gdLst/>
          <a:ahLst/>
          <a:cxnLst/>
          <a:rect l="0" t="0" r="0" b="0"/>
          <a:pathLst>
            <a:path>
              <a:moveTo>
                <a:pt x="0" y="0"/>
              </a:moveTo>
              <a:lnTo>
                <a:pt x="0" y="454152"/>
              </a:lnTo>
              <a:lnTo>
                <a:pt x="379248" y="45415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BAF1DC-1939-2345-B922-A24A1AAF0D29}">
      <dsp:nvSpPr>
        <dsp:cNvPr id="0" name=""/>
        <dsp:cNvSpPr/>
      </dsp:nvSpPr>
      <dsp:spPr>
        <a:xfrm>
          <a:off x="1699260" y="732206"/>
          <a:ext cx="2837337" cy="159525"/>
        </a:xfrm>
        <a:custGeom>
          <a:avLst/>
          <a:gdLst/>
          <a:ahLst/>
          <a:cxnLst/>
          <a:rect l="0" t="0" r="0" b="0"/>
          <a:pathLst>
            <a:path>
              <a:moveTo>
                <a:pt x="2837337" y="0"/>
              </a:moveTo>
              <a:lnTo>
                <a:pt x="2837337" y="79762"/>
              </a:lnTo>
              <a:lnTo>
                <a:pt x="0" y="79762"/>
              </a:lnTo>
              <a:lnTo>
                <a:pt x="0" y="1595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A178D6-201C-734C-B25F-E3A79D81137E}">
      <dsp:nvSpPr>
        <dsp:cNvPr id="0" name=""/>
        <dsp:cNvSpPr/>
      </dsp:nvSpPr>
      <dsp:spPr>
        <a:xfrm>
          <a:off x="3321528" y="3073"/>
          <a:ext cx="2430137" cy="729132"/>
        </a:xfrm>
        <a:prstGeom prst="rect">
          <a:avLst/>
        </a:prstGeom>
        <a:solidFill>
          <a:srgbClr val="22467A"/>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latin typeface="Arial"/>
            </a:rPr>
            <a:t>Computing Sciences</a:t>
          </a:r>
          <a:endParaRPr lang="en-US" sz="2400" b="1" kern="1200" dirty="0">
            <a:latin typeface="Arial"/>
          </a:endParaRPr>
        </a:p>
      </dsp:txBody>
      <dsp:txXfrm>
        <a:off x="3321528" y="3073"/>
        <a:ext cx="2430137" cy="729132"/>
      </dsp:txXfrm>
    </dsp:sp>
    <dsp:sp modelId="{121FBC20-F740-534B-9CD5-CB9966788BB3}">
      <dsp:nvSpPr>
        <dsp:cNvPr id="0" name=""/>
        <dsp:cNvSpPr/>
      </dsp:nvSpPr>
      <dsp:spPr>
        <a:xfrm>
          <a:off x="481666" y="891731"/>
          <a:ext cx="2435189" cy="745571"/>
        </a:xfrm>
        <a:prstGeom prst="rect">
          <a:avLst/>
        </a:prstGeom>
        <a:solidFill>
          <a:srgbClr val="325C8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Arial"/>
            </a:rPr>
            <a:t>Computational Research</a:t>
          </a:r>
          <a:endParaRPr lang="en-US" sz="2400" kern="1200" dirty="0">
            <a:latin typeface="Arial"/>
          </a:endParaRPr>
        </a:p>
      </dsp:txBody>
      <dsp:txXfrm>
        <a:off x="481666" y="891731"/>
        <a:ext cx="2435189" cy="745571"/>
      </dsp:txXfrm>
    </dsp:sp>
    <dsp:sp modelId="{42D53B22-9201-314F-864F-9463B6E62891}">
      <dsp:nvSpPr>
        <dsp:cNvPr id="0" name=""/>
        <dsp:cNvSpPr/>
      </dsp:nvSpPr>
      <dsp:spPr>
        <a:xfrm>
          <a:off x="1104433" y="1796827"/>
          <a:ext cx="1955026" cy="589255"/>
        </a:xfrm>
        <a:prstGeom prst="rect">
          <a:avLst/>
        </a:prstGeom>
        <a:solidFill>
          <a:srgbClr val="006357"/>
        </a:solidFill>
        <a:ln>
          <a:noFill/>
        </a:ln>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Arial"/>
            </a:rPr>
            <a:t>Applied Math</a:t>
          </a:r>
          <a:endParaRPr lang="en-US" sz="2400" kern="1200" dirty="0">
            <a:latin typeface="Arial"/>
          </a:endParaRPr>
        </a:p>
      </dsp:txBody>
      <dsp:txXfrm>
        <a:off x="1104433" y="1796827"/>
        <a:ext cx="1955026" cy="589255"/>
      </dsp:txXfrm>
    </dsp:sp>
    <dsp:sp modelId="{47A9A92F-3F68-5644-B128-B9AFA24ED73B}">
      <dsp:nvSpPr>
        <dsp:cNvPr id="0" name=""/>
        <dsp:cNvSpPr/>
      </dsp:nvSpPr>
      <dsp:spPr>
        <a:xfrm>
          <a:off x="1090463" y="2545608"/>
          <a:ext cx="1955026" cy="589255"/>
        </a:xfrm>
        <a:prstGeom prst="rect">
          <a:avLst/>
        </a:prstGeom>
        <a:solidFill>
          <a:srgbClr val="006357"/>
        </a:solidFill>
        <a:ln>
          <a:noFill/>
        </a:ln>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Arial"/>
            </a:rPr>
            <a:t>Computer Science</a:t>
          </a:r>
          <a:endParaRPr lang="en-US" sz="2400" kern="1200" dirty="0">
            <a:latin typeface="Arial"/>
          </a:endParaRPr>
        </a:p>
      </dsp:txBody>
      <dsp:txXfrm>
        <a:off x="1090463" y="2545608"/>
        <a:ext cx="1955026" cy="589255"/>
      </dsp:txXfrm>
    </dsp:sp>
    <dsp:sp modelId="{D8ADC0AD-6F67-0F4B-B800-62234CD1A760}">
      <dsp:nvSpPr>
        <dsp:cNvPr id="0" name=""/>
        <dsp:cNvSpPr/>
      </dsp:nvSpPr>
      <dsp:spPr>
        <a:xfrm>
          <a:off x="1062675" y="3346325"/>
          <a:ext cx="1955026" cy="589255"/>
        </a:xfrm>
        <a:prstGeom prst="rect">
          <a:avLst/>
        </a:prstGeom>
        <a:solidFill>
          <a:srgbClr val="006357"/>
        </a:solidFill>
        <a:ln>
          <a:noFill/>
        </a:ln>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Arial"/>
            </a:rPr>
            <a:t>Data Science</a:t>
          </a:r>
          <a:endParaRPr lang="en-US" sz="2400" kern="1200" dirty="0">
            <a:latin typeface="Arial"/>
          </a:endParaRPr>
        </a:p>
      </dsp:txBody>
      <dsp:txXfrm>
        <a:off x="1062675" y="3346325"/>
        <a:ext cx="1955026" cy="589255"/>
      </dsp:txXfrm>
    </dsp:sp>
    <dsp:sp modelId="{F80B46C2-8086-524D-9826-BB666C5405D8}">
      <dsp:nvSpPr>
        <dsp:cNvPr id="0" name=""/>
        <dsp:cNvSpPr/>
      </dsp:nvSpPr>
      <dsp:spPr>
        <a:xfrm>
          <a:off x="1090463" y="4036184"/>
          <a:ext cx="1955026" cy="589255"/>
        </a:xfrm>
        <a:prstGeom prst="rect">
          <a:avLst/>
        </a:prstGeom>
        <a:solidFill>
          <a:srgbClr val="006357"/>
        </a:solidFill>
        <a:ln>
          <a:noFill/>
        </a:ln>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Arial"/>
            </a:rPr>
            <a:t>Science Partnerships</a:t>
          </a:r>
          <a:endParaRPr lang="en-US" sz="2400" kern="1200" dirty="0">
            <a:latin typeface="Arial"/>
          </a:endParaRPr>
        </a:p>
      </dsp:txBody>
      <dsp:txXfrm>
        <a:off x="1090463" y="4036184"/>
        <a:ext cx="1955026" cy="589255"/>
      </dsp:txXfrm>
    </dsp:sp>
    <dsp:sp modelId="{567B53E2-C101-FF4D-9F88-AD942CAF07AF}">
      <dsp:nvSpPr>
        <dsp:cNvPr id="0" name=""/>
        <dsp:cNvSpPr/>
      </dsp:nvSpPr>
      <dsp:spPr>
        <a:xfrm>
          <a:off x="3558313" y="891731"/>
          <a:ext cx="2131217" cy="745571"/>
        </a:xfrm>
        <a:prstGeom prst="rect">
          <a:avLst/>
        </a:prstGeom>
        <a:solidFill>
          <a:srgbClr val="325C8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latin typeface="Arial"/>
            </a:rPr>
            <a:t>ESnet</a:t>
          </a:r>
          <a:r>
            <a:rPr lang="en-US" sz="2400" kern="1200" dirty="0" smtClean="0">
              <a:latin typeface="Arial"/>
            </a:rPr>
            <a:t> Facility</a:t>
          </a:r>
          <a:endParaRPr lang="en-US" sz="2400" kern="1200" dirty="0">
            <a:latin typeface="Arial"/>
          </a:endParaRPr>
        </a:p>
      </dsp:txBody>
      <dsp:txXfrm>
        <a:off x="3558313" y="891731"/>
        <a:ext cx="2131217" cy="745571"/>
      </dsp:txXfrm>
    </dsp:sp>
    <dsp:sp modelId="{CA446621-75B1-804F-9963-BC79E5C3FC69}">
      <dsp:nvSpPr>
        <dsp:cNvPr id="0" name=""/>
        <dsp:cNvSpPr/>
      </dsp:nvSpPr>
      <dsp:spPr>
        <a:xfrm>
          <a:off x="5982450" y="891731"/>
          <a:ext cx="2063062" cy="745571"/>
        </a:xfrm>
        <a:prstGeom prst="rect">
          <a:avLst/>
        </a:prstGeom>
        <a:solidFill>
          <a:srgbClr val="325C8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latin typeface="Arial"/>
            </a:rPr>
            <a:t>NERSC  Facility</a:t>
          </a:r>
          <a:endParaRPr lang="en-US" sz="2400" kern="1200" dirty="0">
            <a:latin typeface="Arial"/>
          </a:endParaRPr>
        </a:p>
      </dsp:txBody>
      <dsp:txXfrm>
        <a:off x="5982450" y="891731"/>
        <a:ext cx="2063062" cy="7455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F110C-2995-E446-A458-DB0468F9FB7A}">
      <dsp:nvSpPr>
        <dsp:cNvPr id="0" name=""/>
        <dsp:cNvSpPr/>
      </dsp:nvSpPr>
      <dsp:spPr>
        <a:xfrm>
          <a:off x="0" y="0"/>
          <a:ext cx="8229600" cy="1743075"/>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F5B4268-32DC-284B-94D7-52EFFD0F0C8C}">
      <dsp:nvSpPr>
        <dsp:cNvPr id="0" name=""/>
        <dsp:cNvSpPr/>
      </dsp:nvSpPr>
      <dsp:spPr>
        <a:xfrm>
          <a:off x="249154" y="14288"/>
          <a:ext cx="1797974" cy="1714497"/>
        </a:xfrm>
        <a:prstGeom prst="roundRect">
          <a:avLst>
            <a:gd name="adj" fmla="val 10000"/>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7025564-6366-4847-AB3D-682A485C6C68}">
      <dsp:nvSpPr>
        <dsp:cNvPr id="0" name=""/>
        <dsp:cNvSpPr/>
      </dsp:nvSpPr>
      <dsp:spPr>
        <a:xfrm rot="10800000">
          <a:off x="249154" y="1743075"/>
          <a:ext cx="1797974" cy="2130425"/>
        </a:xfrm>
        <a:prstGeom prst="round2SameRect">
          <a:avLst>
            <a:gd name="adj1" fmla="val 10500"/>
            <a:gd name="adj2" fmla="val 0"/>
          </a:avLst>
        </a:prstGeom>
        <a:gradFill rotWithShape="0">
          <a:gsLst>
            <a:gs pos="0">
              <a:schemeClr val="accent1">
                <a:lumMod val="75000"/>
              </a:schemeClr>
            </a:gs>
            <a:gs pos="100000">
              <a:schemeClr val="accent1">
                <a:lumMod val="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dirty="0" smtClean="0"/>
            <a:t>Massive Independent Jobs for Analysis and Simulations</a:t>
          </a:r>
        </a:p>
      </dsp:txBody>
      <dsp:txXfrm rot="10800000">
        <a:off x="304448" y="1743075"/>
        <a:ext cx="1687386" cy="2075131"/>
      </dsp:txXfrm>
    </dsp:sp>
    <dsp:sp modelId="{276BCCA0-A87E-FF4D-AAA0-6EBB3737CBD5}">
      <dsp:nvSpPr>
        <dsp:cNvPr id="0" name=""/>
        <dsp:cNvSpPr/>
      </dsp:nvSpPr>
      <dsp:spPr>
        <a:xfrm>
          <a:off x="2226926" y="14288"/>
          <a:ext cx="1797974" cy="1714497"/>
        </a:xfrm>
        <a:prstGeom prst="roundRect">
          <a:avLst>
            <a:gd name="adj" fmla="val 10000"/>
          </a:avLst>
        </a:prstGeom>
        <a:blipFill rotWithShape="1">
          <a:blip xmlns:r="http://schemas.openxmlformats.org/officeDocument/2006/relationships" r:embed="rId2"/>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7458024-19D0-0E41-827C-80B33F16FDF4}">
      <dsp:nvSpPr>
        <dsp:cNvPr id="0" name=""/>
        <dsp:cNvSpPr/>
      </dsp:nvSpPr>
      <dsp:spPr>
        <a:xfrm rot="10800000">
          <a:off x="2226926" y="1743075"/>
          <a:ext cx="1797974" cy="2130425"/>
        </a:xfrm>
        <a:prstGeom prst="round2SameRect">
          <a:avLst>
            <a:gd name="adj1" fmla="val 10500"/>
            <a:gd name="adj2" fmla="val 0"/>
          </a:avLst>
        </a:prstGeom>
        <a:gradFill rotWithShape="0">
          <a:gsLst>
            <a:gs pos="0">
              <a:schemeClr val="accent1">
                <a:lumMod val="75000"/>
              </a:schemeClr>
            </a:gs>
            <a:gs pos="100000">
              <a:schemeClr val="accent1">
                <a:lumMod val="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smtClean="0"/>
            <a:t>Nearest Neighbor Simulations</a:t>
          </a:r>
          <a:endParaRPr lang="en-US" sz="1900" kern="1200" dirty="0"/>
        </a:p>
      </dsp:txBody>
      <dsp:txXfrm rot="10800000">
        <a:off x="2282220" y="1743075"/>
        <a:ext cx="1687386" cy="2075131"/>
      </dsp:txXfrm>
    </dsp:sp>
    <dsp:sp modelId="{31D79A3F-FA10-BB4C-8194-8354BAF03B9F}">
      <dsp:nvSpPr>
        <dsp:cNvPr id="0" name=""/>
        <dsp:cNvSpPr/>
      </dsp:nvSpPr>
      <dsp:spPr>
        <a:xfrm>
          <a:off x="4204698" y="14288"/>
          <a:ext cx="1797974" cy="1714497"/>
        </a:xfrm>
        <a:prstGeom prst="roundRect">
          <a:avLst>
            <a:gd name="adj" fmla="val 10000"/>
          </a:avLst>
        </a:prstGeom>
        <a:blipFill rotWithShape="1">
          <a:blip xmlns:r="http://schemas.openxmlformats.org/officeDocument/2006/relationships" r:embed="rId3"/>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0727984-A075-DC46-98CD-CBC06E46C769}">
      <dsp:nvSpPr>
        <dsp:cNvPr id="0" name=""/>
        <dsp:cNvSpPr/>
      </dsp:nvSpPr>
      <dsp:spPr>
        <a:xfrm rot="10800000">
          <a:off x="4204698" y="1743075"/>
          <a:ext cx="1797974" cy="2130425"/>
        </a:xfrm>
        <a:prstGeom prst="round2SameRect">
          <a:avLst>
            <a:gd name="adj1" fmla="val 10500"/>
            <a:gd name="adj2" fmla="val 0"/>
          </a:avLst>
        </a:prstGeom>
        <a:gradFill rotWithShape="0">
          <a:gsLst>
            <a:gs pos="0">
              <a:schemeClr val="accent1">
                <a:lumMod val="75000"/>
              </a:schemeClr>
            </a:gs>
            <a:gs pos="100000">
              <a:schemeClr val="accent1">
                <a:lumMod val="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smtClean="0"/>
            <a:t>All-to-All Simulations</a:t>
          </a:r>
          <a:endParaRPr lang="en-US" sz="1900" kern="1200" dirty="0"/>
        </a:p>
      </dsp:txBody>
      <dsp:txXfrm rot="10800000">
        <a:off x="4259992" y="1743075"/>
        <a:ext cx="1687386" cy="2075131"/>
      </dsp:txXfrm>
    </dsp:sp>
    <dsp:sp modelId="{A1DA6C42-981C-2C45-AB91-594459A879DE}">
      <dsp:nvSpPr>
        <dsp:cNvPr id="0" name=""/>
        <dsp:cNvSpPr/>
      </dsp:nvSpPr>
      <dsp:spPr>
        <a:xfrm>
          <a:off x="6182470" y="14288"/>
          <a:ext cx="1797974" cy="1714497"/>
        </a:xfrm>
        <a:prstGeom prst="roundRect">
          <a:avLst>
            <a:gd name="adj" fmla="val 10000"/>
          </a:avLst>
        </a:prstGeom>
        <a:blipFill rotWithShape="1">
          <a:blip xmlns:r="http://schemas.openxmlformats.org/officeDocument/2006/relationships" r:embed="rId4"/>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4C36EFC-3F05-9443-97D4-A1229F4EC2C8}">
      <dsp:nvSpPr>
        <dsp:cNvPr id="0" name=""/>
        <dsp:cNvSpPr/>
      </dsp:nvSpPr>
      <dsp:spPr>
        <a:xfrm rot="10800000">
          <a:off x="6182470" y="1743075"/>
          <a:ext cx="1797974" cy="2130425"/>
        </a:xfrm>
        <a:prstGeom prst="round2SameRect">
          <a:avLst>
            <a:gd name="adj1" fmla="val 10500"/>
            <a:gd name="adj2" fmla="val 0"/>
          </a:avLst>
        </a:prstGeom>
        <a:gradFill rotWithShape="0">
          <a:gsLst>
            <a:gs pos="0">
              <a:schemeClr val="accent1">
                <a:lumMod val="75000"/>
              </a:schemeClr>
            </a:gs>
            <a:gs pos="100000">
              <a:schemeClr val="accent1">
                <a:lumMod val="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smtClean="0"/>
            <a:t>Random access, large data Analysis</a:t>
          </a:r>
          <a:endParaRPr lang="en-US" sz="1900" kern="1200" dirty="0"/>
        </a:p>
      </dsp:txBody>
      <dsp:txXfrm rot="10800000">
        <a:off x="6237764" y="1743075"/>
        <a:ext cx="1687386" cy="207513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emf"/><Relationship Id="rId2" Type="http://schemas.openxmlformats.org/officeDocument/2006/relationships/image" Target="../media/image36.emf"/><Relationship Id="rId3" Type="http://schemas.openxmlformats.org/officeDocument/2006/relationships/image" Target="../media/image3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9.emf"/><Relationship Id="rId2" Type="http://schemas.openxmlformats.org/officeDocument/2006/relationships/image" Target="../media/image9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0.png"/></Relationships>
</file>

<file path=ppt/drawings/drawing1.xml><?xml version="1.0" encoding="utf-8"?>
<c:userShapes xmlns:c="http://schemas.openxmlformats.org/drawingml/2006/chart">
  <cdr:relSizeAnchor xmlns:cdr="http://schemas.openxmlformats.org/drawingml/2006/chartDrawing">
    <cdr:from>
      <cdr:x>0.03922</cdr:x>
      <cdr:y>0.77678</cdr:y>
    </cdr:from>
    <cdr:to>
      <cdr:x>0.08882</cdr:x>
      <cdr:y>0.94479</cdr:y>
    </cdr:to>
    <cdr:sp macro="" textlink="">
      <cdr:nvSpPr>
        <cdr:cNvPr id="2" name="Down Arrow 1"/>
        <cdr:cNvSpPr/>
      </cdr:nvSpPr>
      <cdr:spPr>
        <a:xfrm xmlns:a="http://schemas.openxmlformats.org/drawingml/2006/main">
          <a:off x="339469" y="4552553"/>
          <a:ext cx="429298" cy="984648"/>
        </a:xfrm>
        <a:prstGeom xmlns:a="http://schemas.openxmlformats.org/drawingml/2006/main" prst="downArrow">
          <a:avLst/>
        </a:prstGeom>
        <a:solidFill xmlns:a="http://schemas.openxmlformats.org/drawingml/2006/main">
          <a:srgbClr val="00B050"/>
        </a:solidFill>
        <a:ln xmlns:a="http://schemas.openxmlformats.org/drawingml/2006/main">
          <a:solidFill>
            <a:srgbClr val="00B05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vert="vert270" anchor="ctr" anchorCtr="0"/>
        <a:lstStyle xmlns:a="http://schemas.openxmlformats.org/drawingml/2006/main"/>
        <a:p xmlns:a="http://schemas.openxmlformats.org/drawingml/2006/main">
          <a:r>
            <a:rPr lang="en-US" sz="2000" b="1" dirty="0"/>
            <a:t>Better</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588"/>
            <a:ext cx="3168650" cy="481013"/>
          </a:xfrm>
          <a:prstGeom prst="rect">
            <a:avLst/>
          </a:prstGeom>
          <a:noFill/>
          <a:ln w="9525">
            <a:noFill/>
            <a:miter lim="800000"/>
            <a:headEnd/>
            <a:tailEnd/>
          </a:ln>
          <a:effectLst/>
        </p:spPr>
        <p:txBody>
          <a:bodyPr vert="horz" wrap="square" lIns="19800" tIns="0" rIns="19800" bIns="0" numCol="1" anchor="t" anchorCtr="0" compatLnSpc="1">
            <a:prstTxWarp prst="textNoShape">
              <a:avLst/>
            </a:prstTxWarp>
          </a:bodyPr>
          <a:lstStyle>
            <a:lvl1pPr defTabSz="987425" eaLnBrk="0" hangingPunct="0">
              <a:defRPr sz="900" b="0" i="1">
                <a:ea typeface="ＭＳ Ｐゴシック" charset="-128"/>
                <a:cs typeface="ＭＳ Ｐゴシック" charset="-128"/>
              </a:defRPr>
            </a:lvl1pPr>
          </a:lstStyle>
          <a:p>
            <a:pPr>
              <a:defRPr/>
            </a:pPr>
            <a:endParaRPr lang="en-US"/>
          </a:p>
        </p:txBody>
      </p:sp>
      <p:sp>
        <p:nvSpPr>
          <p:cNvPr id="3075" name="Rectangle 3"/>
          <p:cNvSpPr>
            <a:spLocks noGrp="1" noChangeArrowheads="1"/>
          </p:cNvSpPr>
          <p:nvPr>
            <p:ph type="dt" sz="quarter" idx="1"/>
          </p:nvPr>
        </p:nvSpPr>
        <p:spPr bwMode="auto">
          <a:xfrm>
            <a:off x="4146550" y="-1588"/>
            <a:ext cx="3168650" cy="481013"/>
          </a:xfrm>
          <a:prstGeom prst="rect">
            <a:avLst/>
          </a:prstGeom>
          <a:noFill/>
          <a:ln w="9525">
            <a:noFill/>
            <a:miter lim="800000"/>
            <a:headEnd/>
            <a:tailEnd/>
          </a:ln>
          <a:effectLst/>
        </p:spPr>
        <p:txBody>
          <a:bodyPr vert="horz" wrap="square" lIns="19800" tIns="0" rIns="19800" bIns="0" numCol="1" anchor="t" anchorCtr="0" compatLnSpc="1">
            <a:prstTxWarp prst="textNoShape">
              <a:avLst/>
            </a:prstTxWarp>
          </a:bodyPr>
          <a:lstStyle>
            <a:lvl1pPr algn="r" defTabSz="987425" eaLnBrk="0" hangingPunct="0">
              <a:defRPr sz="900" b="0" i="1">
                <a:ea typeface="ＭＳ Ｐゴシック" charset="-128"/>
                <a:cs typeface="ＭＳ Ｐゴシック" charset="-128"/>
              </a:defRPr>
            </a:lvl1pPr>
          </a:lstStyle>
          <a:p>
            <a:pPr>
              <a:defRPr/>
            </a:pPr>
            <a:endParaRPr lang="en-US"/>
          </a:p>
        </p:txBody>
      </p:sp>
      <p:sp>
        <p:nvSpPr>
          <p:cNvPr id="3076" name="Rectangle 4"/>
          <p:cNvSpPr>
            <a:spLocks noGrp="1" noChangeArrowheads="1"/>
          </p:cNvSpPr>
          <p:nvPr>
            <p:ph type="ftr" sz="quarter" idx="2"/>
          </p:nvPr>
        </p:nvSpPr>
        <p:spPr bwMode="auto">
          <a:xfrm>
            <a:off x="0" y="9120188"/>
            <a:ext cx="3168650" cy="481012"/>
          </a:xfrm>
          <a:prstGeom prst="rect">
            <a:avLst/>
          </a:prstGeom>
          <a:noFill/>
          <a:ln w="9525">
            <a:noFill/>
            <a:miter lim="800000"/>
            <a:headEnd/>
            <a:tailEnd/>
          </a:ln>
          <a:effectLst/>
        </p:spPr>
        <p:txBody>
          <a:bodyPr vert="horz" wrap="square" lIns="19800" tIns="0" rIns="19800" bIns="0" numCol="1" anchor="b" anchorCtr="0" compatLnSpc="1">
            <a:prstTxWarp prst="textNoShape">
              <a:avLst/>
            </a:prstTxWarp>
          </a:bodyPr>
          <a:lstStyle>
            <a:lvl1pPr defTabSz="987425" eaLnBrk="0" hangingPunct="0">
              <a:defRPr sz="900" b="0" i="1">
                <a:ea typeface="ＭＳ Ｐゴシック" charset="-128"/>
                <a:cs typeface="ＭＳ Ｐゴシック" charset="-128"/>
              </a:defRPr>
            </a:lvl1pPr>
          </a:lstStyle>
          <a:p>
            <a:pPr>
              <a:defRPr/>
            </a:pPr>
            <a:r>
              <a:rPr lang="en-US"/>
              <a:t>CS267 Lecture 2</a:t>
            </a:r>
          </a:p>
        </p:txBody>
      </p:sp>
      <p:sp>
        <p:nvSpPr>
          <p:cNvPr id="3077" name="Rectangle 5"/>
          <p:cNvSpPr>
            <a:spLocks noGrp="1" noChangeArrowheads="1"/>
          </p:cNvSpPr>
          <p:nvPr>
            <p:ph type="sldNum" sz="quarter" idx="3"/>
          </p:nvPr>
        </p:nvSpPr>
        <p:spPr bwMode="auto">
          <a:xfrm>
            <a:off x="4146550" y="9120188"/>
            <a:ext cx="3168650" cy="481012"/>
          </a:xfrm>
          <a:prstGeom prst="rect">
            <a:avLst/>
          </a:prstGeom>
          <a:noFill/>
          <a:ln w="9525">
            <a:noFill/>
            <a:miter lim="800000"/>
            <a:headEnd/>
            <a:tailEnd/>
          </a:ln>
          <a:effectLst/>
        </p:spPr>
        <p:txBody>
          <a:bodyPr vert="horz" wrap="square" lIns="19800" tIns="0" rIns="19800" bIns="0" numCol="1" anchor="b" anchorCtr="0" compatLnSpc="1">
            <a:prstTxWarp prst="textNoShape">
              <a:avLst/>
            </a:prstTxWarp>
          </a:bodyPr>
          <a:lstStyle>
            <a:lvl1pPr algn="r" defTabSz="987425" eaLnBrk="0" hangingPunct="0">
              <a:defRPr sz="900" b="0" i="1"/>
            </a:lvl1pPr>
          </a:lstStyle>
          <a:p>
            <a:pPr>
              <a:defRPr/>
            </a:pPr>
            <a:fld id="{C8E96AEB-7E3F-474F-9878-AB12A8534BAE}" type="slidenum">
              <a:rPr lang="en-US"/>
              <a:pPr>
                <a:defRPr/>
              </a:pPr>
              <a:t>‹#›</a:t>
            </a:fld>
            <a:endParaRPr lang="en-US"/>
          </a:p>
        </p:txBody>
      </p:sp>
    </p:spTree>
    <p:extLst>
      <p:ext uri="{BB962C8B-B14F-4D97-AF65-F5344CB8AC3E}">
        <p14:creationId xmlns:p14="http://schemas.microsoft.com/office/powerpoint/2010/main" val="32449286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1588"/>
            <a:ext cx="3168650" cy="481013"/>
          </a:xfrm>
          <a:prstGeom prst="rect">
            <a:avLst/>
          </a:prstGeom>
          <a:noFill/>
          <a:ln w="9525">
            <a:noFill/>
            <a:miter lim="800000"/>
            <a:headEnd/>
            <a:tailEnd/>
          </a:ln>
          <a:effectLst/>
        </p:spPr>
        <p:txBody>
          <a:bodyPr vert="horz" wrap="square" lIns="19800" tIns="0" rIns="19800" bIns="0" numCol="1" anchor="t" anchorCtr="0" compatLnSpc="1">
            <a:prstTxWarp prst="textNoShape">
              <a:avLst/>
            </a:prstTxWarp>
          </a:bodyPr>
          <a:lstStyle>
            <a:lvl1pPr defTabSz="987425" eaLnBrk="0" hangingPunct="0">
              <a:defRPr sz="900" b="0" i="1">
                <a:solidFill>
                  <a:schemeClr val="tx1"/>
                </a:solidFill>
                <a:latin typeface="Times New Roman" charset="0"/>
                <a:ea typeface="ＭＳ Ｐゴシック" charset="-128"/>
                <a:cs typeface="ＭＳ Ｐゴシック" charset="-128"/>
              </a:defRPr>
            </a:lvl1pPr>
          </a:lstStyle>
          <a:p>
            <a:pPr>
              <a:defRPr/>
            </a:pPr>
            <a:endParaRPr lang="en-US"/>
          </a:p>
        </p:txBody>
      </p:sp>
      <p:sp>
        <p:nvSpPr>
          <p:cNvPr id="2051" name="Rectangle 3"/>
          <p:cNvSpPr>
            <a:spLocks noGrp="1" noChangeArrowheads="1"/>
          </p:cNvSpPr>
          <p:nvPr>
            <p:ph type="dt" idx="1"/>
          </p:nvPr>
        </p:nvSpPr>
        <p:spPr bwMode="auto">
          <a:xfrm>
            <a:off x="4146550" y="-1588"/>
            <a:ext cx="3168650" cy="481013"/>
          </a:xfrm>
          <a:prstGeom prst="rect">
            <a:avLst/>
          </a:prstGeom>
          <a:noFill/>
          <a:ln w="9525">
            <a:noFill/>
            <a:miter lim="800000"/>
            <a:headEnd/>
            <a:tailEnd/>
          </a:ln>
          <a:effectLst/>
        </p:spPr>
        <p:txBody>
          <a:bodyPr vert="horz" wrap="square" lIns="19800" tIns="0" rIns="19800" bIns="0" numCol="1" anchor="t" anchorCtr="0" compatLnSpc="1">
            <a:prstTxWarp prst="textNoShape">
              <a:avLst/>
            </a:prstTxWarp>
          </a:bodyPr>
          <a:lstStyle>
            <a:lvl1pPr algn="r" defTabSz="987425" eaLnBrk="0" hangingPunct="0">
              <a:defRPr sz="900" b="0" i="1">
                <a:solidFill>
                  <a:schemeClr val="tx1"/>
                </a:solidFill>
                <a:latin typeface="Times New Roman" charset="0"/>
                <a:ea typeface="ＭＳ Ｐゴシック" charset="-128"/>
                <a:cs typeface="ＭＳ Ｐゴシック" charset="-128"/>
              </a:defRPr>
            </a:lvl1pPr>
          </a:lstStyle>
          <a:p>
            <a:pPr>
              <a:defRPr/>
            </a:pPr>
            <a:endParaRPr lang="en-US"/>
          </a:p>
        </p:txBody>
      </p:sp>
      <p:sp>
        <p:nvSpPr>
          <p:cNvPr id="2052" name="Rectangle 4"/>
          <p:cNvSpPr>
            <a:spLocks noGrp="1" noChangeArrowheads="1"/>
          </p:cNvSpPr>
          <p:nvPr>
            <p:ph type="ftr" sz="quarter" idx="4"/>
          </p:nvPr>
        </p:nvSpPr>
        <p:spPr bwMode="auto">
          <a:xfrm>
            <a:off x="0" y="9120188"/>
            <a:ext cx="3168650" cy="481012"/>
          </a:xfrm>
          <a:prstGeom prst="rect">
            <a:avLst/>
          </a:prstGeom>
          <a:noFill/>
          <a:ln w="9525">
            <a:noFill/>
            <a:miter lim="800000"/>
            <a:headEnd/>
            <a:tailEnd/>
          </a:ln>
          <a:effectLst/>
        </p:spPr>
        <p:txBody>
          <a:bodyPr vert="horz" wrap="square" lIns="19800" tIns="0" rIns="19800" bIns="0" numCol="1" anchor="b" anchorCtr="0" compatLnSpc="1">
            <a:prstTxWarp prst="textNoShape">
              <a:avLst/>
            </a:prstTxWarp>
          </a:bodyPr>
          <a:lstStyle>
            <a:lvl1pPr defTabSz="987425" eaLnBrk="0" hangingPunct="0">
              <a:defRPr sz="900" b="0" i="1">
                <a:solidFill>
                  <a:schemeClr val="tx1"/>
                </a:solidFill>
                <a:latin typeface="Times New Roman" charset="0"/>
                <a:ea typeface="ＭＳ Ｐゴシック" charset="-128"/>
                <a:cs typeface="ＭＳ Ｐゴシック" charset="-128"/>
              </a:defRPr>
            </a:lvl1pPr>
          </a:lstStyle>
          <a:p>
            <a:pPr>
              <a:defRPr/>
            </a:pPr>
            <a:r>
              <a:rPr lang="en-US"/>
              <a:t>CS267 Lecture 2</a:t>
            </a:r>
          </a:p>
        </p:txBody>
      </p:sp>
      <p:sp>
        <p:nvSpPr>
          <p:cNvPr id="2053" name="Rectangle 5"/>
          <p:cNvSpPr>
            <a:spLocks noGrp="1" noChangeArrowheads="1"/>
          </p:cNvSpPr>
          <p:nvPr>
            <p:ph type="sldNum" sz="quarter" idx="5"/>
          </p:nvPr>
        </p:nvSpPr>
        <p:spPr bwMode="auto">
          <a:xfrm>
            <a:off x="4146550" y="9120188"/>
            <a:ext cx="3168650" cy="481012"/>
          </a:xfrm>
          <a:prstGeom prst="rect">
            <a:avLst/>
          </a:prstGeom>
          <a:noFill/>
          <a:ln w="9525">
            <a:noFill/>
            <a:miter lim="800000"/>
            <a:headEnd/>
            <a:tailEnd/>
          </a:ln>
          <a:effectLst/>
        </p:spPr>
        <p:txBody>
          <a:bodyPr vert="horz" wrap="square" lIns="19800" tIns="0" rIns="19800" bIns="0" numCol="1" anchor="b" anchorCtr="0" compatLnSpc="1">
            <a:prstTxWarp prst="textNoShape">
              <a:avLst/>
            </a:prstTxWarp>
          </a:bodyPr>
          <a:lstStyle>
            <a:lvl1pPr algn="r" defTabSz="987425" eaLnBrk="0" hangingPunct="0">
              <a:defRPr sz="900" b="0" i="1">
                <a:solidFill>
                  <a:schemeClr val="tx1"/>
                </a:solidFill>
                <a:latin typeface="Times New Roman" charset="0"/>
              </a:defRPr>
            </a:lvl1pPr>
          </a:lstStyle>
          <a:p>
            <a:pPr>
              <a:defRPr/>
            </a:pPr>
            <a:fld id="{B1D8EF47-0F2E-764E-BC0B-70382D127D97}" type="slidenum">
              <a:rPr lang="en-US"/>
              <a:pPr>
                <a:defRPr/>
              </a:pPr>
              <a:t>‹#›</a:t>
            </a:fld>
            <a:endParaRPr lang="en-US"/>
          </a:p>
        </p:txBody>
      </p:sp>
      <p:sp>
        <p:nvSpPr>
          <p:cNvPr id="16390" name="Rectangle 6"/>
          <p:cNvSpPr>
            <a:spLocks noGrp="1" noRot="1" noChangeAspect="1" noChangeArrowheads="1" noTextEdit="1"/>
          </p:cNvSpPr>
          <p:nvPr>
            <p:ph type="sldImg" idx="2"/>
          </p:nvPr>
        </p:nvSpPr>
        <p:spPr bwMode="auto">
          <a:xfrm>
            <a:off x="1270000" y="615950"/>
            <a:ext cx="4786313"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sp>
      <p:sp>
        <p:nvSpPr>
          <p:cNvPr id="2055" name="Rectangle 7"/>
          <p:cNvSpPr>
            <a:spLocks noGrp="1" noChangeArrowheads="1"/>
          </p:cNvSpPr>
          <p:nvPr>
            <p:ph type="body" sz="quarter" idx="3"/>
          </p:nvPr>
        </p:nvSpPr>
        <p:spPr bwMode="auto">
          <a:xfrm>
            <a:off x="550863" y="4560888"/>
            <a:ext cx="6303962" cy="4319587"/>
          </a:xfrm>
          <a:prstGeom prst="rect">
            <a:avLst/>
          </a:prstGeom>
          <a:noFill/>
          <a:ln w="9525">
            <a:noFill/>
            <a:miter lim="800000"/>
            <a:headEnd/>
            <a:tailEnd/>
          </a:ln>
          <a:effectLst/>
        </p:spPr>
        <p:txBody>
          <a:bodyPr vert="horz" wrap="square" lIns="97346" tIns="49498" rIns="97346" bIns="49498" numCol="1" anchor="t" anchorCtr="0" compatLnSpc="1">
            <a:prstTxWarp prst="textNoShape">
              <a:avLst/>
            </a:prstTxWarp>
          </a:bodyPr>
          <a:lstStyle/>
          <a:p>
            <a:pPr lvl="0"/>
            <a:r>
              <a:rPr lang="en-US" noProof="0"/>
              <a:t>We want this to be in font 11 and justify.</a:t>
            </a:r>
          </a:p>
        </p:txBody>
      </p:sp>
    </p:spTree>
    <p:extLst>
      <p:ext uri="{BB962C8B-B14F-4D97-AF65-F5344CB8AC3E}">
        <p14:creationId xmlns:p14="http://schemas.microsoft.com/office/powerpoint/2010/main" val="4114861237"/>
      </p:ext>
    </p:extLst>
  </p:cSld>
  <p:clrMap bg1="lt1" tx1="dk1" bg2="lt2" tx2="dk2" accent1="accent1" accent2="accent2" accent3="accent3" accent4="accent4" accent5="accent5" accent6="accent6" hlink="hlink" folHlink="folHlink"/>
  <p:hf hdr="0" dt="0"/>
  <p:notesStyle>
    <a:lvl1pPr algn="just" defTabSz="949325" rtl="0" eaLnBrk="0" fontAlgn="base" hangingPunct="0">
      <a:lnSpc>
        <a:spcPct val="90000"/>
      </a:lnSpc>
      <a:spcBef>
        <a:spcPct val="40000"/>
      </a:spcBef>
      <a:spcAft>
        <a:spcPct val="0"/>
      </a:spcAft>
      <a:defRPr sz="1100" kern="1200">
        <a:solidFill>
          <a:schemeClr val="tx1"/>
        </a:solidFill>
        <a:latin typeface="Arial" pitchFamily="-109" charset="0"/>
        <a:ea typeface="ＭＳ Ｐゴシック" charset="-128"/>
        <a:cs typeface="ＭＳ Ｐゴシック" charset="-128"/>
      </a:defRPr>
    </a:lvl1pPr>
    <a:lvl2pPr marL="742950" indent="-285750" algn="l" defTabSz="949325" rtl="0" eaLnBrk="0" fontAlgn="base" hangingPunct="0">
      <a:spcBef>
        <a:spcPct val="30000"/>
      </a:spcBef>
      <a:spcAft>
        <a:spcPct val="0"/>
      </a:spcAft>
      <a:defRPr sz="1200" kern="1200">
        <a:solidFill>
          <a:schemeClr val="tx1"/>
        </a:solidFill>
        <a:latin typeface="Times New Roman" pitchFamily="-109" charset="0"/>
        <a:ea typeface="ＭＳ Ｐゴシック" pitchFamily="-109" charset="-128"/>
        <a:cs typeface="+mn-cs"/>
      </a:defRPr>
    </a:lvl2pPr>
    <a:lvl3pPr marL="1143000" indent="-228600" algn="l" defTabSz="949325" rtl="0" eaLnBrk="0" fontAlgn="base" hangingPunct="0">
      <a:spcBef>
        <a:spcPct val="30000"/>
      </a:spcBef>
      <a:spcAft>
        <a:spcPct val="0"/>
      </a:spcAft>
      <a:defRPr sz="1200" kern="1200">
        <a:solidFill>
          <a:schemeClr val="tx1"/>
        </a:solidFill>
        <a:latin typeface="Times New Roman" pitchFamily="-109" charset="0"/>
        <a:ea typeface="ＭＳ Ｐゴシック" pitchFamily="-109" charset="-128"/>
        <a:cs typeface="+mn-cs"/>
      </a:defRPr>
    </a:lvl3pPr>
    <a:lvl4pPr marL="1600200" indent="-228600" algn="l" defTabSz="949325" rtl="0" eaLnBrk="0" fontAlgn="base" hangingPunct="0">
      <a:spcBef>
        <a:spcPct val="30000"/>
      </a:spcBef>
      <a:spcAft>
        <a:spcPct val="0"/>
      </a:spcAft>
      <a:defRPr sz="1200" kern="1200">
        <a:solidFill>
          <a:schemeClr val="tx1"/>
        </a:solidFill>
        <a:latin typeface="Times New Roman" pitchFamily="-109" charset="0"/>
        <a:ea typeface="ＭＳ Ｐゴシック" pitchFamily="-109" charset="-128"/>
        <a:cs typeface="+mn-cs"/>
      </a:defRPr>
    </a:lvl4pPr>
    <a:lvl5pPr marL="2057400" indent="-228600" algn="l" defTabSz="949325" rtl="0" eaLnBrk="0" fontAlgn="base" hangingPunct="0">
      <a:spcBef>
        <a:spcPct val="30000"/>
      </a:spcBef>
      <a:spcAft>
        <a:spcPct val="0"/>
      </a:spcAft>
      <a:defRPr sz="1200" kern="1200">
        <a:solidFill>
          <a:schemeClr val="tx1"/>
        </a:solidFill>
        <a:latin typeface="Times New Roman"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ChangeArrowheads="1" noTextEdit="1"/>
          </p:cNvSpPr>
          <p:nvPr>
            <p:ph type="sldImg"/>
          </p:nvPr>
        </p:nvSpPr>
        <p:spPr>
          <a:solidFill>
            <a:srgbClr val="FFFFFF"/>
          </a:solidFill>
          <a:ln>
            <a:solidFill>
              <a:srgbClr val="000000"/>
            </a:solidFill>
            <a:miter lim="800000"/>
            <a:headEnd/>
            <a:tailEnd/>
          </a:ln>
        </p:spPr>
      </p:sp>
      <p:sp>
        <p:nvSpPr>
          <p:cNvPr id="18434" name="Rectangle 3"/>
          <p:cNvSpPr>
            <a:spLocks noGrp="1" noChangeArrowheads="1"/>
          </p:cNvSpPr>
          <p:nvPr>
            <p:ph type="body" idx="1"/>
          </p:nvPr>
        </p:nvSpPr>
        <p:spPr>
          <a:xfrm>
            <a:off x="974725" y="4560888"/>
            <a:ext cx="5365750" cy="4319587"/>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3891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0704561C-58F9-EE43-BED1-CD248A6D4CD1}" type="slidenum">
              <a:rPr lang="en-US" sz="900" b="0">
                <a:solidFill>
                  <a:schemeClr val="tx1"/>
                </a:solidFill>
                <a:latin typeface="Times New Roman" charset="0"/>
              </a:rPr>
              <a:pPr/>
              <a:t>16</a:t>
            </a:fld>
            <a:endParaRPr lang="en-US" sz="900" b="0">
              <a:solidFill>
                <a:schemeClr val="tx1"/>
              </a:solidFill>
              <a:latin typeface="Times New Roman" charset="0"/>
            </a:endParaRPr>
          </a:p>
        </p:txBody>
      </p:sp>
      <p:sp>
        <p:nvSpPr>
          <p:cNvPr id="38915" name="Rectangle 2"/>
          <p:cNvSpPr>
            <a:spLocks noGrp="1" noRot="1" noChangeAspect="1" noChangeArrowheads="1" noTextEdit="1"/>
          </p:cNvSpPr>
          <p:nvPr>
            <p:ph type="sldImg"/>
          </p:nvPr>
        </p:nvSpPr>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4C79507-148D-4BB5-8A1D-04E287FA67AB}" type="slidenum">
              <a:rPr lang="en-US" smtClean="0"/>
              <a:pPr/>
              <a:t>215</a:t>
            </a:fld>
            <a:endParaRPr lang="en-US"/>
          </a:p>
        </p:txBody>
      </p:sp>
    </p:spTree>
    <p:extLst>
      <p:ext uri="{BB962C8B-B14F-4D97-AF65-F5344CB8AC3E}">
        <p14:creationId xmlns:p14="http://schemas.microsoft.com/office/powerpoint/2010/main" val="5570722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DMA?  Use a title that is</a:t>
            </a:r>
            <a:r>
              <a:rPr lang="en-US" baseline="0" dirty="0" smtClean="0"/>
              <a:t> meaningful</a:t>
            </a:r>
          </a:p>
          <a:p>
            <a:r>
              <a:rPr lang="en-US" baseline="0" dirty="0" smtClean="0"/>
              <a:t>Influenced MPI</a:t>
            </a:r>
            <a:endParaRPr lang="en-US" dirty="0"/>
          </a:p>
        </p:txBody>
      </p:sp>
      <p:sp>
        <p:nvSpPr>
          <p:cNvPr id="4" name="Slide Number Placeholder 3"/>
          <p:cNvSpPr>
            <a:spLocks noGrp="1"/>
          </p:cNvSpPr>
          <p:nvPr>
            <p:ph type="sldNum" sz="quarter" idx="10"/>
          </p:nvPr>
        </p:nvSpPr>
        <p:spPr/>
        <p:txBody>
          <a:bodyPr/>
          <a:lstStyle/>
          <a:p>
            <a:fld id="{64C79507-148D-4BB5-8A1D-04E287FA67AB}" type="slidenum">
              <a:rPr lang="en-US" smtClean="0"/>
              <a:pPr/>
              <a:t>216</a:t>
            </a:fld>
            <a:endParaRPr lang="en-US"/>
          </a:p>
        </p:txBody>
      </p:sp>
    </p:spTree>
    <p:extLst>
      <p:ext uri="{BB962C8B-B14F-4D97-AF65-F5344CB8AC3E}">
        <p14:creationId xmlns:p14="http://schemas.microsoft.com/office/powerpoint/2010/main" val="7609160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charset="0"/>
                <a:ea typeface="ＭＳ Ｐゴシック" charset="0"/>
                <a:cs typeface="ＭＳ Ｐゴシック" charset="0"/>
              </a:defRPr>
            </a:lvl1pPr>
            <a:lvl2pPr marL="40097626" indent="-39614320" eaLnBrk="0" hangingPunct="0">
              <a:defRPr sz="2500">
                <a:solidFill>
                  <a:schemeClr val="tx1"/>
                </a:solidFill>
                <a:latin typeface="Arial" charset="0"/>
                <a:ea typeface="ＭＳ Ｐゴシック" charset="0"/>
              </a:defRPr>
            </a:lvl2pPr>
            <a:lvl3pPr eaLnBrk="0" hangingPunct="0">
              <a:defRPr sz="2500">
                <a:solidFill>
                  <a:schemeClr val="tx1"/>
                </a:solidFill>
                <a:latin typeface="Arial" charset="0"/>
                <a:ea typeface="ＭＳ Ｐゴシック" charset="0"/>
              </a:defRPr>
            </a:lvl3pPr>
            <a:lvl4pPr eaLnBrk="0" hangingPunct="0">
              <a:defRPr sz="2500">
                <a:solidFill>
                  <a:schemeClr val="tx1"/>
                </a:solidFill>
                <a:latin typeface="Arial" charset="0"/>
                <a:ea typeface="ＭＳ Ｐゴシック" charset="0"/>
              </a:defRPr>
            </a:lvl4pPr>
            <a:lvl5pPr eaLnBrk="0" hangingPunct="0">
              <a:defRPr sz="2500">
                <a:solidFill>
                  <a:schemeClr val="tx1"/>
                </a:solidFill>
                <a:latin typeface="Arial" charset="0"/>
                <a:ea typeface="ＭＳ Ｐゴシック" charset="0"/>
              </a:defRPr>
            </a:lvl5pPr>
            <a:lvl6pPr marL="483306" eaLnBrk="0" fontAlgn="base" hangingPunct="0">
              <a:spcBef>
                <a:spcPct val="0"/>
              </a:spcBef>
              <a:spcAft>
                <a:spcPct val="0"/>
              </a:spcAft>
              <a:defRPr sz="2500">
                <a:solidFill>
                  <a:schemeClr val="tx1"/>
                </a:solidFill>
                <a:latin typeface="Arial" charset="0"/>
                <a:ea typeface="ＭＳ Ｐゴシック" charset="0"/>
              </a:defRPr>
            </a:lvl6pPr>
            <a:lvl7pPr marL="966612" eaLnBrk="0" fontAlgn="base" hangingPunct="0">
              <a:spcBef>
                <a:spcPct val="0"/>
              </a:spcBef>
              <a:spcAft>
                <a:spcPct val="0"/>
              </a:spcAft>
              <a:defRPr sz="2500">
                <a:solidFill>
                  <a:schemeClr val="tx1"/>
                </a:solidFill>
                <a:latin typeface="Arial" charset="0"/>
                <a:ea typeface="ＭＳ Ｐゴシック" charset="0"/>
              </a:defRPr>
            </a:lvl7pPr>
            <a:lvl8pPr marL="1449918" eaLnBrk="0" fontAlgn="base" hangingPunct="0">
              <a:spcBef>
                <a:spcPct val="0"/>
              </a:spcBef>
              <a:spcAft>
                <a:spcPct val="0"/>
              </a:spcAft>
              <a:defRPr sz="2500">
                <a:solidFill>
                  <a:schemeClr val="tx1"/>
                </a:solidFill>
                <a:latin typeface="Arial" charset="0"/>
                <a:ea typeface="ＭＳ Ｐゴシック" charset="0"/>
              </a:defRPr>
            </a:lvl8pPr>
            <a:lvl9pPr marL="1933224" eaLnBrk="0" fontAlgn="base" hangingPunct="0">
              <a:spcBef>
                <a:spcPct val="0"/>
              </a:spcBef>
              <a:spcAft>
                <a:spcPct val="0"/>
              </a:spcAft>
              <a:defRPr sz="2500">
                <a:solidFill>
                  <a:schemeClr val="tx1"/>
                </a:solidFill>
                <a:latin typeface="Arial" charset="0"/>
                <a:ea typeface="ＭＳ Ｐゴシック" charset="0"/>
              </a:defRPr>
            </a:lvl9pPr>
          </a:lstStyle>
          <a:p>
            <a:pPr eaLnBrk="1" hangingPunct="1"/>
            <a:fld id="{4D6C59D0-9C29-584B-A142-592244471166}" type="slidenum">
              <a:rPr lang="en-US" sz="1300"/>
              <a:pPr eaLnBrk="1" hangingPunct="1"/>
              <a:t>217</a:t>
            </a:fld>
            <a:endParaRPr lang="en-US" sz="1300"/>
          </a:p>
        </p:txBody>
      </p:sp>
      <p:sp>
        <p:nvSpPr>
          <p:cNvPr id="40963" name="Rectangle 2"/>
          <p:cNvSpPr>
            <a:spLocks noGrp="1" noRot="1" noChangeAspect="1" noChangeArrowheads="1"/>
          </p:cNvSpPr>
          <p:nvPr>
            <p:ph type="sldImg"/>
          </p:nvPr>
        </p:nvSpPr>
        <p:spPr bwMode="auto">
          <a:xfrm>
            <a:off x="1257300" y="720725"/>
            <a:ext cx="4802188" cy="360045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0964"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latin typeface="Calibri" charset="0"/>
              <a:ea typeface="ＭＳ Ｐゴシック" charset="0"/>
              <a:cs typeface="ＭＳ Ｐゴシック"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p:sp>
      <p:sp>
        <p:nvSpPr>
          <p:cNvPr id="162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The effect of the “Killer Micros” on high end computing is most obvious from looking at data from the Top500 list, the fastest (reported) systems in the world</a:t>
            </a:r>
          </a:p>
          <a:p>
            <a:r>
              <a:rPr lang="en-US">
                <a:latin typeface="Arial" charset="0"/>
                <a:ea typeface="ＭＳ Ｐゴシック" charset="0"/>
                <a:cs typeface="ＭＳ Ｐゴシック" charset="0"/>
              </a:rPr>
              <a:t>The systems went from dominated by fully customized vendor</a:t>
            </a:r>
          </a:p>
          <a:p>
            <a:r>
              <a:rPr lang="en-US">
                <a:latin typeface="Arial" charset="0"/>
                <a:ea typeface="ＭＳ Ｐゴシック" charset="0"/>
                <a:cs typeface="ＭＳ Ｐゴシック" charset="0"/>
              </a:rPr>
              <a:t>20 years ago these HPC systems were dominated by vector supercomputers, while today they are almost 100% networks of  X86 microprocessors</a:t>
            </a:r>
          </a:p>
          <a:p>
            <a:r>
              <a:rPr lang="en-US">
                <a:latin typeface="Arial" charset="0"/>
                <a:ea typeface="ＭＳ Ｐゴシック" charset="0"/>
                <a:cs typeface="ＭＳ Ｐゴシック" charset="0"/>
              </a:rPr>
              <a:t>Hardware innovations for HPC have been the high speed interconnects that tie the processors today &lt;click&gt;</a:t>
            </a:r>
          </a:p>
          <a:p>
            <a:r>
              <a:rPr lang="en-US">
                <a:latin typeface="Arial" charset="0"/>
                <a:ea typeface="ＭＳ Ｐゴシック" charset="0"/>
                <a:cs typeface="ＭＳ Ｐゴシック" charset="0"/>
              </a:rPr>
              <a:t>In this same period, the number of machines placed in industry went from about 25% to 50%, and we know this is underreported because HPC use is often considered a competitive advantage, so companies do not report &lt;click&gt;</a:t>
            </a:r>
          </a:p>
          <a:p>
            <a:r>
              <a:rPr lang="en-US">
                <a:latin typeface="Arial" charset="0"/>
                <a:ea typeface="ＭＳ Ｐゴシック" charset="0"/>
                <a:cs typeface="ＭＳ Ｐゴシック" charset="0"/>
              </a:rPr>
              <a:t>This is an oversimplification, the vector supercomputers of the 80s and early 90s were programmed by annotating serial programs</a:t>
            </a:r>
          </a:p>
          <a:p>
            <a:r>
              <a:rPr lang="en-US">
                <a:latin typeface="Arial" charset="0"/>
                <a:ea typeface="ＭＳ Ｐゴシック" charset="0"/>
                <a:cs typeface="ＭＳ Ｐゴシック" charset="0"/>
              </a:rPr>
              <a:t>Once machines were built as networks of microprocessors, they required substantial investments in algorithms and software</a:t>
            </a:r>
          </a:p>
        </p:txBody>
      </p:sp>
      <p:sp>
        <p:nvSpPr>
          <p:cNvPr id="162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2555E510-AD1C-8B42-8B84-9C0E92C6AC7B}" type="slidenum">
              <a:rPr lang="en-US" sz="900" b="0">
                <a:solidFill>
                  <a:schemeClr val="tx1"/>
                </a:solidFill>
                <a:latin typeface="Times New Roman" charset="0"/>
              </a:rPr>
              <a:pPr/>
              <a:t>218</a:t>
            </a:fld>
            <a:endParaRPr lang="en-US" sz="900" b="0">
              <a:solidFill>
                <a:schemeClr val="tx1"/>
              </a:solidFill>
              <a:latin typeface="Times New Roman"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2150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67638EA3-3981-374E-B009-C6FA88E3392A}" type="slidenum">
              <a:rPr lang="en-US" sz="900" b="0">
                <a:solidFill>
                  <a:schemeClr val="tx1"/>
                </a:solidFill>
                <a:latin typeface="Times New Roman" charset="0"/>
              </a:rPr>
              <a:pPr/>
              <a:t>219</a:t>
            </a:fld>
            <a:endParaRPr lang="en-US" sz="900" b="0">
              <a:solidFill>
                <a:schemeClr val="tx1"/>
              </a:solidFill>
              <a:latin typeface="Times New Roman" charset="0"/>
            </a:endParaRPr>
          </a:p>
        </p:txBody>
      </p:sp>
      <p:sp>
        <p:nvSpPr>
          <p:cNvPr id="21507" name="Rectangle 1026"/>
          <p:cNvSpPr>
            <a:spLocks noGrp="1" noRot="1" noChangeAspect="1" noChangeArrowheads="1" noTextEdit="1"/>
          </p:cNvSpPr>
          <p:nvPr>
            <p:ph type="sldImg"/>
          </p:nvPr>
        </p:nvSpPr>
        <p:spPr>
          <a:xfrm>
            <a:off x="1266825" y="727075"/>
            <a:ext cx="4781550" cy="3586163"/>
          </a:xfrm>
          <a:solidFill>
            <a:srgbClr val="FFFFFF"/>
          </a:solidFill>
          <a:ln>
            <a:solidFill>
              <a:srgbClr val="000000"/>
            </a:solidFill>
            <a:miter lim="800000"/>
            <a:headEnd/>
            <a:tailEnd/>
          </a:ln>
        </p:spPr>
      </p:sp>
      <p:sp>
        <p:nvSpPr>
          <p:cNvPr id="21508" name="Rectangle 1027"/>
          <p:cNvSpPr>
            <a:spLocks noGrp="1" noChangeArrowheads="1"/>
          </p:cNvSpPr>
          <p:nvPr>
            <p:ph type="body" idx="1"/>
          </p:nvPr>
        </p:nvSpPr>
        <p:spPr>
          <a:xfrm>
            <a:off x="974725" y="4560888"/>
            <a:ext cx="5365750" cy="4319587"/>
          </a:xfrm>
          <a:solidFill>
            <a:srgbClr val="FFFFFF"/>
          </a:solidFill>
          <a:ln>
            <a:solidFill>
              <a:srgbClr val="000000"/>
            </a:solidFill>
          </a:ln>
        </p:spPr>
        <p:txBody>
          <a:bodyPr lIns="93095" tIns="46548" rIns="93095" bIns="46548"/>
          <a:lstStyle/>
          <a:p>
            <a:r>
              <a:rPr lang="en-US">
                <a:latin typeface="Arial" charset="0"/>
                <a:ea typeface="ＭＳ Ｐゴシック" charset="0"/>
                <a:cs typeface="ＭＳ Ｐゴシック" charset="0"/>
              </a:rPr>
              <a:t>Too much time on this slide and next 3</a:t>
            </a:r>
          </a:p>
          <a:p>
            <a:r>
              <a:rPr lang="en-US">
                <a:latin typeface="Arial" charset="0"/>
                <a:ea typeface="ＭＳ Ｐゴシック" charset="0"/>
                <a:cs typeface="ＭＳ Ｐゴシック" charset="0"/>
              </a:rPr>
              <a:t>Don</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t talk about malloc</a:t>
            </a:r>
          </a:p>
          <a:p>
            <a:r>
              <a:rPr lang="en-US">
                <a:latin typeface="Arial" charset="0"/>
                <a:ea typeface="ＭＳ Ｐゴシック" charset="0"/>
                <a:cs typeface="ＭＳ Ｐゴシック" charset="0"/>
              </a:rPr>
              <a:t>What about clusters of SMPs</a:t>
            </a:r>
          </a:p>
          <a:p>
            <a:r>
              <a:rPr lang="en-US">
                <a:latin typeface="Arial" charset="0"/>
                <a:ea typeface="ＭＳ Ｐゴシック" charset="0"/>
                <a:cs typeface="ＭＳ Ｐゴシック" charset="0"/>
              </a:rPr>
              <a:t>Process, processor, thread</a:t>
            </a:r>
          </a:p>
          <a:p>
            <a:r>
              <a:rPr lang="en-US">
                <a:latin typeface="Arial" charset="0"/>
                <a:ea typeface="ＭＳ Ｐゴシック" charset="0"/>
                <a:cs typeface="ＭＳ Ｐゴシック" charset="0"/>
              </a:rPr>
              <a:t>Too much talking relative to slide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4096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2B886788-7F70-104D-B901-E2D05AC2B9DF}" type="slidenum">
              <a:rPr lang="en-US" sz="900" b="0">
                <a:solidFill>
                  <a:schemeClr val="tx1"/>
                </a:solidFill>
                <a:latin typeface="Times New Roman" charset="0"/>
              </a:rPr>
              <a:pPr/>
              <a:t>17</a:t>
            </a:fld>
            <a:endParaRPr lang="en-US" sz="900" b="0">
              <a:solidFill>
                <a:schemeClr val="tx1"/>
              </a:solidFill>
              <a:latin typeface="Times New Roman" charset="0"/>
            </a:endParaRPr>
          </a:p>
        </p:txBody>
      </p:sp>
      <p:sp>
        <p:nvSpPr>
          <p:cNvPr id="40963" name="Rectangle 2"/>
          <p:cNvSpPr>
            <a:spLocks noGrp="1" noRot="1" noChangeAspect="1" noChangeArrowheads="1" noTextEdit="1"/>
          </p:cNvSpPr>
          <p:nvPr>
            <p:ph type="sldImg"/>
          </p:nvPr>
        </p:nvSpPr>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Thread 0 owns all shared scalar variables.  Performance implications are clear, but if you don</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t understand this, it</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s easy to write slow UPC programs.</a:t>
            </a:r>
          </a:p>
          <a:p>
            <a:endParaRPr lang="en-US">
              <a:latin typeface="Arial" charset="0"/>
              <a:ea typeface="ＭＳ Ｐゴシック" charset="0"/>
              <a:cs typeface="ＭＳ Ｐゴシック" charset="0"/>
            </a:endParaRPr>
          </a:p>
          <a:p>
            <a:r>
              <a:rPr lang="en-US">
                <a:latin typeface="Arial" charset="0"/>
                <a:ea typeface="ＭＳ Ｐゴシック" charset="0"/>
                <a:cs typeface="ＭＳ Ｐゴシック" charset="0"/>
              </a:rPr>
              <a:t>Why not allow shared scalar variables as automatic (non-static) variables within a function?  Imagine what could happen if a shared variable were declared in a function.  All threads calling that function could access the variable, but it might not exist at a given point in time.  </a:t>
            </a:r>
          </a:p>
          <a:p>
            <a:endParaRPr lang="en-US">
              <a:latin typeface="Arial" charset="0"/>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4301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4F0703DA-3AF6-6D43-8F8D-258B0030659C}" type="slidenum">
              <a:rPr lang="en-US" sz="900" b="0">
                <a:solidFill>
                  <a:schemeClr val="tx1"/>
                </a:solidFill>
                <a:latin typeface="Times New Roman" charset="0"/>
              </a:rPr>
              <a:pPr/>
              <a:t>18</a:t>
            </a:fld>
            <a:endParaRPr lang="en-US" sz="900" b="0">
              <a:solidFill>
                <a:schemeClr val="tx1"/>
              </a:solidFill>
              <a:latin typeface="Times New Roman" charset="0"/>
            </a:endParaRPr>
          </a:p>
        </p:txBody>
      </p:sp>
      <p:sp>
        <p:nvSpPr>
          <p:cNvPr id="43011" name="Rectangle 2"/>
          <p:cNvSpPr>
            <a:spLocks noGrp="1" noRot="1" noChangeAspect="1" noChangeArrowheads="1" noTextEdit="1"/>
          </p:cNvSpPr>
          <p:nvPr>
            <p:ph type="sldImg"/>
          </p:nvPr>
        </p:nvSpPr>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4505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3FBFAC38-7A8C-FA4E-99FD-DB6B64831570}" type="slidenum">
              <a:rPr lang="en-US" sz="900" b="0">
                <a:solidFill>
                  <a:schemeClr val="tx1"/>
                </a:solidFill>
                <a:latin typeface="Times New Roman" charset="0"/>
              </a:rPr>
              <a:pPr/>
              <a:t>19</a:t>
            </a:fld>
            <a:endParaRPr lang="en-US" sz="900" b="0">
              <a:solidFill>
                <a:schemeClr val="tx1"/>
              </a:solidFill>
              <a:latin typeface="Times New Roman" charset="0"/>
            </a:endParaRPr>
          </a:p>
        </p:txBody>
      </p:sp>
      <p:sp>
        <p:nvSpPr>
          <p:cNvPr id="45059" name="Rectangle 2"/>
          <p:cNvSpPr>
            <a:spLocks noGrp="1" noRot="1" noChangeAspect="1" noChangeArrowheads="1" noTextEdit="1"/>
          </p:cNvSpPr>
          <p:nvPr>
            <p:ph type="sldImg"/>
          </p:nvPr>
        </p:nvSpPr>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4710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629327EC-ED08-D94A-8AEF-B798A59EA3BF}" type="slidenum">
              <a:rPr lang="en-US" sz="900" b="0">
                <a:solidFill>
                  <a:schemeClr val="tx1"/>
                </a:solidFill>
                <a:latin typeface="Times New Roman" charset="0"/>
              </a:rPr>
              <a:pPr/>
              <a:t>20</a:t>
            </a:fld>
            <a:endParaRPr lang="en-US" sz="900" b="0">
              <a:solidFill>
                <a:schemeClr val="tx1"/>
              </a:solidFill>
              <a:latin typeface="Times New Roman" charset="0"/>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4915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1C109BEC-A4AD-A949-9739-3010BB65F9C5}" type="slidenum">
              <a:rPr lang="en-US" sz="900" b="0">
                <a:solidFill>
                  <a:schemeClr val="tx1"/>
                </a:solidFill>
                <a:latin typeface="Times New Roman" charset="0"/>
              </a:rPr>
              <a:pPr/>
              <a:t>21</a:t>
            </a:fld>
            <a:endParaRPr lang="en-US" sz="900" b="0">
              <a:solidFill>
                <a:schemeClr val="tx1"/>
              </a:solidFill>
              <a:latin typeface="Times New Roman" charset="0"/>
            </a:endParaRPr>
          </a:p>
        </p:txBody>
      </p:sp>
      <p:sp>
        <p:nvSpPr>
          <p:cNvPr id="49155" name="Rectangle 2"/>
          <p:cNvSpPr>
            <a:spLocks noGrp="1" noRot="1" noChangeAspect="1" noChangeArrowheads="1" noTextEdit="1"/>
          </p:cNvSpPr>
          <p:nvPr>
            <p:ph type="sldImg"/>
          </p:nvPr>
        </p:nvSpPr>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5120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B926C7BB-1FBE-B246-BC97-BDB1D898ED4E}" type="slidenum">
              <a:rPr lang="en-US" sz="900" b="0">
                <a:solidFill>
                  <a:schemeClr val="tx1"/>
                </a:solidFill>
                <a:latin typeface="Times New Roman" charset="0"/>
              </a:rPr>
              <a:pPr/>
              <a:t>22</a:t>
            </a:fld>
            <a:endParaRPr lang="en-US" sz="900" b="0">
              <a:solidFill>
                <a:schemeClr val="tx1"/>
              </a:solidFill>
              <a:latin typeface="Times New Roman" charset="0"/>
            </a:endParaRPr>
          </a:p>
        </p:txBody>
      </p:sp>
      <p:sp>
        <p:nvSpPr>
          <p:cNvPr id="51203" name="Rectangle 2"/>
          <p:cNvSpPr>
            <a:spLocks noGrp="1" noRot="1" noChangeAspect="1" noChangeArrowheads="1" noTextEdit="1"/>
          </p:cNvSpPr>
          <p:nvPr>
            <p:ph type="sldImg"/>
          </p:nvPr>
        </p:nvSpPr>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5325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4B1BC581-B247-F74E-AE9F-85DBED3B75D0}" type="slidenum">
              <a:rPr lang="en-US" sz="900" b="0">
                <a:solidFill>
                  <a:schemeClr val="tx1"/>
                </a:solidFill>
                <a:latin typeface="Times New Roman" charset="0"/>
              </a:rPr>
              <a:pPr/>
              <a:t>23</a:t>
            </a:fld>
            <a:endParaRPr lang="en-US" sz="900" b="0">
              <a:solidFill>
                <a:schemeClr val="tx1"/>
              </a:solidFill>
              <a:latin typeface="Times New Roman" charset="0"/>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5529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F376B0D8-59BF-324B-8C4B-DB12A832EEEA}" type="slidenum">
              <a:rPr lang="en-US" sz="900" b="0">
                <a:solidFill>
                  <a:schemeClr val="tx1"/>
                </a:solidFill>
                <a:latin typeface="Times New Roman" charset="0"/>
              </a:rPr>
              <a:pPr/>
              <a:t>24</a:t>
            </a:fld>
            <a:endParaRPr lang="en-US" sz="900" b="0">
              <a:solidFill>
                <a:schemeClr val="tx1"/>
              </a:solidFill>
              <a:latin typeface="Times New Roman" charset="0"/>
            </a:endParaRPr>
          </a:p>
        </p:txBody>
      </p:sp>
      <p:sp>
        <p:nvSpPr>
          <p:cNvPr id="55299" name="Rectangle 2"/>
          <p:cNvSpPr>
            <a:spLocks noGrp="1" noRot="1" noChangeAspect="1" noChangeArrowheads="1" noTextEdit="1"/>
          </p:cNvSpPr>
          <p:nvPr>
            <p:ph type="sldImg"/>
          </p:nvPr>
        </p:nvSpPr>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5734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51C3E9E6-F8AA-6E4A-BFE8-0E38F68530FB}" type="slidenum">
              <a:rPr lang="en-US" sz="900" b="0">
                <a:solidFill>
                  <a:schemeClr val="tx1"/>
                </a:solidFill>
                <a:latin typeface="Times New Roman" charset="0"/>
              </a:rPr>
              <a:pPr/>
              <a:t>25</a:t>
            </a:fld>
            <a:endParaRPr lang="en-US" sz="900" b="0">
              <a:solidFill>
                <a:schemeClr val="tx1"/>
              </a:solidFill>
              <a:latin typeface="Times New Roman" charset="0"/>
            </a:endParaRPr>
          </a:p>
        </p:txBody>
      </p:sp>
      <p:sp>
        <p:nvSpPr>
          <p:cNvPr id="57347" name="Rectangle 2"/>
          <p:cNvSpPr>
            <a:spLocks noGrp="1" noRot="1" noChangeAspect="1" noChangeArrowheads="1" noTextEdit="1"/>
          </p:cNvSpPr>
          <p:nvPr>
            <p:ph type="sldImg"/>
          </p:nvPr>
        </p:nvSpPr>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Thread 0 owns all shared scalar variables.  Performance implications are clear, but if you don</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t understand this, it</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s easy to write slow UPC programs.</a:t>
            </a:r>
          </a:p>
          <a:p>
            <a:endParaRPr lang="en-US">
              <a:latin typeface="Arial" charset="0"/>
              <a:ea typeface="ＭＳ Ｐゴシック" charset="0"/>
              <a:cs typeface="ＭＳ Ｐゴシック" charset="0"/>
            </a:endParaRPr>
          </a:p>
          <a:p>
            <a:r>
              <a:rPr lang="en-US">
                <a:latin typeface="Arial" charset="0"/>
                <a:ea typeface="ＭＳ Ｐゴシック" charset="0"/>
                <a:cs typeface="ＭＳ Ｐゴシック" charset="0"/>
              </a:rPr>
              <a:t>Why not allow shared scalar variables as automatic (non-static) variables within a function?  Imagine what could happen if a shared variable were declared in a function.  All threads calling that function could access the variable, but it might not exist at a given point in time.  </a:t>
            </a:r>
          </a:p>
          <a:p>
            <a:endParaRPr lang="en-US">
              <a:latin typeface="Arial"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2150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67638EA3-3981-374E-B009-C6FA88E3392A}" type="slidenum">
              <a:rPr lang="en-US" sz="900" b="0">
                <a:solidFill>
                  <a:schemeClr val="tx1"/>
                </a:solidFill>
                <a:latin typeface="Times New Roman" charset="0"/>
              </a:rPr>
              <a:pPr/>
              <a:t>4</a:t>
            </a:fld>
            <a:endParaRPr lang="en-US" sz="900" b="0">
              <a:solidFill>
                <a:schemeClr val="tx1"/>
              </a:solidFill>
              <a:latin typeface="Times New Roman" charset="0"/>
            </a:endParaRPr>
          </a:p>
        </p:txBody>
      </p:sp>
      <p:sp>
        <p:nvSpPr>
          <p:cNvPr id="21507" name="Rectangle 1026"/>
          <p:cNvSpPr>
            <a:spLocks noGrp="1" noRot="1" noChangeAspect="1" noChangeArrowheads="1" noTextEdit="1"/>
          </p:cNvSpPr>
          <p:nvPr>
            <p:ph type="sldImg"/>
          </p:nvPr>
        </p:nvSpPr>
        <p:spPr>
          <a:xfrm>
            <a:off x="1266825" y="727075"/>
            <a:ext cx="4781550" cy="3586163"/>
          </a:xfrm>
          <a:solidFill>
            <a:srgbClr val="FFFFFF"/>
          </a:solidFill>
          <a:ln>
            <a:solidFill>
              <a:srgbClr val="000000"/>
            </a:solidFill>
            <a:miter lim="800000"/>
            <a:headEnd/>
            <a:tailEnd/>
          </a:ln>
        </p:spPr>
      </p:sp>
      <p:sp>
        <p:nvSpPr>
          <p:cNvPr id="21508" name="Rectangle 1027"/>
          <p:cNvSpPr>
            <a:spLocks noGrp="1" noChangeArrowheads="1"/>
          </p:cNvSpPr>
          <p:nvPr>
            <p:ph type="body" idx="1"/>
          </p:nvPr>
        </p:nvSpPr>
        <p:spPr>
          <a:xfrm>
            <a:off x="974725" y="4560888"/>
            <a:ext cx="5365750" cy="4319587"/>
          </a:xfrm>
          <a:solidFill>
            <a:srgbClr val="FFFFFF"/>
          </a:solidFill>
          <a:ln>
            <a:solidFill>
              <a:srgbClr val="000000"/>
            </a:solidFill>
          </a:ln>
        </p:spPr>
        <p:txBody>
          <a:bodyPr lIns="93095" tIns="46548" rIns="93095" bIns="46548"/>
          <a:lstStyle/>
          <a:p>
            <a:r>
              <a:rPr lang="en-US">
                <a:latin typeface="Arial" charset="0"/>
                <a:ea typeface="ＭＳ Ｐゴシック" charset="0"/>
                <a:cs typeface="ＭＳ Ｐゴシック" charset="0"/>
              </a:rPr>
              <a:t>Too much time on this slide and next 3</a:t>
            </a:r>
          </a:p>
          <a:p>
            <a:r>
              <a:rPr lang="en-US">
                <a:latin typeface="Arial" charset="0"/>
                <a:ea typeface="ＭＳ Ｐゴシック" charset="0"/>
                <a:cs typeface="ＭＳ Ｐゴシック" charset="0"/>
              </a:rPr>
              <a:t>Don</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t talk about malloc</a:t>
            </a:r>
          </a:p>
          <a:p>
            <a:r>
              <a:rPr lang="en-US">
                <a:latin typeface="Arial" charset="0"/>
                <a:ea typeface="ＭＳ Ｐゴシック" charset="0"/>
                <a:cs typeface="ＭＳ Ｐゴシック" charset="0"/>
              </a:rPr>
              <a:t>What about clusters of SMPs</a:t>
            </a:r>
          </a:p>
          <a:p>
            <a:r>
              <a:rPr lang="en-US">
                <a:latin typeface="Arial" charset="0"/>
                <a:ea typeface="ＭＳ Ｐゴシック" charset="0"/>
                <a:cs typeface="ＭＳ Ｐゴシック" charset="0"/>
              </a:rPr>
              <a:t>Process, processor, thread</a:t>
            </a:r>
          </a:p>
          <a:p>
            <a:r>
              <a:rPr lang="en-US">
                <a:latin typeface="Arial" charset="0"/>
                <a:ea typeface="ＭＳ Ｐゴシック" charset="0"/>
                <a:cs typeface="ＭＳ Ｐゴシック" charset="0"/>
              </a:rPr>
              <a:t>Too much talking relative to slide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5939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B6DB0F81-EC6F-EB4D-B1F7-CA10617F4776}" type="slidenum">
              <a:rPr lang="en-US" sz="900" b="0">
                <a:solidFill>
                  <a:schemeClr val="tx1"/>
                </a:solidFill>
                <a:latin typeface="Times New Roman" charset="0"/>
              </a:rPr>
              <a:pPr/>
              <a:t>26</a:t>
            </a:fld>
            <a:endParaRPr lang="en-US" sz="900" b="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6553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D2F571A3-82E8-2F49-91A5-416FA9A8864B}" type="slidenum">
              <a:rPr lang="en-US" sz="900" b="0">
                <a:solidFill>
                  <a:schemeClr val="tx1"/>
                </a:solidFill>
                <a:latin typeface="Times New Roman" charset="0"/>
              </a:rPr>
              <a:pPr/>
              <a:t>27</a:t>
            </a:fld>
            <a:endParaRPr lang="en-US" sz="900" b="0">
              <a:solidFill>
                <a:schemeClr val="tx1"/>
              </a:solidFill>
              <a:latin typeface="Times New Roman" charset="0"/>
            </a:endParaRPr>
          </a:p>
        </p:txBody>
      </p:sp>
      <p:sp>
        <p:nvSpPr>
          <p:cNvPr id="65539" name="Rectangle 2"/>
          <p:cNvSpPr>
            <a:spLocks noGrp="1" noRot="1" noChangeAspect="1" noChangeArrowheads="1" noTextEdit="1"/>
          </p:cNvSpPr>
          <p:nvPr>
            <p:ph type="sldImg"/>
          </p:nvPr>
        </p:nvSpPr>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6349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49FCB12F-9EE0-1141-9F1B-A922366D2222}" type="slidenum">
              <a:rPr lang="en-US" sz="900" b="0">
                <a:solidFill>
                  <a:schemeClr val="tx1"/>
                </a:solidFill>
                <a:latin typeface="Times New Roman" charset="0"/>
              </a:rPr>
              <a:pPr/>
              <a:t>28</a:t>
            </a:fld>
            <a:endParaRPr lang="en-US" sz="900" b="0">
              <a:solidFill>
                <a:schemeClr val="tx1"/>
              </a:solidFill>
              <a:latin typeface="Times New Roman" charset="0"/>
            </a:endParaRPr>
          </a:p>
        </p:txBody>
      </p:sp>
      <p:sp>
        <p:nvSpPr>
          <p:cNvPr id="63491" name="Rectangle 2"/>
          <p:cNvSpPr>
            <a:spLocks noGrp="1" noRot="1" noChangeAspect="1" noChangeArrowheads="1" noTextEdit="1"/>
          </p:cNvSpPr>
          <p:nvPr>
            <p:ph type="sldImg"/>
          </p:nvPr>
        </p:nvSpPr>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6144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0F32FC86-A760-D546-8D15-3F2A6A042905}" type="slidenum">
              <a:rPr lang="en-US" sz="900" b="0">
                <a:solidFill>
                  <a:schemeClr val="tx1"/>
                </a:solidFill>
                <a:latin typeface="Times New Roman" charset="0"/>
              </a:rPr>
              <a:pPr/>
              <a:t>29</a:t>
            </a:fld>
            <a:endParaRPr lang="en-US" sz="900" b="0">
              <a:solidFill>
                <a:schemeClr val="tx1"/>
              </a:solidFill>
              <a:latin typeface="Times New Roman" charset="0"/>
            </a:endParaRPr>
          </a:p>
        </p:txBody>
      </p:sp>
      <p:sp>
        <p:nvSpPr>
          <p:cNvPr id="61443" name="Rectangle 2"/>
          <p:cNvSpPr>
            <a:spLocks noGrp="1" noRot="1" noChangeAspect="1" noChangeArrowheads="1" noTextEdit="1"/>
          </p:cNvSpPr>
          <p:nvPr>
            <p:ph type="sldImg"/>
          </p:nvPr>
        </p:nvSpPr>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6758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789CFB10-4FCB-B544-971B-46B29EF42C5B}" type="slidenum">
              <a:rPr lang="en-US" sz="900" b="0">
                <a:solidFill>
                  <a:schemeClr val="tx1"/>
                </a:solidFill>
                <a:latin typeface="Times New Roman" charset="0"/>
              </a:rPr>
              <a:pPr/>
              <a:t>30</a:t>
            </a:fld>
            <a:endParaRPr lang="en-US" sz="900" b="0">
              <a:solidFill>
                <a:schemeClr val="tx1"/>
              </a:solidFill>
              <a:latin typeface="Times New Roman" charset="0"/>
            </a:endParaRPr>
          </a:p>
        </p:txBody>
      </p:sp>
      <p:sp>
        <p:nvSpPr>
          <p:cNvPr id="67587" name="Rectangle 2"/>
          <p:cNvSpPr>
            <a:spLocks noGrp="1" noRot="1" noChangeAspect="1" noChangeArrowheads="1" noTextEdit="1"/>
          </p:cNvSpPr>
          <p:nvPr>
            <p:ph type="sldImg"/>
          </p:nvPr>
        </p:nvSpPr>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6963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FB80DAE2-E143-9D4F-8559-D2B3383899C4}" type="slidenum">
              <a:rPr lang="en-US" sz="900" b="0">
                <a:solidFill>
                  <a:schemeClr val="tx1"/>
                </a:solidFill>
                <a:latin typeface="Times New Roman" charset="0"/>
              </a:rPr>
              <a:pPr/>
              <a:t>31</a:t>
            </a:fld>
            <a:endParaRPr lang="en-US" sz="900" b="0">
              <a:solidFill>
                <a:schemeClr val="tx1"/>
              </a:solidFill>
              <a:latin typeface="Times New Roman" charset="0"/>
            </a:endParaRPr>
          </a:p>
        </p:txBody>
      </p:sp>
      <p:sp>
        <p:nvSpPr>
          <p:cNvPr id="69635" name="Rectangle 2"/>
          <p:cNvSpPr>
            <a:spLocks noGrp="1" noRot="1" noChangeAspect="1" noChangeArrowheads="1" noTextEdit="1"/>
          </p:cNvSpPr>
          <p:nvPr>
            <p:ph type="sldImg"/>
          </p:nvPr>
        </p:nvSpPr>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7168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D664D502-296C-B845-8369-6EC6384958A3}" type="slidenum">
              <a:rPr lang="en-US" sz="900" b="0">
                <a:solidFill>
                  <a:schemeClr val="tx1"/>
                </a:solidFill>
                <a:latin typeface="Times New Roman" charset="0"/>
              </a:rPr>
              <a:pPr/>
              <a:t>32</a:t>
            </a:fld>
            <a:endParaRPr lang="en-US" sz="900" b="0">
              <a:solidFill>
                <a:schemeClr val="tx1"/>
              </a:solidFill>
              <a:latin typeface="Times New Roman" charset="0"/>
            </a:endParaRPr>
          </a:p>
        </p:txBody>
      </p:sp>
      <p:sp>
        <p:nvSpPr>
          <p:cNvPr id="71683" name="Rectangle 2"/>
          <p:cNvSpPr>
            <a:spLocks noGrp="1" noRot="1" noChangeAspect="1" noChangeArrowheads="1" noTextEdit="1"/>
          </p:cNvSpPr>
          <p:nvPr>
            <p:ph type="sldImg"/>
          </p:nvPr>
        </p:nvSpPr>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7373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B1A0FC51-FEB0-DE4D-A55D-5BE883F61071}" type="slidenum">
              <a:rPr lang="en-US" sz="900" b="0">
                <a:solidFill>
                  <a:schemeClr val="tx1"/>
                </a:solidFill>
                <a:latin typeface="Times New Roman" charset="0"/>
              </a:rPr>
              <a:pPr/>
              <a:t>33</a:t>
            </a:fld>
            <a:endParaRPr lang="en-US" sz="900" b="0">
              <a:solidFill>
                <a:schemeClr val="tx1"/>
              </a:solidFill>
              <a:latin typeface="Times New Roman" charset="0"/>
            </a:endParaRPr>
          </a:p>
        </p:txBody>
      </p:sp>
      <p:sp>
        <p:nvSpPr>
          <p:cNvPr id="73731" name="Rectangle 2"/>
          <p:cNvSpPr>
            <a:spLocks noGrp="1" noRot="1" noChangeAspect="1" noChangeArrowheads="1" noTextEdit="1"/>
          </p:cNvSpPr>
          <p:nvPr>
            <p:ph type="sldImg"/>
          </p:nvPr>
        </p:nvSpPr>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7577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454B2316-5E99-4944-AFEC-4A5D535DAE31}" type="slidenum">
              <a:rPr lang="en-US" sz="900" b="0">
                <a:solidFill>
                  <a:schemeClr val="tx1"/>
                </a:solidFill>
                <a:latin typeface="Times New Roman" charset="0"/>
              </a:rPr>
              <a:pPr/>
              <a:t>34</a:t>
            </a:fld>
            <a:endParaRPr lang="en-US" sz="900" b="0">
              <a:solidFill>
                <a:schemeClr val="tx1"/>
              </a:solidFill>
              <a:latin typeface="Times New Roman" charset="0"/>
            </a:endParaRPr>
          </a:p>
        </p:txBody>
      </p:sp>
      <p:sp>
        <p:nvSpPr>
          <p:cNvPr id="75779" name="Rectangle 2"/>
          <p:cNvSpPr>
            <a:spLocks noGrp="1" noRot="1" noChangeAspect="1" noChangeArrowheads="1" noTextEdit="1"/>
          </p:cNvSpPr>
          <p:nvPr>
            <p:ph type="sldImg"/>
          </p:nvPr>
        </p:nvSpPr>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7782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1367CCE1-8A33-164B-A1E6-0093358BEBB1}" type="slidenum">
              <a:rPr lang="en-US" sz="900" b="0">
                <a:solidFill>
                  <a:schemeClr val="tx1"/>
                </a:solidFill>
                <a:latin typeface="Times New Roman" charset="0"/>
              </a:rPr>
              <a:pPr/>
              <a:t>35</a:t>
            </a:fld>
            <a:endParaRPr lang="en-US" sz="900" b="0">
              <a:solidFill>
                <a:schemeClr val="tx1"/>
              </a:solidFill>
              <a:latin typeface="Times New Roman" charset="0"/>
            </a:endParaRPr>
          </a:p>
        </p:txBody>
      </p:sp>
      <p:sp>
        <p:nvSpPr>
          <p:cNvPr id="77827" name="Rectangle 2"/>
          <p:cNvSpPr>
            <a:spLocks noGrp="1" noRot="1" noChangeAspect="1" noChangeArrowheads="1" noTextEdit="1"/>
          </p:cNvSpPr>
          <p:nvPr>
            <p:ph type="sldImg"/>
          </p:nvPr>
        </p:nvSpPr>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Wheat</a:t>
            </a:r>
            <a:r>
              <a:rPr lang="en-US" baseline="0" dirty="0" smtClean="0"/>
              <a:t> genome assembly is a grad challenge, only recently completely by two groups, one at JGI</a:t>
            </a:r>
          </a:p>
          <a:p>
            <a:r>
              <a:rPr lang="en-US" dirty="0" smtClean="0"/>
              <a:t>The JGI code</a:t>
            </a:r>
            <a:r>
              <a:rPr lang="en-US" baseline="0" dirty="0" smtClean="0"/>
              <a:t> called </a:t>
            </a:r>
            <a:r>
              <a:rPr lang="en-US" baseline="0" dirty="0" err="1" smtClean="0"/>
              <a:t>Meraculous</a:t>
            </a:r>
            <a:r>
              <a:rPr lang="en-US" baseline="0" dirty="0" smtClean="0"/>
              <a:t> is used in production and is key to JGI. </a:t>
            </a:r>
          </a:p>
          <a:p>
            <a:r>
              <a:rPr lang="en-US" baseline="0" dirty="0" err="1" smtClean="0"/>
              <a:t>Meraculous</a:t>
            </a:r>
            <a:r>
              <a:rPr lang="en-US" baseline="0" dirty="0" smtClean="0"/>
              <a:t> was partly parallelized before and was written in Perl, but the most challenging part of assembly (</a:t>
            </a:r>
            <a:r>
              <a:rPr lang="en-US" baseline="0" dirty="0" err="1" smtClean="0"/>
              <a:t>contig</a:t>
            </a:r>
            <a:r>
              <a:rPr lang="en-US" baseline="0" dirty="0" smtClean="0"/>
              <a:t> generation) had not been parallelized. </a:t>
            </a:r>
          </a:p>
          <a:p>
            <a:r>
              <a:rPr lang="en-US" baseline="0" dirty="0" err="1" smtClean="0"/>
              <a:t>Contig</a:t>
            </a:r>
            <a:r>
              <a:rPr lang="en-US" baseline="0" dirty="0" smtClean="0"/>
              <a:t> generation is like putting together a puzzle, where you have fixed-length (K) sequences of the genome, called K-</a:t>
            </a:r>
            <a:r>
              <a:rPr lang="en-US" baseline="0" dirty="0" err="1" smtClean="0"/>
              <a:t>mers</a:t>
            </a:r>
            <a:r>
              <a:rPr lang="en-US" baseline="0" dirty="0" smtClean="0"/>
              <a:t>, and the goral is to created the longest possible chains, called </a:t>
            </a:r>
            <a:r>
              <a:rPr lang="en-US" baseline="0" dirty="0" err="1" smtClean="0"/>
              <a:t>contigs</a:t>
            </a:r>
            <a:endParaRPr lang="en-US" baseline="0" dirty="0" smtClean="0"/>
          </a:p>
          <a:p>
            <a:r>
              <a:rPr lang="en-US" baseline="0" dirty="0" smtClean="0"/>
              <a:t>The challenges to parallelization has been the need for random access into a large table that does not fit into shared memory hardware; the serial code was also very slow</a:t>
            </a:r>
          </a:p>
          <a:p>
            <a:r>
              <a:rPr lang="en-US" baseline="0" dirty="0" smtClean="0"/>
              <a:t>The </a:t>
            </a:r>
            <a:r>
              <a:rPr lang="en-US" baseline="0" dirty="0" err="1" smtClean="0"/>
              <a:t>contig</a:t>
            </a:r>
            <a:r>
              <a:rPr lang="en-US" baseline="0" dirty="0" smtClean="0"/>
              <a:t> generation step has been entirely rewritten using DEGAS languages ideas, i.e., PGAS, with asynchronous communication and adaptive communication </a:t>
            </a:r>
            <a:r>
              <a:rPr lang="en-US" baseline="0" dirty="0" err="1" smtClean="0"/>
              <a:t>scheduluing</a:t>
            </a:r>
            <a:r>
              <a:rPr lang="en-US" baseline="0" dirty="0" smtClean="0"/>
              <a:t> to build and read a large shared hash table</a:t>
            </a:r>
          </a:p>
          <a:p>
            <a:r>
              <a:rPr lang="en-US" baseline="0" dirty="0" smtClean="0"/>
              <a:t>Other parts of the </a:t>
            </a:r>
            <a:r>
              <a:rPr lang="en-US" baseline="0" dirty="0" err="1" smtClean="0"/>
              <a:t>pipline</a:t>
            </a:r>
            <a:r>
              <a:rPr lang="en-US" baseline="0" dirty="0" smtClean="0"/>
              <a:t> (k-</a:t>
            </a:r>
            <a:r>
              <a:rPr lang="en-US" baseline="0" dirty="0" err="1" smtClean="0"/>
              <a:t>mer</a:t>
            </a:r>
            <a:r>
              <a:rPr lang="en-US" baseline="0" dirty="0" smtClean="0"/>
              <a:t> analysis using bloom filters and better I/O) were also </a:t>
            </a:r>
            <a:r>
              <a:rPr lang="en-US" baseline="0" dirty="0" err="1" smtClean="0"/>
              <a:t>imlemented</a:t>
            </a:r>
            <a:r>
              <a:rPr lang="en-US" baseline="0" dirty="0" smtClean="0"/>
              <a:t> as part or other projects.</a:t>
            </a:r>
          </a:p>
          <a:p>
            <a:r>
              <a:rPr lang="en-US" baseline="0" dirty="0" smtClean="0"/>
              <a:t>The work has just been accepted as an SC14 paper and a biology paper on this work was submitted to Nature Biotechnology</a:t>
            </a:r>
          </a:p>
          <a:p>
            <a:r>
              <a:rPr lang="en-US" baseline="0" dirty="0" smtClean="0"/>
              <a:t>The biology groups have been able to do unprecedented genome assemblies using the high quality </a:t>
            </a:r>
            <a:r>
              <a:rPr lang="en-US" baseline="0" dirty="0" err="1" smtClean="0"/>
              <a:t>Meraculous</a:t>
            </a:r>
            <a:r>
              <a:rPr lang="en-US" baseline="0" dirty="0" smtClean="0"/>
              <a:t> algorithm)</a:t>
            </a:r>
          </a:p>
          <a:p>
            <a:r>
              <a:rPr lang="en-US" baseline="0" dirty="0" smtClean="0"/>
              <a:t>The code would be much hardware to write in a traditional message passing style, i.e., it is so “unproductive” that it hadn’t been written for </a:t>
            </a:r>
            <a:r>
              <a:rPr lang="en-US" baseline="0" dirty="0" err="1" smtClean="0"/>
              <a:t>Meracuolous</a:t>
            </a:r>
            <a:endParaRPr lang="en-US" baseline="0" dirty="0" smtClean="0"/>
          </a:p>
          <a:p>
            <a:r>
              <a:rPr lang="en-US" baseline="0" dirty="0" smtClean="0"/>
              <a:t>Future work involves encapsulating the </a:t>
            </a:r>
            <a:r>
              <a:rPr lang="en-US" baseline="0" dirty="0" err="1" smtClean="0"/>
              <a:t>distirbuted</a:t>
            </a:r>
            <a:r>
              <a:rPr lang="en-US" baseline="0" dirty="0" smtClean="0"/>
              <a:t> data structures for both bloom filters and hash tables for use in other application, bioinformatics and otherwise</a:t>
            </a:r>
          </a:p>
          <a:p>
            <a:r>
              <a:rPr lang="en-US" baseline="0" dirty="0" smtClean="0"/>
              <a:t>This is also an important workload to </a:t>
            </a:r>
            <a:r>
              <a:rPr lang="en-US" baseline="0" dirty="0" err="1" smtClean="0"/>
              <a:t>demonstrat</a:t>
            </a:r>
            <a:r>
              <a:rPr lang="en-US" baseline="0" dirty="0" smtClean="0"/>
              <a:t> that current </a:t>
            </a:r>
            <a:r>
              <a:rPr lang="en-US" baseline="0" dirty="0" err="1" smtClean="0"/>
              <a:t>petascale</a:t>
            </a:r>
            <a:r>
              <a:rPr lang="en-US" baseline="0" dirty="0" smtClean="0"/>
              <a:t> machines and future exascale ones can solve such irregular data-intensive computations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4A6DD1E-07AB-4857-BE57-82B520EA68A7}" type="slidenum">
              <a:rPr lang="en-US" smtClean="0"/>
              <a:pPr/>
              <a:t>7</a:t>
            </a:fld>
            <a:endParaRPr lang="en-US" dirty="0"/>
          </a:p>
        </p:txBody>
      </p:sp>
    </p:spTree>
    <p:extLst>
      <p:ext uri="{BB962C8B-B14F-4D97-AF65-F5344CB8AC3E}">
        <p14:creationId xmlns:p14="http://schemas.microsoft.com/office/powerpoint/2010/main" val="37479047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7987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6E50FB3B-CA9B-964A-AEE1-53F0194375D6}" type="slidenum">
              <a:rPr lang="en-US" sz="900" b="0">
                <a:solidFill>
                  <a:schemeClr val="tx1"/>
                </a:solidFill>
                <a:latin typeface="Times New Roman" charset="0"/>
              </a:rPr>
              <a:pPr/>
              <a:t>36</a:t>
            </a:fld>
            <a:endParaRPr lang="en-US" sz="900" b="0">
              <a:solidFill>
                <a:schemeClr val="tx1"/>
              </a:solidFill>
              <a:latin typeface="Times New Roman" charset="0"/>
            </a:endParaRPr>
          </a:p>
        </p:txBody>
      </p:sp>
      <p:sp>
        <p:nvSpPr>
          <p:cNvPr id="79875" name="Rectangle 2"/>
          <p:cNvSpPr>
            <a:spLocks noGrp="1" noRot="1" noChangeAspect="1" noChangeArrowheads="1" noTextEdit="1"/>
          </p:cNvSpPr>
          <p:nvPr>
            <p:ph type="sldImg"/>
          </p:nvPr>
        </p:nvSpPr>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819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487C39C2-FC10-3243-AB4A-739E913AA6EB}" type="slidenum">
              <a:rPr lang="en-US" sz="900" b="0">
                <a:solidFill>
                  <a:schemeClr val="tx1"/>
                </a:solidFill>
                <a:latin typeface="Times New Roman" charset="0"/>
              </a:rPr>
              <a:pPr/>
              <a:t>37</a:t>
            </a:fld>
            <a:endParaRPr lang="en-US" sz="900" b="0">
              <a:solidFill>
                <a:schemeClr val="tx1"/>
              </a:solidFill>
              <a:latin typeface="Times New Roman" charset="0"/>
            </a:endParaRPr>
          </a:p>
        </p:txBody>
      </p:sp>
      <p:sp>
        <p:nvSpPr>
          <p:cNvPr id="81923" name="Rectangle 2"/>
          <p:cNvSpPr>
            <a:spLocks noGrp="1" noRot="1" noChangeAspect="1" noChangeArrowheads="1" noTextEdit="1"/>
          </p:cNvSpPr>
          <p:nvPr>
            <p:ph type="sldImg"/>
          </p:nvPr>
        </p:nvSpPr>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8397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03B7F667-1F85-5C45-9487-3E6358602737}" type="slidenum">
              <a:rPr lang="en-US" sz="900" b="0">
                <a:solidFill>
                  <a:schemeClr val="tx1"/>
                </a:solidFill>
                <a:latin typeface="Times New Roman" charset="0"/>
              </a:rPr>
              <a:pPr/>
              <a:t>38</a:t>
            </a:fld>
            <a:endParaRPr lang="en-US" sz="900" b="0">
              <a:solidFill>
                <a:schemeClr val="tx1"/>
              </a:solidFill>
              <a:latin typeface="Times New Roman" charset="0"/>
            </a:endParaRPr>
          </a:p>
        </p:txBody>
      </p:sp>
      <p:sp>
        <p:nvSpPr>
          <p:cNvPr id="83971" name="Rectangle 2"/>
          <p:cNvSpPr>
            <a:spLocks noGrp="1" noRot="1" noChangeAspect="1" noChangeArrowheads="1" noTextEdit="1"/>
          </p:cNvSpPr>
          <p:nvPr>
            <p:ph type="sldImg"/>
          </p:nvPr>
        </p:nvSpPr>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8601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A6EDD3B8-CD6A-364E-A74F-374F8B7B0E5F}" type="slidenum">
              <a:rPr lang="en-US" sz="900" b="0">
                <a:solidFill>
                  <a:schemeClr val="tx1"/>
                </a:solidFill>
                <a:latin typeface="Times New Roman" charset="0"/>
              </a:rPr>
              <a:pPr/>
              <a:t>39</a:t>
            </a:fld>
            <a:endParaRPr lang="en-US" sz="900" b="0">
              <a:solidFill>
                <a:schemeClr val="tx1"/>
              </a:solidFill>
              <a:latin typeface="Times New Roman" charset="0"/>
            </a:endParaRPr>
          </a:p>
        </p:txBody>
      </p:sp>
      <p:sp>
        <p:nvSpPr>
          <p:cNvPr id="86019" name="Rectangle 2"/>
          <p:cNvSpPr>
            <a:spLocks noGrp="1" noRot="1" noChangeAspect="1" noChangeArrowheads="1" noTextEdit="1"/>
          </p:cNvSpPr>
          <p:nvPr>
            <p:ph type="sldImg"/>
          </p:nvPr>
        </p:nvSpPr>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8806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9B0BD718-774D-0048-8930-C0E7C0A8A41F}" type="slidenum">
              <a:rPr lang="en-US" sz="900" b="0">
                <a:solidFill>
                  <a:schemeClr val="tx1"/>
                </a:solidFill>
                <a:latin typeface="Times New Roman" charset="0"/>
              </a:rPr>
              <a:pPr/>
              <a:t>40</a:t>
            </a:fld>
            <a:endParaRPr lang="en-US" sz="900" b="0">
              <a:solidFill>
                <a:schemeClr val="tx1"/>
              </a:solidFill>
              <a:latin typeface="Times New Roman" charset="0"/>
            </a:endParaRPr>
          </a:p>
        </p:txBody>
      </p:sp>
      <p:sp>
        <p:nvSpPr>
          <p:cNvPr id="88067" name="Rectangle 2"/>
          <p:cNvSpPr>
            <a:spLocks noGrp="1" noRot="1" noChangeAspect="1" noChangeArrowheads="1" noTextEdit="1"/>
          </p:cNvSpPr>
          <p:nvPr>
            <p:ph type="sldImg"/>
          </p:nvPr>
        </p:nvSpPr>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9011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F16D564F-FE13-F749-AFB1-00EB432598FC}" type="slidenum">
              <a:rPr lang="en-US" sz="900" b="0">
                <a:solidFill>
                  <a:schemeClr val="tx1"/>
                </a:solidFill>
                <a:latin typeface="Times New Roman" charset="0"/>
              </a:rPr>
              <a:pPr/>
              <a:t>41</a:t>
            </a:fld>
            <a:endParaRPr lang="en-US" sz="900" b="0">
              <a:solidFill>
                <a:schemeClr val="tx1"/>
              </a:solidFill>
              <a:latin typeface="Times New Roman" charset="0"/>
            </a:endParaRPr>
          </a:p>
        </p:txBody>
      </p:sp>
      <p:sp>
        <p:nvSpPr>
          <p:cNvPr id="90115" name="Rectangle 2"/>
          <p:cNvSpPr>
            <a:spLocks noGrp="1" noRot="1" noChangeAspect="1" noChangeArrowheads="1" noTextEdit="1"/>
          </p:cNvSpPr>
          <p:nvPr>
            <p:ph type="sldImg"/>
          </p:nvPr>
        </p:nvSpPr>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9216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C58D46D9-8EE3-2742-B9F0-B14D6140015C}" type="slidenum">
              <a:rPr lang="en-US" sz="900" b="0">
                <a:solidFill>
                  <a:schemeClr val="tx1"/>
                </a:solidFill>
                <a:latin typeface="Times New Roman" charset="0"/>
              </a:rPr>
              <a:pPr/>
              <a:t>42</a:t>
            </a:fld>
            <a:endParaRPr lang="en-US" sz="900" b="0">
              <a:solidFill>
                <a:schemeClr val="tx1"/>
              </a:solidFill>
              <a:latin typeface="Times New Roman" charset="0"/>
            </a:endParaRPr>
          </a:p>
        </p:txBody>
      </p:sp>
      <p:sp>
        <p:nvSpPr>
          <p:cNvPr id="92163" name="Rectangle 2"/>
          <p:cNvSpPr>
            <a:spLocks noGrp="1" noRot="1" noChangeAspect="1" noChangeArrowheads="1" noTextEdit="1"/>
          </p:cNvSpPr>
          <p:nvPr>
            <p:ph type="sldImg"/>
          </p:nvPr>
        </p:nvSpPr>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9421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5C0AC30A-41F1-224D-94E1-147E75AC36A0}" type="slidenum">
              <a:rPr lang="en-US" sz="900" b="0">
                <a:solidFill>
                  <a:schemeClr val="tx1"/>
                </a:solidFill>
                <a:latin typeface="Times New Roman" charset="0"/>
              </a:rPr>
              <a:pPr/>
              <a:t>43</a:t>
            </a:fld>
            <a:endParaRPr lang="en-US" sz="900" b="0">
              <a:solidFill>
                <a:schemeClr val="tx1"/>
              </a:solidFill>
              <a:latin typeface="Times New Roman" charset="0"/>
            </a:endParaRPr>
          </a:p>
        </p:txBody>
      </p:sp>
      <p:sp>
        <p:nvSpPr>
          <p:cNvPr id="94211" name="Rectangle 2"/>
          <p:cNvSpPr>
            <a:spLocks noGrp="1" noRot="1" noChangeAspect="1" noChangeArrowheads="1" noTextEdit="1"/>
          </p:cNvSpPr>
          <p:nvPr>
            <p:ph type="sldImg"/>
          </p:nvPr>
        </p:nvSpPr>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9625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8F92AE6B-070C-5F4B-9A06-F8BD3D168E10}" type="slidenum">
              <a:rPr lang="en-US" sz="900" b="0">
                <a:solidFill>
                  <a:schemeClr val="tx1"/>
                </a:solidFill>
                <a:latin typeface="Times New Roman" charset="0"/>
              </a:rPr>
              <a:pPr/>
              <a:t>44</a:t>
            </a:fld>
            <a:endParaRPr lang="en-US" sz="900" b="0">
              <a:solidFill>
                <a:schemeClr val="tx1"/>
              </a:solidFill>
              <a:latin typeface="Times New Roman" charset="0"/>
            </a:endParaRPr>
          </a:p>
        </p:txBody>
      </p:sp>
      <p:sp>
        <p:nvSpPr>
          <p:cNvPr id="96259" name="Rectangle 2"/>
          <p:cNvSpPr>
            <a:spLocks noGrp="1" noRot="1" noChangeAspect="1" noChangeArrowheads="1" noTextEdit="1"/>
          </p:cNvSpPr>
          <p:nvPr>
            <p:ph type="sldImg"/>
          </p:nvPr>
        </p:nvSpPr>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9830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3DE453CE-64AD-4245-8B6B-5035D859FB79}" type="slidenum">
              <a:rPr lang="en-US" sz="900" b="0">
                <a:solidFill>
                  <a:schemeClr val="tx1"/>
                </a:solidFill>
                <a:latin typeface="Times New Roman" charset="0"/>
              </a:rPr>
              <a:pPr/>
              <a:t>45</a:t>
            </a:fld>
            <a:endParaRPr lang="en-US" sz="900" b="0">
              <a:solidFill>
                <a:schemeClr val="tx1"/>
              </a:solidFill>
              <a:latin typeface="Times New Roman" charset="0"/>
            </a:endParaRPr>
          </a:p>
        </p:txBody>
      </p:sp>
      <p:sp>
        <p:nvSpPr>
          <p:cNvPr id="98307" name="Rectangle 2"/>
          <p:cNvSpPr>
            <a:spLocks noGrp="1" noRot="1" noChangeAspect="1" noChangeArrowheads="1" noTextEdit="1"/>
          </p:cNvSpPr>
          <p:nvPr>
            <p:ph type="sldImg"/>
          </p:nvPr>
        </p:nvSpPr>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2662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5A8C1DDD-013F-9B46-B939-747976F76143}" type="slidenum">
              <a:rPr lang="en-US" sz="900" b="0">
                <a:solidFill>
                  <a:schemeClr val="tx1"/>
                </a:solidFill>
                <a:latin typeface="Times New Roman" charset="0"/>
              </a:rPr>
              <a:pPr/>
              <a:t>10</a:t>
            </a:fld>
            <a:endParaRPr lang="en-US" sz="900" b="0">
              <a:solidFill>
                <a:schemeClr val="tx1"/>
              </a:solidFill>
              <a:latin typeface="Times New Roman" charset="0"/>
            </a:endParaRPr>
          </a:p>
        </p:txBody>
      </p:sp>
      <p:sp>
        <p:nvSpPr>
          <p:cNvPr id="26627" name="Rectangle 2"/>
          <p:cNvSpPr>
            <a:spLocks noGrp="1" noRot="1" noChangeAspect="1" noChangeArrowheads="1" noTextEdit="1"/>
          </p:cNvSpPr>
          <p:nvPr>
            <p:ph type="sldImg"/>
          </p:nvPr>
        </p:nvSpPr>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10035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2B041488-A59A-7A49-AD24-22545D590B09}" type="slidenum">
              <a:rPr lang="en-US" sz="900" b="0">
                <a:solidFill>
                  <a:schemeClr val="tx1"/>
                </a:solidFill>
                <a:latin typeface="Times New Roman" charset="0"/>
              </a:rPr>
              <a:pPr/>
              <a:t>46</a:t>
            </a:fld>
            <a:endParaRPr lang="en-US" sz="900" b="0">
              <a:solidFill>
                <a:schemeClr val="tx1"/>
              </a:solidFill>
              <a:latin typeface="Times New Roman" charset="0"/>
            </a:endParaRPr>
          </a:p>
        </p:txBody>
      </p:sp>
      <p:sp>
        <p:nvSpPr>
          <p:cNvPr id="100355" name="Rectangle 2"/>
          <p:cNvSpPr>
            <a:spLocks noGrp="1" noRot="1" noChangeAspect="1" noChangeArrowheads="1" noTextEdit="1"/>
          </p:cNvSpPr>
          <p:nvPr>
            <p:ph type="sldImg"/>
          </p:nvPr>
        </p:nvSpPr>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10445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159E2054-5355-F041-B3E8-216B6895E8D3}" type="slidenum">
              <a:rPr lang="en-US" sz="900" b="0">
                <a:solidFill>
                  <a:schemeClr val="tx1"/>
                </a:solidFill>
                <a:latin typeface="Times New Roman" charset="0"/>
              </a:rPr>
              <a:pPr/>
              <a:t>47</a:t>
            </a:fld>
            <a:endParaRPr lang="en-US" sz="900" b="0">
              <a:solidFill>
                <a:schemeClr val="tx1"/>
              </a:solidFill>
              <a:latin typeface="Times New Roman" charset="0"/>
            </a:endParaRPr>
          </a:p>
        </p:txBody>
      </p:sp>
      <p:sp>
        <p:nvSpPr>
          <p:cNvPr id="104451" name="Rectangle 2"/>
          <p:cNvSpPr>
            <a:spLocks noGrp="1" noRot="1" noChangeAspect="1" noChangeArrowheads="1" noTextEdit="1"/>
          </p:cNvSpPr>
          <p:nvPr>
            <p:ph type="sldImg"/>
          </p:nvPr>
        </p:nvSpPr>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10445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159E2054-5355-F041-B3E8-216B6895E8D3}" type="slidenum">
              <a:rPr lang="en-US" sz="900" b="0">
                <a:solidFill>
                  <a:schemeClr val="tx1"/>
                </a:solidFill>
                <a:latin typeface="Times New Roman" charset="0"/>
              </a:rPr>
              <a:pPr/>
              <a:t>48</a:t>
            </a:fld>
            <a:endParaRPr lang="en-US" sz="900" b="0">
              <a:solidFill>
                <a:schemeClr val="tx1"/>
              </a:solidFill>
              <a:latin typeface="Times New Roman" charset="0"/>
            </a:endParaRPr>
          </a:p>
        </p:txBody>
      </p:sp>
      <p:sp>
        <p:nvSpPr>
          <p:cNvPr id="104451" name="Rectangle 2"/>
          <p:cNvSpPr>
            <a:spLocks noGrp="1" noRot="1" noChangeAspect="1" noChangeArrowheads="1" noTextEdit="1"/>
          </p:cNvSpPr>
          <p:nvPr>
            <p:ph type="sldImg"/>
          </p:nvPr>
        </p:nvSpPr>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10649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30971E6F-9B14-2949-8BC6-01FD2126D323}" type="slidenum">
              <a:rPr lang="en-US" sz="900" b="0">
                <a:solidFill>
                  <a:schemeClr val="tx1"/>
                </a:solidFill>
                <a:latin typeface="Times New Roman" charset="0"/>
              </a:rPr>
              <a:pPr/>
              <a:t>49</a:t>
            </a:fld>
            <a:endParaRPr lang="en-US" sz="900" b="0">
              <a:solidFill>
                <a:schemeClr val="tx1"/>
              </a:solidFill>
              <a:latin typeface="Times New Roman" charset="0"/>
            </a:endParaRPr>
          </a:p>
        </p:txBody>
      </p:sp>
      <p:sp>
        <p:nvSpPr>
          <p:cNvPr id="106499" name="Rectangle 2"/>
          <p:cNvSpPr>
            <a:spLocks noGrp="1" noRot="1" noChangeAspect="1" noChangeArrowheads="1" noTextEdit="1"/>
          </p:cNvSpPr>
          <p:nvPr>
            <p:ph type="sldImg"/>
          </p:nvPr>
        </p:nvSpPr>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10854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6B6A752F-303D-054D-9368-F7CFCFBADA9F}" type="slidenum">
              <a:rPr lang="en-US" sz="900" b="0">
                <a:solidFill>
                  <a:schemeClr val="tx1"/>
                </a:solidFill>
                <a:latin typeface="Times New Roman" charset="0"/>
              </a:rPr>
              <a:pPr/>
              <a:t>50</a:t>
            </a:fld>
            <a:endParaRPr lang="en-US" sz="900" b="0">
              <a:solidFill>
                <a:schemeClr val="tx1"/>
              </a:solidFill>
              <a:latin typeface="Times New Roman" charset="0"/>
            </a:endParaRPr>
          </a:p>
        </p:txBody>
      </p:sp>
      <p:sp>
        <p:nvSpPr>
          <p:cNvPr id="108547" name="Rectangle 2"/>
          <p:cNvSpPr>
            <a:spLocks noGrp="1" noRot="1" noChangeAspect="1" noChangeArrowheads="1" noTextEdit="1"/>
          </p:cNvSpPr>
          <p:nvPr>
            <p:ph type="sldImg"/>
          </p:nvPr>
        </p:nvSpPr>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11059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50D642F7-6C18-FD4E-A8F0-518DF612A374}" type="slidenum">
              <a:rPr lang="en-US" sz="900" b="0">
                <a:solidFill>
                  <a:schemeClr val="tx1"/>
                </a:solidFill>
                <a:latin typeface="Times New Roman" charset="0"/>
              </a:rPr>
              <a:pPr/>
              <a:t>53</a:t>
            </a:fld>
            <a:endParaRPr lang="en-US" sz="900" b="0">
              <a:solidFill>
                <a:schemeClr val="tx1"/>
              </a:solidFill>
              <a:latin typeface="Times New Roman" charset="0"/>
            </a:endParaRPr>
          </a:p>
        </p:txBody>
      </p:sp>
      <p:sp>
        <p:nvSpPr>
          <p:cNvPr id="110595" name="Rectangle 2"/>
          <p:cNvSpPr>
            <a:spLocks noGrp="1" noRot="1" noChangeAspect="1" noChangeArrowheads="1" noTextEdit="1"/>
          </p:cNvSpPr>
          <p:nvPr>
            <p:ph type="sldImg"/>
          </p:nvPr>
        </p:nvSpPr>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526">
              <a:defRPr/>
            </a:pPr>
            <a:r>
              <a:rPr lang="en-US" dirty="0" smtClean="0"/>
              <a:t>Portable and  High Performance</a:t>
            </a:r>
          </a:p>
          <a:p>
            <a:pPr defTabSz="966526">
              <a:defRPr/>
            </a:pPr>
            <a:r>
              <a:rPr lang="en-US" dirty="0" smtClean="0"/>
              <a:t>Language independent, hardware portable</a:t>
            </a:r>
          </a:p>
          <a:p>
            <a:endParaRPr lang="en-US" dirty="0"/>
          </a:p>
        </p:txBody>
      </p:sp>
      <p:sp>
        <p:nvSpPr>
          <p:cNvPr id="4" name="Slide Number Placeholder 3"/>
          <p:cNvSpPr>
            <a:spLocks noGrp="1"/>
          </p:cNvSpPr>
          <p:nvPr>
            <p:ph type="sldNum" sz="quarter" idx="10"/>
          </p:nvPr>
        </p:nvSpPr>
        <p:spPr/>
        <p:txBody>
          <a:bodyPr/>
          <a:lstStyle/>
          <a:p>
            <a:fld id="{46CA0394-4B73-4FA2-9F59-8AE243921378}" type="slidenum">
              <a:rPr lang="en-US" smtClean="0">
                <a:solidFill>
                  <a:prstClr val="black"/>
                </a:solidFill>
                <a:latin typeface="Calibri"/>
              </a:rPr>
              <a:pPr/>
              <a:t>57</a:t>
            </a:fld>
            <a:endParaRPr lang="en-US">
              <a:solidFill>
                <a:prstClr val="black"/>
              </a:solidFill>
              <a:latin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6CA0394-4B73-4FA2-9F59-8AE243921378}" type="slidenum">
              <a:rPr lang="en-US" smtClean="0">
                <a:solidFill>
                  <a:prstClr val="black"/>
                </a:solidFill>
                <a:latin typeface="Calibri"/>
              </a:rPr>
              <a:pPr/>
              <a:t>58</a:t>
            </a:fld>
            <a:endParaRPr lang="en-US">
              <a:solidFill>
                <a:prstClr val="black"/>
              </a:solidFill>
              <a:latin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DF6C58-FC0E-4DB4-B918-4A3F379D2A5E}" type="slidenum">
              <a:rPr lang="en-US" smtClean="0">
                <a:solidFill>
                  <a:prstClr val="black"/>
                </a:solidFill>
                <a:latin typeface="Calibri"/>
              </a:rPr>
              <a:pPr/>
              <a:t>59</a:t>
            </a:fld>
            <a:endParaRPr lang="en-US">
              <a:solidFill>
                <a:prstClr val="black"/>
              </a:solidFill>
              <a:latin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483263">
              <a:defRPr/>
            </a:pPr>
            <a:r>
              <a:rPr lang="en-US" dirty="0" smtClean="0"/>
              <a:t>UPC 1.2 only supports casting pointers with affinity to the calling UPC thread</a:t>
            </a:r>
          </a:p>
          <a:p>
            <a:pPr marL="0" lvl="1" defTabSz="483263">
              <a:defRPr/>
            </a:pPr>
            <a:r>
              <a:rPr lang="en-US" dirty="0" smtClean="0"/>
              <a:t>UPC 1.3 supports casting pointers with affinity to any UPC thread in the same shared-memory node</a:t>
            </a:r>
          </a:p>
          <a:p>
            <a:endParaRPr lang="en-US" dirty="0"/>
          </a:p>
        </p:txBody>
      </p:sp>
      <p:sp>
        <p:nvSpPr>
          <p:cNvPr id="4" name="Slide Number Placeholder 3"/>
          <p:cNvSpPr>
            <a:spLocks noGrp="1"/>
          </p:cNvSpPr>
          <p:nvPr>
            <p:ph type="sldNum" sz="quarter" idx="10"/>
          </p:nvPr>
        </p:nvSpPr>
        <p:spPr/>
        <p:txBody>
          <a:bodyPr/>
          <a:lstStyle/>
          <a:p>
            <a:fld id="{B50F7FC6-9D34-0740-A163-1179235F5038}" type="slidenum">
              <a:rPr lang="en-US" smtClean="0">
                <a:solidFill>
                  <a:prstClr val="black"/>
                </a:solidFill>
                <a:latin typeface="Calibri"/>
              </a:rPr>
              <a:pPr/>
              <a:t>62</a:t>
            </a:fld>
            <a:endParaRPr lang="en-US">
              <a:solidFill>
                <a:prstClr val="black"/>
              </a:solidFill>
              <a:latin typeface="Calibri"/>
            </a:endParaRPr>
          </a:p>
        </p:txBody>
      </p:sp>
    </p:spTree>
    <p:extLst>
      <p:ext uri="{BB962C8B-B14F-4D97-AF65-F5344CB8AC3E}">
        <p14:creationId xmlns:p14="http://schemas.microsoft.com/office/powerpoint/2010/main" val="78344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2867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1A291FE6-2567-0240-829E-27BAE8641399}" type="slidenum">
              <a:rPr lang="en-US" sz="900" b="0">
                <a:solidFill>
                  <a:schemeClr val="tx1"/>
                </a:solidFill>
                <a:latin typeface="Times New Roman" charset="0"/>
              </a:rPr>
              <a:pPr/>
              <a:t>11</a:t>
            </a:fld>
            <a:endParaRPr lang="en-US" sz="900" b="0">
              <a:solidFill>
                <a:schemeClr val="tx1"/>
              </a:solidFill>
              <a:latin typeface="Times New Roman" charset="0"/>
            </a:endParaRPr>
          </a:p>
        </p:txBody>
      </p:sp>
      <p:sp>
        <p:nvSpPr>
          <p:cNvPr id="28675" name="Rectangle 2"/>
          <p:cNvSpPr>
            <a:spLocks noGrp="1" noRot="1" noChangeAspect="1" noChangeArrowheads="1" noTextEdit="1"/>
          </p:cNvSpPr>
          <p:nvPr>
            <p:ph type="sldImg"/>
          </p:nvPr>
        </p:nvSpPr>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241">
              <a:defRPr/>
            </a:pPr>
            <a:r>
              <a:rPr lang="en-US" dirty="0">
                <a:solidFill>
                  <a:prstClr val="black"/>
                </a:solidFill>
                <a:latin typeface="Arial"/>
              </a:rPr>
              <a:t>Because the compiler often can’t tell whether p1 and p2 are aliases, it would instruct the runtime to perform these two operations in program order, which is conservatively correct but loses performance. </a:t>
            </a:r>
          </a:p>
          <a:p>
            <a:endParaRPr lang="en-US" dirty="0">
              <a:solidFill>
                <a:srgbClr val="3366FF"/>
              </a:solidFill>
            </a:endParaRPr>
          </a:p>
        </p:txBody>
      </p:sp>
      <p:sp>
        <p:nvSpPr>
          <p:cNvPr id="4" name="Slide Number Placeholder 3"/>
          <p:cNvSpPr>
            <a:spLocks noGrp="1"/>
          </p:cNvSpPr>
          <p:nvPr>
            <p:ph type="sldNum" sz="quarter" idx="10"/>
          </p:nvPr>
        </p:nvSpPr>
        <p:spPr/>
        <p:txBody>
          <a:bodyPr/>
          <a:lstStyle/>
          <a:p>
            <a:fld id="{B50F7FC6-9D34-0740-A163-1179235F5038}" type="slidenum">
              <a:rPr lang="en-US" smtClean="0">
                <a:solidFill>
                  <a:prstClr val="black"/>
                </a:solidFill>
                <a:latin typeface="Calibri"/>
              </a:rPr>
              <a:pPr/>
              <a:t>63</a:t>
            </a:fld>
            <a:endParaRPr lang="en-US">
              <a:solidFill>
                <a:prstClr val="black"/>
              </a:solidFill>
              <a:latin typeface="Calibri"/>
            </a:endParaRPr>
          </a:p>
        </p:txBody>
      </p:sp>
    </p:spTree>
    <p:extLst>
      <p:ext uri="{BB962C8B-B14F-4D97-AF65-F5344CB8AC3E}">
        <p14:creationId xmlns:p14="http://schemas.microsoft.com/office/powerpoint/2010/main" val="26227942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263">
              <a:defRPr/>
            </a:pPr>
            <a:r>
              <a:rPr lang="en-US" dirty="0"/>
              <a:t>The UPC Atomic Memory Operations library introduces an </a:t>
            </a:r>
            <a:r>
              <a:rPr lang="en-US" i="1" dirty="0"/>
              <a:t>atomicity domain</a:t>
            </a:r>
            <a:r>
              <a:rPr lang="en-US" dirty="0"/>
              <a:t>, an object that specifies a single operand type and a set of operations over which access to a memory location in a given synchronization phase is guaranteed to be atomic if and only if no other mechanisms or atomicity domains are used to access the same memory location in the same synchronization phase.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B50F7FC6-9D34-0740-A163-1179235F5038}" type="slidenum">
              <a:rPr lang="en-US" smtClean="0">
                <a:solidFill>
                  <a:prstClr val="black"/>
                </a:solidFill>
                <a:latin typeface="Calibri"/>
              </a:rPr>
              <a:pPr/>
              <a:t>65</a:t>
            </a:fld>
            <a:endParaRPr lang="en-US">
              <a:solidFill>
                <a:prstClr val="black"/>
              </a:solidFill>
              <a:latin typeface="Calibri"/>
            </a:endParaRPr>
          </a:p>
        </p:txBody>
      </p:sp>
    </p:spTree>
    <p:extLst>
      <p:ext uri="{BB962C8B-B14F-4D97-AF65-F5344CB8AC3E}">
        <p14:creationId xmlns:p14="http://schemas.microsoft.com/office/powerpoint/2010/main" val="41467334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241">
              <a:defRPr/>
            </a:pPr>
            <a:r>
              <a:rPr lang="en-US" dirty="0">
                <a:latin typeface="Consolas"/>
                <a:cs typeface="Consolas"/>
              </a:rPr>
              <a:t>#include &lt;</a:t>
            </a:r>
            <a:r>
              <a:rPr lang="en-US" dirty="0" err="1">
                <a:latin typeface="Consolas"/>
                <a:cs typeface="Consolas"/>
              </a:rPr>
              <a:t>upc_atomic.h</a:t>
            </a:r>
            <a:r>
              <a:rPr lang="en-US" dirty="0">
                <a:latin typeface="Consolas"/>
                <a:cs typeface="Consolas"/>
              </a:rPr>
              <a:t>&gt; </a:t>
            </a:r>
          </a:p>
          <a:p>
            <a:endParaRPr lang="en-US" dirty="0"/>
          </a:p>
        </p:txBody>
      </p:sp>
      <p:sp>
        <p:nvSpPr>
          <p:cNvPr id="4" name="Footer Placeholder 3"/>
          <p:cNvSpPr>
            <a:spLocks noGrp="1"/>
          </p:cNvSpPr>
          <p:nvPr>
            <p:ph type="ftr" sz="quarter" idx="10"/>
          </p:nvPr>
        </p:nvSpPr>
        <p:spPr/>
        <p:txBody>
          <a:bodyPr/>
          <a:lstStyle/>
          <a:p>
            <a:pPr>
              <a:defRPr/>
            </a:pPr>
            <a:r>
              <a:rPr lang="en-US" smtClean="0"/>
              <a:t>CS267 Lecture 2</a:t>
            </a:r>
            <a:endParaRPr lang="en-US"/>
          </a:p>
        </p:txBody>
      </p:sp>
      <p:sp>
        <p:nvSpPr>
          <p:cNvPr id="5" name="Slide Number Placeholder 4"/>
          <p:cNvSpPr>
            <a:spLocks noGrp="1"/>
          </p:cNvSpPr>
          <p:nvPr>
            <p:ph type="sldNum" sz="quarter" idx="11"/>
          </p:nvPr>
        </p:nvSpPr>
        <p:spPr/>
        <p:txBody>
          <a:bodyPr/>
          <a:lstStyle/>
          <a:p>
            <a:pPr>
              <a:defRPr/>
            </a:pPr>
            <a:fld id="{B1D8EF47-0F2E-764E-BC0B-70382D127D97}" type="slidenum">
              <a:rPr lang="en-US" smtClean="0"/>
              <a:pPr>
                <a:defRPr/>
              </a:pPr>
              <a:t>66</a:t>
            </a:fld>
            <a:endParaRPr lang="en-US"/>
          </a:p>
        </p:txBody>
      </p:sp>
    </p:spTree>
    <p:extLst>
      <p:ext uri="{BB962C8B-B14F-4D97-AF65-F5344CB8AC3E}">
        <p14:creationId xmlns:p14="http://schemas.microsoft.com/office/powerpoint/2010/main" val="18959880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11264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515515FB-F519-4D4D-B1AE-0B02F38A45BD}" type="slidenum">
              <a:rPr lang="en-US" sz="900" b="0">
                <a:solidFill>
                  <a:schemeClr val="tx1"/>
                </a:solidFill>
                <a:latin typeface="Times New Roman" charset="0"/>
              </a:rPr>
              <a:pPr/>
              <a:t>67</a:t>
            </a:fld>
            <a:endParaRPr lang="en-US" sz="900" b="0">
              <a:solidFill>
                <a:schemeClr val="tx1"/>
              </a:solidFill>
              <a:latin typeface="Times New Roman" charset="0"/>
            </a:endParaRPr>
          </a:p>
        </p:txBody>
      </p:sp>
      <p:sp>
        <p:nvSpPr>
          <p:cNvPr id="112643" name="Rectangle 2"/>
          <p:cNvSpPr>
            <a:spLocks noGrp="1" noRot="1" noChangeAspect="1" noChangeArrowheads="1" noTextEdit="1"/>
          </p:cNvSpPr>
          <p:nvPr>
            <p:ph type="sldImg"/>
          </p:nvPr>
        </p:nvSpPr>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11571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111FA08A-F3B2-8F4E-8020-ADF7F6CAA619}" type="slidenum">
              <a:rPr lang="en-US" sz="900" b="0">
                <a:solidFill>
                  <a:schemeClr val="tx1"/>
                </a:solidFill>
                <a:latin typeface="Times New Roman" charset="0"/>
              </a:rPr>
              <a:pPr/>
              <a:t>69</a:t>
            </a:fld>
            <a:endParaRPr lang="en-US" sz="900" b="0">
              <a:solidFill>
                <a:schemeClr val="tx1"/>
              </a:solidFill>
              <a:latin typeface="Times New Roman" charset="0"/>
            </a:endParaRPr>
          </a:p>
        </p:txBody>
      </p:sp>
      <p:sp>
        <p:nvSpPr>
          <p:cNvPr id="115715" name="Rectangle 2"/>
          <p:cNvSpPr>
            <a:spLocks noGrp="1" noRot="1" noChangeAspect="1" noChangeArrowheads="1" noTextEdit="1"/>
          </p:cNvSpPr>
          <p:nvPr>
            <p:ph type="sldImg"/>
          </p:nvPr>
        </p:nvSpPr>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11776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4C90B0E8-2BE4-4E4E-BDD6-54797F44ADAF}" type="slidenum">
              <a:rPr lang="en-US" sz="900" b="0">
                <a:solidFill>
                  <a:schemeClr val="tx1"/>
                </a:solidFill>
                <a:latin typeface="Times New Roman" charset="0"/>
              </a:rPr>
              <a:pPr/>
              <a:t>70</a:t>
            </a:fld>
            <a:endParaRPr lang="en-US" sz="900" b="0">
              <a:solidFill>
                <a:schemeClr val="tx1"/>
              </a:solidFill>
              <a:latin typeface="Times New Roman" charset="0"/>
            </a:endParaRPr>
          </a:p>
        </p:txBody>
      </p:sp>
      <p:sp>
        <p:nvSpPr>
          <p:cNvPr id="117763" name="Rectangle 2"/>
          <p:cNvSpPr>
            <a:spLocks noGrp="1" noRot="1" noChangeAspect="1" noChangeArrowheads="1" noTextEdit="1"/>
          </p:cNvSpPr>
          <p:nvPr>
            <p:ph type="sldImg"/>
          </p:nvPr>
        </p:nvSpPr>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OSU MPI</a:t>
            </a:r>
            <a:r>
              <a:rPr lang="en-US" baseline="0" dirty="0" smtClean="0"/>
              <a:t>/UPC benchmark suite 4.3.1</a:t>
            </a:r>
          </a:p>
          <a:p>
            <a:r>
              <a:rPr lang="en-US" sz="1300" dirty="0" err="1">
                <a:latin typeface="+mn-lt"/>
                <a:ea typeface="+mn-ea"/>
                <a:cs typeface="+mn-cs"/>
              </a:rPr>
              <a:t>impi</a:t>
            </a:r>
            <a:r>
              <a:rPr lang="en-US" sz="1300" dirty="0">
                <a:latin typeface="+mn-lt"/>
                <a:ea typeface="+mn-ea"/>
                <a:cs typeface="+mn-cs"/>
              </a:rPr>
              <a:t>/4.1.0.030 on Stampede</a:t>
            </a:r>
          </a:p>
          <a:p>
            <a:pPr marL="362480" indent="-362480">
              <a:buFont typeface="Arial"/>
              <a:buChar char="•"/>
            </a:pPr>
            <a:r>
              <a:rPr lang="en-US" sz="1300" dirty="0">
                <a:solidFill>
                  <a:srgbClr val="3366FF"/>
                </a:solidFill>
              </a:rPr>
              <a:t>Light-weight cores are more sensitive to overheads</a:t>
            </a:r>
          </a:p>
          <a:p>
            <a:pPr marL="362480" indent="-362480">
              <a:buFont typeface="Arial"/>
              <a:buChar char="•"/>
            </a:pPr>
            <a:r>
              <a:rPr lang="en-US" sz="1300" dirty="0">
                <a:solidFill>
                  <a:srgbClr val="3366FF"/>
                </a:solidFill>
              </a:rPr>
              <a:t>Smaller per-core memory results in more frequent communication</a:t>
            </a:r>
          </a:p>
          <a:p>
            <a:endParaRPr lang="en-US" dirty="0"/>
          </a:p>
        </p:txBody>
      </p:sp>
      <p:sp>
        <p:nvSpPr>
          <p:cNvPr id="4" name="Slide Number Placeholder 3"/>
          <p:cNvSpPr>
            <a:spLocks noGrp="1"/>
          </p:cNvSpPr>
          <p:nvPr>
            <p:ph type="sldNum" sz="quarter" idx="10"/>
          </p:nvPr>
        </p:nvSpPr>
        <p:spPr/>
        <p:txBody>
          <a:bodyPr/>
          <a:lstStyle/>
          <a:p>
            <a:fld id="{2DDF3889-75EA-FF4E-BC47-46B2846D8987}" type="slidenum">
              <a:rPr lang="en-US" smtClean="0"/>
              <a:t>71</a:t>
            </a:fld>
            <a:endParaRPr lang="en-US"/>
          </a:p>
        </p:txBody>
      </p:sp>
    </p:spTree>
    <p:extLst>
      <p:ext uri="{BB962C8B-B14F-4D97-AF65-F5344CB8AC3E}">
        <p14:creationId xmlns:p14="http://schemas.microsoft.com/office/powerpoint/2010/main" val="31967769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11981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FCA19D4E-BA16-414B-BEF3-64F70174A51F}" type="slidenum">
              <a:rPr lang="en-US" sz="900" b="0">
                <a:solidFill>
                  <a:schemeClr val="tx1"/>
                </a:solidFill>
                <a:latin typeface="Times New Roman" charset="0"/>
              </a:rPr>
              <a:pPr/>
              <a:t>73</a:t>
            </a:fld>
            <a:endParaRPr lang="en-US" sz="900" b="0">
              <a:solidFill>
                <a:schemeClr val="tx1"/>
              </a:solidFill>
              <a:latin typeface="Times New Roman" charset="0"/>
            </a:endParaRPr>
          </a:p>
        </p:txBody>
      </p:sp>
      <p:sp>
        <p:nvSpPr>
          <p:cNvPr id="119811" name="Rectangle 2"/>
          <p:cNvSpPr>
            <a:spLocks noGrp="1" noRot="1" noChangeAspect="1" noChangeArrowheads="1" noTextEdit="1"/>
          </p:cNvSpPr>
          <p:nvPr>
            <p:ph type="sldImg"/>
          </p:nvPr>
        </p:nvSpPr>
        <p:spPr>
          <a:xfrm>
            <a:off x="1258888" y="720725"/>
            <a:ext cx="4800600" cy="3600450"/>
          </a:xfrm>
        </p:spPr>
      </p:sp>
      <p:sp>
        <p:nvSpPr>
          <p:cNvPr id="119812"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Reduce text at bottom of slides and improve claris</a:t>
            </a:r>
          </a:p>
          <a:p>
            <a:r>
              <a:rPr lang="en-US">
                <a:latin typeface="Arial" charset="0"/>
                <a:ea typeface="ＭＳ Ｐゴシック" charset="0"/>
                <a:cs typeface="ＭＳ Ｐゴシック" charset="0"/>
              </a:rPr>
              <a:t>Make nested graph more readable</a:t>
            </a:r>
          </a:p>
          <a:p>
            <a:r>
              <a:rPr lang="en-US">
                <a:latin typeface="Arial" charset="0"/>
                <a:ea typeface="ＭＳ Ｐゴシック" charset="0"/>
                <a:cs typeface="ＭＳ Ｐゴシック" charset="0"/>
              </a:rPr>
              <a:t>Use </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MVAPICH</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 not just OSU MPI</a:t>
            </a:r>
          </a:p>
          <a:p>
            <a:r>
              <a:rPr lang="en-US">
                <a:latin typeface="Arial" charset="0"/>
                <a:ea typeface="ＭＳ Ｐゴシック" charset="0"/>
                <a:cs typeface="ＭＳ Ｐゴシック" charset="0"/>
              </a:rPr>
              <a:t>AMRCI allows ordering; GASnet is at HW RDMA BW</a:t>
            </a:r>
          </a:p>
          <a:p>
            <a:r>
              <a:rPr lang="en-US">
                <a:latin typeface="Arial" charset="0"/>
                <a:ea typeface="ＭＳ Ｐゴシック" charset="0"/>
                <a:cs typeface="ＭＳ Ｐゴシック" charset="0"/>
              </a:rPr>
              <a:t>Define RDMA</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12390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CCDEC023-A980-1349-B5E0-C4EB9E9E63BE}" type="slidenum">
              <a:rPr lang="en-US" sz="900" b="0">
                <a:solidFill>
                  <a:schemeClr val="tx1"/>
                </a:solidFill>
                <a:latin typeface="Times New Roman" charset="0"/>
              </a:rPr>
              <a:pPr/>
              <a:t>74</a:t>
            </a:fld>
            <a:endParaRPr lang="en-US" sz="900" b="0">
              <a:solidFill>
                <a:schemeClr val="tx1"/>
              </a:solidFill>
              <a:latin typeface="Times New Roman" charset="0"/>
            </a:endParaRPr>
          </a:p>
        </p:txBody>
      </p:sp>
      <p:sp>
        <p:nvSpPr>
          <p:cNvPr id="123907" name="Rectangle 2"/>
          <p:cNvSpPr>
            <a:spLocks noGrp="1" noRot="1" noChangeAspect="1" noChangeArrowheads="1" noTextEdit="1"/>
          </p:cNvSpPr>
          <p:nvPr>
            <p:ph type="sldImg"/>
          </p:nvPr>
        </p:nvSpPr>
        <p:spPr>
          <a:xfrm>
            <a:off x="1266825" y="727075"/>
            <a:ext cx="4781550" cy="3586163"/>
          </a:xfrm>
        </p:spPr>
      </p:sp>
      <p:sp>
        <p:nvSpPr>
          <p:cNvPr id="123908"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Remove Altix data or explain better</a:t>
            </a:r>
          </a:p>
          <a:p>
            <a:r>
              <a:rPr lang="en-US">
                <a:latin typeface="Arial" charset="0"/>
                <a:ea typeface="ＭＳ Ｐゴシック" charset="0"/>
                <a:cs typeface="ＭＳ Ｐゴシック" charset="0"/>
              </a:rPr>
              <a:t>explain axes</a:t>
            </a:r>
          </a:p>
          <a:p>
            <a:r>
              <a:rPr lang="en-US">
                <a:latin typeface="Arial" charset="0"/>
                <a:ea typeface="ＭＳ Ｐゴシック" charset="0"/>
                <a:cs typeface="ＭＳ Ｐゴシック" charset="0"/>
              </a:rPr>
              <a:t>significant benefit to targetting the lower-level API - MPI is not always the best choice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12595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C0801C4A-2FEB-7446-9808-0E4D44C64999}" type="slidenum">
              <a:rPr lang="en-US" sz="900" b="0">
                <a:solidFill>
                  <a:schemeClr val="tx1"/>
                </a:solidFill>
                <a:latin typeface="Times New Roman" charset="0"/>
              </a:rPr>
              <a:pPr/>
              <a:t>75</a:t>
            </a:fld>
            <a:endParaRPr lang="en-US" sz="900" b="0">
              <a:solidFill>
                <a:schemeClr val="tx1"/>
              </a:solidFill>
              <a:latin typeface="Times New Roman" charset="0"/>
            </a:endParaRPr>
          </a:p>
        </p:txBody>
      </p:sp>
      <p:sp>
        <p:nvSpPr>
          <p:cNvPr id="125955" name="Rectangle 2"/>
          <p:cNvSpPr>
            <a:spLocks noGrp="1" noRot="1" noChangeAspect="1" noChangeArrowheads="1" noTextEdit="1"/>
          </p:cNvSpPr>
          <p:nvPr>
            <p:ph type="sldImg"/>
          </p:nvPr>
        </p:nvSpPr>
        <p:spPr>
          <a:xfrm>
            <a:off x="1266825" y="727075"/>
            <a:ext cx="4781550" cy="3586163"/>
          </a:xfrm>
        </p:spPr>
      </p:sp>
      <p:sp>
        <p:nvSpPr>
          <p:cNvPr id="125956"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Generally meet or exceed what MPI can provide</a:t>
            </a:r>
          </a:p>
          <a:p>
            <a:r>
              <a:rPr lang="en-US">
                <a:latin typeface="Arial" charset="0"/>
                <a:ea typeface="ＭＳ Ｐゴシック" charset="0"/>
                <a:cs typeface="ＭＳ Ｐゴシック" charset="0"/>
              </a:rPr>
              <a:t>vapi deviation - firmware perf bug</a:t>
            </a:r>
          </a:p>
          <a:p>
            <a:r>
              <a:rPr lang="en-US">
                <a:latin typeface="Arial" charset="0"/>
                <a:ea typeface="ＭＳ Ｐゴシック" charset="0"/>
                <a:cs typeface="ＭＳ Ｐゴシック" charset="0"/>
              </a:rPr>
              <a:t>altix - single vs two copy?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C345F6F0-A85F-254F-94FF-6096E0E6FC27}" type="slidenum">
              <a:rPr lang="en-US" sz="900" b="0">
                <a:solidFill>
                  <a:schemeClr val="tx1"/>
                </a:solidFill>
                <a:latin typeface="Times New Roman" charset="0"/>
              </a:rPr>
              <a:pPr/>
              <a:t>12</a:t>
            </a:fld>
            <a:endParaRPr lang="en-US" sz="900" b="0">
              <a:solidFill>
                <a:schemeClr val="tx1"/>
              </a:solidFill>
              <a:latin typeface="Times New Roman" charset="0"/>
            </a:endParaRPr>
          </a:p>
        </p:txBody>
      </p:sp>
      <p:sp>
        <p:nvSpPr>
          <p:cNvPr id="30723" name="Rectangle 2"/>
          <p:cNvSpPr>
            <a:spLocks noGrp="1" noRot="1" noChangeAspect="1" noChangeArrowheads="1" noTextEdit="1"/>
          </p:cNvSpPr>
          <p:nvPr>
            <p:ph type="sldImg"/>
          </p:nvPr>
        </p:nvSpPr>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12800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55A10971-7525-7A43-BB32-171702C641FF}" type="slidenum">
              <a:rPr lang="en-US" sz="900" b="0">
                <a:solidFill>
                  <a:schemeClr val="tx1"/>
                </a:solidFill>
                <a:latin typeface="Times New Roman" charset="0"/>
              </a:rPr>
              <a:pPr/>
              <a:t>76</a:t>
            </a:fld>
            <a:endParaRPr lang="en-US" sz="900" b="0">
              <a:solidFill>
                <a:schemeClr val="tx1"/>
              </a:solidFill>
              <a:latin typeface="Times New Roman" charset="0"/>
            </a:endParaRPr>
          </a:p>
        </p:txBody>
      </p:sp>
      <p:sp>
        <p:nvSpPr>
          <p:cNvPr id="128003" name="Rectangle 2"/>
          <p:cNvSpPr>
            <a:spLocks noGrp="1" noRot="1" noChangeAspect="1" noChangeArrowheads="1" noTextEdit="1"/>
          </p:cNvSpPr>
          <p:nvPr>
            <p:ph type="sldImg"/>
          </p:nvPr>
        </p:nvSpPr>
        <p:spPr>
          <a:xfrm>
            <a:off x="1266825" y="727075"/>
            <a:ext cx="4781550" cy="3586163"/>
          </a:xfrm>
        </p:spPr>
      </p:sp>
      <p:sp>
        <p:nvSpPr>
          <p:cNvPr id="128004"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LAPI and VAPI increase B/W relative to MPI</a:t>
            </a:r>
          </a:p>
          <a:p>
            <a:r>
              <a:rPr lang="en-US">
                <a:latin typeface="Arial" charset="0"/>
                <a:ea typeface="ＭＳ Ｐゴシック" charset="0"/>
                <a:cs typeface="ＭＳ Ｐゴシック" charset="0"/>
              </a:rPr>
              <a:t>Generally meet or exceed what MPI can provide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13005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CEF34B59-D0BA-614C-A891-1AE85F1ADC63}" type="slidenum">
              <a:rPr lang="en-US" sz="900" b="0">
                <a:solidFill>
                  <a:schemeClr val="tx1"/>
                </a:solidFill>
                <a:latin typeface="Times New Roman" charset="0"/>
              </a:rPr>
              <a:pPr/>
              <a:t>77</a:t>
            </a:fld>
            <a:endParaRPr lang="en-US" sz="900" b="0">
              <a:solidFill>
                <a:schemeClr val="tx1"/>
              </a:solidFill>
              <a:latin typeface="Times New Roman" charset="0"/>
            </a:endParaRPr>
          </a:p>
        </p:txBody>
      </p:sp>
      <p:sp>
        <p:nvSpPr>
          <p:cNvPr id="130051" name="Rectangle 2"/>
          <p:cNvSpPr>
            <a:spLocks noGrp="1" noRot="1" noChangeAspect="1" noChangeArrowheads="1" noTextEdit="1"/>
          </p:cNvSpPr>
          <p:nvPr>
            <p:ph type="sldImg"/>
          </p:nvPr>
        </p:nvSpPr>
        <p:spPr>
          <a:xfrm>
            <a:off x="1258888" y="720725"/>
            <a:ext cx="4800600" cy="3600450"/>
          </a:xfrm>
          <a:solidFill>
            <a:srgbClr val="FFFFFF"/>
          </a:solidFill>
          <a:ln>
            <a:solidFill>
              <a:srgbClr val="000000"/>
            </a:solidFill>
            <a:miter lim="800000"/>
            <a:headEnd/>
            <a:tailEnd/>
          </a:ln>
        </p:spPr>
      </p:sp>
      <p:sp>
        <p:nvSpPr>
          <p:cNvPr id="130052" name="Rectangle 3"/>
          <p:cNvSpPr>
            <a:spLocks noGrp="1" noChangeArrowheads="1"/>
          </p:cNvSpPr>
          <p:nvPr>
            <p:ph type="body" idx="1"/>
          </p:nvPr>
        </p:nvSpPr>
        <p:spPr>
          <a:xfrm>
            <a:off x="974725" y="4560888"/>
            <a:ext cx="5365750" cy="4319587"/>
          </a:xfrm>
          <a:solidFill>
            <a:srgbClr val="FFFFFF"/>
          </a:solidFill>
          <a:ln>
            <a:solidFill>
              <a:srgbClr val="000000"/>
            </a:solidFill>
          </a:ln>
        </p:spPr>
        <p:txBody>
          <a:bodyPr lIns="93113" tIns="46557" rIns="93113" bIns="46557"/>
          <a:lstStyle/>
          <a:p>
            <a:r>
              <a:rPr lang="en-US">
                <a:latin typeface="Arial" charset="0"/>
                <a:ea typeface="ＭＳ Ｐゴシック" charset="0"/>
                <a:cs typeface="ＭＳ Ｐゴシック" charset="0"/>
              </a:rPr>
              <a:t>Rearrange this slide; need a picture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13209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82B356D1-767B-494E-B6AF-2E1521C9635F}" type="slidenum">
              <a:rPr lang="en-US" sz="900" b="0">
                <a:solidFill>
                  <a:schemeClr val="tx1"/>
                </a:solidFill>
                <a:latin typeface="Times New Roman" charset="0"/>
              </a:rPr>
              <a:pPr/>
              <a:t>78</a:t>
            </a:fld>
            <a:endParaRPr lang="en-US" sz="900" b="0">
              <a:solidFill>
                <a:schemeClr val="tx1"/>
              </a:solidFill>
              <a:latin typeface="Times New Roman" charset="0"/>
            </a:endParaRPr>
          </a:p>
        </p:txBody>
      </p:sp>
      <p:sp>
        <p:nvSpPr>
          <p:cNvPr id="132099" name="Rectangle 2"/>
          <p:cNvSpPr>
            <a:spLocks noGrp="1" noRot="1" noChangeAspect="1" noChangeArrowheads="1" noTextEdit="1"/>
          </p:cNvSpPr>
          <p:nvPr>
            <p:ph type="sldImg"/>
          </p:nvPr>
        </p:nvSpPr>
        <p:spPr>
          <a:xfrm>
            <a:off x="1257300" y="720725"/>
            <a:ext cx="4800600" cy="3600450"/>
          </a:xfrm>
        </p:spPr>
      </p:sp>
      <p:sp>
        <p:nvSpPr>
          <p:cNvPr id="132100"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Merge with earlier slide</a:t>
            </a:r>
          </a:p>
          <a:p>
            <a:r>
              <a:rPr lang="en-US">
                <a:latin typeface="Arial" charset="0"/>
                <a:ea typeface="ＭＳ Ｐゴシック" charset="0"/>
                <a:cs typeface="ＭＳ Ｐゴシック" charset="0"/>
              </a:rPr>
              <a:t>Make clear that nonblocking availabe in MPI too</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13414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32D47E7B-B333-5841-B985-B7AEA0B07BC6}" type="slidenum">
              <a:rPr lang="en-US" sz="900" b="0">
                <a:solidFill>
                  <a:schemeClr val="tx1"/>
                </a:solidFill>
                <a:latin typeface="Times New Roman" charset="0"/>
              </a:rPr>
              <a:pPr/>
              <a:t>79</a:t>
            </a:fld>
            <a:endParaRPr lang="en-US" sz="900" b="0">
              <a:solidFill>
                <a:schemeClr val="tx1"/>
              </a:solidFill>
              <a:latin typeface="Times New Roman" charset="0"/>
            </a:endParaRPr>
          </a:p>
        </p:txBody>
      </p:sp>
      <p:sp>
        <p:nvSpPr>
          <p:cNvPr id="134147" name="Rectangle 2"/>
          <p:cNvSpPr>
            <a:spLocks noGrp="1" noRot="1" noChangeAspect="1" noChangeArrowheads="1" noTextEdit="1"/>
          </p:cNvSpPr>
          <p:nvPr>
            <p:ph type="sldImg"/>
          </p:nvPr>
        </p:nvSpPr>
        <p:spPr>
          <a:xfrm>
            <a:off x="1257300" y="720725"/>
            <a:ext cx="4800600" cy="3600450"/>
          </a:xfrm>
        </p:spPr>
      </p:sp>
      <p:sp>
        <p:nvSpPr>
          <p:cNvPr id="134148"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a:p>
            <a:r>
              <a:rPr lang="en-US">
                <a:latin typeface="Arial" charset="0"/>
                <a:ea typeface="ＭＳ Ｐゴシック" charset="0"/>
                <a:cs typeface="ＭＳ Ｐゴシック" charset="0"/>
              </a:rPr>
              <a:t>Remote </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long message matching queue depths</a:t>
            </a:r>
            <a:r>
              <a:rPr lang="ja-JP" altLang="en-US">
                <a:latin typeface="Arial" charset="0"/>
                <a:ea typeface="ＭＳ Ｐゴシック" charset="0"/>
                <a:cs typeface="ＭＳ Ｐゴシック" charset="0"/>
              </a:rPr>
              <a:t>”</a:t>
            </a:r>
            <a:endParaRPr lang="en-US" altLang="ja-JP">
              <a:latin typeface="Arial" charset="0"/>
              <a:ea typeface="ＭＳ Ｐゴシック" charset="0"/>
              <a:cs typeface="ＭＳ Ｐゴシック" charset="0"/>
            </a:endParaRPr>
          </a:p>
          <a:p>
            <a:r>
              <a:rPr lang="en-US">
                <a:latin typeface="Arial" charset="0"/>
                <a:ea typeface="ＭＳ Ｐゴシック" charset="0"/>
                <a:cs typeface="ＭＳ Ｐゴシック" charset="0"/>
              </a:rPr>
              <a:t>MPI point less negative</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a:xfrm>
            <a:off x="1266825" y="727075"/>
            <a:ext cx="4781550" cy="3586163"/>
          </a:xfrm>
        </p:spPr>
      </p:sp>
      <p:sp>
        <p:nvSpPr>
          <p:cNvPr id="1361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
        <p:nvSpPr>
          <p:cNvPr id="136195" name="Slide Number Placeholder 3"/>
          <p:cNvSpPr>
            <a:spLocks noGrp="1"/>
          </p:cNvSpPr>
          <p:nvPr>
            <p:ph type="sldNum" sz="quarter" idx="5"/>
          </p:nvPr>
        </p:nvSpPr>
        <p:spPr>
          <a:xfrm>
            <a:off x="4143375" y="9120188"/>
            <a:ext cx="3170238"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73147E3E-8AF6-DE41-A846-86E4F3472D54}" type="slidenum">
              <a:rPr lang="en-US" sz="900" b="0">
                <a:solidFill>
                  <a:schemeClr val="tx1"/>
                </a:solidFill>
                <a:latin typeface="Calibri" charset="0"/>
              </a:rPr>
              <a:pPr/>
              <a:t>80</a:t>
            </a:fld>
            <a:endParaRPr lang="en-US" sz="900" b="0">
              <a:solidFill>
                <a:schemeClr val="tx1"/>
              </a:solidFill>
              <a:latin typeface="Calibri"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866" name="Rectangle 10"/>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1D241536-8F2F-144B-B238-C1D533022F65}" type="slidenum">
              <a:rPr lang="en-GB" sz="900" b="0">
                <a:solidFill>
                  <a:schemeClr val="tx1"/>
                </a:solidFill>
                <a:latin typeface="Times New Roman" charset="0"/>
              </a:rPr>
              <a:pPr/>
              <a:t>82</a:t>
            </a:fld>
            <a:endParaRPr lang="en-GB" sz="900" b="0">
              <a:solidFill>
                <a:schemeClr val="tx1"/>
              </a:solidFill>
              <a:latin typeface="Times New Roman" charset="0"/>
            </a:endParaRPr>
          </a:p>
        </p:txBody>
      </p:sp>
      <p:sp>
        <p:nvSpPr>
          <p:cNvPr id="164867" name="Text Box 1"/>
          <p:cNvSpPr txBox="1">
            <a:spLocks noChangeArrowheads="1"/>
          </p:cNvSpPr>
          <p:nvPr/>
        </p:nvSpPr>
        <p:spPr bwMode="auto">
          <a:xfrm>
            <a:off x="1244600" y="720725"/>
            <a:ext cx="4824413" cy="3598863"/>
          </a:xfrm>
          <a:prstGeom prst="rect">
            <a:avLst/>
          </a:prstGeom>
          <a:solidFill>
            <a:srgbClr val="FFFFFF"/>
          </a:solidFill>
          <a:ln w="9360">
            <a:solidFill>
              <a:srgbClr val="000000"/>
            </a:solidFill>
            <a:miter lim="800000"/>
            <a:headEnd/>
            <a:tailEnd/>
          </a:ln>
        </p:spPr>
        <p:txBody>
          <a:bodyPr wrap="none" lIns="93095" tIns="46547" rIns="93095" bIns="46547" anchor="ct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endParaRPr lang="en-US"/>
          </a:p>
        </p:txBody>
      </p:sp>
      <p:sp>
        <p:nvSpPr>
          <p:cNvPr id="164868" name="Text Box 2"/>
          <p:cNvSpPr>
            <a:spLocks noGrp="1" noChangeArrowheads="1"/>
          </p:cNvSpPr>
          <p:nvPr>
            <p:ph type="body"/>
          </p:nvPr>
        </p:nvSpPr>
        <p:spPr>
          <a:xfrm>
            <a:off x="731838" y="4559300"/>
            <a:ext cx="5845175"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13824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1E3EAAC8-93F9-4F42-9B59-8A0940F4B140}" type="slidenum">
              <a:rPr lang="en-US" sz="900" b="0">
                <a:solidFill>
                  <a:schemeClr val="tx1"/>
                </a:solidFill>
                <a:latin typeface="Times New Roman" charset="0"/>
              </a:rPr>
              <a:pPr/>
              <a:t>83</a:t>
            </a:fld>
            <a:endParaRPr lang="en-US" sz="900" b="0">
              <a:solidFill>
                <a:schemeClr val="tx1"/>
              </a:solidFill>
              <a:latin typeface="Times New Roman" charset="0"/>
            </a:endParaRPr>
          </a:p>
        </p:txBody>
      </p:sp>
      <p:sp>
        <p:nvSpPr>
          <p:cNvPr id="138243" name="Rectangle 2"/>
          <p:cNvSpPr>
            <a:spLocks noGrp="1" noRot="1" noChangeAspect="1" noChangeArrowheads="1" noTextEdit="1"/>
          </p:cNvSpPr>
          <p:nvPr>
            <p:ph type="sldImg"/>
          </p:nvPr>
        </p:nvSpPr>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79507-148D-4BB5-8A1D-04E287FA67AB}" type="slidenum">
              <a:rPr lang="en-US" smtClean="0"/>
              <a:pPr/>
              <a:t>85</a:t>
            </a:fld>
            <a:endParaRPr lang="en-US"/>
          </a:p>
        </p:txBody>
      </p:sp>
    </p:spTree>
    <p:extLst>
      <p:ext uri="{BB962C8B-B14F-4D97-AF65-F5344CB8AC3E}">
        <p14:creationId xmlns:p14="http://schemas.microsoft.com/office/powerpoint/2010/main" val="16713407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14950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8B85561A-ACD0-9F40-8D71-9D200D5FFA6A}" type="slidenum">
              <a:rPr lang="en-US" sz="900" b="0">
                <a:solidFill>
                  <a:schemeClr val="tx1"/>
                </a:solidFill>
                <a:latin typeface="Times New Roman" charset="0"/>
              </a:rPr>
              <a:pPr/>
              <a:t>86</a:t>
            </a:fld>
            <a:endParaRPr lang="en-US" sz="900" b="0">
              <a:solidFill>
                <a:schemeClr val="tx1"/>
              </a:solidFill>
              <a:latin typeface="Times New Roman" charset="0"/>
            </a:endParaRPr>
          </a:p>
        </p:txBody>
      </p:sp>
      <p:sp>
        <p:nvSpPr>
          <p:cNvPr id="149507" name="Rectangle 2"/>
          <p:cNvSpPr>
            <a:spLocks noGrp="1" noRot="1" noChangeAspect="1" noChangeArrowheads="1" noTextEdit="1"/>
          </p:cNvSpPr>
          <p:nvPr>
            <p:ph type="sldImg"/>
          </p:nvPr>
        </p:nvSpPr>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Overhead</a:t>
            </a:r>
            <a:r>
              <a:rPr lang="en-US" baseline="0" dirty="0" smtClean="0"/>
              <a:t> comes from sharing, not from parallel regions (</a:t>
            </a:r>
            <a:r>
              <a:rPr lang="en-US" baseline="0" dirty="0" err="1" smtClean="0"/>
              <a:t>openmp</a:t>
            </a:r>
            <a:r>
              <a:rPr lang="en-US" baseline="0" dirty="0" smtClean="0"/>
              <a:t> </a:t>
            </a:r>
            <a:r>
              <a:rPr lang="en-US" baseline="0" dirty="0" err="1" smtClean="0"/>
              <a:t>vs</a:t>
            </a:r>
            <a:r>
              <a:rPr lang="en-US" baseline="0" dirty="0" smtClean="0"/>
              <a:t> pc)</a:t>
            </a:r>
          </a:p>
          <a:p>
            <a:endParaRPr lang="en-US" baseline="0" dirty="0" smtClean="0"/>
          </a:p>
        </p:txBody>
      </p:sp>
      <p:sp>
        <p:nvSpPr>
          <p:cNvPr id="4" name="Slide Number Placeholder 3"/>
          <p:cNvSpPr>
            <a:spLocks noGrp="1"/>
          </p:cNvSpPr>
          <p:nvPr>
            <p:ph type="sldNum" sz="quarter" idx="10"/>
          </p:nvPr>
        </p:nvSpPr>
        <p:spPr/>
        <p:txBody>
          <a:bodyPr/>
          <a:lstStyle/>
          <a:p>
            <a:fld id="{0F4E782C-42D0-3B4C-A2C6-385C3C37F444}" type="slidenum">
              <a:rPr lang="en-US" smtClean="0"/>
              <a:t>112</a:t>
            </a:fld>
            <a:endParaRPr lang="en-US"/>
          </a:p>
        </p:txBody>
      </p:sp>
    </p:spTree>
    <p:extLst>
      <p:ext uri="{BB962C8B-B14F-4D97-AF65-F5344CB8AC3E}">
        <p14:creationId xmlns:p14="http://schemas.microsoft.com/office/powerpoint/2010/main" val="3319164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3277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0739825E-FE79-034F-8AB0-D9879040FFBF}" type="slidenum">
              <a:rPr lang="en-US" sz="900" b="0">
                <a:solidFill>
                  <a:schemeClr val="tx1"/>
                </a:solidFill>
                <a:latin typeface="Times New Roman" charset="0"/>
              </a:rPr>
              <a:pPr/>
              <a:t>13</a:t>
            </a:fld>
            <a:endParaRPr lang="en-US" sz="900" b="0">
              <a:solidFill>
                <a:schemeClr val="tx1"/>
              </a:solidFill>
              <a:latin typeface="Times New Roman" charset="0"/>
            </a:endParaRPr>
          </a:p>
        </p:txBody>
      </p:sp>
      <p:sp>
        <p:nvSpPr>
          <p:cNvPr id="32771" name="Rectangle 2"/>
          <p:cNvSpPr>
            <a:spLocks noGrp="1" noRot="1" noChangeAspect="1" noChangeArrowheads="1" noTextEdit="1"/>
          </p:cNvSpPr>
          <p:nvPr>
            <p:ph type="sldImg"/>
          </p:nvPr>
        </p:nvSpPr>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normAutofit/>
          </a:bodyPr>
          <a:lstStyle/>
          <a:p>
            <a:endParaRPr lang="en-US" dirty="0"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DF3889-75EA-FF4E-BC47-46B2846D8987}" type="slidenum">
              <a:rPr lang="en-US" smtClean="0"/>
              <a:t>134</a:t>
            </a:fld>
            <a:endParaRPr lang="en-US"/>
          </a:p>
        </p:txBody>
      </p:sp>
    </p:spTree>
    <p:extLst>
      <p:ext uri="{BB962C8B-B14F-4D97-AF65-F5344CB8AC3E}">
        <p14:creationId xmlns:p14="http://schemas.microsoft.com/office/powerpoint/2010/main" val="2284297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CXX11 support in compilers: http://</a:t>
            </a:r>
            <a:r>
              <a:rPr lang="en-US" dirty="0" err="1" smtClean="0"/>
              <a:t>wiki.apache.org</a:t>
            </a:r>
            <a:r>
              <a:rPr lang="en-US" dirty="0" smtClean="0"/>
              <a:t>/</a:t>
            </a:r>
            <a:r>
              <a:rPr lang="en-US" dirty="0" err="1" smtClean="0"/>
              <a:t>stdcxx</a:t>
            </a:r>
            <a:r>
              <a:rPr lang="en-US" dirty="0" smtClean="0"/>
              <a:t>/C++0xCompilerSupport</a:t>
            </a:r>
          </a:p>
          <a:p>
            <a:endParaRPr lang="en-US" dirty="0" smtClean="0"/>
          </a:p>
        </p:txBody>
      </p:sp>
      <p:sp>
        <p:nvSpPr>
          <p:cNvPr id="4" name="Slide Number Placeholder 3"/>
          <p:cNvSpPr>
            <a:spLocks noGrp="1"/>
          </p:cNvSpPr>
          <p:nvPr>
            <p:ph type="sldNum" sz="quarter" idx="10"/>
          </p:nvPr>
        </p:nvSpPr>
        <p:spPr/>
        <p:txBody>
          <a:bodyPr/>
          <a:lstStyle/>
          <a:p>
            <a:fld id="{8F422BF4-6F8C-6145-A666-A19467DEB80F}" type="slidenum">
              <a:rPr lang="en-US" smtClean="0">
                <a:solidFill>
                  <a:prstClr val="black"/>
                </a:solidFill>
                <a:latin typeface="Calibri"/>
              </a:rPr>
              <a:pPr/>
              <a:t>135</a:t>
            </a:fld>
            <a:endParaRPr lang="en-US">
              <a:solidFill>
                <a:prstClr val="black"/>
              </a:solidFill>
              <a:latin typeface="Calibri"/>
            </a:endParaRPr>
          </a:p>
        </p:txBody>
      </p:sp>
    </p:spTree>
    <p:extLst>
      <p:ext uri="{BB962C8B-B14F-4D97-AF65-F5344CB8AC3E}">
        <p14:creationId xmlns:p14="http://schemas.microsoft.com/office/powerpoint/2010/main" val="27563196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EDF6C58-FC0E-4DB4-B918-4A3F379D2A5E}" type="slidenum">
              <a:rPr lang="en-US" smtClean="0">
                <a:solidFill>
                  <a:prstClr val="black"/>
                </a:solidFill>
                <a:latin typeface="Calibri"/>
              </a:rPr>
              <a:pPr/>
              <a:t>138</a:t>
            </a:fld>
            <a:endParaRPr lang="en-US">
              <a:solidFill>
                <a:prstClr val="black"/>
              </a:solidFill>
              <a:latin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5C8F4B-0D3A-EB4A-AEBA-5260E46F2199}" type="slidenum">
              <a:rPr lang="en-US" smtClean="0">
                <a:solidFill>
                  <a:prstClr val="black"/>
                </a:solidFill>
                <a:latin typeface="Calibri"/>
              </a:rPr>
              <a:pPr/>
              <a:t>139</a:t>
            </a:fld>
            <a:endParaRPr lang="en-US">
              <a:solidFill>
                <a:prstClr val="black"/>
              </a:solidFill>
              <a:latin typeface="Calibri"/>
            </a:endParaRPr>
          </a:p>
        </p:txBody>
      </p:sp>
    </p:spTree>
    <p:extLst>
      <p:ext uri="{BB962C8B-B14F-4D97-AF65-F5344CB8AC3E}">
        <p14:creationId xmlns:p14="http://schemas.microsoft.com/office/powerpoint/2010/main" val="15400108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0F7FC6-9D34-0740-A163-1179235F5038}" type="slidenum">
              <a:rPr lang="en-US" smtClean="0">
                <a:solidFill>
                  <a:prstClr val="black"/>
                </a:solidFill>
                <a:latin typeface="Calibri"/>
              </a:rPr>
              <a:pPr/>
              <a:t>141</a:t>
            </a:fld>
            <a:endParaRPr lang="en-US">
              <a:solidFill>
                <a:prstClr val="black"/>
              </a:solidFill>
              <a:latin typeface="Calibri"/>
            </a:endParaRPr>
          </a:p>
        </p:txBody>
      </p:sp>
    </p:spTree>
    <p:extLst>
      <p:ext uri="{BB962C8B-B14F-4D97-AF65-F5344CB8AC3E}">
        <p14:creationId xmlns:p14="http://schemas.microsoft.com/office/powerpoint/2010/main" val="21273522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DEGAS </a:t>
            </a:r>
            <a:r>
              <a:rPr lang="en-US" sz="1300" dirty="0" err="1"/>
              <a:t>async</a:t>
            </a:r>
            <a:r>
              <a:rPr lang="en-US" sz="1300" dirty="0"/>
              <a:t> API is very similar to the standard library in C++ 11.</a:t>
            </a:r>
          </a:p>
          <a:p>
            <a:r>
              <a:rPr lang="en-US" sz="1300" dirty="0"/>
              <a:t>In addition, DEGAS </a:t>
            </a:r>
            <a:r>
              <a:rPr lang="en-US" sz="1300" dirty="0" err="1"/>
              <a:t>async</a:t>
            </a:r>
            <a:r>
              <a:rPr lang="en-US" sz="1300" dirty="0"/>
              <a:t> can specify the target place for executing the task.</a:t>
            </a:r>
          </a:p>
          <a:p>
            <a:endParaRPr lang="en-US" dirty="0" smtClean="0"/>
          </a:p>
          <a:p>
            <a:r>
              <a:rPr lang="en-US" dirty="0" smtClean="0"/>
              <a:t>template&lt; class Function, class... </a:t>
            </a:r>
            <a:r>
              <a:rPr lang="en-US" dirty="0" err="1" smtClean="0"/>
              <a:t>Args</a:t>
            </a:r>
            <a:r>
              <a:rPr lang="en-US" dirty="0" smtClean="0"/>
              <a:t>&gt;</a:t>
            </a:r>
          </a:p>
          <a:p>
            <a:r>
              <a:rPr lang="en-US" dirty="0" err="1" smtClean="0"/>
              <a:t>std</a:t>
            </a:r>
            <a:r>
              <a:rPr lang="en-US" dirty="0" smtClean="0"/>
              <a:t>::future&lt;</a:t>
            </a:r>
            <a:r>
              <a:rPr lang="en-US" dirty="0" err="1" smtClean="0"/>
              <a:t>typename</a:t>
            </a:r>
            <a:r>
              <a:rPr lang="en-US" dirty="0" smtClean="0"/>
              <a:t> </a:t>
            </a:r>
            <a:r>
              <a:rPr lang="en-US" dirty="0" err="1" smtClean="0"/>
              <a:t>std</a:t>
            </a:r>
            <a:r>
              <a:rPr lang="en-US" dirty="0" smtClean="0"/>
              <a:t>::</a:t>
            </a:r>
            <a:r>
              <a:rPr lang="en-US" dirty="0" err="1" smtClean="0"/>
              <a:t>result_of</a:t>
            </a:r>
            <a:r>
              <a:rPr lang="en-US" dirty="0" smtClean="0"/>
              <a:t>&lt;Function(</a:t>
            </a:r>
            <a:r>
              <a:rPr lang="en-US" dirty="0" err="1" smtClean="0"/>
              <a:t>Args</a:t>
            </a:r>
            <a:r>
              <a:rPr lang="en-US" dirty="0" smtClean="0"/>
              <a:t>...)&gt;::type&gt;</a:t>
            </a:r>
          </a:p>
          <a:p>
            <a:r>
              <a:rPr lang="en-US" dirty="0" smtClean="0"/>
              <a:t>    </a:t>
            </a:r>
            <a:r>
              <a:rPr lang="en-US" dirty="0" err="1" smtClean="0"/>
              <a:t>async</a:t>
            </a:r>
            <a:r>
              <a:rPr lang="en-US" dirty="0" smtClean="0"/>
              <a:t>( Function&amp;&amp; f, </a:t>
            </a:r>
            <a:r>
              <a:rPr lang="en-US" dirty="0" err="1" smtClean="0"/>
              <a:t>Args</a:t>
            </a:r>
            <a:r>
              <a:rPr lang="en-US" dirty="0" smtClean="0"/>
              <a:t>&amp;&amp;... </a:t>
            </a:r>
            <a:r>
              <a:rPr lang="en-US" dirty="0" err="1" smtClean="0"/>
              <a:t>args</a:t>
            </a:r>
            <a:r>
              <a:rPr lang="en-US" dirty="0" smtClean="0"/>
              <a:t> );</a:t>
            </a:r>
            <a:endParaRPr lang="en-US" dirty="0"/>
          </a:p>
        </p:txBody>
      </p:sp>
      <p:sp>
        <p:nvSpPr>
          <p:cNvPr id="4" name="Slide Number Placeholder 3"/>
          <p:cNvSpPr>
            <a:spLocks noGrp="1"/>
          </p:cNvSpPr>
          <p:nvPr>
            <p:ph type="sldNum" sz="quarter" idx="10"/>
          </p:nvPr>
        </p:nvSpPr>
        <p:spPr/>
        <p:txBody>
          <a:bodyPr/>
          <a:lstStyle/>
          <a:p>
            <a:fld id="{8F422BF4-6F8C-6145-A666-A19467DEB80F}" type="slidenum">
              <a:rPr lang="en-US" smtClean="0">
                <a:solidFill>
                  <a:prstClr val="black"/>
                </a:solidFill>
                <a:latin typeface="Calibri"/>
              </a:rPr>
              <a:pPr/>
              <a:t>143</a:t>
            </a:fld>
            <a:endParaRPr lang="en-US">
              <a:solidFill>
                <a:prstClr val="black"/>
              </a:solidFill>
              <a:latin typeface="Calibri"/>
            </a:endParaRPr>
          </a:p>
        </p:txBody>
      </p:sp>
    </p:spTree>
    <p:extLst>
      <p:ext uri="{BB962C8B-B14F-4D97-AF65-F5344CB8AC3E}">
        <p14:creationId xmlns:p14="http://schemas.microsoft.com/office/powerpoint/2010/main" val="14785643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45C8F4B-0D3A-EB4A-AEBA-5260E46F2199}" type="slidenum">
              <a:rPr lang="en-US" smtClean="0">
                <a:solidFill>
                  <a:prstClr val="black"/>
                </a:solidFill>
                <a:latin typeface="Calibri"/>
              </a:rPr>
              <a:pPr/>
              <a:t>148</a:t>
            </a:fld>
            <a:endParaRPr lang="en-US">
              <a:solidFill>
                <a:prstClr val="black"/>
              </a:solidFill>
              <a:latin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193BAB-503E-E14D-93E1-FCA4CA3F93FA}" type="slidenum">
              <a:rPr lang="en-US" smtClean="0"/>
              <a:t>153</a:t>
            </a:fld>
            <a:endParaRPr lang="en-US"/>
          </a:p>
        </p:txBody>
      </p:sp>
    </p:spTree>
    <p:extLst>
      <p:ext uri="{BB962C8B-B14F-4D97-AF65-F5344CB8AC3E}">
        <p14:creationId xmlns:p14="http://schemas.microsoft.com/office/powerpoint/2010/main" val="19953741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Livermore Unstructured </a:t>
            </a:r>
            <a:r>
              <a:rPr lang="en-US" dirty="0" err="1" smtClean="0"/>
              <a:t>Lagrangian</a:t>
            </a:r>
            <a:r>
              <a:rPr lang="en-US" dirty="0" smtClean="0"/>
              <a:t> Explicit Shock Hydrodynamics</a:t>
            </a:r>
          </a:p>
          <a:p>
            <a:r>
              <a:rPr lang="en-US" dirty="0" smtClean="0"/>
              <a:t>(LULESH)</a:t>
            </a:r>
          </a:p>
          <a:p>
            <a:r>
              <a:rPr lang="en-US" dirty="0" smtClean="0"/>
              <a:t>The Shock Hydrodynamics Challenge Problem was defined and implemented by LLNL as one of five challenge problems in the DARPA UHPC program. Below we present a brief background to the shock hydro CP and provide links to a technical report (CP Specification) and several reference codes implementing the specification.</a:t>
            </a:r>
          </a:p>
          <a:p>
            <a:endParaRPr lang="en-US" dirty="0" smtClean="0"/>
          </a:p>
          <a:p>
            <a:r>
              <a:rPr lang="en-US" dirty="0" smtClean="0"/>
              <a:t>Computer simulations of a wide variety of science and engineering problems require modeling hydrodynamics, which describes the motion of materials relative to each other when subject to forces. Many important simulation problems involve complex multi-material systems that undergo large deformations. Examples include armor defense, penetration mechanics, blast effects, structural integrity, and conventional munitions such as shaped charges and explosively formed projectiles. Indeed, the original motivation to develop hydrodynamics simulation codes (</a:t>
            </a:r>
            <a:r>
              <a:rPr lang="en-US" dirty="0" err="1" smtClean="0"/>
              <a:t>hydrocodes</a:t>
            </a:r>
            <a:r>
              <a:rPr lang="en-US" dirty="0" smtClean="0"/>
              <a:t>) was to solve problems with defense applications.</a:t>
            </a:r>
          </a:p>
          <a:p>
            <a:endParaRPr lang="en-US" dirty="0" smtClean="0"/>
          </a:p>
          <a:p>
            <a:r>
              <a:rPr lang="en-US" dirty="0" smtClean="0"/>
              <a:t>Numerical algorithms used in </a:t>
            </a:r>
            <a:r>
              <a:rPr lang="en-US" dirty="0" err="1" smtClean="0"/>
              <a:t>hydrocodes</a:t>
            </a:r>
            <a:r>
              <a:rPr lang="en-US" dirty="0" smtClean="0"/>
              <a:t> present computational issues not found in other challenge problems. A typical </a:t>
            </a:r>
            <a:r>
              <a:rPr lang="en-US" dirty="0" err="1" smtClean="0"/>
              <a:t>hydrocode</a:t>
            </a:r>
            <a:r>
              <a:rPr lang="en-US" dirty="0" smtClean="0"/>
              <a:t> approximates the hydrodynamics equations discretely by partitioning the spatial problem domain into a collection of volumetric elements defined by a mesh. A node on the mesh is a point where mesh lines intersect. Finite difference equations that approximate differential operators in the equations couple variables on the mesh (</a:t>
            </a:r>
            <a:r>
              <a:rPr lang="en-US" dirty="0" err="1" smtClean="0"/>
              <a:t>e.g</a:t>
            </a:r>
            <a:r>
              <a:rPr lang="en-US" dirty="0" smtClean="0"/>
              <a:t>, at nodes and elements) via stencil operations. Other computations, involving material properties and equation of state, are interleaved with the stencil operations. The operations must be performed in a specific order for numerical accuracy and computational robustness.</a:t>
            </a:r>
          </a:p>
          <a:p>
            <a:endParaRPr lang="en-US" dirty="0" smtClean="0"/>
          </a:p>
          <a:p>
            <a:r>
              <a:rPr lang="en-US" dirty="0" smtClean="0"/>
              <a:t>Due to these computational characteristics, plus the importance of </a:t>
            </a:r>
            <a:r>
              <a:rPr lang="en-US" dirty="0" err="1" smtClean="0"/>
              <a:t>hydrocodes</a:t>
            </a:r>
            <a:r>
              <a:rPr lang="en-US" dirty="0" smtClean="0"/>
              <a:t> to </a:t>
            </a:r>
            <a:r>
              <a:rPr lang="en-US" dirty="0" err="1" smtClean="0"/>
              <a:t>DoD</a:t>
            </a:r>
            <a:r>
              <a:rPr lang="en-US" dirty="0" smtClean="0"/>
              <a:t> HPC efforts, typically 27% of total datacenter utilization, a hydrodynamics challenge problem is an important inclusion in a code suite used to evaluate UHPC architectures.</a:t>
            </a:r>
            <a:endParaRPr lang="en-US" dirty="0"/>
          </a:p>
        </p:txBody>
      </p:sp>
      <p:sp>
        <p:nvSpPr>
          <p:cNvPr id="4" name="Slide Number Placeholder 3"/>
          <p:cNvSpPr>
            <a:spLocks noGrp="1"/>
          </p:cNvSpPr>
          <p:nvPr>
            <p:ph type="sldNum" sz="quarter" idx="10"/>
          </p:nvPr>
        </p:nvSpPr>
        <p:spPr/>
        <p:txBody>
          <a:bodyPr/>
          <a:lstStyle/>
          <a:p>
            <a:fld id="{8F422BF4-6F8C-6145-A666-A19467DEB80F}" type="slidenum">
              <a:rPr lang="en-US" smtClean="0">
                <a:solidFill>
                  <a:prstClr val="black"/>
                </a:solidFill>
                <a:latin typeface="Calibri"/>
              </a:rPr>
              <a:pPr/>
              <a:t>154</a:t>
            </a:fld>
            <a:endParaRPr lang="en-US">
              <a:solidFill>
                <a:prstClr val="black"/>
              </a:solidFill>
              <a:latin typeface="Calibri"/>
            </a:endParaRPr>
          </a:p>
        </p:txBody>
      </p:sp>
    </p:spTree>
    <p:extLst>
      <p:ext uri="{BB962C8B-B14F-4D97-AF65-F5344CB8AC3E}">
        <p14:creationId xmlns:p14="http://schemas.microsoft.com/office/powerpoint/2010/main" val="1064111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3481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97F6795D-DDD1-D744-936C-2BDD973B54BE}" type="slidenum">
              <a:rPr lang="en-US" sz="900" b="0">
                <a:solidFill>
                  <a:schemeClr val="tx1"/>
                </a:solidFill>
                <a:latin typeface="Times New Roman" charset="0"/>
              </a:rPr>
              <a:pPr/>
              <a:t>14</a:t>
            </a:fld>
            <a:endParaRPr lang="en-US" sz="900" b="0">
              <a:solidFill>
                <a:schemeClr val="tx1"/>
              </a:solidFill>
              <a:latin typeface="Times New Roman" charset="0"/>
            </a:endParaRPr>
          </a:p>
        </p:txBody>
      </p:sp>
      <p:sp>
        <p:nvSpPr>
          <p:cNvPr id="34819" name="Rectangle 2"/>
          <p:cNvSpPr>
            <a:spLocks noGrp="1" noRot="1" noChangeAspect="1" noChangeArrowheads="1" noTextEdit="1"/>
          </p:cNvSpPr>
          <p:nvPr>
            <p:ph type="sldImg"/>
          </p:nvPr>
        </p:nvSpPr>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C7441F3E-276F-8741-A311-7183F0818B8F}" type="slidenum">
              <a:rPr lang="en-US" smtClean="0"/>
              <a:pPr/>
              <a:t>160</a:t>
            </a:fld>
            <a:endParaRPr lang="en-US"/>
          </a:p>
        </p:txBody>
      </p:sp>
    </p:spTree>
    <p:extLst>
      <p:ext uri="{BB962C8B-B14F-4D97-AF65-F5344CB8AC3E}">
        <p14:creationId xmlns:p14="http://schemas.microsoft.com/office/powerpoint/2010/main" val="20772545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500" b="1" dirty="0">
                <a:solidFill>
                  <a:prstClr val="black"/>
                </a:solidFill>
                <a:latin typeface="+mn-lt"/>
                <a:cs typeface="Calibri"/>
              </a:rPr>
              <a:t>Previous implementation</a:t>
            </a:r>
          </a:p>
          <a:p>
            <a:r>
              <a:rPr lang="en-US" sz="2100" dirty="0">
                <a:solidFill>
                  <a:prstClr val="black"/>
                </a:solidFill>
                <a:latin typeface="+mn-lt"/>
                <a:cs typeface="Calibri"/>
              </a:rPr>
              <a:t>Matrix distribution implemented with MPI:</a:t>
            </a:r>
          </a:p>
          <a:p>
            <a:pPr marL="845786" lvl="1" indent="-362480">
              <a:buFont typeface="Arial"/>
              <a:buChar char="•"/>
            </a:pPr>
            <a:r>
              <a:rPr lang="en-US" sz="2100" dirty="0">
                <a:solidFill>
                  <a:prstClr val="black"/>
                </a:solidFill>
                <a:latin typeface="+mn-lt"/>
                <a:cs typeface="Calibri"/>
              </a:rPr>
              <a:t>Some tasks responsible for matrix, others for generating updates</a:t>
            </a:r>
          </a:p>
          <a:p>
            <a:pPr marL="845786" lvl="1" indent="-362480">
              <a:buFont typeface="Arial"/>
              <a:buChar char="•"/>
            </a:pPr>
            <a:r>
              <a:rPr lang="en-US" sz="2100" dirty="0">
                <a:solidFill>
                  <a:prstClr val="black"/>
                </a:solidFill>
                <a:latin typeface="+mn-lt"/>
                <a:cs typeface="Calibri"/>
              </a:rPr>
              <a:t>A single broker task collects updates and lazily </a:t>
            </a:r>
            <a:r>
              <a:rPr lang="en-US" sz="2100" dirty="0" err="1">
                <a:solidFill>
                  <a:prstClr val="black"/>
                </a:solidFill>
                <a:latin typeface="+mn-lt"/>
                <a:cs typeface="Calibri"/>
              </a:rPr>
              <a:t>Bcasts</a:t>
            </a:r>
            <a:r>
              <a:rPr lang="en-US" sz="2100" dirty="0">
                <a:solidFill>
                  <a:prstClr val="black"/>
                </a:solidFill>
                <a:latin typeface="+mn-lt"/>
                <a:cs typeface="Calibri"/>
              </a:rPr>
              <a:t> to matrix tasks</a:t>
            </a:r>
          </a:p>
          <a:p>
            <a:r>
              <a:rPr lang="en-US" sz="2100" b="1" dirty="0">
                <a:solidFill>
                  <a:prstClr val="black"/>
                </a:solidFill>
                <a:latin typeface="+mn-lt"/>
                <a:cs typeface="Calibri"/>
              </a:rPr>
              <a:t>Cons</a:t>
            </a:r>
            <a:r>
              <a:rPr lang="en-US" sz="2100" dirty="0">
                <a:solidFill>
                  <a:prstClr val="black"/>
                </a:solidFill>
                <a:latin typeface="+mn-lt"/>
                <a:cs typeface="Calibri"/>
              </a:rPr>
              <a:t>: limited scaling (broker bottleneck), </a:t>
            </a:r>
            <a:r>
              <a:rPr lang="en-US" sz="2100" dirty="0" err="1">
                <a:solidFill>
                  <a:prstClr val="black"/>
                </a:solidFill>
                <a:latin typeface="+mn-lt"/>
                <a:cs typeface="Calibri"/>
              </a:rPr>
              <a:t>SPoF</a:t>
            </a:r>
            <a:r>
              <a:rPr lang="en-US" sz="2100" dirty="0">
                <a:solidFill>
                  <a:prstClr val="black"/>
                </a:solidFill>
                <a:latin typeface="+mn-lt"/>
                <a:cs typeface="Calibri"/>
              </a:rPr>
              <a:t> for memory exhaustion; matrix assembly often broken into phases (by dataset) and merged in post-processing</a:t>
            </a:r>
          </a:p>
          <a:p>
            <a:r>
              <a:rPr lang="en-US" sz="1500" b="1" dirty="0">
                <a:solidFill>
                  <a:prstClr val="black"/>
                </a:solidFill>
                <a:latin typeface="+mn-lt"/>
                <a:cs typeface="Calibri"/>
              </a:rPr>
              <a:t>New implementation</a:t>
            </a:r>
          </a:p>
          <a:p>
            <a:r>
              <a:rPr lang="en-US" sz="1300" dirty="0">
                <a:solidFill>
                  <a:prstClr val="black"/>
                </a:solidFill>
                <a:latin typeface="+mn-lt"/>
                <a:cs typeface="Calibri"/>
              </a:rPr>
              <a:t>Scales to larger dataset size and matrix dimension (currently ~2x in both)</a:t>
            </a:r>
          </a:p>
          <a:p>
            <a:r>
              <a:rPr lang="en-US" sz="2100" b="1" dirty="0">
                <a:solidFill>
                  <a:prstClr val="black"/>
                </a:solidFill>
                <a:latin typeface="+mn-lt"/>
                <a:cs typeface="Calibri"/>
              </a:rPr>
              <a:t>Preliminary results</a:t>
            </a:r>
          </a:p>
          <a:p>
            <a:pPr marL="362480" indent="-362480">
              <a:buFont typeface="Arial"/>
              <a:buChar char="•"/>
            </a:pPr>
            <a:r>
              <a:rPr lang="en-US" sz="2100" dirty="0">
                <a:solidFill>
                  <a:prstClr val="black"/>
                </a:solidFill>
                <a:latin typeface="+mn-lt"/>
                <a:cs typeface="Calibri"/>
              </a:rPr>
              <a:t>Modestly sized production runs at the moment</a:t>
            </a:r>
          </a:p>
          <a:p>
            <a:pPr marL="845786" lvl="1" indent="-362480">
              <a:buFont typeface="Arial"/>
              <a:buChar char="•"/>
            </a:pPr>
            <a:r>
              <a:rPr lang="en-US" sz="2100" dirty="0">
                <a:solidFill>
                  <a:prstClr val="black"/>
                </a:solidFill>
                <a:latin typeface="+mn-lt"/>
                <a:cs typeface="Calibri"/>
              </a:rPr>
              <a:t>Largest: 3000+ cores on NERSC Edison</a:t>
            </a:r>
          </a:p>
          <a:p>
            <a:pPr marL="1329092" lvl="2" indent="-362480">
              <a:buFont typeface="Arial"/>
              <a:buChar char="•"/>
            </a:pPr>
            <a:r>
              <a:rPr lang="en-US" sz="2100" dirty="0">
                <a:solidFill>
                  <a:prstClr val="black"/>
                </a:solidFill>
                <a:latin typeface="+mn-lt"/>
                <a:cs typeface="Calibri"/>
              </a:rPr>
              <a:t>One UPC++ thread per NUMA domain</a:t>
            </a:r>
          </a:p>
          <a:p>
            <a:pPr marL="1329092" lvl="2" indent="-362480">
              <a:buFont typeface="Arial"/>
              <a:buChar char="•"/>
            </a:pPr>
            <a:r>
              <a:rPr lang="en-US" sz="2100" dirty="0">
                <a:solidFill>
                  <a:prstClr val="black"/>
                </a:solidFill>
                <a:latin typeface="+mn-lt"/>
                <a:cs typeface="Calibri"/>
              </a:rPr>
              <a:t>Remainder: </a:t>
            </a:r>
            <a:r>
              <a:rPr lang="en-US" sz="2100" dirty="0" err="1">
                <a:solidFill>
                  <a:prstClr val="black"/>
                </a:solidFill>
                <a:latin typeface="+mn-lt"/>
                <a:cs typeface="Calibri"/>
              </a:rPr>
              <a:t>OpenMP</a:t>
            </a:r>
            <a:r>
              <a:rPr lang="en-US" sz="2100" dirty="0">
                <a:solidFill>
                  <a:prstClr val="black"/>
                </a:solidFill>
                <a:latin typeface="+mn-lt"/>
                <a:cs typeface="Calibri"/>
              </a:rPr>
              <a:t> for physics computation, </a:t>
            </a:r>
            <a:r>
              <a:rPr lang="en-US" sz="2100" dirty="0" err="1">
                <a:solidFill>
                  <a:prstClr val="black"/>
                </a:solidFill>
                <a:latin typeface="+mn-lt"/>
                <a:cs typeface="Calibri"/>
              </a:rPr>
              <a:t>Pthreads</a:t>
            </a:r>
            <a:r>
              <a:rPr lang="en-US" sz="2100" dirty="0">
                <a:solidFill>
                  <a:prstClr val="black"/>
                </a:solidFill>
                <a:latin typeface="+mn-lt"/>
                <a:cs typeface="Calibri"/>
              </a:rPr>
              <a:t> + MPI for work distribution / scheduling</a:t>
            </a:r>
          </a:p>
          <a:p>
            <a:pPr marL="362480" indent="-362480">
              <a:buFont typeface="Arial"/>
              <a:buChar char="•"/>
            </a:pPr>
            <a:r>
              <a:rPr lang="en-US" sz="2100" dirty="0">
                <a:solidFill>
                  <a:prstClr val="black"/>
                </a:solidFill>
                <a:latin typeface="+mn-lt"/>
                <a:cs typeface="Calibri"/>
              </a:rPr>
              <a:t>Strong scaling (fixed dataset size, fixed matrix size: 220k x 220k)</a:t>
            </a:r>
          </a:p>
          <a:p>
            <a:pPr marL="845786" lvl="1" indent="-362480">
              <a:buFont typeface="Arial"/>
              <a:buChar char="•"/>
            </a:pPr>
            <a:r>
              <a:rPr lang="en-US" sz="2100" dirty="0">
                <a:solidFill>
                  <a:prstClr val="black"/>
                </a:solidFill>
                <a:latin typeface="+mn-lt"/>
                <a:cs typeface="Calibri"/>
              </a:rPr>
              <a:t>Relative parallel efficiencies over 85% up to 3072 cores (from &lt;1000)</a:t>
            </a:r>
          </a:p>
          <a:p>
            <a:pPr marL="362480" indent="-362480">
              <a:buFont typeface="Arial"/>
              <a:buChar char="•"/>
            </a:pPr>
            <a:r>
              <a:rPr lang="en-US" sz="2100" dirty="0">
                <a:solidFill>
                  <a:prstClr val="black"/>
                </a:solidFill>
                <a:latin typeface="+mn-lt"/>
                <a:cs typeface="Calibri"/>
              </a:rPr>
              <a:t>Earlier runs that required 4+ phases now achieved in a single phase on the same aggregate number of cores and with ~40% </a:t>
            </a:r>
            <a:r>
              <a:rPr lang="en-US" sz="2100" dirty="0" err="1">
                <a:solidFill>
                  <a:prstClr val="black"/>
                </a:solidFill>
                <a:latin typeface="+mn-lt"/>
                <a:cs typeface="Calibri"/>
              </a:rPr>
              <a:t>wallclock</a:t>
            </a:r>
            <a:r>
              <a:rPr lang="en-US" sz="2100" dirty="0">
                <a:solidFill>
                  <a:prstClr val="black"/>
                </a:solidFill>
                <a:latin typeface="+mn-lt"/>
                <a:cs typeface="Calibri"/>
              </a:rPr>
              <a:t> time reduction</a:t>
            </a:r>
          </a:p>
          <a:p>
            <a:endParaRPr lang="en-US" dirty="0"/>
          </a:p>
        </p:txBody>
      </p:sp>
      <p:sp>
        <p:nvSpPr>
          <p:cNvPr id="4" name="Slide Number Placeholder 3"/>
          <p:cNvSpPr>
            <a:spLocks noGrp="1"/>
          </p:cNvSpPr>
          <p:nvPr>
            <p:ph type="sldNum" sz="quarter" idx="10"/>
          </p:nvPr>
        </p:nvSpPr>
        <p:spPr/>
        <p:txBody>
          <a:bodyPr/>
          <a:lstStyle/>
          <a:p>
            <a:fld id="{C7441F3E-276F-8741-A311-7183F0818B8F}" type="slidenum">
              <a:rPr lang="en-US" smtClean="0"/>
              <a:pPr/>
              <a:t>163</a:t>
            </a:fld>
            <a:endParaRPr lang="en-US"/>
          </a:p>
        </p:txBody>
      </p:sp>
    </p:spTree>
    <p:extLst>
      <p:ext uri="{BB962C8B-B14F-4D97-AF65-F5344CB8AC3E}">
        <p14:creationId xmlns:p14="http://schemas.microsoft.com/office/powerpoint/2010/main" val="21359830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Templates, operator overloading provide basic interface</a:t>
            </a:r>
            <a:endParaRPr lang="en-US" dirty="0"/>
          </a:p>
        </p:txBody>
      </p:sp>
      <p:sp>
        <p:nvSpPr>
          <p:cNvPr id="4" name="Slide Number Placeholder 3"/>
          <p:cNvSpPr>
            <a:spLocks noGrp="1"/>
          </p:cNvSpPr>
          <p:nvPr>
            <p:ph type="sldNum" sz="quarter" idx="10"/>
          </p:nvPr>
        </p:nvSpPr>
        <p:spPr/>
        <p:txBody>
          <a:bodyPr/>
          <a:lstStyle/>
          <a:p>
            <a:fld id="{C7441F3E-276F-8741-A311-7183F0818B8F}" type="slidenum">
              <a:rPr lang="en-US" smtClean="0"/>
              <a:t>166</a:t>
            </a:fld>
            <a:endParaRPr lang="en-US"/>
          </a:p>
        </p:txBody>
      </p:sp>
    </p:spTree>
    <p:extLst>
      <p:ext uri="{BB962C8B-B14F-4D97-AF65-F5344CB8AC3E}">
        <p14:creationId xmlns:p14="http://schemas.microsoft.com/office/powerpoint/2010/main" val="39587405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441F3E-276F-8741-A311-7183F0818B8F}" type="slidenum">
              <a:rPr lang="en-US" smtClean="0"/>
              <a:pPr/>
              <a:t>167</a:t>
            </a:fld>
            <a:endParaRPr lang="en-US"/>
          </a:p>
        </p:txBody>
      </p:sp>
    </p:spTree>
    <p:extLst>
      <p:ext uri="{BB962C8B-B14F-4D97-AF65-F5344CB8AC3E}">
        <p14:creationId xmlns:p14="http://schemas.microsoft.com/office/powerpoint/2010/main" val="23884478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grid is only grid in </a:t>
            </a:r>
            <a:r>
              <a:rPr lang="en-US" dirty="0" err="1" smtClean="0"/>
              <a:t>my_grids</a:t>
            </a:r>
            <a:r>
              <a:rPr lang="en-US" dirty="0" smtClean="0"/>
              <a:t> on processor 0</a:t>
            </a:r>
          </a:p>
          <a:p>
            <a:r>
              <a:rPr lang="en-US" dirty="0" smtClean="0"/>
              <a:t>Copies data from other interiors of other grids into own grid, on intersection.</a:t>
            </a:r>
          </a:p>
        </p:txBody>
      </p:sp>
      <p:sp>
        <p:nvSpPr>
          <p:cNvPr id="4" name="Slide Number Placeholder 3"/>
          <p:cNvSpPr>
            <a:spLocks noGrp="1"/>
          </p:cNvSpPr>
          <p:nvPr>
            <p:ph type="sldNum" sz="quarter" idx="10"/>
          </p:nvPr>
        </p:nvSpPr>
        <p:spPr/>
        <p:txBody>
          <a:bodyPr/>
          <a:lstStyle/>
          <a:p>
            <a:fld id="{C7441F3E-276F-8741-A311-7183F0818B8F}" type="slidenum">
              <a:rPr lang="en-US" smtClean="0"/>
              <a:t>168</a:t>
            </a:fld>
            <a:endParaRPr lang="en-US"/>
          </a:p>
        </p:txBody>
      </p:sp>
    </p:spTree>
    <p:extLst>
      <p:ext uri="{BB962C8B-B14F-4D97-AF65-F5344CB8AC3E}">
        <p14:creationId xmlns:p14="http://schemas.microsoft.com/office/powerpoint/2010/main" val="32372367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On-node</a:t>
            </a:r>
            <a:r>
              <a:rPr lang="en-US" baseline="0" dirty="0" smtClean="0"/>
              <a:t> performance most important to compare, since it reflects indexing overhead and memory use</a:t>
            </a:r>
            <a:endParaRPr lang="en-US" dirty="0"/>
          </a:p>
        </p:txBody>
      </p:sp>
      <p:sp>
        <p:nvSpPr>
          <p:cNvPr id="4" name="Slide Number Placeholder 3"/>
          <p:cNvSpPr>
            <a:spLocks noGrp="1"/>
          </p:cNvSpPr>
          <p:nvPr>
            <p:ph type="sldNum" sz="quarter" idx="10"/>
          </p:nvPr>
        </p:nvSpPr>
        <p:spPr/>
        <p:txBody>
          <a:bodyPr/>
          <a:lstStyle/>
          <a:p>
            <a:fld id="{C7441F3E-276F-8741-A311-7183F0818B8F}" type="slidenum">
              <a:rPr lang="en-US" smtClean="0"/>
              <a:t>169</a:t>
            </a:fld>
            <a:endParaRPr lang="en-US"/>
          </a:p>
        </p:txBody>
      </p:sp>
    </p:spTree>
    <p:extLst>
      <p:ext uri="{BB962C8B-B14F-4D97-AF65-F5344CB8AC3E}">
        <p14:creationId xmlns:p14="http://schemas.microsoft.com/office/powerpoint/2010/main" val="24872223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from Sam Williams</a:t>
            </a:r>
            <a:endParaRPr lang="en-US" dirty="0"/>
          </a:p>
        </p:txBody>
      </p:sp>
      <p:sp>
        <p:nvSpPr>
          <p:cNvPr id="4" name="Slide Number Placeholder 3"/>
          <p:cNvSpPr>
            <a:spLocks noGrp="1"/>
          </p:cNvSpPr>
          <p:nvPr>
            <p:ph type="sldNum" sz="quarter" idx="10"/>
          </p:nvPr>
        </p:nvSpPr>
        <p:spPr/>
        <p:txBody>
          <a:bodyPr/>
          <a:lstStyle/>
          <a:p>
            <a:fld id="{C7441F3E-276F-8741-A311-7183F0818B8F}" type="slidenum">
              <a:rPr lang="en-US" smtClean="0"/>
              <a:t>170</a:t>
            </a:fld>
            <a:endParaRPr lang="en-US"/>
          </a:p>
        </p:txBody>
      </p:sp>
    </p:spTree>
    <p:extLst>
      <p:ext uri="{BB962C8B-B14F-4D97-AF65-F5344CB8AC3E}">
        <p14:creationId xmlns:p14="http://schemas.microsoft.com/office/powerpoint/2010/main" val="37694126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Bulk similar to MPI,</a:t>
            </a:r>
            <a:r>
              <a:rPr lang="en-US" baseline="0" dirty="0" smtClean="0"/>
              <a:t> but with one-sided instead of two-sided messages</a:t>
            </a:r>
            <a:endParaRPr lang="en-US" dirty="0"/>
          </a:p>
        </p:txBody>
      </p:sp>
      <p:sp>
        <p:nvSpPr>
          <p:cNvPr id="4" name="Slide Number Placeholder 3"/>
          <p:cNvSpPr>
            <a:spLocks noGrp="1"/>
          </p:cNvSpPr>
          <p:nvPr>
            <p:ph type="sldNum" sz="quarter" idx="10"/>
          </p:nvPr>
        </p:nvSpPr>
        <p:spPr/>
        <p:txBody>
          <a:bodyPr/>
          <a:lstStyle/>
          <a:p>
            <a:fld id="{C7441F3E-276F-8741-A311-7183F0818B8F}" type="slidenum">
              <a:rPr lang="en-US" smtClean="0"/>
              <a:t>171</a:t>
            </a:fld>
            <a:endParaRPr lang="en-US"/>
          </a:p>
        </p:txBody>
      </p:sp>
    </p:spTree>
    <p:extLst>
      <p:ext uri="{BB962C8B-B14F-4D97-AF65-F5344CB8AC3E}">
        <p14:creationId xmlns:p14="http://schemas.microsoft.com/office/powerpoint/2010/main" val="18658762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128^3/process</a:t>
            </a:r>
            <a:r>
              <a:rPr lang="en-US" baseline="0" dirty="0" smtClean="0"/>
              <a:t> on left, 64^3/process on right, so same amount of computation</a:t>
            </a:r>
            <a:endParaRPr lang="en-US" dirty="0" smtClean="0"/>
          </a:p>
          <a:p>
            <a:r>
              <a:rPr lang="en-US" dirty="0" smtClean="0"/>
              <a:t>Better productivity than fine-grained or bulk, performance close to bulk</a:t>
            </a:r>
            <a:endParaRPr lang="en-US" dirty="0"/>
          </a:p>
        </p:txBody>
      </p:sp>
      <p:sp>
        <p:nvSpPr>
          <p:cNvPr id="4" name="Slide Number Placeholder 3"/>
          <p:cNvSpPr>
            <a:spLocks noGrp="1"/>
          </p:cNvSpPr>
          <p:nvPr>
            <p:ph type="sldNum" sz="quarter" idx="10"/>
          </p:nvPr>
        </p:nvSpPr>
        <p:spPr/>
        <p:txBody>
          <a:bodyPr/>
          <a:lstStyle/>
          <a:p>
            <a:fld id="{C7441F3E-276F-8741-A311-7183F0818B8F}" type="slidenum">
              <a:rPr lang="en-US" smtClean="0"/>
              <a:t>172</a:t>
            </a:fld>
            <a:endParaRPr lang="en-US"/>
          </a:p>
        </p:txBody>
      </p:sp>
    </p:spTree>
    <p:extLst>
      <p:ext uri="{BB962C8B-B14F-4D97-AF65-F5344CB8AC3E}">
        <p14:creationId xmlns:p14="http://schemas.microsoft.com/office/powerpoint/2010/main" val="29425469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more processes automatically</a:t>
            </a:r>
            <a:r>
              <a:rPr lang="en-US" baseline="0" dirty="0" smtClean="0"/>
              <a:t> parallelizes packing/unpacking</a:t>
            </a:r>
          </a:p>
          <a:p>
            <a:r>
              <a:rPr lang="en-US" baseline="0" dirty="0" smtClean="0"/>
              <a:t>Can further improve array version up to 20% by increasing AM medium limit</a:t>
            </a:r>
            <a:endParaRPr lang="en-US" dirty="0"/>
          </a:p>
        </p:txBody>
      </p:sp>
      <p:sp>
        <p:nvSpPr>
          <p:cNvPr id="4" name="Slide Number Placeholder 3"/>
          <p:cNvSpPr>
            <a:spLocks noGrp="1"/>
          </p:cNvSpPr>
          <p:nvPr>
            <p:ph type="sldNum" sz="quarter" idx="10"/>
          </p:nvPr>
        </p:nvSpPr>
        <p:spPr/>
        <p:txBody>
          <a:bodyPr/>
          <a:lstStyle/>
          <a:p>
            <a:fld id="{C7441F3E-276F-8741-A311-7183F0818B8F}" type="slidenum">
              <a:rPr lang="en-US" smtClean="0"/>
              <a:t>173</a:t>
            </a:fld>
            <a:endParaRPr lang="en-US"/>
          </a:p>
        </p:txBody>
      </p:sp>
    </p:spTree>
    <p:extLst>
      <p:ext uri="{BB962C8B-B14F-4D97-AF65-F5344CB8AC3E}">
        <p14:creationId xmlns:p14="http://schemas.microsoft.com/office/powerpoint/2010/main" val="2942546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4"/>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900" b="0">
                <a:solidFill>
                  <a:schemeClr val="tx1"/>
                </a:solidFill>
                <a:latin typeface="Times New Roman" charset="0"/>
              </a:rPr>
              <a:t>CS267 Lecture 2</a:t>
            </a:r>
          </a:p>
        </p:txBody>
      </p:sp>
      <p:sp>
        <p:nvSpPr>
          <p:cNvPr id="3686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16DD94F5-229F-EC42-BFBB-DAAAAEB2EC36}" type="slidenum">
              <a:rPr lang="en-US" sz="900" b="0">
                <a:solidFill>
                  <a:schemeClr val="tx1"/>
                </a:solidFill>
                <a:latin typeface="Times New Roman" charset="0"/>
              </a:rPr>
              <a:pPr/>
              <a:t>15</a:t>
            </a:fld>
            <a:endParaRPr lang="en-US" sz="900" b="0">
              <a:solidFill>
                <a:schemeClr val="tx1"/>
              </a:solidFill>
              <a:latin typeface="Times New Roman" charset="0"/>
            </a:endParaRPr>
          </a:p>
        </p:txBody>
      </p:sp>
      <p:sp>
        <p:nvSpPr>
          <p:cNvPr id="36867" name="Rectangle 2"/>
          <p:cNvSpPr>
            <a:spLocks noGrp="1" noRot="1" noChangeAspect="1" noChangeArrowheads="1" noTextEdit="1"/>
          </p:cNvSpPr>
          <p:nvPr>
            <p:ph type="sldImg"/>
          </p:nvPr>
        </p:nvSpPr>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smtClean="0">
                <a:solidFill>
                  <a:srgbClr val="4F81BD"/>
                </a:solidFill>
              </a:rPr>
              <a:t>CS267 Lecture 2</a:t>
            </a:r>
            <a:endParaRPr lang="en-US">
              <a:solidFill>
                <a:srgbClr val="4F81BD"/>
              </a:solidFill>
            </a:endParaRPr>
          </a:p>
        </p:txBody>
      </p:sp>
      <p:sp>
        <p:nvSpPr>
          <p:cNvPr id="5" name="Slide Number Placeholder 4"/>
          <p:cNvSpPr>
            <a:spLocks noGrp="1"/>
          </p:cNvSpPr>
          <p:nvPr>
            <p:ph type="sldNum" sz="quarter" idx="11"/>
          </p:nvPr>
        </p:nvSpPr>
        <p:spPr/>
        <p:txBody>
          <a:bodyPr/>
          <a:lstStyle/>
          <a:p>
            <a:pPr>
              <a:defRPr/>
            </a:pPr>
            <a:fld id="{B1D8EF47-0F2E-764E-BC0B-70382D127D97}" type="slidenum">
              <a:rPr lang="en-US" smtClean="0">
                <a:solidFill>
                  <a:srgbClr val="4F81BD"/>
                </a:solidFill>
              </a:rPr>
              <a:pPr>
                <a:defRPr/>
              </a:pPr>
              <a:t>176</a:t>
            </a:fld>
            <a:endParaRPr lang="en-US">
              <a:solidFill>
                <a:srgbClr val="4F81BD"/>
              </a:solidFill>
            </a:endParaRPr>
          </a:p>
        </p:txBody>
      </p:sp>
    </p:spTree>
    <p:extLst>
      <p:ext uri="{BB962C8B-B14F-4D97-AF65-F5344CB8AC3E}">
        <p14:creationId xmlns:p14="http://schemas.microsoft.com/office/powerpoint/2010/main" val="12085598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have arrays of anything.  Arrays of primitive types or </a:t>
            </a:r>
            <a:r>
              <a:rPr lang="en-US" dirty="0" err="1" smtClean="0"/>
              <a:t>immutables</a:t>
            </a:r>
            <a:r>
              <a:rPr lang="en-US" dirty="0" smtClean="0"/>
              <a:t> are best.  Arrays of arrays are fast and useful (e.g. collection of grids on a level).</a:t>
            </a:r>
          </a:p>
        </p:txBody>
      </p:sp>
      <p:sp>
        <p:nvSpPr>
          <p:cNvPr id="4" name="Slide Number Placeholder 3"/>
          <p:cNvSpPr>
            <a:spLocks noGrp="1"/>
          </p:cNvSpPr>
          <p:nvPr>
            <p:ph type="sldNum" sz="quarter" idx="10"/>
          </p:nvPr>
        </p:nvSpPr>
        <p:spPr/>
        <p:txBody>
          <a:bodyPr/>
          <a:lstStyle/>
          <a:p>
            <a:fld id="{C7441F3E-276F-8741-A311-7183F0818B8F}" type="slidenum">
              <a:rPr lang="en-US" smtClean="0"/>
              <a:t>182</a:t>
            </a:fld>
            <a:endParaRPr lang="en-US"/>
          </a:p>
        </p:txBody>
      </p:sp>
    </p:spTree>
    <p:extLst>
      <p:ext uri="{BB962C8B-B14F-4D97-AF65-F5344CB8AC3E}">
        <p14:creationId xmlns:p14="http://schemas.microsoft.com/office/powerpoint/2010/main" val="28791457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is a </a:t>
            </a:r>
            <a:r>
              <a:rPr lang="en-US" i="1" dirty="0" smtClean="0"/>
              <a:t>previously declared</a:t>
            </a:r>
            <a:r>
              <a:rPr lang="en-US" dirty="0" smtClean="0"/>
              <a:t> </a:t>
            </a:r>
            <a:r>
              <a:rPr lang="en-US" dirty="0" err="1" smtClean="0"/>
              <a:t>RectDomain</a:t>
            </a:r>
            <a:r>
              <a:rPr lang="en-US" dirty="0" smtClean="0"/>
              <a:t>… </a:t>
            </a:r>
          </a:p>
          <a:p>
            <a:r>
              <a:rPr lang="en-US" dirty="0" smtClean="0"/>
              <a:t>Much faster if r is a </a:t>
            </a:r>
            <a:r>
              <a:rPr lang="en-US" dirty="0" err="1" smtClean="0"/>
              <a:t>rectdomain</a:t>
            </a:r>
            <a:r>
              <a:rPr lang="en-US" dirty="0" smtClean="0"/>
              <a:t>, of course.</a:t>
            </a:r>
          </a:p>
        </p:txBody>
      </p:sp>
      <p:sp>
        <p:nvSpPr>
          <p:cNvPr id="4" name="Slide Number Placeholder 3"/>
          <p:cNvSpPr>
            <a:spLocks noGrp="1"/>
          </p:cNvSpPr>
          <p:nvPr>
            <p:ph type="sldNum" sz="quarter" idx="10"/>
          </p:nvPr>
        </p:nvSpPr>
        <p:spPr/>
        <p:txBody>
          <a:bodyPr/>
          <a:lstStyle/>
          <a:p>
            <a:fld id="{C7441F3E-276F-8741-A311-7183F0818B8F}" type="slidenum">
              <a:rPr lang="en-US" smtClean="0"/>
              <a:t>184</a:t>
            </a:fld>
            <a:endParaRPr lang="en-US"/>
          </a:p>
        </p:txBody>
      </p:sp>
    </p:spTree>
    <p:extLst>
      <p:ext uri="{BB962C8B-B14F-4D97-AF65-F5344CB8AC3E}">
        <p14:creationId xmlns:p14="http://schemas.microsoft.com/office/powerpoint/2010/main" val="11185105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Green domain is only grid in </a:t>
            </a:r>
            <a:r>
              <a:rPr lang="en-US" dirty="0" err="1" smtClean="0"/>
              <a:t>local_grids</a:t>
            </a:r>
            <a:r>
              <a:rPr lang="en-US" dirty="0" smtClean="0"/>
              <a:t> on processor 0</a:t>
            </a:r>
          </a:p>
          <a:p>
            <a:r>
              <a:rPr lang="en-US" dirty="0" smtClean="0"/>
              <a:t>Copies data from other interiors of other grids into own grid, on intersection.</a:t>
            </a:r>
          </a:p>
          <a:p>
            <a:r>
              <a:rPr lang="en-US" dirty="0" smtClean="0"/>
              <a:t>(should check to make sure you’re not just copying yourself)</a:t>
            </a:r>
          </a:p>
        </p:txBody>
      </p:sp>
      <p:sp>
        <p:nvSpPr>
          <p:cNvPr id="4" name="Slide Number Placeholder 3"/>
          <p:cNvSpPr>
            <a:spLocks noGrp="1"/>
          </p:cNvSpPr>
          <p:nvPr>
            <p:ph type="sldNum" sz="quarter" idx="10"/>
          </p:nvPr>
        </p:nvSpPr>
        <p:spPr/>
        <p:txBody>
          <a:bodyPr/>
          <a:lstStyle/>
          <a:p>
            <a:fld id="{C7441F3E-276F-8741-A311-7183F0818B8F}" type="slidenum">
              <a:rPr lang="en-US" smtClean="0"/>
              <a:t>187</a:t>
            </a:fld>
            <a:endParaRPr lang="en-US"/>
          </a:p>
        </p:txBody>
      </p:sp>
    </p:spTree>
    <p:extLst>
      <p:ext uri="{BB962C8B-B14F-4D97-AF65-F5344CB8AC3E}">
        <p14:creationId xmlns:p14="http://schemas.microsoft.com/office/powerpoint/2010/main" val="32372367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441F3E-276F-8741-A311-7183F0818B8F}" type="slidenum">
              <a:rPr lang="en-US" smtClean="0"/>
              <a:t>197</a:t>
            </a:fld>
            <a:endParaRPr lang="en-US"/>
          </a:p>
        </p:txBody>
      </p:sp>
    </p:spTree>
    <p:extLst>
      <p:ext uri="{BB962C8B-B14F-4D97-AF65-F5344CB8AC3E}">
        <p14:creationId xmlns:p14="http://schemas.microsoft.com/office/powerpoint/2010/main" val="4743164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18">
              <a:defRPr sz="2400">
                <a:solidFill>
                  <a:schemeClr val="tx1"/>
                </a:solidFill>
                <a:latin typeface="Arial" charset="0"/>
                <a:ea typeface="ＭＳ Ｐゴシック" charset="0"/>
                <a:cs typeface="ＭＳ Ｐゴシック" charset="0"/>
              </a:defRPr>
            </a:lvl1pPr>
            <a:lvl2pPr marL="37925070" indent="-37467949" defTabSz="966618">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119" eaLnBrk="0" fontAlgn="base" hangingPunct="0">
              <a:spcBef>
                <a:spcPct val="0"/>
              </a:spcBef>
              <a:spcAft>
                <a:spcPct val="0"/>
              </a:spcAft>
              <a:defRPr sz="2400">
                <a:solidFill>
                  <a:schemeClr val="tx1"/>
                </a:solidFill>
                <a:latin typeface="Arial" charset="0"/>
                <a:ea typeface="ＭＳ Ｐゴシック" charset="0"/>
              </a:defRPr>
            </a:lvl6pPr>
            <a:lvl7pPr marL="914240" eaLnBrk="0" fontAlgn="base" hangingPunct="0">
              <a:spcBef>
                <a:spcPct val="0"/>
              </a:spcBef>
              <a:spcAft>
                <a:spcPct val="0"/>
              </a:spcAft>
              <a:defRPr sz="2400">
                <a:solidFill>
                  <a:schemeClr val="tx1"/>
                </a:solidFill>
                <a:latin typeface="Arial" charset="0"/>
                <a:ea typeface="ＭＳ Ｐゴシック" charset="0"/>
              </a:defRPr>
            </a:lvl7pPr>
            <a:lvl8pPr marL="1371359" eaLnBrk="0" fontAlgn="base" hangingPunct="0">
              <a:spcBef>
                <a:spcPct val="0"/>
              </a:spcBef>
              <a:spcAft>
                <a:spcPct val="0"/>
              </a:spcAft>
              <a:defRPr sz="2400">
                <a:solidFill>
                  <a:schemeClr val="tx1"/>
                </a:solidFill>
                <a:latin typeface="Arial" charset="0"/>
                <a:ea typeface="ＭＳ Ｐゴシック" charset="0"/>
              </a:defRPr>
            </a:lvl8pPr>
            <a:lvl9pPr marL="1828479" eaLnBrk="0" fontAlgn="base" hangingPunct="0">
              <a:spcBef>
                <a:spcPct val="0"/>
              </a:spcBef>
              <a:spcAft>
                <a:spcPct val="0"/>
              </a:spcAft>
              <a:defRPr sz="2400">
                <a:solidFill>
                  <a:schemeClr val="tx1"/>
                </a:solidFill>
                <a:latin typeface="Arial" charset="0"/>
                <a:ea typeface="ＭＳ Ｐゴシック" charset="0"/>
              </a:defRPr>
            </a:lvl9pPr>
          </a:lstStyle>
          <a:p>
            <a:fld id="{A16D554B-42E5-D14C-87EC-D3D25F7F8543}" type="slidenum">
              <a:rPr lang="en-US" sz="1200">
                <a:latin typeface="Times" charset="0"/>
              </a:rPr>
              <a:pPr/>
              <a:t>207</a:t>
            </a:fld>
            <a:endParaRPr lang="en-US" sz="1200">
              <a:latin typeface="Times" charset="0"/>
            </a:endParaRPr>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defTabSz="483265">
              <a:defRPr/>
            </a:pPr>
            <a:r>
              <a:rPr lang="en-US" dirty="0" smtClean="0"/>
              <a:t>Large user base and active community</a:t>
            </a:r>
          </a:p>
          <a:p>
            <a:endParaRPr lang="en-US" dirty="0"/>
          </a:p>
        </p:txBody>
      </p:sp>
      <p:sp>
        <p:nvSpPr>
          <p:cNvPr id="4" name="Slide Number Placeholder 3"/>
          <p:cNvSpPr>
            <a:spLocks noGrp="1"/>
          </p:cNvSpPr>
          <p:nvPr>
            <p:ph type="sldNum" sz="quarter" idx="10"/>
          </p:nvPr>
        </p:nvSpPr>
        <p:spPr/>
        <p:txBody>
          <a:bodyPr/>
          <a:lstStyle/>
          <a:p>
            <a:fld id="{40592497-12F0-2A4C-8BDD-1AFF416742C2}" type="slidenum">
              <a:rPr lang="en-US" smtClean="0"/>
              <a:t>208</a:t>
            </a:fld>
            <a:endParaRPr lang="en-US"/>
          </a:p>
        </p:txBody>
      </p:sp>
    </p:spTree>
    <p:extLst>
      <p:ext uri="{BB962C8B-B14F-4D97-AF65-F5344CB8AC3E}">
        <p14:creationId xmlns:p14="http://schemas.microsoft.com/office/powerpoint/2010/main" val="26671055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Rot="1" noChangeAspect="1" noChangeArrowheads="1"/>
          </p:cNvSpPr>
          <p:nvPr>
            <p:ph type="sldImg"/>
          </p:nvPr>
        </p:nvSpPr>
        <p:spPr>
          <a:xfrm>
            <a:off x="1257300" y="720725"/>
            <a:ext cx="4800600" cy="3600450"/>
          </a:xfrm>
          <a:solidFill>
            <a:srgbClr val="FFFFFF"/>
          </a:solidFill>
          <a:ln>
            <a:solidFill>
              <a:srgbClr val="000000"/>
            </a:solidFill>
            <a:miter lim="800000"/>
            <a:headEnd/>
            <a:tailEnd/>
          </a:ln>
        </p:spPr>
      </p:sp>
      <p:sp>
        <p:nvSpPr>
          <p:cNvPr id="142338" name="Rectangle 3"/>
          <p:cNvSpPr>
            <a:spLocks noGrp="1" noChangeArrowheads="1"/>
          </p:cNvSpPr>
          <p:nvPr>
            <p:ph type="body" idx="1"/>
          </p:nvPr>
        </p:nvSpPr>
        <p:spPr>
          <a:xfrm>
            <a:off x="731838" y="4560888"/>
            <a:ext cx="5851525" cy="4319587"/>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xfrm>
            <a:off x="1258888" y="720725"/>
            <a:ext cx="48006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44387" name="Text Box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lIns="96641" tIns="48319" rIns="96641" bIns="48319" anchor="ct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2000" b="1">
                <a:solidFill>
                  <a:schemeClr val="accent1"/>
                </a:solidFill>
                <a:latin typeface="Arial" charset="0"/>
                <a:ea typeface="ＭＳ Ｐゴシック" charset="0"/>
                <a:cs typeface="ＭＳ Ｐゴシック" charset="0"/>
              </a:defRPr>
            </a:lvl1pPr>
            <a:lvl2pPr marL="742950" indent="-285750" defTabSz="987425" eaLnBrk="0" hangingPunct="0">
              <a:defRPr sz="2000" b="1">
                <a:solidFill>
                  <a:schemeClr val="accent1"/>
                </a:solidFill>
                <a:latin typeface="Arial" charset="0"/>
                <a:ea typeface="ＭＳ Ｐゴシック" charset="0"/>
              </a:defRPr>
            </a:lvl2pPr>
            <a:lvl3pPr marL="1143000" indent="-228600" defTabSz="987425" eaLnBrk="0" hangingPunct="0">
              <a:defRPr sz="2000" b="1">
                <a:solidFill>
                  <a:schemeClr val="accent1"/>
                </a:solidFill>
                <a:latin typeface="Arial" charset="0"/>
                <a:ea typeface="ＭＳ Ｐゴシック" charset="0"/>
              </a:defRPr>
            </a:lvl3pPr>
            <a:lvl4pPr marL="1600200" indent="-228600" defTabSz="987425" eaLnBrk="0" hangingPunct="0">
              <a:defRPr sz="2000" b="1">
                <a:solidFill>
                  <a:schemeClr val="accent1"/>
                </a:solidFill>
                <a:latin typeface="Arial" charset="0"/>
                <a:ea typeface="ＭＳ Ｐゴシック" charset="0"/>
              </a:defRPr>
            </a:lvl4pPr>
            <a:lvl5pPr marL="2057400" indent="-228600" defTabSz="987425" eaLnBrk="0" hangingPunct="0">
              <a:defRPr sz="2000" b="1">
                <a:solidFill>
                  <a:schemeClr val="accent1"/>
                </a:solidFill>
                <a:latin typeface="Arial" charset="0"/>
                <a:ea typeface="ＭＳ Ｐゴシック" charset="0"/>
              </a:defRPr>
            </a:lvl5pPr>
            <a:lvl6pPr marL="2514600" indent="-228600" defTabSz="987425"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defTabSz="987425"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defTabSz="987425"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defTabSz="987425" eaLnBrk="0" fontAlgn="base" hangingPunct="0">
              <a:spcBef>
                <a:spcPct val="0"/>
              </a:spcBef>
              <a:spcAft>
                <a:spcPct val="0"/>
              </a:spcAft>
              <a:defRPr sz="2000" b="1">
                <a:solidFill>
                  <a:schemeClr val="accent1"/>
                </a:solidFill>
                <a:latin typeface="Arial" charset="0"/>
                <a:ea typeface="ＭＳ Ｐゴシック" charset="0"/>
              </a:defRPr>
            </a:lvl9pPr>
          </a:lstStyle>
          <a:p>
            <a:fld id="{A6CBBA4F-FE2E-0E4D-A8E6-7308EF066D19}" type="slidenum">
              <a:rPr lang="en-US" sz="900" b="0">
                <a:solidFill>
                  <a:schemeClr val="tx1"/>
                </a:solidFill>
                <a:latin typeface="Times New Roman" charset="0"/>
              </a:rPr>
              <a:pPr/>
              <a:t>211</a:t>
            </a:fld>
            <a:endParaRPr lang="en-US" sz="900" b="0">
              <a:solidFill>
                <a:schemeClr val="tx1"/>
              </a:solidFill>
              <a:latin typeface="Times New Roman" charset="0"/>
            </a:endParaRPr>
          </a:p>
        </p:txBody>
      </p:sp>
      <p:sp>
        <p:nvSpPr>
          <p:cNvPr id="146434" name="Rectangle 2"/>
          <p:cNvSpPr>
            <a:spLocks noGrp="1" noRot="1" noChangeAspect="1" noChangeArrowheads="1" noTextEdit="1"/>
          </p:cNvSpPr>
          <p:nvPr>
            <p:ph type="sldImg"/>
          </p:nvPr>
        </p:nvSpPr>
        <p:spPr>
          <a:xfrm>
            <a:off x="1258888" y="733425"/>
            <a:ext cx="4800600" cy="3600450"/>
          </a:xfrm>
        </p:spPr>
      </p:sp>
      <p:sp>
        <p:nvSpPr>
          <p:cNvPr id="146435" name="Rectangle 3"/>
          <p:cNvSpPr>
            <a:spLocks noGrp="1" noChangeArrowheads="1"/>
          </p:cNvSpPr>
          <p:nvPr>
            <p:ph type="body" idx="1"/>
          </p:nvPr>
        </p:nvSpPr>
        <p:spPr>
          <a:xfrm>
            <a:off x="965200" y="4567238"/>
            <a:ext cx="5384800" cy="43005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7931725" lvl="1" indent="-37474525"/>
            <a:r>
              <a:rPr lang="en-US" sz="1000">
                <a:latin typeface="Times New Roman" charset="0"/>
                <a:ea typeface="ＭＳ Ｐゴシック" charset="0"/>
              </a:rPr>
              <a:t>Don</a:t>
            </a:r>
            <a:r>
              <a:rPr lang="ja-JP" altLang="en-US" sz="1000">
                <a:latin typeface="Times New Roman" charset="0"/>
                <a:ea typeface="ＭＳ Ｐゴシック" charset="0"/>
              </a:rPr>
              <a:t>’</a:t>
            </a:r>
            <a:r>
              <a:rPr lang="en-US" altLang="ja-JP" sz="1000">
                <a:latin typeface="Times New Roman" charset="0"/>
                <a:ea typeface="ＭＳ Ｐゴシック" charset="0"/>
              </a:rPr>
              <a:t>t say </a:t>
            </a:r>
            <a:r>
              <a:rPr lang="ja-JP" altLang="en-US" sz="1000">
                <a:latin typeface="Times New Roman" charset="0"/>
                <a:ea typeface="ＭＳ Ｐゴシック" charset="0"/>
              </a:rPr>
              <a:t>“</a:t>
            </a:r>
            <a:r>
              <a:rPr lang="en-US" altLang="ja-JP" sz="1000">
                <a:latin typeface="Times New Roman" charset="0"/>
                <a:ea typeface="ＭＳ Ｐゴシック" charset="0"/>
              </a:rPr>
              <a:t>toy language</a:t>
            </a:r>
            <a:r>
              <a:rPr lang="ja-JP" altLang="en-US" sz="1000">
                <a:latin typeface="Times New Roman" charset="0"/>
                <a:ea typeface="ＭＳ Ｐゴシック" charset="0"/>
              </a:rPr>
              <a:t>”</a:t>
            </a:r>
            <a:r>
              <a:rPr lang="en-US" altLang="ja-JP" sz="1000">
                <a:latin typeface="Times New Roman" charset="0"/>
                <a:ea typeface="ＭＳ Ｐゴシック" charset="0"/>
              </a:rPr>
              <a:t> example of applicatinon</a:t>
            </a:r>
          </a:p>
          <a:p>
            <a:pPr marL="37931725" lvl="1" indent="-37474525"/>
            <a:r>
              <a:rPr lang="en-US" sz="1000">
                <a:latin typeface="Times New Roman" charset="0"/>
                <a:ea typeface="ＭＳ Ｐゴシック" charset="0"/>
              </a:rPr>
              <a:t>64^3 was possible on Cray YMP, but 128^3 required for accurate model (would have taken 3 years).</a:t>
            </a:r>
          </a:p>
          <a:p>
            <a:pPr marL="37931725" lvl="1" indent="-37474525"/>
            <a:r>
              <a:rPr lang="en-US" sz="1000">
                <a:latin typeface="Times New Roman" charset="0"/>
                <a:ea typeface="ＭＳ Ｐゴシック" charset="0"/>
              </a:rPr>
              <a:t>Done on a Cray C90 -- 100x faster and 100x more memory</a:t>
            </a:r>
          </a:p>
          <a:p>
            <a:pPr marL="37931725" lvl="1" indent="-37474525"/>
            <a:r>
              <a:rPr lang="en-US" sz="1000">
                <a:latin typeface="Times New Roman" charset="0"/>
                <a:ea typeface="ＭＳ Ｐゴシック" charset="0"/>
              </a:rPr>
              <a:t>Until recently, limited to vector machines</a:t>
            </a:r>
          </a:p>
          <a:p>
            <a:endParaRPr lang="en-US">
              <a:latin typeface="Times New Roman"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09600" y="685800"/>
            <a:ext cx="8001000" cy="0"/>
          </a:xfrm>
          <a:prstGeom prst="line">
            <a:avLst/>
          </a:prstGeom>
          <a:noFill/>
          <a:ln w="47625" cmpd="thickThin">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94213" name="Rectangle 5"/>
          <p:cNvSpPr>
            <a:spLocks noGrp="1" noChangeArrowheads="1"/>
          </p:cNvSpPr>
          <p:nvPr>
            <p:ph type="ctrTitle"/>
          </p:nvPr>
        </p:nvSpPr>
        <p:spPr>
          <a:xfrm>
            <a:off x="2209800" y="1981200"/>
            <a:ext cx="4953000" cy="1111250"/>
          </a:xfrm>
        </p:spPr>
        <p:txBody>
          <a:bodyPr/>
          <a:lstStyle>
            <a:lvl1pPr algn="ctr">
              <a:defRPr sz="4000">
                <a:latin typeface="Helvetica" pitchFamily="-109" charset="0"/>
              </a:defRPr>
            </a:lvl1pPr>
          </a:lstStyle>
          <a:p>
            <a:r>
              <a:rPr lang="en-US"/>
              <a:t>Click to edit Master title style</a:t>
            </a:r>
          </a:p>
        </p:txBody>
      </p:sp>
      <p:sp>
        <p:nvSpPr>
          <p:cNvPr id="94214" name="Rectangle 6"/>
          <p:cNvSpPr>
            <a:spLocks noGrp="1" noChangeArrowheads="1"/>
          </p:cNvSpPr>
          <p:nvPr>
            <p:ph type="subTitle" idx="1"/>
          </p:nvPr>
        </p:nvSpPr>
        <p:spPr>
          <a:xfrm>
            <a:off x="1600200" y="3657600"/>
            <a:ext cx="6400800" cy="477838"/>
          </a:xfrm>
        </p:spPr>
        <p:txBody>
          <a:bodyPr/>
          <a:lstStyle>
            <a:lvl1pPr marL="0" indent="0" algn="ctr">
              <a:buFontTx/>
              <a:buNone/>
              <a:defRPr sz="2800">
                <a:latin typeface="Helvetica" pitchFamily="-109" charset="0"/>
              </a:defRPr>
            </a:lvl1pPr>
          </a:lstStyle>
          <a:p>
            <a:r>
              <a:rPr lang="en-US"/>
              <a:t>Click to edit Master subtitle style</a:t>
            </a:r>
          </a:p>
        </p:txBody>
      </p:sp>
      <p:sp>
        <p:nvSpPr>
          <p:cNvPr id="5" name="Rectangle 2"/>
          <p:cNvSpPr>
            <a:spLocks noGrp="1" noChangeArrowheads="1"/>
          </p:cNvSpPr>
          <p:nvPr>
            <p:ph type="dt" sz="half" idx="10"/>
          </p:nvPr>
        </p:nvSpPr>
        <p:spPr/>
        <p:txBody>
          <a:bodyPr/>
          <a:lstStyle>
            <a:lvl1pPr>
              <a:defRPr smtClean="0"/>
            </a:lvl1pPr>
          </a:lstStyle>
          <a:p>
            <a:pPr>
              <a:defRPr/>
            </a:pPr>
            <a:fld id="{D9BB7D85-B692-E846-908D-C666A658C16D}" type="datetime1">
              <a:rPr lang="en-US" smtClean="0"/>
              <a:t>2/12/15</a:t>
            </a:fld>
            <a:endParaRPr lang="en-US"/>
          </a:p>
        </p:txBody>
      </p:sp>
      <p:sp>
        <p:nvSpPr>
          <p:cNvPr id="6" name="Rectangle 3"/>
          <p:cNvSpPr>
            <a:spLocks noGrp="1" noChangeArrowheads="1"/>
          </p:cNvSpPr>
          <p:nvPr>
            <p:ph type="ftr" sz="quarter" idx="11"/>
          </p:nvPr>
        </p:nvSpPr>
        <p:spPr/>
        <p:txBody>
          <a:bodyPr/>
          <a:lstStyle>
            <a:lvl1pPr>
              <a:defRPr/>
            </a:lvl1pPr>
          </a:lstStyle>
          <a:p>
            <a:pPr>
              <a:defRPr/>
            </a:pPr>
            <a:endParaRPr lang="en-US"/>
          </a:p>
        </p:txBody>
      </p:sp>
      <p:sp>
        <p:nvSpPr>
          <p:cNvPr id="7" name="Rectangle 4"/>
          <p:cNvSpPr>
            <a:spLocks noGrp="1" noChangeArrowheads="1"/>
          </p:cNvSpPr>
          <p:nvPr>
            <p:ph type="sldNum" sz="quarter" idx="12"/>
          </p:nvPr>
        </p:nvSpPr>
        <p:spPr/>
        <p:txBody>
          <a:bodyPr/>
          <a:lstStyle>
            <a:lvl1pPr>
              <a:defRPr/>
            </a:lvl1pPr>
          </a:lstStyle>
          <a:p>
            <a:pPr>
              <a:defRPr/>
            </a:pPr>
            <a:fld id="{17821040-4D61-4A48-9E3E-FEDE9ADC0CD7}" type="slidenum">
              <a:rPr lang="en-US"/>
              <a:pPr>
                <a:defRPr/>
              </a:pPr>
              <a:t>‹#›</a:t>
            </a:fld>
            <a:endParaRPr lang="en-US"/>
          </a:p>
        </p:txBody>
      </p:sp>
    </p:spTree>
    <p:extLst>
      <p:ext uri="{BB962C8B-B14F-4D97-AF65-F5344CB8AC3E}">
        <p14:creationId xmlns:p14="http://schemas.microsoft.com/office/powerpoint/2010/main" val="3785730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fld id="{39581070-EDBA-E643-9CC4-6D551CDE2B8F}" type="datetime1">
              <a:rPr lang="en-US" smtClean="0"/>
              <a:t>2/12/15</a:t>
            </a:fld>
            <a:endParaRPr lang="en-US"/>
          </a:p>
        </p:txBody>
      </p:sp>
      <p:sp>
        <p:nvSpPr>
          <p:cNvPr id="5" name="Rectangle 3"/>
          <p:cNvSpPr>
            <a:spLocks noGrp="1" noChangeArrowheads="1"/>
          </p:cNvSpPr>
          <p:nvPr>
            <p:ph type="ftr" sz="quarter" idx="11"/>
          </p:nvPr>
        </p:nvSpPr>
        <p:spPr>
          <a:ln/>
        </p:spPr>
        <p:txBody>
          <a:bodyPr/>
          <a:lstStyle>
            <a:lvl1pPr>
              <a:defRPr/>
            </a:lvl1pPr>
          </a:lstStyle>
          <a:p>
            <a:pPr>
              <a:defRPr/>
            </a:pPr>
            <a:endParaRPr lang="en-US"/>
          </a:p>
        </p:txBody>
      </p:sp>
      <p:sp>
        <p:nvSpPr>
          <p:cNvPr id="6" name="Rectangle 4"/>
          <p:cNvSpPr>
            <a:spLocks noGrp="1" noChangeArrowheads="1"/>
          </p:cNvSpPr>
          <p:nvPr>
            <p:ph type="sldNum" sz="quarter" idx="12"/>
          </p:nvPr>
        </p:nvSpPr>
        <p:spPr>
          <a:ln/>
        </p:spPr>
        <p:txBody>
          <a:bodyPr/>
          <a:lstStyle>
            <a:lvl1pPr>
              <a:defRPr/>
            </a:lvl1pPr>
          </a:lstStyle>
          <a:p>
            <a:pPr>
              <a:defRPr/>
            </a:pPr>
            <a:fld id="{F0BFB37C-8F0A-2D41-8B5A-301915AD5D00}" type="slidenum">
              <a:rPr lang="en-US"/>
              <a:pPr>
                <a:defRPr/>
              </a:pPr>
              <a:t>‹#›</a:t>
            </a:fld>
            <a:endParaRPr lang="en-US"/>
          </a:p>
        </p:txBody>
      </p:sp>
    </p:spTree>
    <p:extLst>
      <p:ext uri="{BB962C8B-B14F-4D97-AF65-F5344CB8AC3E}">
        <p14:creationId xmlns:p14="http://schemas.microsoft.com/office/powerpoint/2010/main" val="425416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6388"/>
            <a:ext cx="2000250" cy="25257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306388"/>
            <a:ext cx="5848350" cy="25257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fld id="{0E7D85C1-D218-3143-84A4-1C1165C0D7B9}" type="datetime1">
              <a:rPr lang="en-US" smtClean="0"/>
              <a:t>2/12/15</a:t>
            </a:fld>
            <a:endParaRPr lang="en-US"/>
          </a:p>
        </p:txBody>
      </p:sp>
      <p:sp>
        <p:nvSpPr>
          <p:cNvPr id="5" name="Rectangle 3"/>
          <p:cNvSpPr>
            <a:spLocks noGrp="1" noChangeArrowheads="1"/>
          </p:cNvSpPr>
          <p:nvPr>
            <p:ph type="ftr" sz="quarter" idx="11"/>
          </p:nvPr>
        </p:nvSpPr>
        <p:spPr>
          <a:ln/>
        </p:spPr>
        <p:txBody>
          <a:bodyPr/>
          <a:lstStyle>
            <a:lvl1pPr>
              <a:defRPr/>
            </a:lvl1pPr>
          </a:lstStyle>
          <a:p>
            <a:pPr>
              <a:defRPr/>
            </a:pPr>
            <a:endParaRPr lang="en-US"/>
          </a:p>
        </p:txBody>
      </p:sp>
      <p:sp>
        <p:nvSpPr>
          <p:cNvPr id="6" name="Rectangle 4"/>
          <p:cNvSpPr>
            <a:spLocks noGrp="1" noChangeArrowheads="1"/>
          </p:cNvSpPr>
          <p:nvPr>
            <p:ph type="sldNum" sz="quarter" idx="12"/>
          </p:nvPr>
        </p:nvSpPr>
        <p:spPr>
          <a:ln/>
        </p:spPr>
        <p:txBody>
          <a:bodyPr/>
          <a:lstStyle>
            <a:lvl1pPr>
              <a:defRPr/>
            </a:lvl1pPr>
          </a:lstStyle>
          <a:p>
            <a:pPr>
              <a:defRPr/>
            </a:pPr>
            <a:fld id="{2EB79DDA-53DD-054B-B770-550DCE94F8C1}" type="slidenum">
              <a:rPr lang="en-US"/>
              <a:pPr>
                <a:defRPr/>
              </a:pPr>
              <a:t>‹#›</a:t>
            </a:fld>
            <a:endParaRPr lang="en-US"/>
          </a:p>
        </p:txBody>
      </p:sp>
    </p:spTree>
    <p:extLst>
      <p:ext uri="{BB962C8B-B14F-4D97-AF65-F5344CB8AC3E}">
        <p14:creationId xmlns:p14="http://schemas.microsoft.com/office/powerpoint/2010/main" val="2011148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98513" y="306388"/>
            <a:ext cx="7812087" cy="42227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914400"/>
            <a:ext cx="8001000" cy="882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0" y="1949450"/>
            <a:ext cx="8001000" cy="882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defRPr/>
            </a:pPr>
            <a:fld id="{536B70D8-A307-8E4D-A763-F951446277B8}" type="datetime1">
              <a:rPr lang="en-US" smtClean="0"/>
              <a:t>2/12/15</a:t>
            </a:fld>
            <a:endParaRPr lang="en-US"/>
          </a:p>
        </p:txBody>
      </p:sp>
      <p:sp>
        <p:nvSpPr>
          <p:cNvPr id="6" name="Rectangle 3"/>
          <p:cNvSpPr>
            <a:spLocks noGrp="1" noChangeArrowheads="1"/>
          </p:cNvSpPr>
          <p:nvPr>
            <p:ph type="ftr" sz="quarter" idx="11"/>
          </p:nvPr>
        </p:nvSpPr>
        <p:spPr>
          <a:ln/>
        </p:spPr>
        <p:txBody>
          <a:bodyPr/>
          <a:lstStyle>
            <a:lvl1pPr>
              <a:defRPr/>
            </a:lvl1pPr>
          </a:lstStyle>
          <a:p>
            <a:pPr>
              <a:defRPr/>
            </a:pPr>
            <a:endParaRPr lang="en-US"/>
          </a:p>
        </p:txBody>
      </p:sp>
      <p:sp>
        <p:nvSpPr>
          <p:cNvPr id="7" name="Rectangle 4"/>
          <p:cNvSpPr>
            <a:spLocks noGrp="1" noChangeArrowheads="1"/>
          </p:cNvSpPr>
          <p:nvPr>
            <p:ph type="sldNum" sz="quarter" idx="12"/>
          </p:nvPr>
        </p:nvSpPr>
        <p:spPr>
          <a:ln/>
        </p:spPr>
        <p:txBody>
          <a:bodyPr/>
          <a:lstStyle>
            <a:lvl1pPr>
              <a:defRPr/>
            </a:lvl1pPr>
          </a:lstStyle>
          <a:p>
            <a:pPr>
              <a:defRPr/>
            </a:pPr>
            <a:fld id="{F0FE4ADD-D935-D94B-9A86-90FC4CCF752E}" type="slidenum">
              <a:rPr lang="en-US"/>
              <a:pPr>
                <a:defRPr/>
              </a:pPr>
              <a:t>‹#›</a:t>
            </a:fld>
            <a:endParaRPr lang="en-US"/>
          </a:p>
        </p:txBody>
      </p:sp>
    </p:spTree>
    <p:extLst>
      <p:ext uri="{BB962C8B-B14F-4D97-AF65-F5344CB8AC3E}">
        <p14:creationId xmlns:p14="http://schemas.microsoft.com/office/powerpoint/2010/main" val="1019102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98513" y="306388"/>
            <a:ext cx="7812087" cy="4222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914400"/>
            <a:ext cx="3924300" cy="1917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914400"/>
            <a:ext cx="3924300" cy="1917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defRPr/>
            </a:pPr>
            <a:fld id="{A32B0B92-8B50-524B-8F35-A700AB655458}" type="datetime1">
              <a:rPr lang="en-US" smtClean="0"/>
              <a:t>2/12/15</a:t>
            </a:fld>
            <a:endParaRPr lang="en-US"/>
          </a:p>
        </p:txBody>
      </p:sp>
      <p:sp>
        <p:nvSpPr>
          <p:cNvPr id="6" name="Rectangle 3"/>
          <p:cNvSpPr>
            <a:spLocks noGrp="1" noChangeArrowheads="1"/>
          </p:cNvSpPr>
          <p:nvPr>
            <p:ph type="ftr" sz="quarter" idx="11"/>
          </p:nvPr>
        </p:nvSpPr>
        <p:spPr>
          <a:ln/>
        </p:spPr>
        <p:txBody>
          <a:bodyPr/>
          <a:lstStyle>
            <a:lvl1pPr>
              <a:defRPr/>
            </a:lvl1pPr>
          </a:lstStyle>
          <a:p>
            <a:pPr>
              <a:defRPr/>
            </a:pPr>
            <a:endParaRPr lang="en-US"/>
          </a:p>
        </p:txBody>
      </p:sp>
      <p:sp>
        <p:nvSpPr>
          <p:cNvPr id="7" name="Rectangle 4"/>
          <p:cNvSpPr>
            <a:spLocks noGrp="1" noChangeArrowheads="1"/>
          </p:cNvSpPr>
          <p:nvPr>
            <p:ph type="sldNum" sz="quarter" idx="12"/>
          </p:nvPr>
        </p:nvSpPr>
        <p:spPr>
          <a:ln/>
        </p:spPr>
        <p:txBody>
          <a:bodyPr/>
          <a:lstStyle>
            <a:lvl1pPr>
              <a:defRPr/>
            </a:lvl1pPr>
          </a:lstStyle>
          <a:p>
            <a:pPr>
              <a:defRPr/>
            </a:pPr>
            <a:fld id="{FB93EA98-2447-0247-AE10-3679EDC25A07}" type="slidenum">
              <a:rPr lang="en-US"/>
              <a:pPr>
                <a:defRPr/>
              </a:pPr>
              <a:t>‹#›</a:t>
            </a:fld>
            <a:endParaRPr lang="en-US"/>
          </a:p>
        </p:txBody>
      </p:sp>
    </p:spTree>
    <p:extLst>
      <p:ext uri="{BB962C8B-B14F-4D97-AF65-F5344CB8AC3E}">
        <p14:creationId xmlns:p14="http://schemas.microsoft.com/office/powerpoint/2010/main" val="2351568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981200" y="152400"/>
            <a:ext cx="6705600" cy="762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6376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effectLst>
                  <a:outerShdw blurRad="38100" dist="38100" dir="2700000" algn="tl">
                    <a:srgbClr val="000000">
                      <a:alpha val="43137"/>
                    </a:srgbClr>
                  </a:outerShdw>
                </a:effectLst>
                <a:latin typeface="+mn-lt"/>
              </a:defRPr>
            </a:lvl1pPr>
          </a:lstStyle>
          <a:p>
            <a:r>
              <a:rPr lang="en-US" smtClean="0"/>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pPr>
              <a:defRPr/>
            </a:pPr>
            <a:r>
              <a:rPr lang="en-US"/>
              <a:t>DOE Exascale Initiative</a:t>
            </a:r>
            <a:endParaRPr lang="en-US" dirty="0"/>
          </a:p>
        </p:txBody>
      </p:sp>
      <p:sp>
        <p:nvSpPr>
          <p:cNvPr id="4" name="Slide Number Placeholder 5"/>
          <p:cNvSpPr>
            <a:spLocks noGrp="1"/>
          </p:cNvSpPr>
          <p:nvPr>
            <p:ph type="sldNum" sz="quarter" idx="11"/>
          </p:nvPr>
        </p:nvSpPr>
        <p:spPr/>
        <p:txBody>
          <a:bodyPr/>
          <a:lstStyle>
            <a:lvl1pPr>
              <a:defRPr/>
            </a:lvl1pPr>
          </a:lstStyle>
          <a:p>
            <a:fld id="{C2E499DD-FBE5-41DB-AC05-22CA1FDFFCEC}" type="slidenum">
              <a:rPr lang="en-US"/>
              <a:pPr/>
              <a:t>‹#›</a:t>
            </a:fld>
            <a:endParaRPr lang="en-US"/>
          </a:p>
        </p:txBody>
      </p:sp>
    </p:spTree>
    <p:extLst>
      <p:ext uri="{BB962C8B-B14F-4D97-AF65-F5344CB8AC3E}">
        <p14:creationId xmlns:p14="http://schemas.microsoft.com/office/powerpoint/2010/main" val="2292410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09600" y="685800"/>
            <a:ext cx="8001000" cy="0"/>
          </a:xfrm>
          <a:prstGeom prst="line">
            <a:avLst/>
          </a:prstGeom>
          <a:noFill/>
          <a:ln w="47625" cmpd="thickThin">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457200" fontAlgn="auto">
              <a:spcBef>
                <a:spcPts val="0"/>
              </a:spcBef>
              <a:spcAft>
                <a:spcPts val="0"/>
              </a:spcAft>
            </a:pPr>
            <a:endParaRPr lang="en-US" sz="1800" b="0">
              <a:solidFill>
                <a:prstClr val="black"/>
              </a:solidFill>
              <a:latin typeface="Arial"/>
              <a:ea typeface="+mn-ea"/>
              <a:cs typeface="+mn-cs"/>
            </a:endParaRPr>
          </a:p>
        </p:txBody>
      </p:sp>
      <p:sp>
        <p:nvSpPr>
          <p:cNvPr id="94213" name="Rectangle 5"/>
          <p:cNvSpPr>
            <a:spLocks noGrp="1" noChangeArrowheads="1"/>
          </p:cNvSpPr>
          <p:nvPr>
            <p:ph type="ctrTitle"/>
          </p:nvPr>
        </p:nvSpPr>
        <p:spPr>
          <a:xfrm>
            <a:off x="2209800" y="1981200"/>
            <a:ext cx="4953000" cy="1111250"/>
          </a:xfrm>
        </p:spPr>
        <p:txBody>
          <a:bodyPr/>
          <a:lstStyle>
            <a:lvl1pPr algn="ctr">
              <a:defRPr sz="4000">
                <a:latin typeface="Helvetica" pitchFamily="-109" charset="0"/>
              </a:defRPr>
            </a:lvl1pPr>
          </a:lstStyle>
          <a:p>
            <a:r>
              <a:rPr lang="en-US"/>
              <a:t>Click to edit Master title style</a:t>
            </a:r>
          </a:p>
        </p:txBody>
      </p:sp>
      <p:sp>
        <p:nvSpPr>
          <p:cNvPr id="94214" name="Rectangle 6"/>
          <p:cNvSpPr>
            <a:spLocks noGrp="1" noChangeArrowheads="1"/>
          </p:cNvSpPr>
          <p:nvPr>
            <p:ph type="subTitle" idx="1"/>
          </p:nvPr>
        </p:nvSpPr>
        <p:spPr>
          <a:xfrm>
            <a:off x="1600200" y="3657600"/>
            <a:ext cx="6400800" cy="477838"/>
          </a:xfrm>
        </p:spPr>
        <p:txBody>
          <a:bodyPr/>
          <a:lstStyle>
            <a:lvl1pPr marL="0" indent="0" algn="ctr">
              <a:buFontTx/>
              <a:buNone/>
              <a:defRPr sz="2800">
                <a:latin typeface="Helvetica" pitchFamily="-109" charset="0"/>
              </a:defRPr>
            </a:lvl1pPr>
          </a:lstStyle>
          <a:p>
            <a:r>
              <a:rPr lang="en-US"/>
              <a:t>Click to edit Master subtitle style</a:t>
            </a:r>
          </a:p>
        </p:txBody>
      </p:sp>
      <p:sp>
        <p:nvSpPr>
          <p:cNvPr id="5" name="Rectangle 2"/>
          <p:cNvSpPr>
            <a:spLocks noGrp="1" noChangeArrowheads="1"/>
          </p:cNvSpPr>
          <p:nvPr>
            <p:ph type="dt" sz="half" idx="10"/>
          </p:nvPr>
        </p:nvSpPr>
        <p:spPr/>
        <p:txBody>
          <a:bodyPr/>
          <a:lstStyle>
            <a:lvl1pPr>
              <a:defRPr smtClean="0"/>
            </a:lvl1pPr>
          </a:lstStyle>
          <a:p>
            <a:pPr>
              <a:defRPr/>
            </a:pPr>
            <a:fld id="{EA597605-AFD3-184D-B66F-38B4D77B5822}" type="datetime1">
              <a:rPr lang="en-US" smtClean="0">
                <a:solidFill>
                  <a:prstClr val="black"/>
                </a:solidFill>
              </a:rPr>
              <a:t>2/12/15</a:t>
            </a:fld>
            <a:endParaRPr lang="en-US">
              <a:solidFill>
                <a:prstClr val="black"/>
              </a:solidFill>
            </a:endParaRPr>
          </a:p>
        </p:txBody>
      </p:sp>
      <p:sp>
        <p:nvSpPr>
          <p:cNvPr id="6" name="Rectangle 3"/>
          <p:cNvSpPr>
            <a:spLocks noGrp="1" noChangeArrowheads="1"/>
          </p:cNvSpPr>
          <p:nvPr>
            <p:ph type="ftr" sz="quarter" idx="11"/>
          </p:nvPr>
        </p:nvSpPr>
        <p:spPr/>
        <p:txBody>
          <a:bodyPr/>
          <a:lstStyle>
            <a:lvl1pPr>
              <a:defRPr/>
            </a:lvl1pPr>
          </a:lstStyle>
          <a:p>
            <a:pPr>
              <a:defRPr/>
            </a:pPr>
            <a:endParaRPr lang="en-US">
              <a:solidFill>
                <a:prstClr val="black"/>
              </a:solidFill>
            </a:endParaRPr>
          </a:p>
        </p:txBody>
      </p:sp>
      <p:sp>
        <p:nvSpPr>
          <p:cNvPr id="7" name="Rectangle 4"/>
          <p:cNvSpPr>
            <a:spLocks noGrp="1" noChangeArrowheads="1"/>
          </p:cNvSpPr>
          <p:nvPr>
            <p:ph type="sldNum" sz="quarter" idx="12"/>
          </p:nvPr>
        </p:nvSpPr>
        <p:spPr/>
        <p:txBody>
          <a:bodyPr/>
          <a:lstStyle>
            <a:lvl1pPr>
              <a:defRPr/>
            </a:lvl1pPr>
          </a:lstStyle>
          <a:p>
            <a:pPr>
              <a:defRPr/>
            </a:pPr>
            <a:fld id="{17821040-4D61-4A48-9E3E-FEDE9ADC0CD7}"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6910457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fld id="{D2BE8724-A19E-2C4E-9562-C2C5425FB334}" type="datetime1">
              <a:rPr lang="en-US" smtClean="0">
                <a:solidFill>
                  <a:prstClr val="black"/>
                </a:solidFill>
              </a:rPr>
              <a:t>2/12/15</a:t>
            </a:fld>
            <a:endParaRPr lang="en-US">
              <a:solidFill>
                <a:prstClr val="black"/>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6" name="Rectangle 4"/>
          <p:cNvSpPr>
            <a:spLocks noGrp="1" noChangeArrowheads="1"/>
          </p:cNvSpPr>
          <p:nvPr>
            <p:ph type="sldNum" sz="quarter" idx="12"/>
          </p:nvPr>
        </p:nvSpPr>
        <p:spPr>
          <a:ln/>
        </p:spPr>
        <p:txBody>
          <a:bodyPr/>
          <a:lstStyle>
            <a:lvl1pPr>
              <a:defRPr/>
            </a:lvl1pPr>
          </a:lstStyle>
          <a:p>
            <a:pPr>
              <a:defRPr/>
            </a:pPr>
            <a:fld id="{96AD43B5-9ED0-A742-B78E-790706AFEC8E}"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626953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defRPr/>
            </a:pPr>
            <a:fld id="{15473B59-AE6B-0C41-8EF0-38CE59C2D2E4}" type="datetime1">
              <a:rPr lang="en-US" smtClean="0">
                <a:solidFill>
                  <a:prstClr val="black"/>
                </a:solidFill>
              </a:rPr>
              <a:t>2/12/15</a:t>
            </a:fld>
            <a:endParaRPr lang="en-US">
              <a:solidFill>
                <a:prstClr val="black"/>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6" name="Rectangle 4"/>
          <p:cNvSpPr>
            <a:spLocks noGrp="1" noChangeArrowheads="1"/>
          </p:cNvSpPr>
          <p:nvPr>
            <p:ph type="sldNum" sz="quarter" idx="12"/>
          </p:nvPr>
        </p:nvSpPr>
        <p:spPr>
          <a:ln/>
        </p:spPr>
        <p:txBody>
          <a:bodyPr/>
          <a:lstStyle>
            <a:lvl1pPr>
              <a:defRPr/>
            </a:lvl1pPr>
          </a:lstStyle>
          <a:p>
            <a:pPr>
              <a:defRPr/>
            </a:pPr>
            <a:fld id="{70B3BA88-8F94-DB40-829B-D51645F1F6DD}"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5771682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914400"/>
            <a:ext cx="3924300" cy="191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86300" y="914400"/>
            <a:ext cx="3924300" cy="191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defRPr/>
            </a:pPr>
            <a:fld id="{1C17B37D-0C9C-3D43-BDEB-E70B2FAFD89F}" type="datetime1">
              <a:rPr lang="en-US" smtClean="0">
                <a:solidFill>
                  <a:prstClr val="black"/>
                </a:solidFill>
              </a:rPr>
              <a:t>2/12/15</a:t>
            </a:fld>
            <a:endParaRPr lang="en-US">
              <a:solidFill>
                <a:prstClr val="black"/>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7" name="Rectangle 4"/>
          <p:cNvSpPr>
            <a:spLocks noGrp="1" noChangeArrowheads="1"/>
          </p:cNvSpPr>
          <p:nvPr>
            <p:ph type="sldNum" sz="quarter" idx="12"/>
          </p:nvPr>
        </p:nvSpPr>
        <p:spPr>
          <a:ln/>
        </p:spPr>
        <p:txBody>
          <a:bodyPr/>
          <a:lstStyle>
            <a:lvl1pPr>
              <a:defRPr/>
            </a:lvl1pPr>
          </a:lstStyle>
          <a:p>
            <a:pPr>
              <a:defRPr/>
            </a:pPr>
            <a:fld id="{EB7C9D85-2A3D-7F45-8477-94D5FAD1A076}"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412079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fld id="{684C0731-9646-F049-88F0-2C466B11D48C}" type="datetime1">
              <a:rPr lang="en-US" smtClean="0"/>
              <a:t>2/12/15</a:t>
            </a:fld>
            <a:endParaRPr lang="en-US"/>
          </a:p>
        </p:txBody>
      </p:sp>
      <p:sp>
        <p:nvSpPr>
          <p:cNvPr id="5" name="Rectangle 3"/>
          <p:cNvSpPr>
            <a:spLocks noGrp="1" noChangeArrowheads="1"/>
          </p:cNvSpPr>
          <p:nvPr>
            <p:ph type="ftr" sz="quarter" idx="11"/>
          </p:nvPr>
        </p:nvSpPr>
        <p:spPr>
          <a:ln/>
        </p:spPr>
        <p:txBody>
          <a:bodyPr/>
          <a:lstStyle>
            <a:lvl1pPr>
              <a:defRPr/>
            </a:lvl1pPr>
          </a:lstStyle>
          <a:p>
            <a:pPr>
              <a:defRPr/>
            </a:pPr>
            <a:endParaRPr lang="en-US"/>
          </a:p>
        </p:txBody>
      </p:sp>
      <p:sp>
        <p:nvSpPr>
          <p:cNvPr id="6" name="Rectangle 4"/>
          <p:cNvSpPr>
            <a:spLocks noGrp="1" noChangeArrowheads="1"/>
          </p:cNvSpPr>
          <p:nvPr>
            <p:ph type="sldNum" sz="quarter" idx="12"/>
          </p:nvPr>
        </p:nvSpPr>
        <p:spPr>
          <a:ln/>
        </p:spPr>
        <p:txBody>
          <a:bodyPr/>
          <a:lstStyle>
            <a:lvl1pPr>
              <a:defRPr/>
            </a:lvl1pPr>
          </a:lstStyle>
          <a:p>
            <a:pPr>
              <a:defRPr/>
            </a:pPr>
            <a:fld id="{96AD43B5-9ED0-A742-B78E-790706AFEC8E}" type="slidenum">
              <a:rPr lang="en-US"/>
              <a:pPr>
                <a:defRPr/>
              </a:pPr>
              <a:t>‹#›</a:t>
            </a:fld>
            <a:endParaRPr lang="en-US"/>
          </a:p>
        </p:txBody>
      </p:sp>
    </p:spTree>
    <p:extLst>
      <p:ext uri="{BB962C8B-B14F-4D97-AF65-F5344CB8AC3E}">
        <p14:creationId xmlns:p14="http://schemas.microsoft.com/office/powerpoint/2010/main" val="16443298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64203"/>
            <a:ext cx="8229600" cy="476319"/>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08309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733205"/>
            <a:ext cx="4040188" cy="439295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2"/>
          <p:cNvSpPr>
            <a:spLocks noGrp="1" noChangeArrowheads="1"/>
          </p:cNvSpPr>
          <p:nvPr>
            <p:ph type="dt" sz="half" idx="10"/>
          </p:nvPr>
        </p:nvSpPr>
        <p:spPr>
          <a:ln/>
        </p:spPr>
        <p:txBody>
          <a:bodyPr/>
          <a:lstStyle>
            <a:lvl1pPr>
              <a:defRPr/>
            </a:lvl1pPr>
          </a:lstStyle>
          <a:p>
            <a:pPr>
              <a:defRPr/>
            </a:pPr>
            <a:fld id="{11D6DB69-0B2C-514B-8F1F-5130F2F15E2A}" type="datetime1">
              <a:rPr lang="en-US" smtClean="0">
                <a:solidFill>
                  <a:prstClr val="black"/>
                </a:solidFill>
              </a:rPr>
              <a:t>2/12/15</a:t>
            </a:fld>
            <a:endParaRPr lang="en-US">
              <a:solidFill>
                <a:prstClr val="black"/>
              </a:solidFill>
            </a:endParaRPr>
          </a:p>
        </p:txBody>
      </p:sp>
      <p:sp>
        <p:nvSpPr>
          <p:cNvPr id="8"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9" name="Rectangle 4"/>
          <p:cNvSpPr>
            <a:spLocks noGrp="1" noChangeArrowheads="1"/>
          </p:cNvSpPr>
          <p:nvPr>
            <p:ph type="sldNum" sz="quarter" idx="12"/>
          </p:nvPr>
        </p:nvSpPr>
        <p:spPr>
          <a:ln/>
        </p:spPr>
        <p:txBody>
          <a:bodyPr/>
          <a:lstStyle>
            <a:lvl1pPr>
              <a:defRPr/>
            </a:lvl1pPr>
          </a:lstStyle>
          <a:p>
            <a:pPr>
              <a:defRPr/>
            </a:pPr>
            <a:fld id="{059267DA-5E1A-EF46-8C11-FD860F387CE3}" type="slidenum">
              <a:rPr lang="en-US">
                <a:solidFill>
                  <a:prstClr val="black"/>
                </a:solidFill>
              </a:rPr>
              <a:pPr>
                <a:defRPr/>
              </a:pPr>
              <a:t>‹#›</a:t>
            </a:fld>
            <a:endParaRPr lang="en-US">
              <a:solidFill>
                <a:prstClr val="black"/>
              </a:solidFill>
            </a:endParaRPr>
          </a:p>
        </p:txBody>
      </p:sp>
      <p:sp>
        <p:nvSpPr>
          <p:cNvPr id="10" name="Text Placeholder 2"/>
          <p:cNvSpPr>
            <a:spLocks noGrp="1"/>
          </p:cNvSpPr>
          <p:nvPr>
            <p:ph type="body" idx="13"/>
          </p:nvPr>
        </p:nvSpPr>
        <p:spPr>
          <a:xfrm>
            <a:off x="4649788" y="109344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half" idx="14"/>
          </p:nvPr>
        </p:nvSpPr>
        <p:spPr>
          <a:xfrm>
            <a:off x="4649788" y="1722852"/>
            <a:ext cx="4040188" cy="439295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878281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dt" sz="half" idx="10"/>
          </p:nvPr>
        </p:nvSpPr>
        <p:spPr>
          <a:ln/>
        </p:spPr>
        <p:txBody>
          <a:bodyPr/>
          <a:lstStyle>
            <a:lvl1pPr>
              <a:defRPr/>
            </a:lvl1pPr>
          </a:lstStyle>
          <a:p>
            <a:pPr>
              <a:defRPr/>
            </a:pPr>
            <a:fld id="{B0FA5616-C580-D449-8159-B1857F6B166E}" type="datetime1">
              <a:rPr lang="en-US" smtClean="0">
                <a:solidFill>
                  <a:prstClr val="black"/>
                </a:solidFill>
              </a:rPr>
              <a:t>2/12/15</a:t>
            </a:fld>
            <a:endParaRPr lang="en-US">
              <a:solidFill>
                <a:prstClr val="black"/>
              </a:solidFill>
            </a:endParaRPr>
          </a:p>
        </p:txBody>
      </p:sp>
      <p:sp>
        <p:nvSpPr>
          <p:cNvPr id="4"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5" name="Rectangle 4"/>
          <p:cNvSpPr>
            <a:spLocks noGrp="1" noChangeArrowheads="1"/>
          </p:cNvSpPr>
          <p:nvPr>
            <p:ph type="sldNum" sz="quarter" idx="12"/>
          </p:nvPr>
        </p:nvSpPr>
        <p:spPr>
          <a:ln/>
        </p:spPr>
        <p:txBody>
          <a:bodyPr/>
          <a:lstStyle>
            <a:lvl1pPr>
              <a:defRPr/>
            </a:lvl1pPr>
          </a:lstStyle>
          <a:p>
            <a:pPr>
              <a:defRPr/>
            </a:pPr>
            <a:fld id="{F0CDEC3B-78C4-BD4B-B540-41FD90985327}"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41961082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fld id="{CDB71BCA-AF1C-AA4E-963A-5F61C7931BCE}" type="datetime1">
              <a:rPr lang="en-US" smtClean="0">
                <a:solidFill>
                  <a:prstClr val="black"/>
                </a:solidFill>
              </a:rPr>
              <a:t>2/12/15</a:t>
            </a:fld>
            <a:endParaRPr lang="en-US">
              <a:solidFill>
                <a:prstClr val="black"/>
              </a:solidFill>
            </a:endParaRPr>
          </a:p>
        </p:txBody>
      </p:sp>
      <p:sp>
        <p:nvSpPr>
          <p:cNvPr id="3"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4" name="Rectangle 4"/>
          <p:cNvSpPr>
            <a:spLocks noGrp="1" noChangeArrowheads="1"/>
          </p:cNvSpPr>
          <p:nvPr>
            <p:ph type="sldNum" sz="quarter" idx="12"/>
          </p:nvPr>
        </p:nvSpPr>
        <p:spPr>
          <a:ln/>
        </p:spPr>
        <p:txBody>
          <a:bodyPr/>
          <a:lstStyle>
            <a:lvl1pPr>
              <a:defRPr/>
            </a:lvl1pPr>
          </a:lstStyle>
          <a:p>
            <a:pPr>
              <a:defRPr/>
            </a:pPr>
            <a:fld id="{2AB28AD8-B1E8-D446-8682-9F7700276DCF}"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8241947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fld id="{4C51A89A-7470-554D-95FB-F02CBE9F62A0}" type="datetime1">
              <a:rPr lang="en-US" smtClean="0">
                <a:solidFill>
                  <a:prstClr val="black"/>
                </a:solidFill>
              </a:rPr>
              <a:t>2/12/15</a:t>
            </a:fld>
            <a:endParaRPr lang="en-US">
              <a:solidFill>
                <a:prstClr val="black"/>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7" name="Rectangle 4"/>
          <p:cNvSpPr>
            <a:spLocks noGrp="1" noChangeArrowheads="1"/>
          </p:cNvSpPr>
          <p:nvPr>
            <p:ph type="sldNum" sz="quarter" idx="12"/>
          </p:nvPr>
        </p:nvSpPr>
        <p:spPr>
          <a:ln/>
        </p:spPr>
        <p:txBody>
          <a:bodyPr/>
          <a:lstStyle>
            <a:lvl1pPr>
              <a:defRPr/>
            </a:lvl1pPr>
          </a:lstStyle>
          <a:p>
            <a:pPr>
              <a:defRPr/>
            </a:pPr>
            <a:fld id="{28700DD2-B1CC-D945-91F9-3E21F5A03F3E}"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5582523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fld id="{5CBC4E5A-B4D3-2441-8F99-D0FEA0B6D4EE}" type="datetime1">
              <a:rPr lang="en-US" smtClean="0">
                <a:solidFill>
                  <a:prstClr val="black"/>
                </a:solidFill>
              </a:rPr>
              <a:t>2/12/15</a:t>
            </a:fld>
            <a:endParaRPr lang="en-US">
              <a:solidFill>
                <a:prstClr val="black"/>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7" name="Rectangle 4"/>
          <p:cNvSpPr>
            <a:spLocks noGrp="1" noChangeArrowheads="1"/>
          </p:cNvSpPr>
          <p:nvPr>
            <p:ph type="sldNum" sz="quarter" idx="12"/>
          </p:nvPr>
        </p:nvSpPr>
        <p:spPr>
          <a:ln/>
        </p:spPr>
        <p:txBody>
          <a:bodyPr/>
          <a:lstStyle>
            <a:lvl1pPr>
              <a:defRPr/>
            </a:lvl1pPr>
          </a:lstStyle>
          <a:p>
            <a:pPr>
              <a:defRPr/>
            </a:pPr>
            <a:fld id="{D78230EC-7352-E44D-860E-F17E01E6D5F0}"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9664245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fld id="{D81AE05F-7D97-1D4C-963F-E6857194F438}" type="datetime1">
              <a:rPr lang="en-US" smtClean="0">
                <a:solidFill>
                  <a:prstClr val="black"/>
                </a:solidFill>
              </a:rPr>
              <a:t>2/12/15</a:t>
            </a:fld>
            <a:endParaRPr lang="en-US">
              <a:solidFill>
                <a:prstClr val="black"/>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6" name="Rectangle 4"/>
          <p:cNvSpPr>
            <a:spLocks noGrp="1" noChangeArrowheads="1"/>
          </p:cNvSpPr>
          <p:nvPr>
            <p:ph type="sldNum" sz="quarter" idx="12"/>
          </p:nvPr>
        </p:nvSpPr>
        <p:spPr>
          <a:ln/>
        </p:spPr>
        <p:txBody>
          <a:bodyPr/>
          <a:lstStyle>
            <a:lvl1pPr>
              <a:defRPr/>
            </a:lvl1pPr>
          </a:lstStyle>
          <a:p>
            <a:pPr>
              <a:defRPr/>
            </a:pPr>
            <a:fld id="{F0BFB37C-8F0A-2D41-8B5A-301915AD5D00}"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5661038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6388"/>
            <a:ext cx="2000250" cy="25257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306388"/>
            <a:ext cx="5848350" cy="25257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fld id="{A96123F5-2A1E-4A40-A3F6-DDBF5611B559}" type="datetime1">
              <a:rPr lang="en-US" smtClean="0">
                <a:solidFill>
                  <a:prstClr val="black"/>
                </a:solidFill>
              </a:rPr>
              <a:t>2/12/15</a:t>
            </a:fld>
            <a:endParaRPr lang="en-US">
              <a:solidFill>
                <a:prstClr val="black"/>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6" name="Rectangle 4"/>
          <p:cNvSpPr>
            <a:spLocks noGrp="1" noChangeArrowheads="1"/>
          </p:cNvSpPr>
          <p:nvPr>
            <p:ph type="sldNum" sz="quarter" idx="12"/>
          </p:nvPr>
        </p:nvSpPr>
        <p:spPr>
          <a:ln/>
        </p:spPr>
        <p:txBody>
          <a:bodyPr/>
          <a:lstStyle>
            <a:lvl1pPr>
              <a:defRPr/>
            </a:lvl1pPr>
          </a:lstStyle>
          <a:p>
            <a:pPr>
              <a:defRPr/>
            </a:pPr>
            <a:fld id="{2EB79DDA-53DD-054B-B770-550DCE94F8C1}"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7589526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98513" y="306388"/>
            <a:ext cx="7812087" cy="42227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914400"/>
            <a:ext cx="8001000" cy="882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0" y="1949450"/>
            <a:ext cx="8001000" cy="882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defRPr/>
            </a:pPr>
            <a:fld id="{6BA4A9D2-3359-C64C-87BF-8EC37ECBB229}" type="datetime1">
              <a:rPr lang="en-US" smtClean="0">
                <a:solidFill>
                  <a:prstClr val="black"/>
                </a:solidFill>
              </a:rPr>
              <a:t>2/12/15</a:t>
            </a:fld>
            <a:endParaRPr lang="en-US">
              <a:solidFill>
                <a:prstClr val="black"/>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7" name="Rectangle 4"/>
          <p:cNvSpPr>
            <a:spLocks noGrp="1" noChangeArrowheads="1"/>
          </p:cNvSpPr>
          <p:nvPr>
            <p:ph type="sldNum" sz="quarter" idx="12"/>
          </p:nvPr>
        </p:nvSpPr>
        <p:spPr>
          <a:ln/>
        </p:spPr>
        <p:txBody>
          <a:bodyPr/>
          <a:lstStyle>
            <a:lvl1pPr>
              <a:defRPr/>
            </a:lvl1pPr>
          </a:lstStyle>
          <a:p>
            <a:pPr>
              <a:defRPr/>
            </a:pPr>
            <a:fld id="{F0FE4ADD-D935-D94B-9A86-90FC4CCF752E}"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1251616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98513" y="306388"/>
            <a:ext cx="7812087" cy="4222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914400"/>
            <a:ext cx="3924300" cy="1917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914400"/>
            <a:ext cx="3924300" cy="1917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defRPr/>
            </a:pPr>
            <a:fld id="{B1DD97E0-8E81-754C-ACBA-54C483533A9E}" type="datetime1">
              <a:rPr lang="en-US" smtClean="0">
                <a:solidFill>
                  <a:prstClr val="black"/>
                </a:solidFill>
              </a:rPr>
              <a:t>2/12/15</a:t>
            </a:fld>
            <a:endParaRPr lang="en-US">
              <a:solidFill>
                <a:prstClr val="black"/>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7" name="Rectangle 4"/>
          <p:cNvSpPr>
            <a:spLocks noGrp="1" noChangeArrowheads="1"/>
          </p:cNvSpPr>
          <p:nvPr>
            <p:ph type="sldNum" sz="quarter" idx="12"/>
          </p:nvPr>
        </p:nvSpPr>
        <p:spPr>
          <a:ln/>
        </p:spPr>
        <p:txBody>
          <a:bodyPr/>
          <a:lstStyle>
            <a:lvl1pPr>
              <a:defRPr/>
            </a:lvl1pPr>
          </a:lstStyle>
          <a:p>
            <a:pPr>
              <a:defRPr/>
            </a:pPr>
            <a:fld id="{FB93EA98-2447-0247-AE10-3679EDC25A07}"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4695760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981200" y="152400"/>
            <a:ext cx="6705600" cy="762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24024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defRPr/>
            </a:pPr>
            <a:fld id="{BBDD6204-954C-2048-BC4A-90CB293247D0}" type="datetime1">
              <a:rPr lang="en-US" smtClean="0"/>
              <a:t>2/12/15</a:t>
            </a:fld>
            <a:endParaRPr lang="en-US"/>
          </a:p>
        </p:txBody>
      </p:sp>
      <p:sp>
        <p:nvSpPr>
          <p:cNvPr id="5" name="Rectangle 3"/>
          <p:cNvSpPr>
            <a:spLocks noGrp="1" noChangeArrowheads="1"/>
          </p:cNvSpPr>
          <p:nvPr>
            <p:ph type="ftr" sz="quarter" idx="11"/>
          </p:nvPr>
        </p:nvSpPr>
        <p:spPr>
          <a:ln/>
        </p:spPr>
        <p:txBody>
          <a:bodyPr/>
          <a:lstStyle>
            <a:lvl1pPr>
              <a:defRPr/>
            </a:lvl1pPr>
          </a:lstStyle>
          <a:p>
            <a:pPr>
              <a:defRPr/>
            </a:pPr>
            <a:endParaRPr lang="en-US"/>
          </a:p>
        </p:txBody>
      </p:sp>
      <p:sp>
        <p:nvSpPr>
          <p:cNvPr id="6" name="Rectangle 4"/>
          <p:cNvSpPr>
            <a:spLocks noGrp="1" noChangeArrowheads="1"/>
          </p:cNvSpPr>
          <p:nvPr>
            <p:ph type="sldNum" sz="quarter" idx="12"/>
          </p:nvPr>
        </p:nvSpPr>
        <p:spPr>
          <a:ln/>
        </p:spPr>
        <p:txBody>
          <a:bodyPr/>
          <a:lstStyle>
            <a:lvl1pPr>
              <a:defRPr/>
            </a:lvl1pPr>
          </a:lstStyle>
          <a:p>
            <a:pPr>
              <a:defRPr/>
            </a:pPr>
            <a:fld id="{70B3BA88-8F94-DB40-829B-D51645F1F6DD}" type="slidenum">
              <a:rPr lang="en-US"/>
              <a:pPr>
                <a:defRPr/>
              </a:pPr>
              <a:t>‹#›</a:t>
            </a:fld>
            <a:endParaRPr lang="en-US"/>
          </a:p>
        </p:txBody>
      </p:sp>
    </p:spTree>
    <p:extLst>
      <p:ext uri="{BB962C8B-B14F-4D97-AF65-F5344CB8AC3E}">
        <p14:creationId xmlns:p14="http://schemas.microsoft.com/office/powerpoint/2010/main" val="40807514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09600" y="685800"/>
            <a:ext cx="8001000" cy="0"/>
          </a:xfrm>
          <a:prstGeom prst="line">
            <a:avLst/>
          </a:prstGeom>
          <a:noFill/>
          <a:ln w="47625" cmpd="thickThin">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457200" fontAlgn="auto">
              <a:spcBef>
                <a:spcPts val="0"/>
              </a:spcBef>
              <a:spcAft>
                <a:spcPts val="0"/>
              </a:spcAft>
            </a:pPr>
            <a:endParaRPr lang="en-US" sz="1800" b="0">
              <a:solidFill>
                <a:prstClr val="black"/>
              </a:solidFill>
              <a:latin typeface="Arial"/>
            </a:endParaRPr>
          </a:p>
        </p:txBody>
      </p:sp>
      <p:sp>
        <p:nvSpPr>
          <p:cNvPr id="94213" name="Rectangle 5"/>
          <p:cNvSpPr>
            <a:spLocks noGrp="1" noChangeArrowheads="1"/>
          </p:cNvSpPr>
          <p:nvPr>
            <p:ph type="ctrTitle"/>
          </p:nvPr>
        </p:nvSpPr>
        <p:spPr>
          <a:xfrm>
            <a:off x="2209800" y="1981200"/>
            <a:ext cx="4953000" cy="1111250"/>
          </a:xfrm>
        </p:spPr>
        <p:txBody>
          <a:bodyPr/>
          <a:lstStyle>
            <a:lvl1pPr algn="ctr">
              <a:defRPr sz="4000">
                <a:latin typeface="Helvetica" pitchFamily="-109" charset="0"/>
              </a:defRPr>
            </a:lvl1pPr>
          </a:lstStyle>
          <a:p>
            <a:r>
              <a:rPr lang="en-US"/>
              <a:t>Click to edit Master title style</a:t>
            </a:r>
          </a:p>
        </p:txBody>
      </p:sp>
      <p:sp>
        <p:nvSpPr>
          <p:cNvPr id="94214" name="Rectangle 6"/>
          <p:cNvSpPr>
            <a:spLocks noGrp="1" noChangeArrowheads="1"/>
          </p:cNvSpPr>
          <p:nvPr>
            <p:ph type="subTitle" idx="1"/>
          </p:nvPr>
        </p:nvSpPr>
        <p:spPr>
          <a:xfrm>
            <a:off x="1600200" y="3657600"/>
            <a:ext cx="6400800" cy="477838"/>
          </a:xfrm>
        </p:spPr>
        <p:txBody>
          <a:bodyPr/>
          <a:lstStyle>
            <a:lvl1pPr marL="0" indent="0" algn="ctr">
              <a:buFontTx/>
              <a:buNone/>
              <a:defRPr sz="2800">
                <a:latin typeface="Helvetica" pitchFamily="-109" charset="0"/>
              </a:defRPr>
            </a:lvl1pPr>
          </a:lstStyle>
          <a:p>
            <a:r>
              <a:rPr lang="en-US"/>
              <a:t>Click to edit Master subtitle style</a:t>
            </a:r>
          </a:p>
        </p:txBody>
      </p:sp>
      <p:sp>
        <p:nvSpPr>
          <p:cNvPr id="5" name="Rectangle 2"/>
          <p:cNvSpPr>
            <a:spLocks noGrp="1" noChangeArrowheads="1"/>
          </p:cNvSpPr>
          <p:nvPr>
            <p:ph type="dt" sz="half" idx="10"/>
          </p:nvPr>
        </p:nvSpPr>
        <p:spPr/>
        <p:txBody>
          <a:bodyPr/>
          <a:lstStyle>
            <a:lvl1pPr>
              <a:defRPr smtClean="0"/>
            </a:lvl1pPr>
          </a:lstStyle>
          <a:p>
            <a:pPr>
              <a:defRPr/>
            </a:pPr>
            <a:fld id="{08A4D433-2E29-E04B-835C-844D599F4592}" type="datetime1">
              <a:rPr lang="en-US" smtClean="0">
                <a:solidFill>
                  <a:prstClr val="black"/>
                </a:solidFill>
              </a:rPr>
              <a:t>2/12/15</a:t>
            </a:fld>
            <a:endParaRPr lang="en-US">
              <a:solidFill>
                <a:prstClr val="black"/>
              </a:solidFill>
            </a:endParaRPr>
          </a:p>
        </p:txBody>
      </p:sp>
      <p:sp>
        <p:nvSpPr>
          <p:cNvPr id="6" name="Rectangle 3"/>
          <p:cNvSpPr>
            <a:spLocks noGrp="1" noChangeArrowheads="1"/>
          </p:cNvSpPr>
          <p:nvPr>
            <p:ph type="ftr" sz="quarter" idx="11"/>
          </p:nvPr>
        </p:nvSpPr>
        <p:spPr/>
        <p:txBody>
          <a:bodyPr/>
          <a:lstStyle>
            <a:lvl1pPr>
              <a:defRPr/>
            </a:lvl1pPr>
          </a:lstStyle>
          <a:p>
            <a:pPr>
              <a:defRPr/>
            </a:pPr>
            <a:endParaRPr lang="en-US">
              <a:solidFill>
                <a:prstClr val="black"/>
              </a:solidFill>
            </a:endParaRPr>
          </a:p>
        </p:txBody>
      </p:sp>
      <p:sp>
        <p:nvSpPr>
          <p:cNvPr id="7" name="Rectangle 4"/>
          <p:cNvSpPr>
            <a:spLocks noGrp="1" noChangeArrowheads="1"/>
          </p:cNvSpPr>
          <p:nvPr>
            <p:ph type="sldNum" sz="quarter" idx="12"/>
          </p:nvPr>
        </p:nvSpPr>
        <p:spPr/>
        <p:txBody>
          <a:bodyPr/>
          <a:lstStyle>
            <a:lvl1pPr>
              <a:defRPr/>
            </a:lvl1pPr>
          </a:lstStyle>
          <a:p>
            <a:pPr>
              <a:defRPr/>
            </a:pPr>
            <a:fld id="{17821040-4D61-4A48-9E3E-FEDE9ADC0CD7}"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1683688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fld id="{769901D4-01B4-4B41-A4DA-620699DC3DC8}" type="datetime1">
              <a:rPr lang="en-US" smtClean="0">
                <a:solidFill>
                  <a:prstClr val="black"/>
                </a:solidFill>
              </a:rPr>
              <a:t>2/12/15</a:t>
            </a:fld>
            <a:endParaRPr lang="en-US">
              <a:solidFill>
                <a:prstClr val="black"/>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6" name="Rectangle 4"/>
          <p:cNvSpPr>
            <a:spLocks noGrp="1" noChangeArrowheads="1"/>
          </p:cNvSpPr>
          <p:nvPr>
            <p:ph type="sldNum" sz="quarter" idx="12"/>
          </p:nvPr>
        </p:nvSpPr>
        <p:spPr>
          <a:ln/>
        </p:spPr>
        <p:txBody>
          <a:bodyPr/>
          <a:lstStyle>
            <a:lvl1pPr>
              <a:defRPr/>
            </a:lvl1pPr>
          </a:lstStyle>
          <a:p>
            <a:pPr>
              <a:defRPr/>
            </a:pPr>
            <a:fld id="{96AD43B5-9ED0-A742-B78E-790706AFEC8E}"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5037966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defRPr/>
            </a:pPr>
            <a:fld id="{AD03DDD7-0A89-CB4D-B271-70C8E846E743}" type="datetime1">
              <a:rPr lang="en-US" smtClean="0">
                <a:solidFill>
                  <a:prstClr val="black"/>
                </a:solidFill>
              </a:rPr>
              <a:t>2/12/15</a:t>
            </a:fld>
            <a:endParaRPr lang="en-US">
              <a:solidFill>
                <a:prstClr val="black"/>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6" name="Rectangle 4"/>
          <p:cNvSpPr>
            <a:spLocks noGrp="1" noChangeArrowheads="1"/>
          </p:cNvSpPr>
          <p:nvPr>
            <p:ph type="sldNum" sz="quarter" idx="12"/>
          </p:nvPr>
        </p:nvSpPr>
        <p:spPr>
          <a:ln/>
        </p:spPr>
        <p:txBody>
          <a:bodyPr/>
          <a:lstStyle>
            <a:lvl1pPr>
              <a:defRPr/>
            </a:lvl1pPr>
          </a:lstStyle>
          <a:p>
            <a:pPr>
              <a:defRPr/>
            </a:pPr>
            <a:fld id="{70B3BA88-8F94-DB40-829B-D51645F1F6DD}"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5511364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914400"/>
            <a:ext cx="3924300" cy="191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86300" y="914400"/>
            <a:ext cx="3924300" cy="191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defRPr/>
            </a:pPr>
            <a:fld id="{163E2344-5421-CC4D-9303-1D55925F4D0A}" type="datetime1">
              <a:rPr lang="en-US" smtClean="0">
                <a:solidFill>
                  <a:prstClr val="black"/>
                </a:solidFill>
              </a:rPr>
              <a:t>2/12/15</a:t>
            </a:fld>
            <a:endParaRPr lang="en-US">
              <a:solidFill>
                <a:prstClr val="black"/>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7" name="Rectangle 4"/>
          <p:cNvSpPr>
            <a:spLocks noGrp="1" noChangeArrowheads="1"/>
          </p:cNvSpPr>
          <p:nvPr>
            <p:ph type="sldNum" sz="quarter" idx="12"/>
          </p:nvPr>
        </p:nvSpPr>
        <p:spPr>
          <a:ln/>
        </p:spPr>
        <p:txBody>
          <a:bodyPr/>
          <a:lstStyle>
            <a:lvl1pPr>
              <a:defRPr/>
            </a:lvl1pPr>
          </a:lstStyle>
          <a:p>
            <a:pPr>
              <a:defRPr/>
            </a:pPr>
            <a:fld id="{EB7C9D85-2A3D-7F45-8477-94D5FAD1A076}"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8232124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64203"/>
            <a:ext cx="8229600" cy="476319"/>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08309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733205"/>
            <a:ext cx="4040188" cy="439295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2"/>
          <p:cNvSpPr>
            <a:spLocks noGrp="1" noChangeArrowheads="1"/>
          </p:cNvSpPr>
          <p:nvPr>
            <p:ph type="dt" sz="half" idx="10"/>
          </p:nvPr>
        </p:nvSpPr>
        <p:spPr>
          <a:ln/>
        </p:spPr>
        <p:txBody>
          <a:bodyPr/>
          <a:lstStyle>
            <a:lvl1pPr>
              <a:defRPr/>
            </a:lvl1pPr>
          </a:lstStyle>
          <a:p>
            <a:pPr>
              <a:defRPr/>
            </a:pPr>
            <a:fld id="{F1136908-B553-E74E-81CA-1A5C7402AE06}" type="datetime1">
              <a:rPr lang="en-US" smtClean="0">
                <a:solidFill>
                  <a:prstClr val="black"/>
                </a:solidFill>
              </a:rPr>
              <a:t>2/12/15</a:t>
            </a:fld>
            <a:endParaRPr lang="en-US">
              <a:solidFill>
                <a:prstClr val="black"/>
              </a:solidFill>
            </a:endParaRPr>
          </a:p>
        </p:txBody>
      </p:sp>
      <p:sp>
        <p:nvSpPr>
          <p:cNvPr id="8"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9" name="Rectangle 4"/>
          <p:cNvSpPr>
            <a:spLocks noGrp="1" noChangeArrowheads="1"/>
          </p:cNvSpPr>
          <p:nvPr>
            <p:ph type="sldNum" sz="quarter" idx="12"/>
          </p:nvPr>
        </p:nvSpPr>
        <p:spPr>
          <a:ln/>
        </p:spPr>
        <p:txBody>
          <a:bodyPr/>
          <a:lstStyle>
            <a:lvl1pPr>
              <a:defRPr/>
            </a:lvl1pPr>
          </a:lstStyle>
          <a:p>
            <a:pPr>
              <a:defRPr/>
            </a:pPr>
            <a:fld id="{059267DA-5E1A-EF46-8C11-FD860F387CE3}" type="slidenum">
              <a:rPr lang="en-US">
                <a:solidFill>
                  <a:prstClr val="black"/>
                </a:solidFill>
              </a:rPr>
              <a:pPr>
                <a:defRPr/>
              </a:pPr>
              <a:t>‹#›</a:t>
            </a:fld>
            <a:endParaRPr lang="en-US">
              <a:solidFill>
                <a:prstClr val="black"/>
              </a:solidFill>
            </a:endParaRPr>
          </a:p>
        </p:txBody>
      </p:sp>
      <p:sp>
        <p:nvSpPr>
          <p:cNvPr id="10" name="Text Placeholder 2"/>
          <p:cNvSpPr>
            <a:spLocks noGrp="1"/>
          </p:cNvSpPr>
          <p:nvPr>
            <p:ph type="body" idx="13"/>
          </p:nvPr>
        </p:nvSpPr>
        <p:spPr>
          <a:xfrm>
            <a:off x="4649788" y="109344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half" idx="14"/>
          </p:nvPr>
        </p:nvSpPr>
        <p:spPr>
          <a:xfrm>
            <a:off x="4649788" y="1722852"/>
            <a:ext cx="4040188" cy="439295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264495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dt" sz="half" idx="10"/>
          </p:nvPr>
        </p:nvSpPr>
        <p:spPr>
          <a:ln/>
        </p:spPr>
        <p:txBody>
          <a:bodyPr/>
          <a:lstStyle>
            <a:lvl1pPr>
              <a:defRPr/>
            </a:lvl1pPr>
          </a:lstStyle>
          <a:p>
            <a:pPr>
              <a:defRPr/>
            </a:pPr>
            <a:fld id="{99250DEF-FF72-1E46-89EF-1E7DF1174023}" type="datetime1">
              <a:rPr lang="en-US" smtClean="0">
                <a:solidFill>
                  <a:prstClr val="black"/>
                </a:solidFill>
              </a:rPr>
              <a:t>2/12/15</a:t>
            </a:fld>
            <a:endParaRPr lang="en-US">
              <a:solidFill>
                <a:prstClr val="black"/>
              </a:solidFill>
            </a:endParaRPr>
          </a:p>
        </p:txBody>
      </p:sp>
      <p:sp>
        <p:nvSpPr>
          <p:cNvPr id="4"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5" name="Rectangle 4"/>
          <p:cNvSpPr>
            <a:spLocks noGrp="1" noChangeArrowheads="1"/>
          </p:cNvSpPr>
          <p:nvPr>
            <p:ph type="sldNum" sz="quarter" idx="12"/>
          </p:nvPr>
        </p:nvSpPr>
        <p:spPr>
          <a:ln/>
        </p:spPr>
        <p:txBody>
          <a:bodyPr/>
          <a:lstStyle>
            <a:lvl1pPr>
              <a:defRPr/>
            </a:lvl1pPr>
          </a:lstStyle>
          <a:p>
            <a:pPr>
              <a:defRPr/>
            </a:pPr>
            <a:fld id="{F0CDEC3B-78C4-BD4B-B540-41FD90985327}"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255084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fld id="{1C734D07-7D64-2D4B-BA9F-5BD42E36249E}" type="datetime1">
              <a:rPr lang="en-US" smtClean="0">
                <a:solidFill>
                  <a:prstClr val="black"/>
                </a:solidFill>
              </a:rPr>
              <a:t>2/12/15</a:t>
            </a:fld>
            <a:endParaRPr lang="en-US">
              <a:solidFill>
                <a:prstClr val="black"/>
              </a:solidFill>
            </a:endParaRPr>
          </a:p>
        </p:txBody>
      </p:sp>
      <p:sp>
        <p:nvSpPr>
          <p:cNvPr id="3"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4" name="Rectangle 4"/>
          <p:cNvSpPr>
            <a:spLocks noGrp="1" noChangeArrowheads="1"/>
          </p:cNvSpPr>
          <p:nvPr>
            <p:ph type="sldNum" sz="quarter" idx="12"/>
          </p:nvPr>
        </p:nvSpPr>
        <p:spPr>
          <a:ln/>
        </p:spPr>
        <p:txBody>
          <a:bodyPr/>
          <a:lstStyle>
            <a:lvl1pPr>
              <a:defRPr/>
            </a:lvl1pPr>
          </a:lstStyle>
          <a:p>
            <a:pPr>
              <a:defRPr/>
            </a:pPr>
            <a:fld id="{2AB28AD8-B1E8-D446-8682-9F7700276DCF}"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633582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fld id="{99DD9B82-DDD5-6140-B75F-7159D2BC8651}" type="datetime1">
              <a:rPr lang="en-US" smtClean="0">
                <a:solidFill>
                  <a:prstClr val="black"/>
                </a:solidFill>
              </a:rPr>
              <a:t>2/12/15</a:t>
            </a:fld>
            <a:endParaRPr lang="en-US">
              <a:solidFill>
                <a:prstClr val="black"/>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7" name="Rectangle 4"/>
          <p:cNvSpPr>
            <a:spLocks noGrp="1" noChangeArrowheads="1"/>
          </p:cNvSpPr>
          <p:nvPr>
            <p:ph type="sldNum" sz="quarter" idx="12"/>
          </p:nvPr>
        </p:nvSpPr>
        <p:spPr>
          <a:ln/>
        </p:spPr>
        <p:txBody>
          <a:bodyPr/>
          <a:lstStyle>
            <a:lvl1pPr>
              <a:defRPr/>
            </a:lvl1pPr>
          </a:lstStyle>
          <a:p>
            <a:pPr>
              <a:defRPr/>
            </a:pPr>
            <a:fld id="{28700DD2-B1CC-D945-91F9-3E21F5A03F3E}"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1035481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fld id="{2F04A943-ED3A-6A4E-AEE9-2A6CD9252611}" type="datetime1">
              <a:rPr lang="en-US" smtClean="0">
                <a:solidFill>
                  <a:prstClr val="black"/>
                </a:solidFill>
              </a:rPr>
              <a:t>2/12/15</a:t>
            </a:fld>
            <a:endParaRPr lang="en-US">
              <a:solidFill>
                <a:prstClr val="black"/>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7" name="Rectangle 4"/>
          <p:cNvSpPr>
            <a:spLocks noGrp="1" noChangeArrowheads="1"/>
          </p:cNvSpPr>
          <p:nvPr>
            <p:ph type="sldNum" sz="quarter" idx="12"/>
          </p:nvPr>
        </p:nvSpPr>
        <p:spPr>
          <a:ln/>
        </p:spPr>
        <p:txBody>
          <a:bodyPr/>
          <a:lstStyle>
            <a:lvl1pPr>
              <a:defRPr/>
            </a:lvl1pPr>
          </a:lstStyle>
          <a:p>
            <a:pPr>
              <a:defRPr/>
            </a:pPr>
            <a:fld id="{D78230EC-7352-E44D-860E-F17E01E6D5F0}"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6783549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fld id="{F716CEB3-3CF9-F143-86CA-7B5BDAE43E58}" type="datetime1">
              <a:rPr lang="en-US" smtClean="0">
                <a:solidFill>
                  <a:prstClr val="black"/>
                </a:solidFill>
              </a:rPr>
              <a:t>2/12/15</a:t>
            </a:fld>
            <a:endParaRPr lang="en-US">
              <a:solidFill>
                <a:prstClr val="black"/>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6" name="Rectangle 4"/>
          <p:cNvSpPr>
            <a:spLocks noGrp="1" noChangeArrowheads="1"/>
          </p:cNvSpPr>
          <p:nvPr>
            <p:ph type="sldNum" sz="quarter" idx="12"/>
          </p:nvPr>
        </p:nvSpPr>
        <p:spPr>
          <a:ln/>
        </p:spPr>
        <p:txBody>
          <a:bodyPr/>
          <a:lstStyle>
            <a:lvl1pPr>
              <a:defRPr/>
            </a:lvl1pPr>
          </a:lstStyle>
          <a:p>
            <a:pPr>
              <a:defRPr/>
            </a:pPr>
            <a:fld id="{F0BFB37C-8F0A-2D41-8B5A-301915AD5D00}"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4251179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914400"/>
            <a:ext cx="3924300" cy="191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914400"/>
            <a:ext cx="3924300" cy="191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defRPr/>
            </a:pPr>
            <a:fld id="{48687388-02FB-FF46-8675-4901883B3509}" type="datetime1">
              <a:rPr lang="en-US" smtClean="0"/>
              <a:t>2/12/15</a:t>
            </a:fld>
            <a:endParaRPr lang="en-US"/>
          </a:p>
        </p:txBody>
      </p:sp>
      <p:sp>
        <p:nvSpPr>
          <p:cNvPr id="6" name="Rectangle 3"/>
          <p:cNvSpPr>
            <a:spLocks noGrp="1" noChangeArrowheads="1"/>
          </p:cNvSpPr>
          <p:nvPr>
            <p:ph type="ftr" sz="quarter" idx="11"/>
          </p:nvPr>
        </p:nvSpPr>
        <p:spPr>
          <a:ln/>
        </p:spPr>
        <p:txBody>
          <a:bodyPr/>
          <a:lstStyle>
            <a:lvl1pPr>
              <a:defRPr/>
            </a:lvl1pPr>
          </a:lstStyle>
          <a:p>
            <a:pPr>
              <a:defRPr/>
            </a:pPr>
            <a:endParaRPr lang="en-US"/>
          </a:p>
        </p:txBody>
      </p:sp>
      <p:sp>
        <p:nvSpPr>
          <p:cNvPr id="7" name="Rectangle 4"/>
          <p:cNvSpPr>
            <a:spLocks noGrp="1" noChangeArrowheads="1"/>
          </p:cNvSpPr>
          <p:nvPr>
            <p:ph type="sldNum" sz="quarter" idx="12"/>
          </p:nvPr>
        </p:nvSpPr>
        <p:spPr>
          <a:ln/>
        </p:spPr>
        <p:txBody>
          <a:bodyPr/>
          <a:lstStyle>
            <a:lvl1pPr>
              <a:defRPr/>
            </a:lvl1pPr>
          </a:lstStyle>
          <a:p>
            <a:pPr>
              <a:defRPr/>
            </a:pPr>
            <a:fld id="{EB7C9D85-2A3D-7F45-8477-94D5FAD1A076}" type="slidenum">
              <a:rPr lang="en-US"/>
              <a:pPr>
                <a:defRPr/>
              </a:pPr>
              <a:t>‹#›</a:t>
            </a:fld>
            <a:endParaRPr lang="en-US"/>
          </a:p>
        </p:txBody>
      </p:sp>
    </p:spTree>
    <p:extLst>
      <p:ext uri="{BB962C8B-B14F-4D97-AF65-F5344CB8AC3E}">
        <p14:creationId xmlns:p14="http://schemas.microsoft.com/office/powerpoint/2010/main" val="20306221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6388"/>
            <a:ext cx="2000250" cy="25257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306388"/>
            <a:ext cx="5848350" cy="25257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fld id="{64CBDE8F-0E78-4441-A729-73436AC4B646}" type="datetime1">
              <a:rPr lang="en-US" smtClean="0">
                <a:solidFill>
                  <a:prstClr val="black"/>
                </a:solidFill>
              </a:rPr>
              <a:t>2/12/15</a:t>
            </a:fld>
            <a:endParaRPr lang="en-US">
              <a:solidFill>
                <a:prstClr val="black"/>
              </a:solidFill>
            </a:endParaRPr>
          </a:p>
        </p:txBody>
      </p:sp>
      <p:sp>
        <p:nvSpPr>
          <p:cNvPr id="5"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6" name="Rectangle 4"/>
          <p:cNvSpPr>
            <a:spLocks noGrp="1" noChangeArrowheads="1"/>
          </p:cNvSpPr>
          <p:nvPr>
            <p:ph type="sldNum" sz="quarter" idx="12"/>
          </p:nvPr>
        </p:nvSpPr>
        <p:spPr>
          <a:ln/>
        </p:spPr>
        <p:txBody>
          <a:bodyPr/>
          <a:lstStyle>
            <a:lvl1pPr>
              <a:defRPr/>
            </a:lvl1pPr>
          </a:lstStyle>
          <a:p>
            <a:pPr>
              <a:defRPr/>
            </a:pPr>
            <a:fld id="{2EB79DDA-53DD-054B-B770-550DCE94F8C1}"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8011740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98513" y="306388"/>
            <a:ext cx="7812087" cy="42227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914400"/>
            <a:ext cx="8001000" cy="882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0" y="1949450"/>
            <a:ext cx="8001000" cy="882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defRPr/>
            </a:pPr>
            <a:fld id="{84E2B9A0-3F4A-CB46-AC11-986AB5A6AEDE}" type="datetime1">
              <a:rPr lang="en-US" smtClean="0">
                <a:solidFill>
                  <a:prstClr val="black"/>
                </a:solidFill>
              </a:rPr>
              <a:t>2/12/15</a:t>
            </a:fld>
            <a:endParaRPr lang="en-US">
              <a:solidFill>
                <a:prstClr val="black"/>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7" name="Rectangle 4"/>
          <p:cNvSpPr>
            <a:spLocks noGrp="1" noChangeArrowheads="1"/>
          </p:cNvSpPr>
          <p:nvPr>
            <p:ph type="sldNum" sz="quarter" idx="12"/>
          </p:nvPr>
        </p:nvSpPr>
        <p:spPr>
          <a:ln/>
        </p:spPr>
        <p:txBody>
          <a:bodyPr/>
          <a:lstStyle>
            <a:lvl1pPr>
              <a:defRPr/>
            </a:lvl1pPr>
          </a:lstStyle>
          <a:p>
            <a:pPr>
              <a:defRPr/>
            </a:pPr>
            <a:fld id="{F0FE4ADD-D935-D94B-9A86-90FC4CCF752E}"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4226547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98513" y="306388"/>
            <a:ext cx="7812087" cy="4222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914400"/>
            <a:ext cx="3924300" cy="1917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914400"/>
            <a:ext cx="3924300" cy="1917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defRPr/>
            </a:pPr>
            <a:fld id="{93F34C8B-7935-CE40-BB23-34F4D29136A5}" type="datetime1">
              <a:rPr lang="en-US" smtClean="0">
                <a:solidFill>
                  <a:prstClr val="black"/>
                </a:solidFill>
              </a:rPr>
              <a:t>2/12/15</a:t>
            </a:fld>
            <a:endParaRPr lang="en-US">
              <a:solidFill>
                <a:prstClr val="black"/>
              </a:solidFill>
            </a:endParaRPr>
          </a:p>
        </p:txBody>
      </p:sp>
      <p:sp>
        <p:nvSpPr>
          <p:cNvPr id="6" name="Rectangle 3"/>
          <p:cNvSpPr>
            <a:spLocks noGrp="1" noChangeArrowheads="1"/>
          </p:cNvSpPr>
          <p:nvPr>
            <p:ph type="ftr" sz="quarter" idx="11"/>
          </p:nvPr>
        </p:nvSpPr>
        <p:spPr>
          <a:ln/>
        </p:spPr>
        <p:txBody>
          <a:bodyPr/>
          <a:lstStyle>
            <a:lvl1pPr>
              <a:defRPr/>
            </a:lvl1pPr>
          </a:lstStyle>
          <a:p>
            <a:pPr>
              <a:defRPr/>
            </a:pPr>
            <a:endParaRPr lang="en-US">
              <a:solidFill>
                <a:prstClr val="black"/>
              </a:solidFill>
            </a:endParaRPr>
          </a:p>
        </p:txBody>
      </p:sp>
      <p:sp>
        <p:nvSpPr>
          <p:cNvPr id="7" name="Rectangle 4"/>
          <p:cNvSpPr>
            <a:spLocks noGrp="1" noChangeArrowheads="1"/>
          </p:cNvSpPr>
          <p:nvPr>
            <p:ph type="sldNum" sz="quarter" idx="12"/>
          </p:nvPr>
        </p:nvSpPr>
        <p:spPr>
          <a:ln/>
        </p:spPr>
        <p:txBody>
          <a:bodyPr/>
          <a:lstStyle>
            <a:lvl1pPr>
              <a:defRPr/>
            </a:lvl1pPr>
          </a:lstStyle>
          <a:p>
            <a:pPr>
              <a:defRPr/>
            </a:pPr>
            <a:fld id="{FB93EA98-2447-0247-AE10-3679EDC25A07}"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2988102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981200" y="152400"/>
            <a:ext cx="6705600" cy="762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65262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dt" sz="half" idx="10"/>
          </p:nvPr>
        </p:nvSpPr>
        <p:spPr>
          <a:ln/>
        </p:spPr>
        <p:txBody>
          <a:bodyPr/>
          <a:lstStyle>
            <a:lvl1pPr>
              <a:defRPr/>
            </a:lvl1pPr>
          </a:lstStyle>
          <a:p>
            <a:pPr>
              <a:defRPr/>
            </a:pPr>
            <a:fld id="{0A831A56-4604-CB40-B057-5E822AB2072E}" type="datetime1">
              <a:rPr lang="en-US" smtClean="0"/>
              <a:t>2/12/15</a:t>
            </a:fld>
            <a:endParaRPr lang="en-US"/>
          </a:p>
        </p:txBody>
      </p:sp>
      <p:sp>
        <p:nvSpPr>
          <p:cNvPr id="8" name="Rectangle 3"/>
          <p:cNvSpPr>
            <a:spLocks noGrp="1" noChangeArrowheads="1"/>
          </p:cNvSpPr>
          <p:nvPr>
            <p:ph type="ftr" sz="quarter" idx="11"/>
          </p:nvPr>
        </p:nvSpPr>
        <p:spPr>
          <a:ln/>
        </p:spPr>
        <p:txBody>
          <a:bodyPr/>
          <a:lstStyle>
            <a:lvl1pPr>
              <a:defRPr/>
            </a:lvl1pPr>
          </a:lstStyle>
          <a:p>
            <a:pPr>
              <a:defRPr/>
            </a:pPr>
            <a:endParaRPr lang="en-US"/>
          </a:p>
        </p:txBody>
      </p:sp>
      <p:sp>
        <p:nvSpPr>
          <p:cNvPr id="9" name="Rectangle 4"/>
          <p:cNvSpPr>
            <a:spLocks noGrp="1" noChangeArrowheads="1"/>
          </p:cNvSpPr>
          <p:nvPr>
            <p:ph type="sldNum" sz="quarter" idx="12"/>
          </p:nvPr>
        </p:nvSpPr>
        <p:spPr>
          <a:ln/>
        </p:spPr>
        <p:txBody>
          <a:bodyPr/>
          <a:lstStyle>
            <a:lvl1pPr>
              <a:defRPr/>
            </a:lvl1pPr>
          </a:lstStyle>
          <a:p>
            <a:pPr>
              <a:defRPr/>
            </a:pPr>
            <a:fld id="{059267DA-5E1A-EF46-8C11-FD860F387CE3}" type="slidenum">
              <a:rPr lang="en-US"/>
              <a:pPr>
                <a:defRPr/>
              </a:pPr>
              <a:t>‹#›</a:t>
            </a:fld>
            <a:endParaRPr lang="en-US"/>
          </a:p>
        </p:txBody>
      </p:sp>
    </p:spTree>
    <p:extLst>
      <p:ext uri="{BB962C8B-B14F-4D97-AF65-F5344CB8AC3E}">
        <p14:creationId xmlns:p14="http://schemas.microsoft.com/office/powerpoint/2010/main" val="3718383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dt" sz="half" idx="10"/>
          </p:nvPr>
        </p:nvSpPr>
        <p:spPr>
          <a:ln/>
        </p:spPr>
        <p:txBody>
          <a:bodyPr/>
          <a:lstStyle>
            <a:lvl1pPr>
              <a:defRPr/>
            </a:lvl1pPr>
          </a:lstStyle>
          <a:p>
            <a:pPr>
              <a:defRPr/>
            </a:pPr>
            <a:fld id="{CB1E0574-C5F0-DC40-82D4-AF6C62F0FA3C}" type="datetime1">
              <a:rPr lang="en-US" smtClean="0"/>
              <a:t>2/12/15</a:t>
            </a:fld>
            <a:endParaRPr lang="en-US"/>
          </a:p>
        </p:txBody>
      </p:sp>
      <p:sp>
        <p:nvSpPr>
          <p:cNvPr id="4" name="Rectangle 3"/>
          <p:cNvSpPr>
            <a:spLocks noGrp="1" noChangeArrowheads="1"/>
          </p:cNvSpPr>
          <p:nvPr>
            <p:ph type="ftr" sz="quarter" idx="11"/>
          </p:nvPr>
        </p:nvSpPr>
        <p:spPr>
          <a:ln/>
        </p:spPr>
        <p:txBody>
          <a:bodyPr/>
          <a:lstStyle>
            <a:lvl1pPr>
              <a:defRPr/>
            </a:lvl1pPr>
          </a:lstStyle>
          <a:p>
            <a:pPr>
              <a:defRPr/>
            </a:pPr>
            <a:endParaRPr lang="en-US"/>
          </a:p>
        </p:txBody>
      </p:sp>
      <p:sp>
        <p:nvSpPr>
          <p:cNvPr id="5" name="Rectangle 4"/>
          <p:cNvSpPr>
            <a:spLocks noGrp="1" noChangeArrowheads="1"/>
          </p:cNvSpPr>
          <p:nvPr>
            <p:ph type="sldNum" sz="quarter" idx="12"/>
          </p:nvPr>
        </p:nvSpPr>
        <p:spPr>
          <a:ln/>
        </p:spPr>
        <p:txBody>
          <a:bodyPr/>
          <a:lstStyle>
            <a:lvl1pPr>
              <a:defRPr/>
            </a:lvl1pPr>
          </a:lstStyle>
          <a:p>
            <a:pPr>
              <a:defRPr/>
            </a:pPr>
            <a:fld id="{F0CDEC3B-78C4-BD4B-B540-41FD90985327}" type="slidenum">
              <a:rPr lang="en-US"/>
              <a:pPr>
                <a:defRPr/>
              </a:pPr>
              <a:t>‹#›</a:t>
            </a:fld>
            <a:endParaRPr lang="en-US"/>
          </a:p>
        </p:txBody>
      </p:sp>
    </p:spTree>
    <p:extLst>
      <p:ext uri="{BB962C8B-B14F-4D97-AF65-F5344CB8AC3E}">
        <p14:creationId xmlns:p14="http://schemas.microsoft.com/office/powerpoint/2010/main" val="1387903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fld id="{C8279172-4928-B34B-82BD-C611385F5E09}" type="datetime1">
              <a:rPr lang="en-US" smtClean="0"/>
              <a:t>2/12/15</a:t>
            </a:fld>
            <a:endParaRPr lang="en-US"/>
          </a:p>
        </p:txBody>
      </p:sp>
      <p:sp>
        <p:nvSpPr>
          <p:cNvPr id="3" name="Rectangle 3"/>
          <p:cNvSpPr>
            <a:spLocks noGrp="1" noChangeArrowheads="1"/>
          </p:cNvSpPr>
          <p:nvPr>
            <p:ph type="ftr" sz="quarter" idx="11"/>
          </p:nvPr>
        </p:nvSpPr>
        <p:spPr>
          <a:ln/>
        </p:spPr>
        <p:txBody>
          <a:bodyPr/>
          <a:lstStyle>
            <a:lvl1pPr>
              <a:defRPr/>
            </a:lvl1pPr>
          </a:lstStyle>
          <a:p>
            <a:pPr>
              <a:defRPr/>
            </a:pPr>
            <a:endParaRPr lang="en-US"/>
          </a:p>
        </p:txBody>
      </p:sp>
      <p:sp>
        <p:nvSpPr>
          <p:cNvPr id="4" name="Rectangle 4"/>
          <p:cNvSpPr>
            <a:spLocks noGrp="1" noChangeArrowheads="1"/>
          </p:cNvSpPr>
          <p:nvPr>
            <p:ph type="sldNum" sz="quarter" idx="12"/>
          </p:nvPr>
        </p:nvSpPr>
        <p:spPr>
          <a:ln/>
        </p:spPr>
        <p:txBody>
          <a:bodyPr/>
          <a:lstStyle>
            <a:lvl1pPr>
              <a:defRPr/>
            </a:lvl1pPr>
          </a:lstStyle>
          <a:p>
            <a:pPr>
              <a:defRPr/>
            </a:pPr>
            <a:fld id="{2AB28AD8-B1E8-D446-8682-9F7700276DCF}" type="slidenum">
              <a:rPr lang="en-US"/>
              <a:pPr>
                <a:defRPr/>
              </a:pPr>
              <a:t>‹#›</a:t>
            </a:fld>
            <a:endParaRPr lang="en-US"/>
          </a:p>
        </p:txBody>
      </p:sp>
    </p:spTree>
    <p:extLst>
      <p:ext uri="{BB962C8B-B14F-4D97-AF65-F5344CB8AC3E}">
        <p14:creationId xmlns:p14="http://schemas.microsoft.com/office/powerpoint/2010/main" val="2763124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fld id="{E7DE3348-5554-6147-A09A-E920084E939F}" type="datetime1">
              <a:rPr lang="en-US" smtClean="0"/>
              <a:t>2/12/15</a:t>
            </a:fld>
            <a:endParaRPr lang="en-US"/>
          </a:p>
        </p:txBody>
      </p:sp>
      <p:sp>
        <p:nvSpPr>
          <p:cNvPr id="6" name="Rectangle 3"/>
          <p:cNvSpPr>
            <a:spLocks noGrp="1" noChangeArrowheads="1"/>
          </p:cNvSpPr>
          <p:nvPr>
            <p:ph type="ftr" sz="quarter" idx="11"/>
          </p:nvPr>
        </p:nvSpPr>
        <p:spPr>
          <a:ln/>
        </p:spPr>
        <p:txBody>
          <a:bodyPr/>
          <a:lstStyle>
            <a:lvl1pPr>
              <a:defRPr/>
            </a:lvl1pPr>
          </a:lstStyle>
          <a:p>
            <a:pPr>
              <a:defRPr/>
            </a:pPr>
            <a:endParaRPr lang="en-US"/>
          </a:p>
        </p:txBody>
      </p:sp>
      <p:sp>
        <p:nvSpPr>
          <p:cNvPr id="7" name="Rectangle 4"/>
          <p:cNvSpPr>
            <a:spLocks noGrp="1" noChangeArrowheads="1"/>
          </p:cNvSpPr>
          <p:nvPr>
            <p:ph type="sldNum" sz="quarter" idx="12"/>
          </p:nvPr>
        </p:nvSpPr>
        <p:spPr>
          <a:ln/>
        </p:spPr>
        <p:txBody>
          <a:bodyPr/>
          <a:lstStyle>
            <a:lvl1pPr>
              <a:defRPr/>
            </a:lvl1pPr>
          </a:lstStyle>
          <a:p>
            <a:pPr>
              <a:defRPr/>
            </a:pPr>
            <a:fld id="{28700DD2-B1CC-D945-91F9-3E21F5A03F3E}" type="slidenum">
              <a:rPr lang="en-US"/>
              <a:pPr>
                <a:defRPr/>
              </a:pPr>
              <a:t>‹#›</a:t>
            </a:fld>
            <a:endParaRPr lang="en-US"/>
          </a:p>
        </p:txBody>
      </p:sp>
    </p:spTree>
    <p:extLst>
      <p:ext uri="{BB962C8B-B14F-4D97-AF65-F5344CB8AC3E}">
        <p14:creationId xmlns:p14="http://schemas.microsoft.com/office/powerpoint/2010/main" val="2611500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fld id="{2BCFADC0-B59C-154C-AB14-D3813EB55A17}" type="datetime1">
              <a:rPr lang="en-US" smtClean="0"/>
              <a:t>2/12/15</a:t>
            </a:fld>
            <a:endParaRPr lang="en-US"/>
          </a:p>
        </p:txBody>
      </p:sp>
      <p:sp>
        <p:nvSpPr>
          <p:cNvPr id="6" name="Rectangle 3"/>
          <p:cNvSpPr>
            <a:spLocks noGrp="1" noChangeArrowheads="1"/>
          </p:cNvSpPr>
          <p:nvPr>
            <p:ph type="ftr" sz="quarter" idx="11"/>
          </p:nvPr>
        </p:nvSpPr>
        <p:spPr>
          <a:ln/>
        </p:spPr>
        <p:txBody>
          <a:bodyPr/>
          <a:lstStyle>
            <a:lvl1pPr>
              <a:defRPr/>
            </a:lvl1pPr>
          </a:lstStyle>
          <a:p>
            <a:pPr>
              <a:defRPr/>
            </a:pPr>
            <a:endParaRPr lang="en-US"/>
          </a:p>
        </p:txBody>
      </p:sp>
      <p:sp>
        <p:nvSpPr>
          <p:cNvPr id="7" name="Rectangle 4"/>
          <p:cNvSpPr>
            <a:spLocks noGrp="1" noChangeArrowheads="1"/>
          </p:cNvSpPr>
          <p:nvPr>
            <p:ph type="sldNum" sz="quarter" idx="12"/>
          </p:nvPr>
        </p:nvSpPr>
        <p:spPr>
          <a:ln/>
        </p:spPr>
        <p:txBody>
          <a:bodyPr/>
          <a:lstStyle>
            <a:lvl1pPr>
              <a:defRPr/>
            </a:lvl1pPr>
          </a:lstStyle>
          <a:p>
            <a:pPr>
              <a:defRPr/>
            </a:pPr>
            <a:fld id="{D78230EC-7352-E44D-860E-F17E01E6D5F0}" type="slidenum">
              <a:rPr lang="en-US"/>
              <a:pPr>
                <a:defRPr/>
              </a:pPr>
              <a:t>‹#›</a:t>
            </a:fld>
            <a:endParaRPr lang="en-US"/>
          </a:p>
        </p:txBody>
      </p:sp>
    </p:spTree>
    <p:extLst>
      <p:ext uri="{BB962C8B-B14F-4D97-AF65-F5344CB8AC3E}">
        <p14:creationId xmlns:p14="http://schemas.microsoft.com/office/powerpoint/2010/main" val="398709208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theme" Target="../theme/theme2.xml"/><Relationship Id="rId16" Type="http://schemas.openxmlformats.org/officeDocument/2006/relationships/image" Target="../media/image1.png"/><Relationship Id="rId17" Type="http://schemas.openxmlformats.org/officeDocument/2006/relationships/image" Target="../media/image3.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2" Type="http://schemas.openxmlformats.org/officeDocument/2006/relationships/slideLayout" Target="../slideLayouts/slideLayout41.xml"/><Relationship Id="rId13" Type="http://schemas.openxmlformats.org/officeDocument/2006/relationships/slideLayout" Target="../slideLayouts/slideLayout42.xml"/><Relationship Id="rId14" Type="http://schemas.openxmlformats.org/officeDocument/2006/relationships/slideLayout" Target="../slideLayouts/slideLayout43.xml"/><Relationship Id="rId15" Type="http://schemas.openxmlformats.org/officeDocument/2006/relationships/theme" Target="../theme/theme3.xml"/><Relationship Id="rId16" Type="http://schemas.openxmlformats.org/officeDocument/2006/relationships/image" Target="../media/image1.png"/><Relationship Id="rId17" Type="http://schemas.openxmlformats.org/officeDocument/2006/relationships/image" Target="../media/image3.png"/><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9144000" cy="735013"/>
          </a:xfrm>
          <a:prstGeom prst="rect">
            <a:avLst/>
          </a:prstGeom>
          <a:gradFill flip="none" rotWithShape="1">
            <a:gsLst>
              <a:gs pos="0">
                <a:schemeClr val="accent1">
                  <a:lumMod val="60000"/>
                  <a:lumOff val="40000"/>
                </a:schemeClr>
              </a:gs>
              <a:gs pos="100000">
                <a:srgbClr val="FFFFFF"/>
              </a:gs>
            </a:gsLst>
            <a:lin ang="10800000" scaled="0"/>
            <a:tileRect/>
          </a:gradFill>
          <a:ln w="12700" cap="flat" cmpd="sng" algn="ctr">
            <a:noFill/>
            <a:prstDash val="solid"/>
            <a:round/>
            <a:headEnd type="none" w="sm" len="sm"/>
            <a:tailEnd type="none" w="sm" len="sm"/>
          </a:ln>
          <a:effectLst/>
        </p:spPr>
        <p:txBody>
          <a:bodyPr/>
          <a:lstStyle/>
          <a:p>
            <a:pPr eaLnBrk="0" hangingPunct="0">
              <a:defRPr/>
            </a:pPr>
            <a:endParaRPr lang="en-US">
              <a:latin typeface="Arial" pitchFamily="-109" charset="0"/>
              <a:ea typeface="ＭＳ Ｐゴシック" charset="-128"/>
              <a:cs typeface="ＭＳ Ｐゴシック" charset="-128"/>
            </a:endParaRPr>
          </a:p>
        </p:txBody>
      </p:sp>
      <p:sp>
        <p:nvSpPr>
          <p:cNvPr id="93186" name="Rectangle 2"/>
          <p:cNvSpPr>
            <a:spLocks noGrp="1" noChangeArrowheads="1"/>
          </p:cNvSpPr>
          <p:nvPr>
            <p:ph type="dt" sz="half" idx="2"/>
          </p:nvPr>
        </p:nvSpPr>
        <p:spPr bwMode="auto">
          <a:xfrm>
            <a:off x="8223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eaLnBrk="0" hangingPunct="0">
              <a:defRPr sz="1400" b="0" smtClean="0">
                <a:solidFill>
                  <a:schemeClr val="tx1"/>
                </a:solidFill>
                <a:latin typeface="Helvetica" charset="0"/>
              </a:defRPr>
            </a:lvl1pPr>
          </a:lstStyle>
          <a:p>
            <a:pPr>
              <a:defRPr/>
            </a:pPr>
            <a:fld id="{DB3AB445-9E19-494F-BB7F-337044F07CA5}" type="datetime1">
              <a:rPr lang="en-US" smtClean="0"/>
              <a:t>2/12/15</a:t>
            </a:fld>
            <a:endParaRPr lang="en-US"/>
          </a:p>
        </p:txBody>
      </p:sp>
      <p:sp>
        <p:nvSpPr>
          <p:cNvPr id="93187"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eaLnBrk="0" hangingPunct="0">
              <a:defRPr sz="1400" b="0" dirty="0">
                <a:solidFill>
                  <a:schemeClr val="tx1"/>
                </a:solidFill>
                <a:latin typeface="Helvetica" charset="0"/>
                <a:ea typeface="ＭＳ Ｐゴシック" charset="-128"/>
                <a:cs typeface="ＭＳ Ｐゴシック" charset="-128"/>
              </a:defRPr>
            </a:lvl1pPr>
          </a:lstStyle>
          <a:p>
            <a:pPr>
              <a:defRPr/>
            </a:pPr>
            <a:endParaRPr lang="en-US"/>
          </a:p>
        </p:txBody>
      </p:sp>
      <p:sp>
        <p:nvSpPr>
          <p:cNvPr id="93188" name="Rectangle 4"/>
          <p:cNvSpPr>
            <a:spLocks noGrp="1" noChangeArrowheads="1"/>
          </p:cNvSpPr>
          <p:nvPr>
            <p:ph type="sldNum" sz="quarter" idx="4"/>
          </p:nvPr>
        </p:nvSpPr>
        <p:spPr bwMode="auto">
          <a:xfrm>
            <a:off x="6553200" y="6248400"/>
            <a:ext cx="173355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eaLnBrk="0" hangingPunct="0">
              <a:defRPr sz="1400" b="0">
                <a:solidFill>
                  <a:schemeClr val="tx1"/>
                </a:solidFill>
                <a:latin typeface="Helvetica" charset="0"/>
              </a:defRPr>
            </a:lvl1pPr>
          </a:lstStyle>
          <a:p>
            <a:pPr>
              <a:defRPr/>
            </a:pPr>
            <a:fld id="{C0870EC0-1367-E042-85B8-7036D7D71824}" type="slidenum">
              <a:rPr lang="en-US"/>
              <a:pPr>
                <a:defRPr/>
              </a:pPr>
              <a:t>‹#›</a:t>
            </a:fld>
            <a:endParaRPr lang="en-US"/>
          </a:p>
        </p:txBody>
      </p:sp>
      <p:sp>
        <p:nvSpPr>
          <p:cNvPr id="1030" name="Rectangle 5"/>
          <p:cNvSpPr>
            <a:spLocks noGrp="1" noChangeArrowheads="1"/>
          </p:cNvSpPr>
          <p:nvPr>
            <p:ph type="title"/>
          </p:nvPr>
        </p:nvSpPr>
        <p:spPr bwMode="auto">
          <a:xfrm>
            <a:off x="798513" y="173038"/>
            <a:ext cx="78120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63500" tIns="25400" rIns="63500" bIns="25400" numCol="1" anchor="t" anchorCtr="0" compatLnSpc="1">
            <a:prstTxWarp prst="textNoShape">
              <a:avLst/>
            </a:prstTxWarp>
            <a:spAutoFit/>
          </a:bodyPr>
          <a:lstStyle/>
          <a:p>
            <a:pPr lvl="0"/>
            <a:r>
              <a:rPr lang="en-US"/>
              <a:t>Click to edit Master title style</a:t>
            </a:r>
          </a:p>
        </p:txBody>
      </p:sp>
      <p:sp>
        <p:nvSpPr>
          <p:cNvPr id="1031" name="Rectangle 6"/>
          <p:cNvSpPr>
            <a:spLocks noGrp="1" noChangeArrowheads="1"/>
          </p:cNvSpPr>
          <p:nvPr>
            <p:ph type="body" idx="1"/>
          </p:nvPr>
        </p:nvSpPr>
        <p:spPr bwMode="auto">
          <a:xfrm>
            <a:off x="609600" y="914400"/>
            <a:ext cx="8001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63500" tIns="25400" rIns="63500" bIns="2540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2" name="Line 7"/>
          <p:cNvSpPr>
            <a:spLocks noChangeShapeType="1"/>
          </p:cNvSpPr>
          <p:nvPr/>
        </p:nvSpPr>
        <p:spPr bwMode="auto">
          <a:xfrm>
            <a:off x="0" y="712788"/>
            <a:ext cx="9144000" cy="15875"/>
          </a:xfrm>
          <a:prstGeom prst="line">
            <a:avLst/>
          </a:prstGeom>
          <a:noFill/>
          <a:ln w="47625" cmpd="thickThin">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1034" name="Picture 12" descr="LBNL_Logo-Full.png"/>
          <p:cNvPicPr>
            <a:picLocks noChangeAspect="1"/>
          </p:cNvPicPr>
          <p:nvPr userDrawn="1"/>
        </p:nvPicPr>
        <p:blipFill>
          <a:blip r:embed="rId17" cstate="print">
            <a:extLst>
              <a:ext uri="{28A0092B-C50C-407E-A947-70E740481C1C}">
                <a14:useLocalDpi xmlns:a14="http://schemas.microsoft.com/office/drawing/2010/main"/>
              </a:ext>
            </a:extLst>
          </a:blip>
          <a:srcRect/>
          <a:stretch>
            <a:fillRect/>
          </a:stretch>
        </p:blipFill>
        <p:spPr bwMode="auto">
          <a:xfrm>
            <a:off x="8369300" y="6213475"/>
            <a:ext cx="635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upc-logo.png"/>
          <p:cNvPicPr>
            <a:picLocks noChangeAspect="1"/>
          </p:cNvPicPr>
          <p:nvPr userDrawn="1"/>
        </p:nvPicPr>
        <p:blipFill>
          <a:blip r:embed="rId18">
            <a:extLst>
              <a:ext uri="{28A0092B-C50C-407E-A947-70E740481C1C}">
                <a14:useLocalDpi xmlns:a14="http://schemas.microsoft.com/office/drawing/2010/main"/>
              </a:ext>
            </a:extLst>
          </a:blip>
          <a:stretch>
            <a:fillRect/>
          </a:stretch>
        </p:blipFill>
        <p:spPr>
          <a:xfrm>
            <a:off x="215900" y="6130527"/>
            <a:ext cx="500533" cy="689373"/>
          </a:xfrm>
          <a:prstGeom prst="rect">
            <a:avLst/>
          </a:prstGeom>
        </p:spPr>
      </p:pic>
    </p:spTree>
  </p:cSld>
  <p:clrMap bg1="lt1" tx1="dk1" bg2="lt2" tx2="dk2" accent1="accent1" accent2="accent2" accent3="accent3" accent4="accent4" accent5="accent5" accent6="accent6" hlink="hlink" folHlink="folHlink"/>
  <p:sldLayoutIdLst>
    <p:sldLayoutId id="2147483735"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6" r:id="rId14"/>
    <p:sldLayoutId id="2147483767" r:id="rId15"/>
  </p:sldLayoutIdLst>
  <p:hf sldNum="0" hdr="0" ftr="0" dt="0"/>
  <p:txStyles>
    <p:titleStyle>
      <a:lvl1pPr algn="l" rtl="0" eaLnBrk="0" fontAlgn="base" hangingPunct="0">
        <a:lnSpc>
          <a:spcPct val="87000"/>
        </a:lnSpc>
        <a:spcBef>
          <a:spcPct val="0"/>
        </a:spcBef>
        <a:spcAft>
          <a:spcPct val="0"/>
        </a:spcAft>
        <a:defRPr sz="2800" b="1">
          <a:solidFill>
            <a:srgbClr val="000099"/>
          </a:solidFill>
          <a:latin typeface="+mj-lt"/>
          <a:ea typeface="ＭＳ Ｐゴシック" charset="-128"/>
          <a:cs typeface="ＭＳ Ｐゴシック" charset="-128"/>
        </a:defRPr>
      </a:lvl1pPr>
      <a:lvl2pPr algn="l" rtl="0" eaLnBrk="0" fontAlgn="base" hangingPunct="0">
        <a:lnSpc>
          <a:spcPct val="87000"/>
        </a:lnSpc>
        <a:spcBef>
          <a:spcPct val="0"/>
        </a:spcBef>
        <a:spcAft>
          <a:spcPct val="0"/>
        </a:spcAft>
        <a:defRPr sz="2800" b="1">
          <a:solidFill>
            <a:srgbClr val="000099"/>
          </a:solidFill>
          <a:latin typeface="Arial" pitchFamily="-109" charset="0"/>
          <a:ea typeface="ＭＳ Ｐゴシック" charset="-128"/>
          <a:cs typeface="ＭＳ Ｐゴシック" charset="-128"/>
        </a:defRPr>
      </a:lvl2pPr>
      <a:lvl3pPr algn="l" rtl="0" eaLnBrk="0" fontAlgn="base" hangingPunct="0">
        <a:lnSpc>
          <a:spcPct val="87000"/>
        </a:lnSpc>
        <a:spcBef>
          <a:spcPct val="0"/>
        </a:spcBef>
        <a:spcAft>
          <a:spcPct val="0"/>
        </a:spcAft>
        <a:defRPr sz="2800" b="1">
          <a:solidFill>
            <a:srgbClr val="000099"/>
          </a:solidFill>
          <a:latin typeface="Arial" pitchFamily="-109" charset="0"/>
          <a:ea typeface="ＭＳ Ｐゴシック" charset="-128"/>
          <a:cs typeface="ＭＳ Ｐゴシック" charset="-128"/>
        </a:defRPr>
      </a:lvl3pPr>
      <a:lvl4pPr algn="l" rtl="0" eaLnBrk="0" fontAlgn="base" hangingPunct="0">
        <a:lnSpc>
          <a:spcPct val="87000"/>
        </a:lnSpc>
        <a:spcBef>
          <a:spcPct val="0"/>
        </a:spcBef>
        <a:spcAft>
          <a:spcPct val="0"/>
        </a:spcAft>
        <a:defRPr sz="2800" b="1">
          <a:solidFill>
            <a:srgbClr val="000099"/>
          </a:solidFill>
          <a:latin typeface="Arial" pitchFamily="-109" charset="0"/>
          <a:ea typeface="ＭＳ Ｐゴシック" charset="-128"/>
          <a:cs typeface="ＭＳ Ｐゴシック" charset="-128"/>
        </a:defRPr>
      </a:lvl4pPr>
      <a:lvl5pPr algn="l" rtl="0" eaLnBrk="0" fontAlgn="base" hangingPunct="0">
        <a:lnSpc>
          <a:spcPct val="87000"/>
        </a:lnSpc>
        <a:spcBef>
          <a:spcPct val="0"/>
        </a:spcBef>
        <a:spcAft>
          <a:spcPct val="0"/>
        </a:spcAft>
        <a:defRPr sz="2800" b="1">
          <a:solidFill>
            <a:srgbClr val="000099"/>
          </a:solidFill>
          <a:latin typeface="Arial" pitchFamily="-109" charset="0"/>
          <a:ea typeface="ＭＳ Ｐゴシック" charset="-128"/>
          <a:cs typeface="ＭＳ Ｐゴシック" charset="-128"/>
        </a:defRPr>
      </a:lvl5pPr>
      <a:lvl6pPr marL="457200" algn="l" rtl="0" eaLnBrk="0" fontAlgn="base" hangingPunct="0">
        <a:lnSpc>
          <a:spcPct val="87000"/>
        </a:lnSpc>
        <a:spcBef>
          <a:spcPct val="0"/>
        </a:spcBef>
        <a:spcAft>
          <a:spcPct val="0"/>
        </a:spcAft>
        <a:defRPr sz="2800" b="1">
          <a:solidFill>
            <a:srgbClr val="000099"/>
          </a:solidFill>
          <a:latin typeface="Arial" pitchFamily="-109" charset="0"/>
        </a:defRPr>
      </a:lvl6pPr>
      <a:lvl7pPr marL="914400" algn="l" rtl="0" eaLnBrk="0" fontAlgn="base" hangingPunct="0">
        <a:lnSpc>
          <a:spcPct val="87000"/>
        </a:lnSpc>
        <a:spcBef>
          <a:spcPct val="0"/>
        </a:spcBef>
        <a:spcAft>
          <a:spcPct val="0"/>
        </a:spcAft>
        <a:defRPr sz="2800" b="1">
          <a:solidFill>
            <a:srgbClr val="000099"/>
          </a:solidFill>
          <a:latin typeface="Arial" pitchFamily="-109" charset="0"/>
        </a:defRPr>
      </a:lvl7pPr>
      <a:lvl8pPr marL="1371600" algn="l" rtl="0" eaLnBrk="0" fontAlgn="base" hangingPunct="0">
        <a:lnSpc>
          <a:spcPct val="87000"/>
        </a:lnSpc>
        <a:spcBef>
          <a:spcPct val="0"/>
        </a:spcBef>
        <a:spcAft>
          <a:spcPct val="0"/>
        </a:spcAft>
        <a:defRPr sz="2800" b="1">
          <a:solidFill>
            <a:srgbClr val="000099"/>
          </a:solidFill>
          <a:latin typeface="Arial" pitchFamily="-109" charset="0"/>
        </a:defRPr>
      </a:lvl8pPr>
      <a:lvl9pPr marL="1828800" algn="l" rtl="0" eaLnBrk="0" fontAlgn="base" hangingPunct="0">
        <a:lnSpc>
          <a:spcPct val="87000"/>
        </a:lnSpc>
        <a:spcBef>
          <a:spcPct val="0"/>
        </a:spcBef>
        <a:spcAft>
          <a:spcPct val="0"/>
        </a:spcAft>
        <a:defRPr sz="2800" b="1">
          <a:solidFill>
            <a:srgbClr val="000099"/>
          </a:solidFill>
          <a:latin typeface="Arial" pitchFamily="-109" charset="0"/>
        </a:defRPr>
      </a:lvl9pPr>
    </p:titleStyle>
    <p:bodyStyle>
      <a:lvl1pPr marL="203200" indent="-203200" algn="l" rtl="0" eaLnBrk="0" fontAlgn="base" hangingPunct="0">
        <a:spcBef>
          <a:spcPct val="15000"/>
        </a:spcBef>
        <a:spcAft>
          <a:spcPct val="0"/>
        </a:spcAft>
        <a:buSzPct val="100000"/>
        <a:buChar char="•"/>
        <a:defRPr sz="2400">
          <a:solidFill>
            <a:schemeClr val="tx1"/>
          </a:solidFill>
          <a:latin typeface="+mn-lt"/>
          <a:ea typeface="ＭＳ Ｐゴシック" charset="-128"/>
          <a:cs typeface="ＭＳ Ｐゴシック" charset="-128"/>
        </a:defRPr>
      </a:lvl1pPr>
      <a:lvl2pPr marL="685800" indent="-190500" algn="l" rtl="0" eaLnBrk="0" fontAlgn="base" hangingPunct="0">
        <a:spcBef>
          <a:spcPct val="15000"/>
        </a:spcBef>
        <a:spcAft>
          <a:spcPct val="0"/>
        </a:spcAft>
        <a:buSzPct val="100000"/>
        <a:buFont typeface="Lucida Grande" charset="0"/>
        <a:buChar char="-"/>
        <a:defRPr sz="2400">
          <a:solidFill>
            <a:srgbClr val="000099"/>
          </a:solidFill>
          <a:latin typeface="+mn-lt"/>
          <a:ea typeface="ＭＳ Ｐゴシック" pitchFamily="-109" charset="-128"/>
        </a:defRPr>
      </a:lvl2pPr>
      <a:lvl3pPr marL="1257300" indent="-342900" algn="l" rtl="0" eaLnBrk="0" fontAlgn="base" hangingPunct="0">
        <a:spcBef>
          <a:spcPct val="15000"/>
        </a:spcBef>
        <a:spcAft>
          <a:spcPct val="0"/>
        </a:spcAft>
        <a:buSzPct val="100000"/>
        <a:buChar char="•"/>
        <a:defRPr sz="2000">
          <a:solidFill>
            <a:schemeClr val="tx1"/>
          </a:solidFill>
          <a:latin typeface="+mn-lt"/>
          <a:ea typeface="ＭＳ Ｐゴシック" pitchFamily="-109" charset="-128"/>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9144000" cy="735013"/>
          </a:xfrm>
          <a:prstGeom prst="rect">
            <a:avLst/>
          </a:prstGeom>
          <a:gradFill flip="none" rotWithShape="1">
            <a:gsLst>
              <a:gs pos="0">
                <a:schemeClr val="accent1">
                  <a:lumMod val="60000"/>
                  <a:lumOff val="40000"/>
                </a:schemeClr>
              </a:gs>
              <a:gs pos="100000">
                <a:srgbClr val="FFFFFF"/>
              </a:gs>
            </a:gsLst>
            <a:lin ang="10800000" scaled="0"/>
            <a:tileRect/>
          </a:gradFill>
          <a:ln w="12700" cap="flat" cmpd="sng" algn="ctr">
            <a:noFill/>
            <a:prstDash val="solid"/>
            <a:round/>
            <a:headEnd type="none" w="sm" len="sm"/>
            <a:tailEnd type="none" w="sm" len="sm"/>
          </a:ln>
          <a:effectLst/>
        </p:spPr>
        <p:txBody>
          <a:bodyPr/>
          <a:lstStyle/>
          <a:p>
            <a:pPr defTabSz="457200" eaLnBrk="0" fontAlgn="auto" hangingPunct="0">
              <a:spcBef>
                <a:spcPts val="0"/>
              </a:spcBef>
              <a:spcAft>
                <a:spcPts val="0"/>
              </a:spcAft>
              <a:defRPr/>
            </a:pPr>
            <a:endParaRPr lang="en-US" sz="1800" b="0">
              <a:solidFill>
                <a:prstClr val="black"/>
              </a:solidFill>
              <a:latin typeface="Arial" pitchFamily="-109" charset="0"/>
              <a:ea typeface="ＭＳ Ｐゴシック" charset="-128"/>
              <a:cs typeface="ＭＳ Ｐゴシック" charset="-128"/>
            </a:endParaRPr>
          </a:p>
        </p:txBody>
      </p:sp>
      <p:sp>
        <p:nvSpPr>
          <p:cNvPr id="93186" name="Rectangle 2"/>
          <p:cNvSpPr>
            <a:spLocks noGrp="1" noChangeArrowheads="1"/>
          </p:cNvSpPr>
          <p:nvPr>
            <p:ph type="dt" sz="half" idx="2"/>
          </p:nvPr>
        </p:nvSpPr>
        <p:spPr bwMode="auto">
          <a:xfrm>
            <a:off x="8223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eaLnBrk="0" hangingPunct="0">
              <a:defRPr sz="1400" b="0" smtClean="0">
                <a:solidFill>
                  <a:schemeClr val="tx1"/>
                </a:solidFill>
                <a:latin typeface="Helvetica" charset="0"/>
              </a:defRPr>
            </a:lvl1pPr>
          </a:lstStyle>
          <a:p>
            <a:pPr defTabSz="457200" fontAlgn="auto">
              <a:spcBef>
                <a:spcPts val="0"/>
              </a:spcBef>
              <a:spcAft>
                <a:spcPts val="0"/>
              </a:spcAft>
              <a:defRPr/>
            </a:pPr>
            <a:fld id="{CDBD4923-F69D-2244-8324-A9E333A4270C}" type="datetime1">
              <a:rPr lang="en-US" smtClean="0">
                <a:solidFill>
                  <a:prstClr val="black"/>
                </a:solidFill>
                <a:ea typeface="+mn-ea"/>
                <a:cs typeface="+mn-cs"/>
              </a:rPr>
              <a:t>2/12/15</a:t>
            </a:fld>
            <a:endParaRPr lang="en-US">
              <a:solidFill>
                <a:prstClr val="black"/>
              </a:solidFill>
              <a:ea typeface="+mn-ea"/>
              <a:cs typeface="+mn-cs"/>
            </a:endParaRPr>
          </a:p>
        </p:txBody>
      </p:sp>
      <p:sp>
        <p:nvSpPr>
          <p:cNvPr id="93187"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eaLnBrk="0" hangingPunct="0">
              <a:defRPr sz="1400" b="0" dirty="0">
                <a:solidFill>
                  <a:schemeClr val="tx1"/>
                </a:solidFill>
                <a:latin typeface="Helvetica" charset="0"/>
                <a:ea typeface="ＭＳ Ｐゴシック" charset="-128"/>
                <a:cs typeface="ＭＳ Ｐゴシック" charset="-128"/>
              </a:defRPr>
            </a:lvl1pPr>
          </a:lstStyle>
          <a:p>
            <a:pPr defTabSz="457200" fontAlgn="auto">
              <a:spcBef>
                <a:spcPts val="0"/>
              </a:spcBef>
              <a:spcAft>
                <a:spcPts val="0"/>
              </a:spcAft>
              <a:defRPr/>
            </a:pPr>
            <a:endParaRPr lang="en-US">
              <a:solidFill>
                <a:prstClr val="black"/>
              </a:solidFill>
            </a:endParaRPr>
          </a:p>
        </p:txBody>
      </p:sp>
      <p:sp>
        <p:nvSpPr>
          <p:cNvPr id="93188" name="Rectangle 4"/>
          <p:cNvSpPr>
            <a:spLocks noGrp="1" noChangeArrowheads="1"/>
          </p:cNvSpPr>
          <p:nvPr>
            <p:ph type="sldNum" sz="quarter" idx="4"/>
          </p:nvPr>
        </p:nvSpPr>
        <p:spPr bwMode="auto">
          <a:xfrm>
            <a:off x="6553200" y="6248400"/>
            <a:ext cx="173355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eaLnBrk="0" hangingPunct="0">
              <a:defRPr sz="1400" b="0">
                <a:solidFill>
                  <a:schemeClr val="tx1"/>
                </a:solidFill>
                <a:latin typeface="Helvetica" charset="0"/>
              </a:defRPr>
            </a:lvl1pPr>
          </a:lstStyle>
          <a:p>
            <a:pPr defTabSz="457200" fontAlgn="auto">
              <a:spcBef>
                <a:spcPts val="0"/>
              </a:spcBef>
              <a:spcAft>
                <a:spcPts val="0"/>
              </a:spcAft>
              <a:defRPr/>
            </a:pPr>
            <a:fld id="{C0870EC0-1367-E042-85B8-7036D7D71824}" type="slidenum">
              <a:rPr lang="en-US">
                <a:solidFill>
                  <a:prstClr val="black"/>
                </a:solidFill>
                <a:ea typeface="+mn-ea"/>
                <a:cs typeface="+mn-cs"/>
              </a:rPr>
              <a:pPr defTabSz="457200" fontAlgn="auto">
                <a:spcBef>
                  <a:spcPts val="0"/>
                </a:spcBef>
                <a:spcAft>
                  <a:spcPts val="0"/>
                </a:spcAft>
                <a:defRPr/>
              </a:pPr>
              <a:t>‹#›</a:t>
            </a:fld>
            <a:endParaRPr lang="en-US">
              <a:solidFill>
                <a:prstClr val="black"/>
              </a:solidFill>
              <a:ea typeface="+mn-ea"/>
              <a:cs typeface="+mn-cs"/>
            </a:endParaRPr>
          </a:p>
        </p:txBody>
      </p:sp>
      <p:sp>
        <p:nvSpPr>
          <p:cNvPr id="1030" name="Rectangle 5"/>
          <p:cNvSpPr>
            <a:spLocks noGrp="1" noChangeArrowheads="1"/>
          </p:cNvSpPr>
          <p:nvPr>
            <p:ph type="title"/>
          </p:nvPr>
        </p:nvSpPr>
        <p:spPr bwMode="auto">
          <a:xfrm>
            <a:off x="798513" y="173038"/>
            <a:ext cx="78120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63500" tIns="25400" rIns="63500" bIns="25400" numCol="1" anchor="t" anchorCtr="0" compatLnSpc="1">
            <a:prstTxWarp prst="textNoShape">
              <a:avLst/>
            </a:prstTxWarp>
            <a:spAutoFit/>
          </a:bodyPr>
          <a:lstStyle/>
          <a:p>
            <a:pPr lvl="0"/>
            <a:r>
              <a:rPr lang="en-US"/>
              <a:t>Click to edit Master title style</a:t>
            </a:r>
          </a:p>
        </p:txBody>
      </p:sp>
      <p:sp>
        <p:nvSpPr>
          <p:cNvPr id="1031" name="Rectangle 6"/>
          <p:cNvSpPr>
            <a:spLocks noGrp="1" noChangeArrowheads="1"/>
          </p:cNvSpPr>
          <p:nvPr>
            <p:ph type="body" idx="1"/>
          </p:nvPr>
        </p:nvSpPr>
        <p:spPr bwMode="auto">
          <a:xfrm>
            <a:off x="609600" y="914400"/>
            <a:ext cx="8001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63500" tIns="25400" rIns="63500" bIns="25400" numCol="1" anchor="t" anchorCtr="0" compatLnSpc="1">
            <a:prstTxWarp prst="textNoShape">
              <a:avLst/>
            </a:prstTxWarp>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2" name="Line 7"/>
          <p:cNvSpPr>
            <a:spLocks noChangeShapeType="1"/>
          </p:cNvSpPr>
          <p:nvPr/>
        </p:nvSpPr>
        <p:spPr bwMode="auto">
          <a:xfrm>
            <a:off x="0" y="712788"/>
            <a:ext cx="9144000" cy="15875"/>
          </a:xfrm>
          <a:prstGeom prst="line">
            <a:avLst/>
          </a:prstGeom>
          <a:noFill/>
          <a:ln w="47625" cmpd="thickThin">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457200" fontAlgn="auto">
              <a:spcBef>
                <a:spcPts val="0"/>
              </a:spcBef>
              <a:spcAft>
                <a:spcPts val="0"/>
              </a:spcAft>
            </a:pPr>
            <a:endParaRPr lang="en-US" sz="1800" b="0">
              <a:solidFill>
                <a:prstClr val="black"/>
              </a:solidFill>
              <a:latin typeface="Arial"/>
              <a:ea typeface="+mn-ea"/>
              <a:cs typeface="+mn-cs"/>
            </a:endParaRPr>
          </a:p>
        </p:txBody>
      </p:sp>
      <p:pic>
        <p:nvPicPr>
          <p:cNvPr id="1034" name="Picture 12" descr="LBNL_Logo-Full.png"/>
          <p:cNvPicPr>
            <a:picLocks noChangeAspect="1"/>
          </p:cNvPicPr>
          <p:nvPr userDrawn="1"/>
        </p:nvPicPr>
        <p:blipFill>
          <a:blip r:embed="rId16" cstate="print">
            <a:extLst>
              <a:ext uri="{28A0092B-C50C-407E-A947-70E740481C1C}">
                <a14:useLocalDpi xmlns:a14="http://schemas.microsoft.com/office/drawing/2010/main"/>
              </a:ext>
            </a:extLst>
          </a:blip>
          <a:srcRect/>
          <a:stretch>
            <a:fillRect/>
          </a:stretch>
        </p:blipFill>
        <p:spPr bwMode="auto">
          <a:xfrm>
            <a:off x="8369300" y="6213475"/>
            <a:ext cx="635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upc-logo.png"/>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171338" y="6181327"/>
            <a:ext cx="329195" cy="524273"/>
          </a:xfrm>
          <a:prstGeom prst="rect">
            <a:avLst/>
          </a:prstGeom>
        </p:spPr>
      </p:pic>
    </p:spTree>
    <p:extLst>
      <p:ext uri="{BB962C8B-B14F-4D97-AF65-F5344CB8AC3E}">
        <p14:creationId xmlns:p14="http://schemas.microsoft.com/office/powerpoint/2010/main" val="373259241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hf sldNum="0" hdr="0" ftr="0" dt="0"/>
  <p:txStyles>
    <p:titleStyle>
      <a:lvl1pPr algn="l" rtl="0" eaLnBrk="0" fontAlgn="base" hangingPunct="0">
        <a:lnSpc>
          <a:spcPct val="87000"/>
        </a:lnSpc>
        <a:spcBef>
          <a:spcPct val="0"/>
        </a:spcBef>
        <a:spcAft>
          <a:spcPct val="0"/>
        </a:spcAft>
        <a:defRPr sz="2800" b="1">
          <a:solidFill>
            <a:srgbClr val="000099"/>
          </a:solidFill>
          <a:latin typeface="+mj-lt"/>
          <a:ea typeface="ＭＳ Ｐゴシック" charset="-128"/>
          <a:cs typeface="ＭＳ Ｐゴシック" charset="-128"/>
        </a:defRPr>
      </a:lvl1pPr>
      <a:lvl2pPr algn="l" rtl="0" eaLnBrk="0" fontAlgn="base" hangingPunct="0">
        <a:lnSpc>
          <a:spcPct val="87000"/>
        </a:lnSpc>
        <a:spcBef>
          <a:spcPct val="0"/>
        </a:spcBef>
        <a:spcAft>
          <a:spcPct val="0"/>
        </a:spcAft>
        <a:defRPr sz="2800" b="1">
          <a:solidFill>
            <a:srgbClr val="000099"/>
          </a:solidFill>
          <a:latin typeface="Arial" pitchFamily="-109" charset="0"/>
          <a:ea typeface="ＭＳ Ｐゴシック" charset="-128"/>
          <a:cs typeface="ＭＳ Ｐゴシック" charset="-128"/>
        </a:defRPr>
      </a:lvl2pPr>
      <a:lvl3pPr algn="l" rtl="0" eaLnBrk="0" fontAlgn="base" hangingPunct="0">
        <a:lnSpc>
          <a:spcPct val="87000"/>
        </a:lnSpc>
        <a:spcBef>
          <a:spcPct val="0"/>
        </a:spcBef>
        <a:spcAft>
          <a:spcPct val="0"/>
        </a:spcAft>
        <a:defRPr sz="2800" b="1">
          <a:solidFill>
            <a:srgbClr val="000099"/>
          </a:solidFill>
          <a:latin typeface="Arial" pitchFamily="-109" charset="0"/>
          <a:ea typeface="ＭＳ Ｐゴシック" charset="-128"/>
          <a:cs typeface="ＭＳ Ｐゴシック" charset="-128"/>
        </a:defRPr>
      </a:lvl3pPr>
      <a:lvl4pPr algn="l" rtl="0" eaLnBrk="0" fontAlgn="base" hangingPunct="0">
        <a:lnSpc>
          <a:spcPct val="87000"/>
        </a:lnSpc>
        <a:spcBef>
          <a:spcPct val="0"/>
        </a:spcBef>
        <a:spcAft>
          <a:spcPct val="0"/>
        </a:spcAft>
        <a:defRPr sz="2800" b="1">
          <a:solidFill>
            <a:srgbClr val="000099"/>
          </a:solidFill>
          <a:latin typeface="Arial" pitchFamily="-109" charset="0"/>
          <a:ea typeface="ＭＳ Ｐゴシック" charset="-128"/>
          <a:cs typeface="ＭＳ Ｐゴシック" charset="-128"/>
        </a:defRPr>
      </a:lvl4pPr>
      <a:lvl5pPr algn="l" rtl="0" eaLnBrk="0" fontAlgn="base" hangingPunct="0">
        <a:lnSpc>
          <a:spcPct val="87000"/>
        </a:lnSpc>
        <a:spcBef>
          <a:spcPct val="0"/>
        </a:spcBef>
        <a:spcAft>
          <a:spcPct val="0"/>
        </a:spcAft>
        <a:defRPr sz="2800" b="1">
          <a:solidFill>
            <a:srgbClr val="000099"/>
          </a:solidFill>
          <a:latin typeface="Arial" pitchFamily="-109" charset="0"/>
          <a:ea typeface="ＭＳ Ｐゴシック" charset="-128"/>
          <a:cs typeface="ＭＳ Ｐゴシック" charset="-128"/>
        </a:defRPr>
      </a:lvl5pPr>
      <a:lvl6pPr marL="457200" algn="l" rtl="0" eaLnBrk="0" fontAlgn="base" hangingPunct="0">
        <a:lnSpc>
          <a:spcPct val="87000"/>
        </a:lnSpc>
        <a:spcBef>
          <a:spcPct val="0"/>
        </a:spcBef>
        <a:spcAft>
          <a:spcPct val="0"/>
        </a:spcAft>
        <a:defRPr sz="2800" b="1">
          <a:solidFill>
            <a:srgbClr val="000099"/>
          </a:solidFill>
          <a:latin typeface="Arial" pitchFamily="-109" charset="0"/>
        </a:defRPr>
      </a:lvl6pPr>
      <a:lvl7pPr marL="914400" algn="l" rtl="0" eaLnBrk="0" fontAlgn="base" hangingPunct="0">
        <a:lnSpc>
          <a:spcPct val="87000"/>
        </a:lnSpc>
        <a:spcBef>
          <a:spcPct val="0"/>
        </a:spcBef>
        <a:spcAft>
          <a:spcPct val="0"/>
        </a:spcAft>
        <a:defRPr sz="2800" b="1">
          <a:solidFill>
            <a:srgbClr val="000099"/>
          </a:solidFill>
          <a:latin typeface="Arial" pitchFamily="-109" charset="0"/>
        </a:defRPr>
      </a:lvl7pPr>
      <a:lvl8pPr marL="1371600" algn="l" rtl="0" eaLnBrk="0" fontAlgn="base" hangingPunct="0">
        <a:lnSpc>
          <a:spcPct val="87000"/>
        </a:lnSpc>
        <a:spcBef>
          <a:spcPct val="0"/>
        </a:spcBef>
        <a:spcAft>
          <a:spcPct val="0"/>
        </a:spcAft>
        <a:defRPr sz="2800" b="1">
          <a:solidFill>
            <a:srgbClr val="000099"/>
          </a:solidFill>
          <a:latin typeface="Arial" pitchFamily="-109" charset="0"/>
        </a:defRPr>
      </a:lvl8pPr>
      <a:lvl9pPr marL="1828800" algn="l" rtl="0" eaLnBrk="0" fontAlgn="base" hangingPunct="0">
        <a:lnSpc>
          <a:spcPct val="87000"/>
        </a:lnSpc>
        <a:spcBef>
          <a:spcPct val="0"/>
        </a:spcBef>
        <a:spcAft>
          <a:spcPct val="0"/>
        </a:spcAft>
        <a:defRPr sz="2800" b="1">
          <a:solidFill>
            <a:srgbClr val="000099"/>
          </a:solidFill>
          <a:latin typeface="Arial" pitchFamily="-109" charset="0"/>
        </a:defRPr>
      </a:lvl9pPr>
    </p:titleStyle>
    <p:bodyStyle>
      <a:lvl1pPr marL="203200" indent="-203200" algn="l" rtl="0" eaLnBrk="0" fontAlgn="base" hangingPunct="0">
        <a:spcBef>
          <a:spcPct val="15000"/>
        </a:spcBef>
        <a:spcAft>
          <a:spcPct val="0"/>
        </a:spcAft>
        <a:buSzPct val="100000"/>
        <a:buChar char="•"/>
        <a:defRPr sz="2400">
          <a:solidFill>
            <a:schemeClr val="tx1"/>
          </a:solidFill>
          <a:latin typeface="+mn-lt"/>
          <a:ea typeface="ＭＳ Ｐゴシック" charset="-128"/>
          <a:cs typeface="ＭＳ Ｐゴシック" charset="-128"/>
        </a:defRPr>
      </a:lvl1pPr>
      <a:lvl2pPr marL="685800" indent="-190500" algn="l" rtl="0" eaLnBrk="0" fontAlgn="base" hangingPunct="0">
        <a:spcBef>
          <a:spcPct val="15000"/>
        </a:spcBef>
        <a:spcAft>
          <a:spcPct val="0"/>
        </a:spcAft>
        <a:buSzPct val="100000"/>
        <a:buFont typeface="Lucida Grande" charset="0"/>
        <a:buChar char="-"/>
        <a:defRPr sz="2400">
          <a:solidFill>
            <a:srgbClr val="000099"/>
          </a:solidFill>
          <a:latin typeface="+mn-lt"/>
          <a:ea typeface="ＭＳ Ｐゴシック" pitchFamily="-109" charset="-128"/>
        </a:defRPr>
      </a:lvl2pPr>
      <a:lvl3pPr marL="1257300" indent="-342900" algn="l" rtl="0" eaLnBrk="0" fontAlgn="base" hangingPunct="0">
        <a:spcBef>
          <a:spcPct val="15000"/>
        </a:spcBef>
        <a:spcAft>
          <a:spcPct val="0"/>
        </a:spcAft>
        <a:buSzPct val="100000"/>
        <a:buChar char="•"/>
        <a:defRPr sz="2000">
          <a:solidFill>
            <a:schemeClr val="tx1"/>
          </a:solidFill>
          <a:latin typeface="+mn-lt"/>
          <a:ea typeface="ＭＳ Ｐゴシック" pitchFamily="-109" charset="-128"/>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9144000" cy="735013"/>
          </a:xfrm>
          <a:prstGeom prst="rect">
            <a:avLst/>
          </a:prstGeom>
          <a:gradFill flip="none" rotWithShape="1">
            <a:gsLst>
              <a:gs pos="0">
                <a:schemeClr val="accent1">
                  <a:lumMod val="60000"/>
                  <a:lumOff val="40000"/>
                </a:schemeClr>
              </a:gs>
              <a:gs pos="100000">
                <a:srgbClr val="FFFFFF"/>
              </a:gs>
            </a:gsLst>
            <a:lin ang="10800000" scaled="0"/>
            <a:tileRect/>
          </a:gradFill>
          <a:ln w="12700" cap="flat" cmpd="sng" algn="ctr">
            <a:noFill/>
            <a:prstDash val="solid"/>
            <a:round/>
            <a:headEnd type="none" w="sm" len="sm"/>
            <a:tailEnd type="none" w="sm" len="sm"/>
          </a:ln>
          <a:effectLst/>
        </p:spPr>
        <p:txBody>
          <a:bodyPr/>
          <a:lstStyle/>
          <a:p>
            <a:pPr defTabSz="457200" eaLnBrk="0" fontAlgn="auto" hangingPunct="0">
              <a:spcBef>
                <a:spcPts val="0"/>
              </a:spcBef>
              <a:spcAft>
                <a:spcPts val="0"/>
              </a:spcAft>
              <a:defRPr/>
            </a:pPr>
            <a:endParaRPr lang="en-US" sz="1800" b="0">
              <a:solidFill>
                <a:prstClr val="black"/>
              </a:solidFill>
              <a:latin typeface="Arial" pitchFamily="-109" charset="0"/>
              <a:ea typeface="ＭＳ Ｐゴシック" charset="-128"/>
              <a:cs typeface="ＭＳ Ｐゴシック" charset="-128"/>
            </a:endParaRPr>
          </a:p>
        </p:txBody>
      </p:sp>
      <p:sp>
        <p:nvSpPr>
          <p:cNvPr id="93186" name="Rectangle 2"/>
          <p:cNvSpPr>
            <a:spLocks noGrp="1" noChangeArrowheads="1"/>
          </p:cNvSpPr>
          <p:nvPr>
            <p:ph type="dt" sz="half" idx="2"/>
          </p:nvPr>
        </p:nvSpPr>
        <p:spPr bwMode="auto">
          <a:xfrm>
            <a:off x="8223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eaLnBrk="0" hangingPunct="0">
              <a:defRPr sz="1400" b="0" smtClean="0">
                <a:solidFill>
                  <a:schemeClr val="tx1"/>
                </a:solidFill>
                <a:latin typeface="Helvetica" charset="0"/>
              </a:defRPr>
            </a:lvl1pPr>
          </a:lstStyle>
          <a:p>
            <a:pPr defTabSz="457200" fontAlgn="auto">
              <a:spcBef>
                <a:spcPts val="0"/>
              </a:spcBef>
              <a:spcAft>
                <a:spcPts val="0"/>
              </a:spcAft>
              <a:defRPr/>
            </a:pPr>
            <a:fld id="{10D7728F-327F-3F47-B349-5CB62791E901}" type="datetime1">
              <a:rPr lang="en-US" smtClean="0">
                <a:solidFill>
                  <a:prstClr val="black"/>
                </a:solidFill>
              </a:rPr>
              <a:t>2/12/15</a:t>
            </a:fld>
            <a:endParaRPr lang="en-US">
              <a:solidFill>
                <a:prstClr val="black"/>
              </a:solidFill>
            </a:endParaRPr>
          </a:p>
        </p:txBody>
      </p:sp>
      <p:sp>
        <p:nvSpPr>
          <p:cNvPr id="93187"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eaLnBrk="0" hangingPunct="0">
              <a:defRPr sz="1400" b="0" dirty="0">
                <a:solidFill>
                  <a:schemeClr val="tx1"/>
                </a:solidFill>
                <a:latin typeface="Helvetica" charset="0"/>
                <a:ea typeface="ＭＳ Ｐゴシック" charset="-128"/>
                <a:cs typeface="ＭＳ Ｐゴシック" charset="-128"/>
              </a:defRPr>
            </a:lvl1pPr>
          </a:lstStyle>
          <a:p>
            <a:pPr defTabSz="457200" fontAlgn="auto">
              <a:spcBef>
                <a:spcPts val="0"/>
              </a:spcBef>
              <a:spcAft>
                <a:spcPts val="0"/>
              </a:spcAft>
              <a:defRPr/>
            </a:pPr>
            <a:endParaRPr lang="en-US">
              <a:solidFill>
                <a:prstClr val="black"/>
              </a:solidFill>
            </a:endParaRPr>
          </a:p>
        </p:txBody>
      </p:sp>
      <p:sp>
        <p:nvSpPr>
          <p:cNvPr id="93188" name="Rectangle 4"/>
          <p:cNvSpPr>
            <a:spLocks noGrp="1" noChangeArrowheads="1"/>
          </p:cNvSpPr>
          <p:nvPr>
            <p:ph type="sldNum" sz="quarter" idx="4"/>
          </p:nvPr>
        </p:nvSpPr>
        <p:spPr bwMode="auto">
          <a:xfrm>
            <a:off x="6553200" y="6248400"/>
            <a:ext cx="173355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eaLnBrk="0" hangingPunct="0">
              <a:defRPr sz="1400" b="0">
                <a:solidFill>
                  <a:schemeClr val="tx1"/>
                </a:solidFill>
                <a:latin typeface="Helvetica" charset="0"/>
              </a:defRPr>
            </a:lvl1pPr>
          </a:lstStyle>
          <a:p>
            <a:pPr defTabSz="457200" fontAlgn="auto">
              <a:spcBef>
                <a:spcPts val="0"/>
              </a:spcBef>
              <a:spcAft>
                <a:spcPts val="0"/>
              </a:spcAft>
              <a:defRPr/>
            </a:pPr>
            <a:fld id="{C0870EC0-1367-E042-85B8-7036D7D71824}" type="slidenum">
              <a:rPr lang="en-US">
                <a:solidFill>
                  <a:prstClr val="black"/>
                </a:solidFill>
              </a:rPr>
              <a:pPr defTabSz="457200" fontAlgn="auto">
                <a:spcBef>
                  <a:spcPts val="0"/>
                </a:spcBef>
                <a:spcAft>
                  <a:spcPts val="0"/>
                </a:spcAft>
                <a:defRPr/>
              </a:pPr>
              <a:t>‹#›</a:t>
            </a:fld>
            <a:endParaRPr lang="en-US">
              <a:solidFill>
                <a:prstClr val="black"/>
              </a:solidFill>
            </a:endParaRPr>
          </a:p>
        </p:txBody>
      </p:sp>
      <p:sp>
        <p:nvSpPr>
          <p:cNvPr id="1030" name="Rectangle 5"/>
          <p:cNvSpPr>
            <a:spLocks noGrp="1" noChangeArrowheads="1"/>
          </p:cNvSpPr>
          <p:nvPr>
            <p:ph type="title"/>
          </p:nvPr>
        </p:nvSpPr>
        <p:spPr bwMode="auto">
          <a:xfrm>
            <a:off x="798513" y="173038"/>
            <a:ext cx="78120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63500" tIns="25400" rIns="63500" bIns="25400" numCol="1" anchor="t" anchorCtr="0" compatLnSpc="1">
            <a:prstTxWarp prst="textNoShape">
              <a:avLst/>
            </a:prstTxWarp>
            <a:spAutoFit/>
          </a:bodyPr>
          <a:lstStyle/>
          <a:p>
            <a:pPr lvl="0"/>
            <a:r>
              <a:rPr lang="en-US"/>
              <a:t>Click to edit Master title style</a:t>
            </a:r>
          </a:p>
        </p:txBody>
      </p:sp>
      <p:sp>
        <p:nvSpPr>
          <p:cNvPr id="1031" name="Rectangle 6"/>
          <p:cNvSpPr>
            <a:spLocks noGrp="1" noChangeArrowheads="1"/>
          </p:cNvSpPr>
          <p:nvPr>
            <p:ph type="body" idx="1"/>
          </p:nvPr>
        </p:nvSpPr>
        <p:spPr bwMode="auto">
          <a:xfrm>
            <a:off x="609600" y="914400"/>
            <a:ext cx="8001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63500" tIns="25400" rIns="63500" bIns="25400" numCol="1" anchor="t" anchorCtr="0" compatLnSpc="1">
            <a:prstTxWarp prst="textNoShape">
              <a:avLst/>
            </a:prstTxWarp>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2" name="Line 7"/>
          <p:cNvSpPr>
            <a:spLocks noChangeShapeType="1"/>
          </p:cNvSpPr>
          <p:nvPr/>
        </p:nvSpPr>
        <p:spPr bwMode="auto">
          <a:xfrm>
            <a:off x="0" y="712788"/>
            <a:ext cx="9144000" cy="15875"/>
          </a:xfrm>
          <a:prstGeom prst="line">
            <a:avLst/>
          </a:prstGeom>
          <a:noFill/>
          <a:ln w="47625" cmpd="thickThin">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457200" fontAlgn="auto">
              <a:spcBef>
                <a:spcPts val="0"/>
              </a:spcBef>
              <a:spcAft>
                <a:spcPts val="0"/>
              </a:spcAft>
            </a:pPr>
            <a:endParaRPr lang="en-US" sz="1800" b="0">
              <a:solidFill>
                <a:prstClr val="black"/>
              </a:solidFill>
              <a:latin typeface="Arial"/>
            </a:endParaRPr>
          </a:p>
        </p:txBody>
      </p:sp>
      <p:pic>
        <p:nvPicPr>
          <p:cNvPr id="1034" name="Picture 12" descr="LBNL_Logo-Full.png"/>
          <p:cNvPicPr>
            <a:picLocks noChangeAspect="1"/>
          </p:cNvPicPr>
          <p:nvPr userDrawn="1"/>
        </p:nvPicPr>
        <p:blipFill>
          <a:blip r:embed="rId16" cstate="print">
            <a:extLst>
              <a:ext uri="{28A0092B-C50C-407E-A947-70E740481C1C}">
                <a14:useLocalDpi xmlns:a14="http://schemas.microsoft.com/office/drawing/2010/main"/>
              </a:ext>
            </a:extLst>
          </a:blip>
          <a:srcRect/>
          <a:stretch>
            <a:fillRect/>
          </a:stretch>
        </p:blipFill>
        <p:spPr bwMode="auto">
          <a:xfrm>
            <a:off x="8369300" y="6213475"/>
            <a:ext cx="635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upc-logo.png"/>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171338" y="6181327"/>
            <a:ext cx="329195" cy="524273"/>
          </a:xfrm>
          <a:prstGeom prst="rect">
            <a:avLst/>
          </a:prstGeom>
        </p:spPr>
      </p:pic>
    </p:spTree>
    <p:extLst>
      <p:ext uri="{BB962C8B-B14F-4D97-AF65-F5344CB8AC3E}">
        <p14:creationId xmlns:p14="http://schemas.microsoft.com/office/powerpoint/2010/main" val="3065932492"/>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Lst>
  <p:hf sldNum="0" hdr="0" ftr="0" dt="0"/>
  <p:txStyles>
    <p:titleStyle>
      <a:lvl1pPr algn="l" rtl="0" eaLnBrk="0" fontAlgn="base" hangingPunct="0">
        <a:lnSpc>
          <a:spcPct val="87000"/>
        </a:lnSpc>
        <a:spcBef>
          <a:spcPct val="0"/>
        </a:spcBef>
        <a:spcAft>
          <a:spcPct val="0"/>
        </a:spcAft>
        <a:defRPr sz="2800" b="1">
          <a:solidFill>
            <a:srgbClr val="000099"/>
          </a:solidFill>
          <a:latin typeface="+mj-lt"/>
          <a:ea typeface="ＭＳ Ｐゴシック" charset="-128"/>
          <a:cs typeface="ＭＳ Ｐゴシック" charset="-128"/>
        </a:defRPr>
      </a:lvl1pPr>
      <a:lvl2pPr algn="l" rtl="0" eaLnBrk="0" fontAlgn="base" hangingPunct="0">
        <a:lnSpc>
          <a:spcPct val="87000"/>
        </a:lnSpc>
        <a:spcBef>
          <a:spcPct val="0"/>
        </a:spcBef>
        <a:spcAft>
          <a:spcPct val="0"/>
        </a:spcAft>
        <a:defRPr sz="2800" b="1">
          <a:solidFill>
            <a:srgbClr val="000099"/>
          </a:solidFill>
          <a:latin typeface="Arial" pitchFamily="-109" charset="0"/>
          <a:ea typeface="ＭＳ Ｐゴシック" charset="-128"/>
          <a:cs typeface="ＭＳ Ｐゴシック" charset="-128"/>
        </a:defRPr>
      </a:lvl2pPr>
      <a:lvl3pPr algn="l" rtl="0" eaLnBrk="0" fontAlgn="base" hangingPunct="0">
        <a:lnSpc>
          <a:spcPct val="87000"/>
        </a:lnSpc>
        <a:spcBef>
          <a:spcPct val="0"/>
        </a:spcBef>
        <a:spcAft>
          <a:spcPct val="0"/>
        </a:spcAft>
        <a:defRPr sz="2800" b="1">
          <a:solidFill>
            <a:srgbClr val="000099"/>
          </a:solidFill>
          <a:latin typeface="Arial" pitchFamily="-109" charset="0"/>
          <a:ea typeface="ＭＳ Ｐゴシック" charset="-128"/>
          <a:cs typeface="ＭＳ Ｐゴシック" charset="-128"/>
        </a:defRPr>
      </a:lvl3pPr>
      <a:lvl4pPr algn="l" rtl="0" eaLnBrk="0" fontAlgn="base" hangingPunct="0">
        <a:lnSpc>
          <a:spcPct val="87000"/>
        </a:lnSpc>
        <a:spcBef>
          <a:spcPct val="0"/>
        </a:spcBef>
        <a:spcAft>
          <a:spcPct val="0"/>
        </a:spcAft>
        <a:defRPr sz="2800" b="1">
          <a:solidFill>
            <a:srgbClr val="000099"/>
          </a:solidFill>
          <a:latin typeface="Arial" pitchFamily="-109" charset="0"/>
          <a:ea typeface="ＭＳ Ｐゴシック" charset="-128"/>
          <a:cs typeface="ＭＳ Ｐゴシック" charset="-128"/>
        </a:defRPr>
      </a:lvl4pPr>
      <a:lvl5pPr algn="l" rtl="0" eaLnBrk="0" fontAlgn="base" hangingPunct="0">
        <a:lnSpc>
          <a:spcPct val="87000"/>
        </a:lnSpc>
        <a:spcBef>
          <a:spcPct val="0"/>
        </a:spcBef>
        <a:spcAft>
          <a:spcPct val="0"/>
        </a:spcAft>
        <a:defRPr sz="2800" b="1">
          <a:solidFill>
            <a:srgbClr val="000099"/>
          </a:solidFill>
          <a:latin typeface="Arial" pitchFamily="-109" charset="0"/>
          <a:ea typeface="ＭＳ Ｐゴシック" charset="-128"/>
          <a:cs typeface="ＭＳ Ｐゴシック" charset="-128"/>
        </a:defRPr>
      </a:lvl5pPr>
      <a:lvl6pPr marL="457200" algn="l" rtl="0" eaLnBrk="0" fontAlgn="base" hangingPunct="0">
        <a:lnSpc>
          <a:spcPct val="87000"/>
        </a:lnSpc>
        <a:spcBef>
          <a:spcPct val="0"/>
        </a:spcBef>
        <a:spcAft>
          <a:spcPct val="0"/>
        </a:spcAft>
        <a:defRPr sz="2800" b="1">
          <a:solidFill>
            <a:srgbClr val="000099"/>
          </a:solidFill>
          <a:latin typeface="Arial" pitchFamily="-109" charset="0"/>
        </a:defRPr>
      </a:lvl6pPr>
      <a:lvl7pPr marL="914400" algn="l" rtl="0" eaLnBrk="0" fontAlgn="base" hangingPunct="0">
        <a:lnSpc>
          <a:spcPct val="87000"/>
        </a:lnSpc>
        <a:spcBef>
          <a:spcPct val="0"/>
        </a:spcBef>
        <a:spcAft>
          <a:spcPct val="0"/>
        </a:spcAft>
        <a:defRPr sz="2800" b="1">
          <a:solidFill>
            <a:srgbClr val="000099"/>
          </a:solidFill>
          <a:latin typeface="Arial" pitchFamily="-109" charset="0"/>
        </a:defRPr>
      </a:lvl7pPr>
      <a:lvl8pPr marL="1371600" algn="l" rtl="0" eaLnBrk="0" fontAlgn="base" hangingPunct="0">
        <a:lnSpc>
          <a:spcPct val="87000"/>
        </a:lnSpc>
        <a:spcBef>
          <a:spcPct val="0"/>
        </a:spcBef>
        <a:spcAft>
          <a:spcPct val="0"/>
        </a:spcAft>
        <a:defRPr sz="2800" b="1">
          <a:solidFill>
            <a:srgbClr val="000099"/>
          </a:solidFill>
          <a:latin typeface="Arial" pitchFamily="-109" charset="0"/>
        </a:defRPr>
      </a:lvl8pPr>
      <a:lvl9pPr marL="1828800" algn="l" rtl="0" eaLnBrk="0" fontAlgn="base" hangingPunct="0">
        <a:lnSpc>
          <a:spcPct val="87000"/>
        </a:lnSpc>
        <a:spcBef>
          <a:spcPct val="0"/>
        </a:spcBef>
        <a:spcAft>
          <a:spcPct val="0"/>
        </a:spcAft>
        <a:defRPr sz="2800" b="1">
          <a:solidFill>
            <a:srgbClr val="000099"/>
          </a:solidFill>
          <a:latin typeface="Arial" pitchFamily="-109" charset="0"/>
        </a:defRPr>
      </a:lvl9pPr>
    </p:titleStyle>
    <p:bodyStyle>
      <a:lvl1pPr marL="203200" indent="-203200" algn="l" rtl="0" eaLnBrk="0" fontAlgn="base" hangingPunct="0">
        <a:spcBef>
          <a:spcPct val="15000"/>
        </a:spcBef>
        <a:spcAft>
          <a:spcPct val="0"/>
        </a:spcAft>
        <a:buSzPct val="100000"/>
        <a:buChar char="•"/>
        <a:defRPr sz="2400">
          <a:solidFill>
            <a:schemeClr val="tx1"/>
          </a:solidFill>
          <a:latin typeface="+mn-lt"/>
          <a:ea typeface="ＭＳ Ｐゴシック" charset="-128"/>
          <a:cs typeface="ＭＳ Ｐゴシック" charset="-128"/>
        </a:defRPr>
      </a:lvl1pPr>
      <a:lvl2pPr marL="685800" indent="-190500" algn="l" rtl="0" eaLnBrk="0" fontAlgn="base" hangingPunct="0">
        <a:spcBef>
          <a:spcPct val="15000"/>
        </a:spcBef>
        <a:spcAft>
          <a:spcPct val="0"/>
        </a:spcAft>
        <a:buSzPct val="100000"/>
        <a:buFont typeface="Lucida Grande" charset="0"/>
        <a:buChar char="-"/>
        <a:defRPr sz="2400">
          <a:solidFill>
            <a:srgbClr val="000099"/>
          </a:solidFill>
          <a:latin typeface="+mn-lt"/>
          <a:ea typeface="ＭＳ Ｐゴシック" pitchFamily="-109" charset="-128"/>
        </a:defRPr>
      </a:lvl2pPr>
      <a:lvl3pPr marL="1257300" indent="-342900" algn="l" rtl="0" eaLnBrk="0" fontAlgn="base" hangingPunct="0">
        <a:spcBef>
          <a:spcPct val="15000"/>
        </a:spcBef>
        <a:spcAft>
          <a:spcPct val="0"/>
        </a:spcAft>
        <a:buSzPct val="100000"/>
        <a:buChar char="•"/>
        <a:defRPr sz="2000">
          <a:solidFill>
            <a:schemeClr val="tx1"/>
          </a:solidFill>
          <a:latin typeface="+mn-lt"/>
          <a:ea typeface="ＭＳ Ｐゴシック" pitchFamily="-109" charset="-128"/>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11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 Id="rId3" Type="http://schemas.openxmlformats.org/officeDocument/2006/relationships/image" Target="../media/image63.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e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67.jpg"/></Relationships>
</file>

<file path=ppt/slides/_rels/slide133.xml.rels><?xml version="1.0" encoding="UTF-8" standalone="yes"?>
<Relationships xmlns="http://schemas.openxmlformats.org/package/2006/relationships"><Relationship Id="rId3" Type="http://schemas.microsoft.com/office/2007/relationships/media" Target="../media/media2.avi"/><Relationship Id="rId4" Type="http://schemas.openxmlformats.org/officeDocument/2006/relationships/video" Target="../media/media2.avi"/><Relationship Id="rId5" Type="http://schemas.openxmlformats.org/officeDocument/2006/relationships/slideLayout" Target="../slideLayouts/slideLayout31.xml"/><Relationship Id="rId6" Type="http://schemas.openxmlformats.org/officeDocument/2006/relationships/notesSlide" Target="../notesSlides/notesSlide70.xml"/><Relationship Id="rId7" Type="http://schemas.openxmlformats.org/officeDocument/2006/relationships/image" Target="../media/image68.png"/><Relationship Id="rId8" Type="http://schemas.openxmlformats.org/officeDocument/2006/relationships/image" Target="../media/image69.emf"/><Relationship Id="rId9" Type="http://schemas.openxmlformats.org/officeDocument/2006/relationships/image" Target="../media/image70.png"/><Relationship Id="rId10" Type="http://schemas.openxmlformats.org/officeDocument/2006/relationships/chart" Target="../charts/chart11.xml"/><Relationship Id="rId1" Type="http://schemas.microsoft.com/office/2007/relationships/media" Target="../media/media1.avi"/><Relationship Id="rId2" Type="http://schemas.openxmlformats.org/officeDocument/2006/relationships/video" Target="../media/media1.avi"/></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1.xml"/></Relationships>
</file>

<file path=ppt/slides/_rels/slide13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gif"/><Relationship Id="rId1" Type="http://schemas.openxmlformats.org/officeDocument/2006/relationships/slideLayout" Target="../slideLayouts/slideLayout31.xml"/><Relationship Id="rId2" Type="http://schemas.openxmlformats.org/officeDocument/2006/relationships/notesSlide" Target="../notesSlides/notesSlide7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chart" Target="../charts/chart12.xml"/><Relationship Id="rId3" Type="http://schemas.openxmlformats.org/officeDocument/2006/relationships/chart" Target="../charts/char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chart" Target="../charts/chart14.xml"/><Relationship Id="rId3" Type="http://schemas.openxmlformats.org/officeDocument/2006/relationships/chart" Target="../charts/chart1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74.png"/><Relationship Id="rId3" Type="http://schemas.openxmlformats.org/officeDocument/2006/relationships/image" Target="../media/image75.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8.xml"/><Relationship Id="rId3" Type="http://schemas.openxmlformats.org/officeDocument/2006/relationships/chart" Target="../charts/chart1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9.xml"/><Relationship Id="rId3" Type="http://schemas.openxmlformats.org/officeDocument/2006/relationships/image" Target="../media/image7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chart" Target="../charts/char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0.xml"/></Relationships>
</file>

<file path=ppt/slides/_rels/slide161.xml.rels><?xml version="1.0" encoding="UTF-8" standalone="yes"?>
<Relationships xmlns="http://schemas.openxmlformats.org/package/2006/relationships"><Relationship Id="rId3" Type="http://schemas.openxmlformats.org/officeDocument/2006/relationships/image" Target="../media/image78.emf"/><Relationship Id="rId4" Type="http://schemas.openxmlformats.org/officeDocument/2006/relationships/image" Target="../media/image79.emf"/><Relationship Id="rId1" Type="http://schemas.openxmlformats.org/officeDocument/2006/relationships/slideLayout" Target="../slideLayouts/slideLayout36.xml"/><Relationship Id="rId2" Type="http://schemas.openxmlformats.org/officeDocument/2006/relationships/image" Target="../media/image77.e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1.xml"/><Relationship Id="rId3" Type="http://schemas.openxmlformats.org/officeDocument/2006/relationships/image" Target="../media/image80.emf"/></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chart" Target="../charts/chart1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5.xml"/><Relationship Id="rId3" Type="http://schemas.openxmlformats.org/officeDocument/2006/relationships/chart" Target="../charts/char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6.xml"/><Relationship Id="rId3" Type="http://schemas.openxmlformats.org/officeDocument/2006/relationships/image" Target="../media/image8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7.xml"/></Relationships>
</file>

<file path=ppt/slides/_rels/slide172.xml.rels><?xml version="1.0" encoding="UTF-8" standalone="yes"?>
<Relationships xmlns="http://schemas.openxmlformats.org/package/2006/relationships"><Relationship Id="rId3" Type="http://schemas.openxmlformats.org/officeDocument/2006/relationships/chart" Target="../charts/chart20.xml"/><Relationship Id="rId4" Type="http://schemas.openxmlformats.org/officeDocument/2006/relationships/chart" Target="../charts/chart21.xml"/><Relationship Id="rId1" Type="http://schemas.openxmlformats.org/officeDocument/2006/relationships/slideLayout" Target="../slideLayouts/slideLayout31.xml"/><Relationship Id="rId2" Type="http://schemas.openxmlformats.org/officeDocument/2006/relationships/notesSlide" Target="../notesSlides/notesSlide88.xml"/></Relationships>
</file>

<file path=ppt/slides/_rels/slide173.xml.rels><?xml version="1.0" encoding="UTF-8" standalone="yes"?>
<Relationships xmlns="http://schemas.openxmlformats.org/package/2006/relationships"><Relationship Id="rId3" Type="http://schemas.openxmlformats.org/officeDocument/2006/relationships/chart" Target="../charts/chart22.xml"/><Relationship Id="rId4" Type="http://schemas.openxmlformats.org/officeDocument/2006/relationships/chart" Target="../charts/chart23.xml"/><Relationship Id="rId1" Type="http://schemas.openxmlformats.org/officeDocument/2006/relationships/slideLayout" Target="../slideLayouts/slideLayout31.xml"/><Relationship Id="rId2" Type="http://schemas.openxmlformats.org/officeDocument/2006/relationships/notesSlide" Target="../notesSlides/notesSlide8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82.jpe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83.em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0.xml"/><Relationship Id="rId3" Type="http://schemas.openxmlformats.org/officeDocument/2006/relationships/hyperlink" Target="https://bitbucket.org/upcxx/upcxx" TargetMode="External"/></Relationships>
</file>

<file path=ppt/slides/_rels/slide177.xml.rels><?xml version="1.0" encoding="UTF-8" standalone="yes"?>
<Relationships xmlns="http://schemas.openxmlformats.org/package/2006/relationships"><Relationship Id="rId3" Type="http://schemas.openxmlformats.org/officeDocument/2006/relationships/hyperlink" Target="http://upc.lbl.gov" TargetMode="External"/><Relationship Id="rId4" Type="http://schemas.openxmlformats.org/officeDocument/2006/relationships/hyperlink" Target="http://www.gccupc.org" TargetMode="External"/><Relationship Id="rId5" Type="http://schemas.openxmlformats.org/officeDocument/2006/relationships/hyperlink" Target="http://titanium.cs.berkeley.edu" TargetMode="External"/><Relationship Id="rId6" Type="http://schemas.openxmlformats.org/officeDocument/2006/relationships/hyperlink" Target="http://caf.rice.edu" TargetMode="External"/><Relationship Id="rId7" Type="http://schemas.openxmlformats.org/officeDocument/2006/relationships/hyperlink" Target="http://chapel.cray.com" TargetMode="External"/><Relationship Id="rId1" Type="http://schemas.openxmlformats.org/officeDocument/2006/relationships/slideLayout" Target="../slideLayouts/slideLayout17.xml"/><Relationship Id="rId2" Type="http://schemas.openxmlformats.org/officeDocument/2006/relationships/hyperlink" Target="http://upc-lang.org"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chart" Target="../charts/chart2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chart" Target="../charts/chart2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6.xml.rels><?xml version="1.0" encoding="UTF-8" standalone="yes"?>
<Relationships xmlns="http://schemas.openxmlformats.org/package/2006/relationships"><Relationship Id="rId3" Type="http://schemas.openxmlformats.org/officeDocument/2006/relationships/image" Target="../media/image85.jpeg"/><Relationship Id="rId4" Type="http://schemas.openxmlformats.org/officeDocument/2006/relationships/image" Target="../media/image86.png"/><Relationship Id="rId1" Type="http://schemas.openxmlformats.org/officeDocument/2006/relationships/slideLayout" Target="../slideLayouts/slideLayout17.xml"/><Relationship Id="rId2" Type="http://schemas.openxmlformats.org/officeDocument/2006/relationships/image" Target="../media/image84.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6.xml"/><Relationship Id="rId3" Type="http://schemas.openxmlformats.org/officeDocument/2006/relationships/hyperlink" Target="http://langpop.com"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8.emf"/><Relationship Id="rId1" Type="http://schemas.openxmlformats.org/officeDocument/2006/relationships/slideLayout" Target="../slideLayouts/slideLayout19.xml"/><Relationship Id="rId2" Type="http://schemas.openxmlformats.org/officeDocument/2006/relationships/notesSlide" Target="../notesSlides/notesSlide9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98.xml"/><Relationship Id="rId4" Type="http://schemas.openxmlformats.org/officeDocument/2006/relationships/oleObject" Target="../embeddings/oleObject8.bin"/><Relationship Id="rId5" Type="http://schemas.openxmlformats.org/officeDocument/2006/relationships/image" Target="../media/image89.emf"/><Relationship Id="rId6" Type="http://schemas.openxmlformats.org/officeDocument/2006/relationships/oleObject" Target="../embeddings/Microsoft_Excel_97_-_2004_Worksheet1.xls"/><Relationship Id="rId7" Type="http://schemas.openxmlformats.org/officeDocument/2006/relationships/image" Target="../media/image90.emf"/><Relationship Id="rId1" Type="http://schemas.openxmlformats.org/officeDocument/2006/relationships/vmlDrawing" Target="../drawings/vmlDrawing6.vml"/><Relationship Id="rId2" Type="http://schemas.openxmlformats.org/officeDocument/2006/relationships/slideLayout" Target="../slideLayouts/slideLayout19.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9.xml"/><Relationship Id="rId3" Type="http://schemas.openxmlformats.org/officeDocument/2006/relationships/image" Target="../media/image91.png"/></Relationships>
</file>

<file path=ppt/slides/_rels/slide212.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image" Target="../media/image92.png"/><Relationship Id="rId1" Type="http://schemas.microsoft.com/office/2007/relationships/media" Target="file://localhost/Users/yelick/Kathy/talks/heart/full-heart-big.gif" TargetMode="External"/><Relationship Id="rId2" Type="http://schemas.openxmlformats.org/officeDocument/2006/relationships/video" Target="file://localhost/Users/yelick/Kathy/talks/heart/full-heart-big.gif" TargetMode="Externa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chart" Target="../charts/chart26.xml"/><Relationship Id="rId3" Type="http://schemas.openxmlformats.org/officeDocument/2006/relationships/chart" Target="../charts/chart2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0.xml"/></Relationships>
</file>

<file path=ppt/slides/_rels/slide216.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1" Type="http://schemas.openxmlformats.org/officeDocument/2006/relationships/slideLayout" Target="../slideLayouts/slideLayout17.xml"/><Relationship Id="rId2" Type="http://schemas.openxmlformats.org/officeDocument/2006/relationships/notesSlide" Target="../notesSlides/notesSlide101.xml"/></Relationships>
</file>

<file path=ppt/slides/_rels/slide217.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jpeg"/><Relationship Id="rId1" Type="http://schemas.openxmlformats.org/officeDocument/2006/relationships/slideLayout" Target="../slideLayouts/slideLayout17.xml"/><Relationship Id="rId2" Type="http://schemas.openxmlformats.org/officeDocument/2006/relationships/notesSlide" Target="../notesSlides/notesSlide102.xml"/></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103.xml"/><Relationship Id="rId4" Type="http://schemas.openxmlformats.org/officeDocument/2006/relationships/oleObject" Target="../embeddings/Microsoft_Excel_97_-_2004_Worksheet2.xls"/><Relationship Id="rId5" Type="http://schemas.openxmlformats.org/officeDocument/2006/relationships/image" Target="../media/image100.png"/><Relationship Id="rId6" Type="http://schemas.openxmlformats.org/officeDocument/2006/relationships/image" Target="../media/image101.png"/><Relationship Id="rId1" Type="http://schemas.openxmlformats.org/officeDocument/2006/relationships/vmlDrawing" Target="../drawings/vmlDrawing7.vml"/><Relationship Id="rId2" Type="http://schemas.openxmlformats.org/officeDocument/2006/relationships/slideLayout" Target="../slideLayouts/slideLayout1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hyperlink" Target="http://upc.lbl.gov/download/dist/upcr_preinclude/bupc_collectivev.h" TargetMode="External"/><Relationship Id="rId4" Type="http://schemas.openxmlformats.org/officeDocument/2006/relationships/hyperlink" Target="http://upc.lbl.gov/docs/user/upc_spec_1.2.pdf"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 Id="rId3" Type="http://schemas.openxmlformats.org/officeDocument/2006/relationships/chart" Target="../charts/char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1.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 Id="rId3" Type="http://schemas.openxmlformats.org/officeDocument/2006/relationships/chart" Target="../charts/chart6.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oleObject" Target="../embeddings/oleObject1.bin"/><Relationship Id="rId5" Type="http://schemas.openxmlformats.org/officeDocument/2006/relationships/image" Target="../media/image28.e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oleObject" Target="../embeddings/oleObject2.bin"/><Relationship Id="rId5" Type="http://schemas.openxmlformats.org/officeDocument/2006/relationships/image" Target="../media/image29.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9.xml"/><Relationship Id="rId4" Type="http://schemas.openxmlformats.org/officeDocument/2006/relationships/oleObject" Target="../embeddings/oleObject3.bin"/><Relationship Id="rId5" Type="http://schemas.openxmlformats.org/officeDocument/2006/relationships/image" Target="../media/image30.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oleObject" Target="../embeddings/oleObject4.bin"/><Relationship Id="rId5" Type="http://schemas.openxmlformats.org/officeDocument/2006/relationships/image" Target="../media/image31.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79.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chart" Target="../charts/char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oleObject" Target="../embeddings/oleObject5.bin"/><Relationship Id="rId5" Type="http://schemas.openxmlformats.org/officeDocument/2006/relationships/image" Target="../media/image35.emf"/><Relationship Id="rId6" Type="http://schemas.openxmlformats.org/officeDocument/2006/relationships/oleObject" Target="../embeddings/oleObject6.bin"/><Relationship Id="rId7" Type="http://schemas.openxmlformats.org/officeDocument/2006/relationships/image" Target="../media/image36.emf"/><Relationship Id="rId8" Type="http://schemas.openxmlformats.org/officeDocument/2006/relationships/oleObject" Target="../embeddings/oleObject7.bin"/><Relationship Id="rId9" Type="http://schemas.openxmlformats.org/officeDocument/2006/relationships/image" Target="../media/image37.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chart" Target="../charts/char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upc.lbl.gov"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9.xml"/><Relationship Id="rId3" Type="http://schemas.openxmlformats.org/officeDocument/2006/relationships/chart" Target="../charts/char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ChangeArrowheads="1"/>
          </p:cNvSpPr>
          <p:nvPr/>
        </p:nvSpPr>
        <p:spPr bwMode="auto">
          <a:xfrm>
            <a:off x="0" y="0"/>
            <a:ext cx="9144000" cy="1404938"/>
          </a:xfrm>
          <a:prstGeom prst="rect">
            <a:avLst/>
          </a:prstGeom>
          <a:gradFill rotWithShape="0">
            <a:gsLst>
              <a:gs pos="0">
                <a:srgbClr val="4687BC"/>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a:p>
        </p:txBody>
      </p:sp>
      <p:sp>
        <p:nvSpPr>
          <p:cNvPr id="17410" name="Rectangle 3"/>
          <p:cNvSpPr>
            <a:spLocks noChangeArrowheads="1"/>
          </p:cNvSpPr>
          <p:nvPr/>
        </p:nvSpPr>
        <p:spPr bwMode="auto">
          <a:xfrm>
            <a:off x="469900" y="2019300"/>
            <a:ext cx="8382000" cy="449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600" dirty="0">
                <a:solidFill>
                  <a:srgbClr val="000000"/>
                </a:solidFill>
                <a:latin typeface="Helvetica" charset="0"/>
              </a:rPr>
              <a:t>Partitioned Global Address </a:t>
            </a:r>
            <a:br>
              <a:rPr lang="en-US" sz="3600" dirty="0">
                <a:solidFill>
                  <a:srgbClr val="000000"/>
                </a:solidFill>
                <a:latin typeface="Helvetica" charset="0"/>
              </a:rPr>
            </a:br>
            <a:r>
              <a:rPr lang="en-US" sz="3600" dirty="0">
                <a:solidFill>
                  <a:srgbClr val="000000"/>
                </a:solidFill>
                <a:latin typeface="Helvetica" charset="0"/>
              </a:rPr>
              <a:t>Space Programming</a:t>
            </a:r>
            <a:br>
              <a:rPr lang="en-US" sz="3600" dirty="0">
                <a:solidFill>
                  <a:srgbClr val="000000"/>
                </a:solidFill>
                <a:latin typeface="Helvetica" charset="0"/>
              </a:rPr>
            </a:br>
            <a:r>
              <a:rPr lang="en-US" sz="2800" dirty="0">
                <a:solidFill>
                  <a:srgbClr val="000000"/>
                </a:solidFill>
                <a:latin typeface="Helvetica" charset="0"/>
              </a:rPr>
              <a:t>with </a:t>
            </a:r>
            <a:br>
              <a:rPr lang="en-US" sz="2800" dirty="0">
                <a:solidFill>
                  <a:srgbClr val="000000"/>
                </a:solidFill>
                <a:latin typeface="Helvetica" charset="0"/>
              </a:rPr>
            </a:br>
            <a:r>
              <a:rPr lang="en-US" sz="3200" dirty="0">
                <a:solidFill>
                  <a:srgbClr val="000000"/>
                </a:solidFill>
                <a:latin typeface="Helvetica" charset="0"/>
              </a:rPr>
              <a:t>Unified Parallel C (UPC</a:t>
            </a:r>
            <a:r>
              <a:rPr lang="en-US" sz="3200" dirty="0" smtClean="0">
                <a:solidFill>
                  <a:srgbClr val="000000"/>
                </a:solidFill>
                <a:latin typeface="Helvetica" charset="0"/>
              </a:rPr>
              <a:t>) and UPC++</a:t>
            </a:r>
            <a:endParaRPr lang="en-US" sz="3200" dirty="0">
              <a:solidFill>
                <a:srgbClr val="000000"/>
              </a:solidFill>
              <a:latin typeface="Helvetica" charset="0"/>
            </a:endParaRPr>
          </a:p>
          <a:p>
            <a:pPr algn="ctr"/>
            <a:endParaRPr lang="en-US" sz="1800" dirty="0">
              <a:solidFill>
                <a:srgbClr val="000000"/>
              </a:solidFill>
            </a:endParaRPr>
          </a:p>
          <a:p>
            <a:pPr algn="ctr" eaLnBrk="0" hangingPunct="0"/>
            <a:r>
              <a:rPr lang="en-US" sz="2800" dirty="0">
                <a:solidFill>
                  <a:schemeClr val="tx1"/>
                </a:solidFill>
              </a:rPr>
              <a:t>Kathy Yelick</a:t>
            </a:r>
          </a:p>
          <a:p>
            <a:pPr algn="ctr" eaLnBrk="0" hangingPunct="0"/>
            <a:r>
              <a:rPr lang="en-US" dirty="0">
                <a:solidFill>
                  <a:schemeClr val="tx1"/>
                </a:solidFill>
              </a:rPr>
              <a:t>Associate Laboratory Director for Computing Sciences</a:t>
            </a:r>
          </a:p>
          <a:p>
            <a:pPr algn="ctr" eaLnBrk="0" hangingPunct="0"/>
            <a:r>
              <a:rPr lang="en-US" dirty="0">
                <a:solidFill>
                  <a:schemeClr val="tx1"/>
                </a:solidFill>
              </a:rPr>
              <a:t>Lawrence Berkeley National Laboratory</a:t>
            </a:r>
          </a:p>
          <a:p>
            <a:pPr algn="ctr" eaLnBrk="0" hangingPunct="0"/>
            <a:endParaRPr lang="en-US" dirty="0">
              <a:solidFill>
                <a:schemeClr val="tx1"/>
              </a:solidFill>
            </a:endParaRPr>
          </a:p>
          <a:p>
            <a:pPr algn="ctr" eaLnBrk="0" hangingPunct="0"/>
            <a:r>
              <a:rPr lang="en-US" dirty="0">
                <a:solidFill>
                  <a:schemeClr val="tx1"/>
                </a:solidFill>
              </a:rPr>
              <a:t>EECS Professor, UC Berkeley</a:t>
            </a:r>
          </a:p>
          <a:p>
            <a:pPr algn="ctr" eaLnBrk="0" hangingPunct="0"/>
            <a:endParaRPr lang="en-US" sz="2800" dirty="0">
              <a:solidFill>
                <a:schemeClr val="tx1"/>
              </a:solidFill>
            </a:endParaRPr>
          </a:p>
        </p:txBody>
      </p:sp>
      <p:pic>
        <p:nvPicPr>
          <p:cNvPr id="17411"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219700" y="549275"/>
            <a:ext cx="12065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409700" y="549275"/>
            <a:ext cx="121602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5"/>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39700" y="549275"/>
            <a:ext cx="121602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6"/>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2679700" y="549275"/>
            <a:ext cx="121602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9"/>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3937000" y="549275"/>
            <a:ext cx="1230313"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10"/>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6477000" y="549275"/>
            <a:ext cx="121602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11"/>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7759700" y="549275"/>
            <a:ext cx="121602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12" descr="NERSC-logo-medres.png"/>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3784600" y="6154738"/>
            <a:ext cx="16129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554851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ctrTitle"/>
          </p:nvPr>
        </p:nvSpPr>
        <p:spPr/>
        <p:txBody>
          <a:bodyPr/>
          <a:lstStyle/>
          <a:p>
            <a:r>
              <a:rPr lang="en-US" dirty="0">
                <a:latin typeface="Helvetica" charset="0"/>
                <a:ea typeface="ＭＳ Ｐゴシック" charset="0"/>
                <a:cs typeface="ＭＳ Ｐゴシック" charset="0"/>
              </a:rPr>
              <a:t>UPC Execution Model</a:t>
            </a:r>
          </a:p>
        </p:txBody>
      </p:sp>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lulesh-mesh.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47932" y="4170121"/>
            <a:ext cx="3966082" cy="2687879"/>
          </a:xfrm>
          <a:prstGeom prst="rect">
            <a:avLst/>
          </a:prstGeom>
        </p:spPr>
      </p:pic>
      <p:sp>
        <p:nvSpPr>
          <p:cNvPr id="2" name="Title 1"/>
          <p:cNvSpPr>
            <a:spLocks noGrp="1"/>
          </p:cNvSpPr>
          <p:nvPr>
            <p:ph type="title"/>
          </p:nvPr>
        </p:nvSpPr>
        <p:spPr>
          <a:xfrm>
            <a:off x="457201" y="173038"/>
            <a:ext cx="8153400" cy="1185247"/>
          </a:xfrm>
        </p:spPr>
        <p:txBody>
          <a:bodyPr/>
          <a:lstStyle/>
          <a:p>
            <a:r>
              <a:rPr lang="en-US" dirty="0" smtClean="0"/>
              <a:t>LULESH - https</a:t>
            </a:r>
            <a:r>
              <a:rPr lang="en-US" dirty="0"/>
              <a:t>://</a:t>
            </a:r>
            <a:r>
              <a:rPr lang="en-US" dirty="0" err="1"/>
              <a:t>codesign.llnl.gov</a:t>
            </a:r>
            <a:r>
              <a:rPr lang="en-US" dirty="0"/>
              <a:t>/</a:t>
            </a:r>
            <a:r>
              <a:rPr lang="en-US" dirty="0" err="1"/>
              <a:t>lulesh.php</a:t>
            </a:r>
            <a:r>
              <a:rPr lang="en-US" dirty="0"/>
              <a:t/>
            </a:r>
            <a:br>
              <a:rPr lang="en-US" dirty="0"/>
            </a:br>
            <a:endParaRPr lang="en-US" dirty="0"/>
          </a:p>
        </p:txBody>
      </p:sp>
      <p:sp>
        <p:nvSpPr>
          <p:cNvPr id="3" name="Content Placeholder 2"/>
          <p:cNvSpPr>
            <a:spLocks noGrp="1"/>
          </p:cNvSpPr>
          <p:nvPr>
            <p:ph idx="1"/>
          </p:nvPr>
        </p:nvSpPr>
        <p:spPr>
          <a:xfrm>
            <a:off x="381001" y="1030215"/>
            <a:ext cx="8229600" cy="4885742"/>
          </a:xfrm>
        </p:spPr>
        <p:txBody>
          <a:bodyPr>
            <a:normAutofit/>
          </a:bodyPr>
          <a:lstStyle/>
          <a:p>
            <a:r>
              <a:rPr lang="en-US" b="1" dirty="0"/>
              <a:t>Livermore Unstructured </a:t>
            </a:r>
            <a:r>
              <a:rPr lang="en-US" b="1" dirty="0" err="1"/>
              <a:t>Lagrangian</a:t>
            </a:r>
            <a:r>
              <a:rPr lang="en-US" b="1" dirty="0"/>
              <a:t> Explicit Shock </a:t>
            </a:r>
            <a:r>
              <a:rPr lang="en-US" b="1" dirty="0" smtClean="0"/>
              <a:t>Hydrodynamics</a:t>
            </a:r>
          </a:p>
          <a:p>
            <a:r>
              <a:rPr lang="en-US" sz="2400" dirty="0" smtClean="0"/>
              <a:t>Models explicit hydrodynamics portion of ALE3D</a:t>
            </a:r>
          </a:p>
          <a:p>
            <a:r>
              <a:rPr lang="en-US" sz="2400" dirty="0" smtClean="0"/>
              <a:t>Particular application is a </a:t>
            </a:r>
            <a:r>
              <a:rPr lang="en-US" sz="2400" dirty="0" err="1" smtClean="0"/>
              <a:t>Sedov</a:t>
            </a:r>
            <a:r>
              <a:rPr lang="en-US" sz="2400" dirty="0" smtClean="0"/>
              <a:t> blast wave problem</a:t>
            </a:r>
          </a:p>
          <a:p>
            <a:r>
              <a:rPr lang="en-US" sz="2400" dirty="0" smtClean="0"/>
              <a:t>Used to explore various programming models, e.g. Charm++, Chapel, Loci, Liszt</a:t>
            </a:r>
          </a:p>
          <a:p>
            <a:r>
              <a:rPr lang="en-US" sz="2400" dirty="0" smtClean="0"/>
              <a:t>Solves equations on a staggered 3D spatial mesh</a:t>
            </a:r>
          </a:p>
          <a:p>
            <a:r>
              <a:rPr lang="en-US" sz="2400" dirty="0" smtClean="0"/>
              <a:t>Most communication is nearest neighbor on a hexahedral 3D grid</a:t>
            </a:r>
          </a:p>
        </p:txBody>
      </p:sp>
    </p:spTree>
    <p:extLst>
      <p:ext uri="{BB962C8B-B14F-4D97-AF65-F5344CB8AC3E}">
        <p14:creationId xmlns:p14="http://schemas.microsoft.com/office/powerpoint/2010/main" val="36902600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LULESH OMP</a:t>
            </a:r>
            <a:endParaRPr lang="en-US" dirty="0"/>
          </a:p>
        </p:txBody>
      </p:sp>
      <p:sp>
        <p:nvSpPr>
          <p:cNvPr id="3" name="Content Placeholder 2"/>
          <p:cNvSpPr>
            <a:spLocks noGrp="1"/>
          </p:cNvSpPr>
          <p:nvPr>
            <p:ph idx="1"/>
          </p:nvPr>
        </p:nvSpPr>
        <p:spPr/>
        <p:txBody>
          <a:bodyPr>
            <a:normAutofit/>
          </a:bodyPr>
          <a:lstStyle/>
          <a:p>
            <a:r>
              <a:rPr lang="en-US" sz="2800" dirty="0" smtClean="0"/>
              <a:t>Doesn’t scale beyond 12 cores (2 NUMA nodes)</a:t>
            </a:r>
            <a:endParaRPr lang="en-US" sz="2800" dirty="0"/>
          </a:p>
        </p:txBody>
      </p:sp>
      <p:pic>
        <p:nvPicPr>
          <p:cNvPr id="4" name="Picture 3" descr="AMD-lulesh-omp.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92850" y="2315820"/>
            <a:ext cx="7009989" cy="4381242"/>
          </a:xfrm>
          <a:prstGeom prst="rect">
            <a:avLst/>
          </a:prstGeom>
        </p:spPr>
      </p:pic>
      <p:pic>
        <p:nvPicPr>
          <p:cNvPr id="5" name="Picture 4" descr="inv-AMD-lulesh-omp.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7758" y="2149210"/>
            <a:ext cx="7315932" cy="4572457"/>
          </a:xfrm>
          <a:prstGeom prst="rect">
            <a:avLst/>
          </a:prstGeom>
        </p:spPr>
      </p:pic>
    </p:spTree>
    <p:extLst>
      <p:ext uri="{BB962C8B-B14F-4D97-AF65-F5344CB8AC3E}">
        <p14:creationId xmlns:p14="http://schemas.microsoft.com/office/powerpoint/2010/main" val="31193533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LULESH OMP Parallel Initialization</a:t>
            </a:r>
            <a:endParaRPr lang="en-US" dirty="0"/>
          </a:p>
        </p:txBody>
      </p:sp>
      <p:sp>
        <p:nvSpPr>
          <p:cNvPr id="3" name="Content Placeholder 2"/>
          <p:cNvSpPr>
            <a:spLocks noGrp="1"/>
          </p:cNvSpPr>
          <p:nvPr>
            <p:ph idx="1"/>
          </p:nvPr>
        </p:nvSpPr>
        <p:spPr/>
        <p:txBody>
          <a:bodyPr>
            <a:normAutofit/>
          </a:bodyPr>
          <a:lstStyle/>
          <a:p>
            <a:r>
              <a:rPr lang="en-US" sz="2400" dirty="0" smtClean="0"/>
              <a:t>Parallel initialization helps only slightly</a:t>
            </a:r>
          </a:p>
          <a:p>
            <a:r>
              <a:rPr lang="en-US" sz="2400" dirty="0" smtClean="0"/>
              <a:t>Still doesn’t scale beyond 18 cores</a:t>
            </a:r>
          </a:p>
          <a:p>
            <a:r>
              <a:rPr lang="en-US" sz="2400" dirty="0" smtClean="0"/>
              <a:t>Uses temporary arrays with </a:t>
            </a:r>
            <a:r>
              <a:rPr lang="en-US" sz="2400" dirty="0" err="1" smtClean="0">
                <a:latin typeface="Courier"/>
                <a:cs typeface="Courier"/>
              </a:rPr>
              <a:t>malloc</a:t>
            </a:r>
            <a:r>
              <a:rPr lang="en-US" sz="2400" dirty="0" smtClean="0"/>
              <a:t> and </a:t>
            </a:r>
            <a:r>
              <a:rPr lang="en-US" sz="2400" dirty="0" smtClean="0">
                <a:latin typeface="Courier"/>
                <a:cs typeface="Courier"/>
              </a:rPr>
              <a:t>free</a:t>
            </a:r>
            <a:r>
              <a:rPr lang="en-US" sz="2400" dirty="0" smtClean="0"/>
              <a:t> in many calls</a:t>
            </a:r>
            <a:endParaRPr lang="en-US" sz="2400" dirty="0"/>
          </a:p>
        </p:txBody>
      </p:sp>
      <p:pic>
        <p:nvPicPr>
          <p:cNvPr id="4" name="Picture 3" descr="AMD-lulesh-omp-init.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44197" y="3087457"/>
            <a:ext cx="5838376" cy="3648984"/>
          </a:xfrm>
          <a:prstGeom prst="rect">
            <a:avLst/>
          </a:prstGeom>
        </p:spPr>
      </p:pic>
      <p:pic>
        <p:nvPicPr>
          <p:cNvPr id="5" name="Picture 4" descr="inv-AMD-lulesh-omp-ini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7827" y="2575034"/>
            <a:ext cx="7315932" cy="4282966"/>
          </a:xfrm>
          <a:prstGeom prst="rect">
            <a:avLst/>
          </a:prstGeom>
        </p:spPr>
      </p:pic>
    </p:spTree>
    <p:extLst>
      <p:ext uri="{BB962C8B-B14F-4D97-AF65-F5344CB8AC3E}">
        <p14:creationId xmlns:p14="http://schemas.microsoft.com/office/powerpoint/2010/main" val="17974798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LULESH </a:t>
            </a:r>
            <a:r>
              <a:rPr lang="en-US" dirty="0" err="1" smtClean="0"/>
              <a:t>OpenMP</a:t>
            </a:r>
            <a:r>
              <a:rPr lang="en-US" dirty="0" smtClean="0"/>
              <a:t> to UPC</a:t>
            </a:r>
            <a:endParaRPr lang="en-US" dirty="0"/>
          </a:p>
        </p:txBody>
      </p:sp>
      <p:sp>
        <p:nvSpPr>
          <p:cNvPr id="3" name="Content Placeholder 2"/>
          <p:cNvSpPr>
            <a:spLocks noGrp="1"/>
          </p:cNvSpPr>
          <p:nvPr>
            <p:ph idx="1"/>
          </p:nvPr>
        </p:nvSpPr>
        <p:spPr>
          <a:xfrm>
            <a:off x="609600" y="914400"/>
            <a:ext cx="8001000" cy="5292580"/>
          </a:xfrm>
        </p:spPr>
        <p:txBody>
          <a:bodyPr>
            <a:normAutofit/>
          </a:bodyPr>
          <a:lstStyle/>
          <a:p>
            <a:r>
              <a:rPr lang="en-US" dirty="0" smtClean="0"/>
              <a:t>LULESH authors advise:</a:t>
            </a:r>
          </a:p>
          <a:p>
            <a:pPr marL="457200" lvl="1" indent="0">
              <a:buNone/>
            </a:pPr>
            <a:r>
              <a:rPr lang="en-US" i="1" dirty="0" smtClean="0"/>
              <a:t>“Do not make simplifications”</a:t>
            </a:r>
          </a:p>
          <a:p>
            <a:pPr marL="514350" indent="-457200"/>
            <a:r>
              <a:rPr lang="en-US" dirty="0" smtClean="0"/>
              <a:t>None-the-less, I made some simplifications:</a:t>
            </a:r>
          </a:p>
          <a:p>
            <a:pPr marL="914400" lvl="1" indent="-457200"/>
            <a:r>
              <a:rPr lang="en-US" dirty="0" smtClean="0"/>
              <a:t>Primarily for readability and clarity</a:t>
            </a:r>
          </a:p>
          <a:p>
            <a:pPr marL="914400" lvl="1" indent="-457200"/>
            <a:r>
              <a:rPr lang="en-US" dirty="0" smtClean="0"/>
              <a:t>Why follow certain </a:t>
            </a:r>
            <a:r>
              <a:rPr lang="en-US" dirty="0" err="1" smtClean="0"/>
              <a:t>impl</a:t>
            </a:r>
            <a:r>
              <a:rPr lang="en-US" dirty="0" smtClean="0"/>
              <a:t>. choices? (e.g. temp arrays)</a:t>
            </a:r>
          </a:p>
          <a:p>
            <a:pPr marL="514350" indent="-457200"/>
            <a:r>
              <a:rPr lang="en-US" dirty="0" smtClean="0"/>
              <a:t>Performance improvements in UPC at scale</a:t>
            </a:r>
          </a:p>
          <a:p>
            <a:pPr marL="914400" lvl="1" indent="-457200"/>
            <a:r>
              <a:rPr lang="en-US" dirty="0" smtClean="0"/>
              <a:t>Primarily due to locality management, not simplifications</a:t>
            </a:r>
          </a:p>
          <a:p>
            <a:pPr marL="514350" indent="-457200"/>
            <a:r>
              <a:rPr lang="en-US" dirty="0" smtClean="0"/>
              <a:t>UPC with one thread is slower than C++ serial</a:t>
            </a:r>
          </a:p>
          <a:p>
            <a:pPr marL="914400" lvl="1" indent="-457200"/>
            <a:r>
              <a:rPr lang="en-US" dirty="0" smtClean="0"/>
              <a:t>Best UPC 298s, best C++ serial 283s</a:t>
            </a:r>
            <a:endParaRPr lang="en-US" dirty="0"/>
          </a:p>
        </p:txBody>
      </p:sp>
    </p:spTree>
    <p:extLst>
      <p:ext uri="{BB962C8B-B14F-4D97-AF65-F5344CB8AC3E}">
        <p14:creationId xmlns:p14="http://schemas.microsoft.com/office/powerpoint/2010/main" val="16543675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8345487" cy="810376"/>
          </a:xfrm>
        </p:spPr>
        <p:txBody>
          <a:bodyPr/>
          <a:lstStyle/>
          <a:p>
            <a:r>
              <a:rPr lang="en-US" dirty="0" smtClean="0"/>
              <a:t>LULESH Naïve UPC – block cyclic distribution</a:t>
            </a:r>
            <a:endParaRPr lang="en-US" dirty="0"/>
          </a:p>
        </p:txBody>
      </p:sp>
      <p:sp>
        <p:nvSpPr>
          <p:cNvPr id="3" name="Content Placeholder 2"/>
          <p:cNvSpPr>
            <a:spLocks noGrp="1"/>
          </p:cNvSpPr>
          <p:nvPr>
            <p:ph idx="1"/>
          </p:nvPr>
        </p:nvSpPr>
        <p:spPr/>
        <p:txBody>
          <a:bodyPr>
            <a:normAutofit/>
          </a:bodyPr>
          <a:lstStyle/>
          <a:p>
            <a:r>
              <a:rPr lang="en-US" dirty="0"/>
              <a:t>Shared arrays distributed cyclically (default)</a:t>
            </a:r>
          </a:p>
          <a:p>
            <a:r>
              <a:rPr lang="en-US" sz="2400" dirty="0" smtClean="0"/>
              <a:t>Replicate data to make it private where possible</a:t>
            </a:r>
          </a:p>
          <a:p>
            <a:r>
              <a:rPr lang="en-US" sz="2400" dirty="0" smtClean="0"/>
              <a:t>Poor compared to OMP</a:t>
            </a:r>
            <a:endParaRPr lang="en-US" sz="2400" dirty="0"/>
          </a:p>
        </p:txBody>
      </p:sp>
      <p:pic>
        <p:nvPicPr>
          <p:cNvPr id="4" name="Picture 3" descr="AMD-lulesh-upc.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83579" y="2998850"/>
            <a:ext cx="5917140" cy="3698212"/>
          </a:xfrm>
          <a:prstGeom prst="rect">
            <a:avLst/>
          </a:prstGeom>
        </p:spPr>
      </p:pic>
      <p:pic>
        <p:nvPicPr>
          <p:cNvPr id="5" name="Picture 4" descr="inv-AMD-lulesh-upc.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53654" y="2285543"/>
            <a:ext cx="7315932" cy="4572457"/>
          </a:xfrm>
          <a:prstGeom prst="rect">
            <a:avLst/>
          </a:prstGeom>
        </p:spPr>
      </p:pic>
    </p:spTree>
    <p:extLst>
      <p:ext uri="{BB962C8B-B14F-4D97-AF65-F5344CB8AC3E}">
        <p14:creationId xmlns:p14="http://schemas.microsoft.com/office/powerpoint/2010/main" val="8476661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LULESH UPC Blocked Memory Layout</a:t>
            </a:r>
            <a:endParaRPr lang="en-US" dirty="0"/>
          </a:p>
        </p:txBody>
      </p:sp>
      <p:sp>
        <p:nvSpPr>
          <p:cNvPr id="3" name="Content Placeholder 2"/>
          <p:cNvSpPr>
            <a:spLocks noGrp="1"/>
          </p:cNvSpPr>
          <p:nvPr>
            <p:ph idx="1"/>
          </p:nvPr>
        </p:nvSpPr>
        <p:spPr>
          <a:xfrm>
            <a:off x="455386" y="921657"/>
            <a:ext cx="8688614" cy="1938338"/>
          </a:xfrm>
        </p:spPr>
        <p:txBody>
          <a:bodyPr/>
          <a:lstStyle/>
          <a:p>
            <a:r>
              <a:rPr lang="en-US" sz="2800" dirty="0" smtClean="0"/>
              <a:t>Cyclic layout poor fit for communication pattern</a:t>
            </a:r>
          </a:p>
          <a:p>
            <a:r>
              <a:rPr lang="en-US" sz="2800" dirty="0" smtClean="0"/>
              <a:t>Contiguous layout (blocked) reduces communication</a:t>
            </a:r>
          </a:p>
          <a:p>
            <a:pPr marL="0" indent="0">
              <a:buNone/>
            </a:pPr>
            <a:r>
              <a:rPr lang="en-US" sz="2400" dirty="0">
                <a:latin typeface="Courier"/>
                <a:cs typeface="Courier"/>
              </a:rPr>
              <a:t>	</a:t>
            </a:r>
            <a:r>
              <a:rPr lang="en-US" sz="2400" dirty="0" smtClean="0">
                <a:latin typeface="Courier"/>
                <a:cs typeface="Courier"/>
              </a:rPr>
              <a:t>shared [*] double x[N * THREADS];</a:t>
            </a:r>
            <a:endParaRPr lang="en-US" sz="2400" dirty="0">
              <a:latin typeface="Courier"/>
              <a:cs typeface="Courier"/>
            </a:endParaRPr>
          </a:p>
        </p:txBody>
      </p:sp>
      <p:pic>
        <p:nvPicPr>
          <p:cNvPr id="4" name="Picture 3" descr="AMD-lulesh-upc-conti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14661" y="3240063"/>
            <a:ext cx="5562702" cy="3476688"/>
          </a:xfrm>
          <a:prstGeom prst="rect">
            <a:avLst/>
          </a:prstGeom>
        </p:spPr>
      </p:pic>
      <p:pic>
        <p:nvPicPr>
          <p:cNvPr id="5" name="Picture 4" descr="inv-AMD-lulesh-upc-conti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2655" y="2285543"/>
            <a:ext cx="7315932" cy="4572457"/>
          </a:xfrm>
          <a:prstGeom prst="rect">
            <a:avLst/>
          </a:prstGeom>
        </p:spPr>
      </p:pic>
    </p:spTree>
    <p:extLst>
      <p:ext uri="{BB962C8B-B14F-4D97-AF65-F5344CB8AC3E}">
        <p14:creationId xmlns:p14="http://schemas.microsoft.com/office/powerpoint/2010/main" val="31781837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LULESH UPC Communication</a:t>
            </a:r>
            <a:endParaRPr lang="en-US" dirty="0"/>
          </a:p>
        </p:txBody>
      </p:sp>
      <p:sp>
        <p:nvSpPr>
          <p:cNvPr id="3" name="Content Placeholder 2"/>
          <p:cNvSpPr>
            <a:spLocks noGrp="1"/>
          </p:cNvSpPr>
          <p:nvPr>
            <p:ph idx="1"/>
          </p:nvPr>
        </p:nvSpPr>
        <p:spPr/>
        <p:txBody>
          <a:bodyPr/>
          <a:lstStyle/>
          <a:p>
            <a:pPr marL="0" indent="0">
              <a:buNone/>
            </a:pPr>
            <a:r>
              <a:rPr lang="en-US" dirty="0" smtClean="0"/>
              <a:t>             Cyclic layout                 Contiguous layout</a:t>
            </a:r>
            <a:endParaRPr lang="en-US" dirty="0"/>
          </a:p>
        </p:txBody>
      </p:sp>
      <p:pic>
        <p:nvPicPr>
          <p:cNvPr id="4" name="Picture 3" descr="AMD-lulesh-cyclic-comm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2792" y="2394758"/>
            <a:ext cx="3657966" cy="3657966"/>
          </a:xfrm>
          <a:prstGeom prst="rect">
            <a:avLst/>
          </a:prstGeom>
        </p:spPr>
      </p:pic>
      <p:pic>
        <p:nvPicPr>
          <p:cNvPr id="5" name="Picture 4" descr="AMD-lulesh-contig-comm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88208" y="2394758"/>
            <a:ext cx="3657966" cy="3657966"/>
          </a:xfrm>
          <a:prstGeom prst="rect">
            <a:avLst/>
          </a:prstGeom>
        </p:spPr>
      </p:pic>
    </p:spTree>
    <p:extLst>
      <p:ext uri="{BB962C8B-B14F-4D97-AF65-F5344CB8AC3E}">
        <p14:creationId xmlns:p14="http://schemas.microsoft.com/office/powerpoint/2010/main" val="2412348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LULESH UPC Cast Shared to Private</a:t>
            </a:r>
            <a:endParaRPr lang="en-US" dirty="0"/>
          </a:p>
        </p:txBody>
      </p:sp>
      <p:sp>
        <p:nvSpPr>
          <p:cNvPr id="3" name="Content Placeholder 2"/>
          <p:cNvSpPr>
            <a:spLocks noGrp="1"/>
          </p:cNvSpPr>
          <p:nvPr>
            <p:ph idx="1"/>
          </p:nvPr>
        </p:nvSpPr>
        <p:spPr>
          <a:xfrm>
            <a:off x="609600" y="894443"/>
            <a:ext cx="8888186" cy="1938338"/>
          </a:xfrm>
        </p:spPr>
        <p:txBody>
          <a:bodyPr/>
          <a:lstStyle/>
          <a:p>
            <a:r>
              <a:rPr lang="en-US" sz="2400" dirty="0" smtClean="0"/>
              <a:t>Use private pointer to the thread block in shared array</a:t>
            </a:r>
          </a:p>
          <a:p>
            <a:pPr marL="0" indent="0">
              <a:buNone/>
            </a:pPr>
            <a:r>
              <a:rPr lang="en-US" dirty="0"/>
              <a:t>	</a:t>
            </a:r>
            <a:r>
              <a:rPr lang="en-US" sz="2000" dirty="0" smtClean="0">
                <a:latin typeface="Courier"/>
                <a:cs typeface="Courier"/>
              </a:rPr>
              <a:t>double* </a:t>
            </a:r>
            <a:r>
              <a:rPr lang="en-US" sz="2000" dirty="0" err="1" smtClean="0">
                <a:latin typeface="Courier"/>
                <a:cs typeface="Courier"/>
              </a:rPr>
              <a:t>my_x</a:t>
            </a:r>
            <a:r>
              <a:rPr lang="en-US" sz="2000" dirty="0" smtClean="0">
                <a:latin typeface="Courier"/>
                <a:cs typeface="Courier"/>
              </a:rPr>
              <a:t> = (double*)(x + MYTHREAD * BSIZE)</a:t>
            </a:r>
            <a:endParaRPr lang="en-US" dirty="0">
              <a:latin typeface="Courier"/>
              <a:cs typeface="Courier"/>
            </a:endParaRPr>
          </a:p>
        </p:txBody>
      </p:sp>
      <p:pic>
        <p:nvPicPr>
          <p:cNvPr id="4" name="Picture 3" descr="AMD-lulesh-upc-contig-cast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6051" y="2766252"/>
            <a:ext cx="6242042" cy="3901276"/>
          </a:xfrm>
          <a:prstGeom prst="rect">
            <a:avLst/>
          </a:prstGeom>
        </p:spPr>
      </p:pic>
      <p:pic>
        <p:nvPicPr>
          <p:cNvPr id="5" name="Picture 4" descr="inv-AMD-lulesh-upc-contig-cast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8513" y="2095071"/>
            <a:ext cx="7315932" cy="4572457"/>
          </a:xfrm>
          <a:prstGeom prst="rect">
            <a:avLst/>
          </a:prstGeom>
        </p:spPr>
      </p:pic>
    </p:spTree>
    <p:extLst>
      <p:ext uri="{BB962C8B-B14F-4D97-AF65-F5344CB8AC3E}">
        <p14:creationId xmlns:p14="http://schemas.microsoft.com/office/powerpoint/2010/main" val="150323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810376"/>
          </a:xfrm>
        </p:spPr>
        <p:txBody>
          <a:bodyPr/>
          <a:lstStyle/>
          <a:p>
            <a:r>
              <a:rPr lang="en-US" dirty="0" err="1" smtClean="0"/>
              <a:t>XSBench</a:t>
            </a:r>
            <a:r>
              <a:rPr lang="en-US" dirty="0" smtClean="0"/>
              <a:t> - </a:t>
            </a:r>
            <a:r>
              <a:rPr lang="en-US" dirty="0">
                <a:cs typeface="Courier"/>
              </a:rPr>
              <a:t>Embarrassingly parallel</a:t>
            </a:r>
            <a:br>
              <a:rPr lang="en-US" dirty="0">
                <a:cs typeface="Courier"/>
              </a:rPr>
            </a:br>
            <a:endParaRPr lang="en-US" dirty="0"/>
          </a:p>
        </p:txBody>
      </p:sp>
      <p:sp>
        <p:nvSpPr>
          <p:cNvPr id="3" name="Content Placeholder 2"/>
          <p:cNvSpPr>
            <a:spLocks noGrp="1"/>
          </p:cNvSpPr>
          <p:nvPr>
            <p:ph idx="1"/>
          </p:nvPr>
        </p:nvSpPr>
        <p:spPr>
          <a:xfrm>
            <a:off x="457200" y="1214939"/>
            <a:ext cx="8229600" cy="4956309"/>
          </a:xfrm>
        </p:spPr>
        <p:txBody>
          <a:bodyPr>
            <a:normAutofit/>
          </a:bodyPr>
          <a:lstStyle/>
          <a:p>
            <a:r>
              <a:rPr lang="en-US" dirty="0" smtClean="0"/>
              <a:t>Monte Carlo simulation of paths of neutrons traveling across a reactor core</a:t>
            </a:r>
          </a:p>
          <a:p>
            <a:pPr lvl="1"/>
            <a:r>
              <a:rPr lang="en-US" dirty="0" smtClean="0"/>
              <a:t>85% of runtime in calculation of macroscopic neutron cross sections</a:t>
            </a:r>
          </a:p>
          <a:p>
            <a:pPr lvl="1"/>
            <a:endParaRPr lang="en-US" dirty="0"/>
          </a:p>
          <a:p>
            <a:pPr marL="57150" indent="0">
              <a:buNone/>
            </a:pPr>
            <a:r>
              <a:rPr lang="en-US" sz="2000" dirty="0" err="1">
                <a:latin typeface="Courier"/>
                <a:cs typeface="Courier"/>
              </a:rPr>
              <a:t>r</a:t>
            </a:r>
            <a:r>
              <a:rPr lang="en-US" sz="2000" dirty="0" err="1" smtClean="0">
                <a:latin typeface="Courier"/>
                <a:cs typeface="Courier"/>
              </a:rPr>
              <a:t>andom_sample</a:t>
            </a:r>
            <a:endParaRPr lang="en-US" sz="2000" dirty="0" smtClean="0">
              <a:latin typeface="Courier"/>
              <a:cs typeface="Courier"/>
            </a:endParaRPr>
          </a:p>
          <a:p>
            <a:pPr marL="57150" indent="0">
              <a:buNone/>
            </a:pPr>
            <a:r>
              <a:rPr lang="en-US" sz="2000" dirty="0" err="1" smtClean="0">
                <a:latin typeface="Courier"/>
                <a:cs typeface="Courier"/>
              </a:rPr>
              <a:t>binary_search</a:t>
            </a:r>
            <a:endParaRPr lang="en-US" sz="2000" dirty="0" smtClean="0">
              <a:latin typeface="Courier"/>
              <a:cs typeface="Courier"/>
            </a:endParaRPr>
          </a:p>
          <a:p>
            <a:pPr marL="57150" indent="0">
              <a:buNone/>
            </a:pPr>
            <a:r>
              <a:rPr lang="en-US" sz="2000" dirty="0">
                <a:latin typeface="Courier"/>
                <a:cs typeface="Courier"/>
              </a:rPr>
              <a:t>f</a:t>
            </a:r>
            <a:r>
              <a:rPr lang="en-US" sz="2000" dirty="0" smtClean="0">
                <a:latin typeface="Courier"/>
                <a:cs typeface="Courier"/>
              </a:rPr>
              <a:t>or each nuclide</a:t>
            </a:r>
          </a:p>
          <a:p>
            <a:pPr marL="5715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lookup_bounding_micro_xs</a:t>
            </a:r>
            <a:endParaRPr lang="en-US" sz="2000" dirty="0" smtClean="0">
              <a:latin typeface="Courier"/>
              <a:cs typeface="Courier"/>
            </a:endParaRPr>
          </a:p>
          <a:p>
            <a:pPr marL="57150" indent="0">
              <a:buNone/>
            </a:pPr>
            <a:r>
              <a:rPr lang="en-US" sz="2000" dirty="0">
                <a:latin typeface="Courier"/>
                <a:cs typeface="Courier"/>
              </a:rPr>
              <a:t> </a:t>
            </a:r>
            <a:r>
              <a:rPr lang="en-US" sz="2000" dirty="0" smtClean="0">
                <a:latin typeface="Courier"/>
                <a:cs typeface="Courier"/>
              </a:rPr>
              <a:t>   interpolate</a:t>
            </a:r>
          </a:p>
          <a:p>
            <a:pPr marL="5715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accumulate_macro_xs</a:t>
            </a:r>
            <a:endParaRPr lang="en-US" sz="2000" dirty="0" smtClean="0">
              <a:latin typeface="Courier"/>
              <a:cs typeface="Courier"/>
            </a:endParaRPr>
          </a:p>
          <a:p>
            <a:pPr marL="57150" indent="0">
              <a:buNone/>
            </a:pPr>
            <a:endParaRPr lang="en-US" sz="2000" dirty="0">
              <a:latin typeface="Courier"/>
              <a:cs typeface="Courier"/>
            </a:endParaRPr>
          </a:p>
          <a:p>
            <a:pPr marL="400050"/>
            <a:r>
              <a:rPr lang="en-US" dirty="0">
                <a:cs typeface="Courier"/>
              </a:rPr>
              <a:t>U</a:t>
            </a:r>
            <a:r>
              <a:rPr lang="en-US" dirty="0" smtClean="0">
                <a:cs typeface="Courier"/>
              </a:rPr>
              <a:t>ses a lot of memory</a:t>
            </a:r>
          </a:p>
        </p:txBody>
      </p:sp>
      <p:cxnSp>
        <p:nvCxnSpPr>
          <p:cNvPr id="5" name="Straight Connector 4"/>
          <p:cNvCxnSpPr/>
          <p:nvPr/>
        </p:nvCxnSpPr>
        <p:spPr>
          <a:xfrm flipV="1">
            <a:off x="600575" y="3145965"/>
            <a:ext cx="4804600" cy="1968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600575" y="5370042"/>
            <a:ext cx="4804600" cy="1968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50765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XSBench</a:t>
            </a:r>
            <a:r>
              <a:rPr lang="en-US" dirty="0" smtClean="0"/>
              <a:t> OMP Doesn’t Scale</a:t>
            </a:r>
            <a:endParaRPr lang="en-US" dirty="0"/>
          </a:p>
        </p:txBody>
      </p:sp>
      <p:sp>
        <p:nvSpPr>
          <p:cNvPr id="3" name="Content Placeholder 2"/>
          <p:cNvSpPr>
            <a:spLocks noGrp="1"/>
          </p:cNvSpPr>
          <p:nvPr>
            <p:ph idx="1"/>
          </p:nvPr>
        </p:nvSpPr>
        <p:spPr>
          <a:xfrm>
            <a:off x="457200" y="1279800"/>
            <a:ext cx="8229600" cy="4846364"/>
          </a:xfrm>
        </p:spPr>
        <p:txBody>
          <a:bodyPr/>
          <a:lstStyle/>
          <a:p>
            <a:r>
              <a:rPr lang="en-US" dirty="0" smtClean="0"/>
              <a:t>Option to add flops; according to README:</a:t>
            </a:r>
          </a:p>
          <a:p>
            <a:pPr marL="0" indent="0">
              <a:buNone/>
            </a:pPr>
            <a:r>
              <a:rPr lang="en-US" sz="2800" i="1" dirty="0" smtClean="0"/>
              <a:t>“Adding flops has so far shown to increase scaling, indicating that there is in fact a bottleneck being caused by the memory loads”</a:t>
            </a:r>
            <a:endParaRPr lang="en-US" sz="2800" i="1" dirty="0"/>
          </a:p>
        </p:txBody>
      </p:sp>
      <p:pic>
        <p:nvPicPr>
          <p:cNvPr id="4" name="Picture 3" descr="AMD-xsbench-omp.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1725" y="3320932"/>
            <a:ext cx="5244294" cy="3277683"/>
          </a:xfrm>
          <a:prstGeom prst="rect">
            <a:avLst/>
          </a:prstGeom>
        </p:spPr>
      </p:pic>
      <p:pic>
        <p:nvPicPr>
          <p:cNvPr id="5" name="Picture 4" descr="inv-AMD-xsbench-omp.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19138" y="3109310"/>
            <a:ext cx="7315932" cy="3748690"/>
          </a:xfrm>
          <a:prstGeom prst="rect">
            <a:avLst/>
          </a:prstGeom>
        </p:spPr>
      </p:pic>
    </p:spTree>
    <p:extLst>
      <p:ext uri="{BB962C8B-B14F-4D97-AF65-F5344CB8AC3E}">
        <p14:creationId xmlns:p14="http://schemas.microsoft.com/office/powerpoint/2010/main" val="3090015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685800" y="277813"/>
            <a:ext cx="7793038" cy="422275"/>
          </a:xfrm>
        </p:spPr>
        <p:txBody>
          <a:bodyPr/>
          <a:lstStyle/>
          <a:p>
            <a:r>
              <a:rPr lang="en-US">
                <a:latin typeface="Arial" charset="0"/>
                <a:ea typeface="ＭＳ Ｐゴシック" charset="0"/>
                <a:cs typeface="ＭＳ Ｐゴシック" charset="0"/>
              </a:rPr>
              <a:t>UPC Execution Model</a:t>
            </a:r>
          </a:p>
        </p:txBody>
      </p:sp>
      <p:sp>
        <p:nvSpPr>
          <p:cNvPr id="27652" name="Rectangle 3"/>
          <p:cNvSpPr>
            <a:spLocks noGrp="1" noChangeArrowheads="1"/>
          </p:cNvSpPr>
          <p:nvPr>
            <p:ph type="body" idx="1"/>
          </p:nvPr>
        </p:nvSpPr>
        <p:spPr>
          <a:xfrm>
            <a:off x="533400" y="1050925"/>
            <a:ext cx="8610600" cy="5143500"/>
          </a:xfrm>
        </p:spPr>
        <p:txBody>
          <a:bodyPr/>
          <a:lstStyle/>
          <a:p>
            <a:pPr marL="342900" indent="-342900"/>
            <a:r>
              <a:rPr lang="en-US">
                <a:latin typeface="Arial" charset="0"/>
                <a:ea typeface="ＭＳ Ｐゴシック" charset="0"/>
                <a:cs typeface="ＭＳ Ｐゴシック" charset="0"/>
              </a:rPr>
              <a:t>A number of threads working independently in a SPMD fashion</a:t>
            </a:r>
          </a:p>
          <a:p>
            <a:pPr marL="742950" lvl="1" indent="-285750"/>
            <a:r>
              <a:rPr lang="en-US">
                <a:latin typeface="Arial" charset="0"/>
                <a:ea typeface="ＭＳ Ｐゴシック" charset="0"/>
              </a:rPr>
              <a:t>Number of threads specified at compile-time or run-time; available as program variable </a:t>
            </a:r>
            <a:r>
              <a:rPr lang="en-US" b="1">
                <a:solidFill>
                  <a:srgbClr val="006600"/>
                </a:solidFill>
                <a:latin typeface="Courier New" charset="0"/>
                <a:ea typeface="ＭＳ Ｐゴシック" charset="0"/>
              </a:rPr>
              <a:t>THREADS</a:t>
            </a:r>
          </a:p>
          <a:p>
            <a:pPr marL="742950" lvl="1" indent="-285750"/>
            <a:r>
              <a:rPr lang="en-US" b="1">
                <a:solidFill>
                  <a:srgbClr val="006600"/>
                </a:solidFill>
                <a:latin typeface="Courier New" charset="0"/>
                <a:ea typeface="ＭＳ Ｐゴシック" charset="0"/>
              </a:rPr>
              <a:t>MYTHREAD</a:t>
            </a:r>
            <a:r>
              <a:rPr lang="en-US">
                <a:latin typeface="Arial" charset="0"/>
                <a:ea typeface="ＭＳ Ｐゴシック" charset="0"/>
              </a:rPr>
              <a:t> specifies thread index (</a:t>
            </a:r>
            <a:r>
              <a:rPr lang="en-US" b="1">
                <a:latin typeface="Courier New" charset="0"/>
                <a:ea typeface="ＭＳ Ｐゴシック" charset="0"/>
              </a:rPr>
              <a:t>0..THREADS-1</a:t>
            </a:r>
            <a:r>
              <a:rPr lang="en-US">
                <a:latin typeface="Arial" charset="0"/>
                <a:ea typeface="ＭＳ Ｐゴシック" charset="0"/>
              </a:rPr>
              <a:t>)</a:t>
            </a:r>
          </a:p>
          <a:p>
            <a:pPr marL="742950" lvl="1" indent="-285750"/>
            <a:r>
              <a:rPr lang="en-US" b="1">
                <a:solidFill>
                  <a:srgbClr val="006600"/>
                </a:solidFill>
                <a:latin typeface="Courier New" charset="0"/>
                <a:ea typeface="ＭＳ Ｐゴシック" charset="0"/>
              </a:rPr>
              <a:t>upc_barrier</a:t>
            </a:r>
            <a:r>
              <a:rPr lang="en-US">
                <a:latin typeface="Arial" charset="0"/>
                <a:ea typeface="ＭＳ Ｐゴシック" charset="0"/>
              </a:rPr>
              <a:t> is a global synchronization: all wait</a:t>
            </a:r>
          </a:p>
          <a:p>
            <a:pPr marL="742950" lvl="1" indent="-285750"/>
            <a:r>
              <a:rPr lang="en-US">
                <a:latin typeface="Arial" charset="0"/>
                <a:ea typeface="ＭＳ Ｐゴシック" charset="0"/>
              </a:rPr>
              <a:t>There is a form of parallel loop that we will see later</a:t>
            </a:r>
          </a:p>
          <a:p>
            <a:pPr marL="342900" indent="-342900"/>
            <a:r>
              <a:rPr lang="en-US">
                <a:latin typeface="Arial" charset="0"/>
                <a:ea typeface="ＭＳ Ｐゴシック" charset="0"/>
                <a:cs typeface="ＭＳ Ｐゴシック" charset="0"/>
              </a:rPr>
              <a:t>There are two compilation modes</a:t>
            </a:r>
          </a:p>
          <a:p>
            <a:pPr marL="742950" lvl="1" indent="-285750"/>
            <a:r>
              <a:rPr lang="en-US">
                <a:latin typeface="Arial" charset="0"/>
                <a:ea typeface="ＭＳ Ｐゴシック" charset="0"/>
              </a:rPr>
              <a:t>Static Threads mode:</a:t>
            </a:r>
          </a:p>
          <a:p>
            <a:pPr marL="1143000" lvl="2" indent="-228600"/>
            <a:r>
              <a:rPr lang="en-US">
                <a:latin typeface="Arial" charset="0"/>
                <a:ea typeface="ＭＳ Ｐゴシック" charset="0"/>
              </a:rPr>
              <a:t>THREADS is specified at compile time by the user</a:t>
            </a:r>
          </a:p>
          <a:p>
            <a:pPr marL="1143000" lvl="2" indent="-228600"/>
            <a:r>
              <a:rPr lang="en-US">
                <a:latin typeface="Arial" charset="0"/>
                <a:ea typeface="ＭＳ Ｐゴシック" charset="0"/>
              </a:rPr>
              <a:t>The program may use THREADS as a compile-time constant</a:t>
            </a:r>
          </a:p>
          <a:p>
            <a:pPr marL="742950" lvl="1" indent="-285750"/>
            <a:r>
              <a:rPr lang="en-US">
                <a:latin typeface="Arial" charset="0"/>
                <a:ea typeface="ＭＳ Ｐゴシック" charset="0"/>
              </a:rPr>
              <a:t>Dynamic threads mode:</a:t>
            </a:r>
          </a:p>
          <a:p>
            <a:pPr marL="1143000" lvl="2" indent="-228600"/>
            <a:r>
              <a:rPr lang="en-US">
                <a:latin typeface="Arial" charset="0"/>
                <a:ea typeface="ＭＳ Ｐゴシック" charset="0"/>
              </a:rPr>
              <a:t>Compiled code may be run with varying numbers of threads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XSBench</a:t>
            </a:r>
            <a:r>
              <a:rPr lang="en-US" dirty="0" smtClean="0"/>
              <a:t> OMP Initialization</a:t>
            </a:r>
            <a:endParaRPr lang="en-US" dirty="0"/>
          </a:p>
        </p:txBody>
      </p:sp>
      <p:sp>
        <p:nvSpPr>
          <p:cNvPr id="3" name="Content Placeholder 2"/>
          <p:cNvSpPr>
            <a:spLocks noGrp="1"/>
          </p:cNvSpPr>
          <p:nvPr>
            <p:ph idx="1"/>
          </p:nvPr>
        </p:nvSpPr>
        <p:spPr/>
        <p:txBody>
          <a:bodyPr>
            <a:normAutofit/>
          </a:bodyPr>
          <a:lstStyle/>
          <a:p>
            <a:r>
              <a:rPr lang="en-US" sz="2800" dirty="0" smtClean="0"/>
              <a:t>But memory locality is the problem (on NUMA)</a:t>
            </a:r>
          </a:p>
          <a:p>
            <a:r>
              <a:rPr lang="en-US" sz="2800" dirty="0" smtClean="0"/>
              <a:t>Adding parallel initialization makes it scale</a:t>
            </a:r>
            <a:endParaRPr lang="en-US" sz="2800" dirty="0"/>
          </a:p>
        </p:txBody>
      </p:sp>
      <p:pic>
        <p:nvPicPr>
          <p:cNvPr id="4" name="Picture 3" descr="AMD-xsbench-omp-init.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90426" y="2749444"/>
            <a:ext cx="6221683" cy="3888551"/>
          </a:xfrm>
          <a:prstGeom prst="rect">
            <a:avLst/>
          </a:prstGeom>
        </p:spPr>
      </p:pic>
      <p:pic>
        <p:nvPicPr>
          <p:cNvPr id="5" name="Picture 4" descr="inv-AMD-xsbench-omp-ini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9600" y="2285543"/>
            <a:ext cx="7315932" cy="4572457"/>
          </a:xfrm>
          <a:prstGeom prst="rect">
            <a:avLst/>
          </a:prstGeom>
        </p:spPr>
      </p:pic>
    </p:spTree>
    <p:extLst>
      <p:ext uri="{BB962C8B-B14F-4D97-AF65-F5344CB8AC3E}">
        <p14:creationId xmlns:p14="http://schemas.microsoft.com/office/powerpoint/2010/main" val="33484926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XSBench</a:t>
            </a:r>
            <a:r>
              <a:rPr lang="en-US" dirty="0" smtClean="0"/>
              <a:t> UPC</a:t>
            </a:r>
            <a:endParaRPr lang="en-US" dirty="0"/>
          </a:p>
        </p:txBody>
      </p:sp>
      <p:sp>
        <p:nvSpPr>
          <p:cNvPr id="3" name="Content Placeholder 2"/>
          <p:cNvSpPr>
            <a:spLocks noGrp="1"/>
          </p:cNvSpPr>
          <p:nvPr>
            <p:ph idx="1"/>
          </p:nvPr>
        </p:nvSpPr>
        <p:spPr/>
        <p:txBody>
          <a:bodyPr>
            <a:normAutofit/>
          </a:bodyPr>
          <a:lstStyle/>
          <a:p>
            <a:r>
              <a:rPr lang="en-US" sz="2800" dirty="0" smtClean="0"/>
              <a:t>Private replication of data</a:t>
            </a:r>
          </a:p>
          <a:p>
            <a:r>
              <a:rPr lang="en-US" sz="2800" dirty="0" smtClean="0"/>
              <a:t>Except: make largest memory array shared</a:t>
            </a:r>
            <a:endParaRPr lang="en-US" sz="2800" dirty="0"/>
          </a:p>
        </p:txBody>
      </p:sp>
      <p:pic>
        <p:nvPicPr>
          <p:cNvPr id="4" name="Picture 3" descr="AMD-xsbench-upc.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09450" y="2789634"/>
            <a:ext cx="6251887" cy="3907428"/>
          </a:xfrm>
          <a:prstGeom prst="rect">
            <a:avLst/>
          </a:prstGeom>
        </p:spPr>
      </p:pic>
      <p:pic>
        <p:nvPicPr>
          <p:cNvPr id="5" name="Picture 4" descr="inv-AMD-xsbench-upc.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4034" y="2285543"/>
            <a:ext cx="7315932" cy="4572457"/>
          </a:xfrm>
          <a:prstGeom prst="rect">
            <a:avLst/>
          </a:prstGeom>
        </p:spPr>
      </p:pic>
    </p:spTree>
    <p:extLst>
      <p:ext uri="{BB962C8B-B14F-4D97-AF65-F5344CB8AC3E}">
        <p14:creationId xmlns:p14="http://schemas.microsoft.com/office/powerpoint/2010/main" val="15169044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XSBench</a:t>
            </a:r>
            <a:r>
              <a:rPr lang="en-US" dirty="0" smtClean="0"/>
              <a:t> UPC No Shared Memory</a:t>
            </a:r>
            <a:endParaRPr lang="en-US" dirty="0"/>
          </a:p>
        </p:txBody>
      </p:sp>
      <p:sp>
        <p:nvSpPr>
          <p:cNvPr id="3" name="Content Placeholder 2"/>
          <p:cNvSpPr>
            <a:spLocks noGrp="1"/>
          </p:cNvSpPr>
          <p:nvPr>
            <p:ph idx="1"/>
          </p:nvPr>
        </p:nvSpPr>
        <p:spPr/>
        <p:txBody>
          <a:bodyPr>
            <a:normAutofit/>
          </a:bodyPr>
          <a:lstStyle/>
          <a:p>
            <a:r>
              <a:rPr lang="en-US" sz="2800" dirty="0" smtClean="0"/>
              <a:t>Improves if all memory is private</a:t>
            </a:r>
          </a:p>
          <a:p>
            <a:r>
              <a:rPr lang="en-US" sz="2800" dirty="0" smtClean="0"/>
              <a:t>Can’t do for large problems, e.g. 355 isotopes requires 60GB for full replication on 48 cores</a:t>
            </a:r>
            <a:endParaRPr lang="en-US" sz="2800" dirty="0"/>
          </a:p>
        </p:txBody>
      </p:sp>
      <p:pic>
        <p:nvPicPr>
          <p:cNvPr id="4" name="Picture 3" descr="AMD-xsbench-no-shared-me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45742" y="3177300"/>
            <a:ext cx="5631621" cy="3519762"/>
          </a:xfrm>
          <a:prstGeom prst="rect">
            <a:avLst/>
          </a:prstGeom>
        </p:spPr>
      </p:pic>
      <p:pic>
        <p:nvPicPr>
          <p:cNvPr id="5" name="Picture 4" descr="inv-AMD-xsbench-no-shared-me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6655" y="2285543"/>
            <a:ext cx="7315932" cy="4572457"/>
          </a:xfrm>
          <a:prstGeom prst="rect">
            <a:avLst/>
          </a:prstGeom>
        </p:spPr>
      </p:pic>
    </p:spTree>
    <p:extLst>
      <p:ext uri="{BB962C8B-B14F-4D97-AF65-F5344CB8AC3E}">
        <p14:creationId xmlns:p14="http://schemas.microsoft.com/office/powerpoint/2010/main" val="36668267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2069" y="3078767"/>
            <a:ext cx="6936828" cy="435504"/>
          </a:xfrm>
        </p:spPr>
        <p:txBody>
          <a:bodyPr/>
          <a:lstStyle/>
          <a:p>
            <a:pPr algn="ctr"/>
            <a:r>
              <a:rPr lang="en-US" dirty="0" smtClean="0"/>
              <a:t>Synchronization Performance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297495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Barriers, locks, atomics, collectives….</a:t>
            </a:r>
            <a:endParaRPr lang="en-US" dirty="0"/>
          </a:p>
        </p:txBody>
      </p:sp>
      <p:sp>
        <p:nvSpPr>
          <p:cNvPr id="3" name="Content Placeholder 2"/>
          <p:cNvSpPr>
            <a:spLocks noGrp="1"/>
          </p:cNvSpPr>
          <p:nvPr>
            <p:ph idx="1"/>
          </p:nvPr>
        </p:nvSpPr>
        <p:spPr>
          <a:xfrm>
            <a:off x="504496" y="931916"/>
            <a:ext cx="8438055" cy="7227107"/>
          </a:xfrm>
        </p:spPr>
        <p:txBody>
          <a:bodyPr/>
          <a:lstStyle/>
          <a:p>
            <a:r>
              <a:rPr lang="en-US" b="1" dirty="0" err="1"/>
              <a:t>OpenMP</a:t>
            </a:r>
            <a:r>
              <a:rPr lang="en-US" b="1" dirty="0"/>
              <a:t> provides an implicit model of </a:t>
            </a:r>
            <a:r>
              <a:rPr lang="en-US" b="1" dirty="0" smtClean="0"/>
              <a:t>synchronization</a:t>
            </a:r>
          </a:p>
          <a:p>
            <a:endParaRPr lang="en-US" b="1" dirty="0"/>
          </a:p>
          <a:p>
            <a:r>
              <a:rPr lang="en-US" b="1" dirty="0" smtClean="0"/>
              <a:t>The UPC language provides rich synchronization primitives</a:t>
            </a:r>
          </a:p>
          <a:p>
            <a:pPr lvl="1"/>
            <a:r>
              <a:rPr lang="en-US" dirty="0"/>
              <a:t>e</a:t>
            </a:r>
            <a:r>
              <a:rPr lang="en-US" dirty="0" smtClean="0"/>
              <a:t>.g</a:t>
            </a:r>
            <a:r>
              <a:rPr lang="en-US" dirty="0"/>
              <a:t>. UPC 1.3 atomics </a:t>
            </a:r>
          </a:p>
          <a:p>
            <a:pPr marL="0" indent="0">
              <a:buNone/>
            </a:pPr>
            <a:endParaRPr lang="en-US" dirty="0" smtClean="0"/>
          </a:p>
          <a:p>
            <a:r>
              <a:rPr lang="en-US" b="1" dirty="0" smtClean="0"/>
              <a:t>Some are well optimized for multicore performance</a:t>
            </a:r>
          </a:p>
          <a:p>
            <a:pPr marL="0" indent="0">
              <a:buNone/>
            </a:pPr>
            <a:r>
              <a:rPr lang="en-US" sz="1800" i="1" dirty="0" smtClean="0"/>
              <a:t>“Optimizing Collective Communication on Multicore”. </a:t>
            </a:r>
            <a:r>
              <a:rPr lang="en-US" sz="1600" dirty="0" err="1" smtClean="0"/>
              <a:t>Nishtala&amp;Yelick</a:t>
            </a:r>
            <a:r>
              <a:rPr lang="en-US" sz="1600" dirty="0" smtClean="0"/>
              <a:t>, HotPart’09</a:t>
            </a:r>
          </a:p>
          <a:p>
            <a:pPr marL="0" indent="0">
              <a:buNone/>
            </a:pPr>
            <a:endParaRPr lang="en-US" sz="1600" dirty="0" smtClean="0"/>
          </a:p>
          <a:p>
            <a:r>
              <a:rPr lang="en-US" b="1" dirty="0" smtClean="0"/>
              <a:t>In general, UPC synchronization performs much better than </a:t>
            </a:r>
            <a:r>
              <a:rPr lang="en-US" b="1" dirty="0" err="1" smtClean="0"/>
              <a:t>OpenMP</a:t>
            </a:r>
            <a:r>
              <a:rPr lang="en-US" b="1" dirty="0" smtClean="0"/>
              <a:t> synchronization or other </a:t>
            </a:r>
            <a:r>
              <a:rPr lang="en-US" b="1" dirty="0" err="1" smtClean="0"/>
              <a:t>pthreads</a:t>
            </a:r>
            <a:r>
              <a:rPr lang="en-US" b="1" dirty="0" smtClean="0"/>
              <a:t> based libraries </a:t>
            </a:r>
            <a:r>
              <a:rPr lang="en-US" dirty="0" smtClean="0"/>
              <a:t>(implementation does matter)</a:t>
            </a:r>
            <a:endParaRPr lang="en-US" dirty="0"/>
          </a:p>
          <a:p>
            <a:endParaRPr lang="en-US" sz="1600" dirty="0" smtClean="0"/>
          </a:p>
          <a:p>
            <a:pPr marL="0" indent="0">
              <a:buNone/>
            </a:pPr>
            <a:r>
              <a:rPr lang="en-US" dirty="0" smtClean="0">
                <a:latin typeface="Courier"/>
                <a:cs typeface="Courier"/>
              </a:rPr>
              <a:t>  #</a:t>
            </a:r>
            <a:r>
              <a:rPr lang="en-US" dirty="0">
                <a:latin typeface="Courier"/>
                <a:cs typeface="Courier"/>
              </a:rPr>
              <a:t>pragma </a:t>
            </a:r>
            <a:r>
              <a:rPr lang="en-US" dirty="0" err="1">
                <a:latin typeface="Courier"/>
                <a:cs typeface="Courier"/>
              </a:rPr>
              <a:t>omp</a:t>
            </a:r>
            <a:r>
              <a:rPr lang="en-US" dirty="0">
                <a:latin typeface="Courier"/>
                <a:cs typeface="Courier"/>
              </a:rPr>
              <a:t> critical</a:t>
            </a:r>
          </a:p>
          <a:p>
            <a:pPr marL="0" indent="0">
              <a:buNone/>
            </a:pPr>
            <a:r>
              <a:rPr lang="en-US" dirty="0">
                <a:latin typeface="Courier"/>
                <a:cs typeface="Courier"/>
              </a:rPr>
              <a:t>      -&gt; </a:t>
            </a:r>
            <a:r>
              <a:rPr lang="en-US" dirty="0" err="1">
                <a:latin typeface="Courier"/>
                <a:cs typeface="Courier"/>
              </a:rPr>
              <a:t>bupc_allv_reduce_all</a:t>
            </a:r>
            <a:r>
              <a:rPr lang="en-US" dirty="0">
                <a:latin typeface="Courier"/>
                <a:cs typeface="Courier"/>
              </a:rPr>
              <a:t>()</a:t>
            </a:r>
          </a:p>
          <a:p>
            <a:pPr marL="0" indent="0">
              <a:buNone/>
            </a:pP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650186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LULESH UPC </a:t>
            </a:r>
            <a:r>
              <a:rPr lang="en-US" dirty="0" err="1" smtClean="0"/>
              <a:t>Procs</a:t>
            </a:r>
            <a:r>
              <a:rPr lang="en-US" dirty="0" smtClean="0"/>
              <a:t> </a:t>
            </a:r>
            <a:r>
              <a:rPr lang="en-US" dirty="0" err="1" smtClean="0"/>
              <a:t>vs</a:t>
            </a:r>
            <a:r>
              <a:rPr lang="en-US" dirty="0" smtClean="0"/>
              <a:t> </a:t>
            </a:r>
            <a:r>
              <a:rPr lang="en-US" dirty="0" err="1" smtClean="0"/>
              <a:t>Pthreads</a:t>
            </a:r>
            <a:endParaRPr lang="en-US" dirty="0"/>
          </a:p>
        </p:txBody>
      </p:sp>
      <p:sp>
        <p:nvSpPr>
          <p:cNvPr id="3" name="Content Placeholder 2"/>
          <p:cNvSpPr>
            <a:spLocks noGrp="1"/>
          </p:cNvSpPr>
          <p:nvPr>
            <p:ph idx="1"/>
          </p:nvPr>
        </p:nvSpPr>
        <p:spPr>
          <a:xfrm>
            <a:off x="199570" y="914399"/>
            <a:ext cx="8944429" cy="5304221"/>
          </a:xfrm>
        </p:spPr>
        <p:txBody>
          <a:bodyPr>
            <a:normAutofit fontScale="62500" lnSpcReduction="20000"/>
          </a:bodyPr>
          <a:lstStyle/>
          <a:p>
            <a:r>
              <a:rPr lang="en-US" sz="5000" dirty="0" smtClean="0"/>
              <a:t>At 48 cores, </a:t>
            </a:r>
            <a:r>
              <a:rPr lang="en-US" sz="5000" dirty="0" err="1" smtClean="0"/>
              <a:t>pthreads</a:t>
            </a:r>
            <a:r>
              <a:rPr lang="en-US" sz="5000" dirty="0" smtClean="0"/>
              <a:t> takes 33s, processes only 22s</a:t>
            </a:r>
          </a:p>
          <a:p>
            <a:r>
              <a:rPr lang="en-US" sz="5000" dirty="0" smtClean="0"/>
              <a:t>Top non-app code functions with </a:t>
            </a:r>
            <a:r>
              <a:rPr lang="en-US" sz="5000" dirty="0" err="1" smtClean="0"/>
              <a:t>pthreads</a:t>
            </a:r>
            <a:r>
              <a:rPr lang="en-US" sz="5000" dirty="0" smtClean="0"/>
              <a:t>:</a:t>
            </a:r>
          </a:p>
          <a:p>
            <a:pPr lvl="1"/>
            <a:r>
              <a:rPr lang="en-US" sz="5000" dirty="0" err="1" smtClean="0">
                <a:latin typeface="Courier"/>
                <a:cs typeface="Courier"/>
              </a:rPr>
              <a:t>upcr_wait_internal</a:t>
            </a:r>
            <a:r>
              <a:rPr lang="en-US" sz="5000" dirty="0" smtClean="0">
                <a:latin typeface="Courier"/>
                <a:cs typeface="Courier"/>
              </a:rPr>
              <a:t> 15% (barrier)</a:t>
            </a:r>
          </a:p>
          <a:p>
            <a:pPr lvl="1"/>
            <a:r>
              <a:rPr lang="en-US" sz="5000" dirty="0" err="1" smtClean="0">
                <a:latin typeface="Courier"/>
                <a:cs typeface="Courier"/>
              </a:rPr>
              <a:t>gasnete_coll_broadcast</a:t>
            </a:r>
            <a:r>
              <a:rPr lang="en-US" sz="5000" dirty="0" smtClean="0">
                <a:latin typeface="Courier"/>
                <a:cs typeface="Courier"/>
              </a:rPr>
              <a:t> 2%</a:t>
            </a:r>
          </a:p>
          <a:p>
            <a:pPr lvl="1"/>
            <a:r>
              <a:rPr lang="en-US" sz="5000" dirty="0" err="1">
                <a:latin typeface="Courier"/>
                <a:cs typeface="Courier"/>
              </a:rPr>
              <a:t>g</a:t>
            </a:r>
            <a:r>
              <a:rPr lang="en-US" sz="5000" dirty="0" err="1" smtClean="0">
                <a:latin typeface="Courier"/>
                <a:cs typeface="Courier"/>
              </a:rPr>
              <a:t>asnete_coll_gather</a:t>
            </a:r>
            <a:r>
              <a:rPr lang="en-US" sz="5000" dirty="0" smtClean="0">
                <a:latin typeface="Courier"/>
                <a:cs typeface="Courier"/>
              </a:rPr>
              <a:t> 2%</a:t>
            </a:r>
          </a:p>
          <a:p>
            <a:r>
              <a:rPr lang="en-US" sz="5000" dirty="0" smtClean="0"/>
              <a:t>Top non-app code functions with pinned </a:t>
            </a:r>
            <a:r>
              <a:rPr lang="en-US" sz="5000" dirty="0" err="1" smtClean="0"/>
              <a:t>procs</a:t>
            </a:r>
            <a:r>
              <a:rPr lang="en-US" sz="5000" dirty="0" smtClean="0"/>
              <a:t>:</a:t>
            </a:r>
          </a:p>
          <a:p>
            <a:pPr lvl="1"/>
            <a:r>
              <a:rPr lang="en-US" sz="5000" dirty="0" err="1" smtClean="0">
                <a:latin typeface="Courier"/>
                <a:cs typeface="Courier"/>
              </a:rPr>
              <a:t>gasnete_pshmbarrier_wait</a:t>
            </a:r>
            <a:r>
              <a:rPr lang="en-US" sz="5000" dirty="0" smtClean="0">
                <a:latin typeface="Courier"/>
                <a:cs typeface="Courier"/>
              </a:rPr>
              <a:t> 5%</a:t>
            </a:r>
          </a:p>
          <a:p>
            <a:r>
              <a:rPr lang="en-US" sz="5000" dirty="0" smtClean="0"/>
              <a:t>For comparison, collectives with pinned </a:t>
            </a:r>
            <a:r>
              <a:rPr lang="en-US" sz="5000" dirty="0" err="1" smtClean="0"/>
              <a:t>procs</a:t>
            </a:r>
            <a:r>
              <a:rPr lang="en-US" sz="5000" dirty="0" smtClean="0"/>
              <a:t>:</a:t>
            </a:r>
          </a:p>
          <a:p>
            <a:pPr lvl="1"/>
            <a:r>
              <a:rPr lang="en-US" sz="5000" dirty="0" err="1">
                <a:latin typeface="Courier"/>
                <a:cs typeface="Courier"/>
              </a:rPr>
              <a:t>g</a:t>
            </a:r>
            <a:r>
              <a:rPr lang="en-US" sz="5000" dirty="0" err="1" smtClean="0">
                <a:latin typeface="Courier"/>
                <a:cs typeface="Courier"/>
              </a:rPr>
              <a:t>asnete_coll_broadcast</a:t>
            </a:r>
            <a:r>
              <a:rPr lang="en-US" sz="5000" dirty="0" smtClean="0">
                <a:latin typeface="Courier"/>
                <a:cs typeface="Courier"/>
              </a:rPr>
              <a:t> 0.2% </a:t>
            </a:r>
            <a:r>
              <a:rPr lang="en-US" sz="5100" dirty="0" smtClean="0">
                <a:latin typeface="Courier"/>
                <a:cs typeface="Courier"/>
              </a:rPr>
              <a:t>(15x)</a:t>
            </a:r>
          </a:p>
          <a:p>
            <a:pPr lvl="1"/>
            <a:r>
              <a:rPr lang="en-US" sz="5100" dirty="0" err="1">
                <a:latin typeface="Courier"/>
                <a:cs typeface="Courier"/>
              </a:rPr>
              <a:t>g</a:t>
            </a:r>
            <a:r>
              <a:rPr lang="en-US" sz="5100" dirty="0" err="1" smtClean="0">
                <a:latin typeface="Courier"/>
                <a:cs typeface="Courier"/>
              </a:rPr>
              <a:t>asnete_coll_gather</a:t>
            </a:r>
            <a:r>
              <a:rPr lang="en-US" sz="5100" dirty="0" smtClean="0">
                <a:latin typeface="Courier"/>
                <a:cs typeface="Courier"/>
              </a:rPr>
              <a:t> 0.04% (75x)</a:t>
            </a:r>
          </a:p>
        </p:txBody>
      </p:sp>
    </p:spTree>
    <p:extLst>
      <p:ext uri="{BB962C8B-B14F-4D97-AF65-F5344CB8AC3E}">
        <p14:creationId xmlns:p14="http://schemas.microsoft.com/office/powerpoint/2010/main" val="11508744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a:xfrm>
            <a:off x="217714" y="914399"/>
            <a:ext cx="9089572" cy="5589815"/>
          </a:xfrm>
        </p:spPr>
        <p:txBody>
          <a:bodyPr>
            <a:normAutofit/>
          </a:bodyPr>
          <a:lstStyle/>
          <a:p>
            <a:r>
              <a:rPr lang="en-US" dirty="0" smtClean="0"/>
              <a:t>On a large NUMA system, managing remote memory access is key</a:t>
            </a:r>
          </a:p>
          <a:p>
            <a:pPr lvl="1"/>
            <a:r>
              <a:rPr lang="en-US" dirty="0" smtClean="0"/>
              <a:t>Good preparation for distributed memory?</a:t>
            </a:r>
          </a:p>
          <a:p>
            <a:r>
              <a:rPr lang="en-US" b="1" dirty="0" smtClean="0"/>
              <a:t>UPC</a:t>
            </a:r>
          </a:p>
          <a:p>
            <a:pPr lvl="1"/>
            <a:r>
              <a:rPr lang="en-US" dirty="0"/>
              <a:t>Contiguous blocking </a:t>
            </a:r>
            <a:r>
              <a:rPr lang="en-US" dirty="0" smtClean="0"/>
              <a:t>is </a:t>
            </a:r>
            <a:r>
              <a:rPr lang="en-US" dirty="0"/>
              <a:t>effective at reducing </a:t>
            </a:r>
            <a:r>
              <a:rPr lang="en-US" dirty="0" smtClean="0"/>
              <a:t>communication</a:t>
            </a:r>
          </a:p>
          <a:p>
            <a:pPr lvl="1"/>
            <a:endParaRPr lang="en-US" sz="1600" dirty="0"/>
          </a:p>
          <a:p>
            <a:pPr lvl="1"/>
            <a:r>
              <a:rPr lang="en-US" dirty="0" smtClean="0"/>
              <a:t>Explicitly cast to private whenever possible</a:t>
            </a:r>
          </a:p>
          <a:p>
            <a:pPr lvl="1"/>
            <a:endParaRPr lang="en-US" sz="1600" dirty="0" smtClean="0"/>
          </a:p>
          <a:p>
            <a:pPr lvl="1"/>
            <a:r>
              <a:rPr lang="en-US" dirty="0" err="1" smtClean="0"/>
              <a:t>Procs</a:t>
            </a:r>
            <a:r>
              <a:rPr lang="en-US" dirty="0" smtClean="0"/>
              <a:t> can be significantly faster than </a:t>
            </a:r>
            <a:r>
              <a:rPr lang="en-US" dirty="0" err="1" smtClean="0"/>
              <a:t>pthreads</a:t>
            </a:r>
            <a:endParaRPr lang="en-US" dirty="0" smtClean="0"/>
          </a:p>
          <a:p>
            <a:pPr marL="495300" lvl="1" indent="0">
              <a:buNone/>
            </a:pPr>
            <a:r>
              <a:rPr lang="en-US" sz="1800" i="1" dirty="0"/>
              <a:t>Hybrid PGAS Runtime Support for Multicore </a:t>
            </a:r>
            <a:r>
              <a:rPr lang="en-US" sz="1800" i="1" dirty="0" smtClean="0"/>
              <a:t>Nodes</a:t>
            </a:r>
          </a:p>
          <a:p>
            <a:pPr marL="495300" lvl="1" indent="0">
              <a:buNone/>
            </a:pPr>
            <a:r>
              <a:rPr lang="en-US" sz="1600" dirty="0" err="1" smtClean="0"/>
              <a:t>Blagojevic</a:t>
            </a:r>
            <a:r>
              <a:rPr lang="en-US" sz="1600" dirty="0" smtClean="0"/>
              <a:t>, Hargrove, Iancu, </a:t>
            </a:r>
            <a:r>
              <a:rPr lang="en-US" sz="1600" dirty="0" err="1" smtClean="0"/>
              <a:t>Yelick</a:t>
            </a:r>
            <a:r>
              <a:rPr lang="en-US" sz="1600" dirty="0" smtClean="0"/>
              <a:t>. PGAS 2010 </a:t>
            </a:r>
          </a:p>
          <a:p>
            <a:pPr lvl="1"/>
            <a:endParaRPr lang="en-US" sz="1600" dirty="0" smtClean="0"/>
          </a:p>
          <a:p>
            <a:pPr lvl="1"/>
            <a:r>
              <a:rPr lang="en-US" dirty="0" smtClean="0"/>
              <a:t>Replication </a:t>
            </a:r>
            <a:r>
              <a:rPr lang="en-US" dirty="0"/>
              <a:t>to private can help, but limited by available memory -&gt; replicate fixed amount?</a:t>
            </a:r>
          </a:p>
          <a:p>
            <a:pPr marL="495300" lvl="1" indent="0">
              <a:buNone/>
            </a:pPr>
            <a:endParaRPr lang="en-US" dirty="0"/>
          </a:p>
        </p:txBody>
      </p:sp>
    </p:spTree>
    <p:extLst>
      <p:ext uri="{BB962C8B-B14F-4D97-AF65-F5344CB8AC3E}">
        <p14:creationId xmlns:p14="http://schemas.microsoft.com/office/powerpoint/2010/main" val="39427815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518886" y="2801257"/>
            <a:ext cx="8001000" cy="666849"/>
          </a:xfrm>
        </p:spPr>
        <p:txBody>
          <a:bodyPr/>
          <a:lstStyle/>
          <a:p>
            <a:pPr marL="0" indent="0" algn="ctr">
              <a:buNone/>
            </a:pPr>
            <a:r>
              <a:rPr lang="en-US" sz="4000" b="1" dirty="0" smtClean="0"/>
              <a:t>Managing Parallelism</a:t>
            </a:r>
            <a:endParaRPr lang="en-US" sz="4000" b="1" dirty="0"/>
          </a:p>
        </p:txBody>
      </p:sp>
    </p:spTree>
    <p:extLst>
      <p:ext uri="{BB962C8B-B14F-4D97-AF65-F5344CB8AC3E}">
        <p14:creationId xmlns:p14="http://schemas.microsoft.com/office/powerpoint/2010/main" val="39884737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Parallelism</a:t>
            </a:r>
            <a:endParaRPr lang="en-US" dirty="0"/>
          </a:p>
        </p:txBody>
      </p:sp>
      <p:sp>
        <p:nvSpPr>
          <p:cNvPr id="3" name="Content Placeholder 2"/>
          <p:cNvSpPr>
            <a:spLocks noGrp="1"/>
          </p:cNvSpPr>
          <p:nvPr>
            <p:ph idx="1"/>
          </p:nvPr>
        </p:nvSpPr>
        <p:spPr>
          <a:xfrm>
            <a:off x="609600" y="914400"/>
            <a:ext cx="8001000" cy="5886739"/>
          </a:xfrm>
        </p:spPr>
        <p:txBody>
          <a:bodyPr/>
          <a:lstStyle/>
          <a:p>
            <a:r>
              <a:rPr lang="en-US" b="1" dirty="0" smtClean="0"/>
              <a:t>Data parallel </a:t>
            </a:r>
            <a:r>
              <a:rPr lang="en-US" dirty="0" smtClean="0"/>
              <a:t>constructs in UPC – </a:t>
            </a:r>
            <a:r>
              <a:rPr lang="en-US" b="1" dirty="0" err="1" smtClean="0"/>
              <a:t>upc_forall</a:t>
            </a:r>
            <a:endParaRPr lang="en-US" b="1" dirty="0" smtClean="0"/>
          </a:p>
          <a:p>
            <a:pPr lvl="1"/>
            <a:r>
              <a:rPr lang="en-US" dirty="0" smtClean="0"/>
              <a:t>SPMD, shorthand for filtering the computation performed by a task</a:t>
            </a:r>
          </a:p>
          <a:p>
            <a:pPr lvl="1"/>
            <a:r>
              <a:rPr lang="en-US" b="1" dirty="0" smtClean="0"/>
              <a:t>Not real equivalent of #pragma </a:t>
            </a:r>
            <a:r>
              <a:rPr lang="en-US" b="1" dirty="0" err="1" smtClean="0"/>
              <a:t>omp</a:t>
            </a:r>
            <a:r>
              <a:rPr lang="en-US" b="1" dirty="0" smtClean="0"/>
              <a:t> for..</a:t>
            </a:r>
          </a:p>
          <a:p>
            <a:pPr lvl="1"/>
            <a:endParaRPr lang="en-US" b="1" dirty="0" smtClean="0"/>
          </a:p>
          <a:p>
            <a:r>
              <a:rPr lang="en-US" b="1" dirty="0" smtClean="0"/>
              <a:t>Task parallelism </a:t>
            </a:r>
            <a:r>
              <a:rPr lang="en-US" dirty="0" smtClean="0"/>
              <a:t>in OMP: #pragma </a:t>
            </a:r>
            <a:r>
              <a:rPr lang="en-US" dirty="0" err="1" smtClean="0"/>
              <a:t>omp</a:t>
            </a:r>
            <a:r>
              <a:rPr lang="en-US" dirty="0" smtClean="0"/>
              <a:t> task</a:t>
            </a:r>
            <a:endParaRPr lang="en-US" dirty="0"/>
          </a:p>
          <a:p>
            <a:r>
              <a:rPr lang="en-US" b="1" dirty="0" smtClean="0"/>
              <a:t>UPC tasking library </a:t>
            </a:r>
            <a:r>
              <a:rPr lang="en-US" dirty="0" smtClean="0"/>
              <a:t>– available at </a:t>
            </a:r>
            <a:r>
              <a:rPr lang="en-US" b="1" dirty="0" smtClean="0">
                <a:solidFill>
                  <a:srgbClr val="1861B4"/>
                </a:solidFill>
              </a:rPr>
              <a:t>http://</a:t>
            </a:r>
            <a:r>
              <a:rPr lang="en-US" b="1" dirty="0" err="1" smtClean="0">
                <a:solidFill>
                  <a:srgbClr val="1861B4"/>
                </a:solidFill>
              </a:rPr>
              <a:t>upc.lbl.gov</a:t>
            </a:r>
            <a:endParaRPr lang="en-US" b="1" dirty="0">
              <a:solidFill>
                <a:srgbClr val="1861B4"/>
              </a:solidFill>
            </a:endParaRPr>
          </a:p>
          <a:p>
            <a:r>
              <a:rPr lang="en-US" dirty="0" smtClean="0"/>
              <a:t>Written in stock UPC, works on</a:t>
            </a:r>
          </a:p>
          <a:p>
            <a:pPr lvl="1"/>
            <a:r>
              <a:rPr lang="en-US" dirty="0" smtClean="0"/>
              <a:t> shared </a:t>
            </a:r>
            <a:r>
              <a:rPr lang="en-US" dirty="0"/>
              <a:t>memory </a:t>
            </a:r>
            <a:r>
              <a:rPr lang="en-US" dirty="0" smtClean="0"/>
              <a:t>- comparable </a:t>
            </a:r>
            <a:r>
              <a:rPr lang="en-US" dirty="0"/>
              <a:t>to </a:t>
            </a:r>
            <a:r>
              <a:rPr lang="en-US" dirty="0" smtClean="0"/>
              <a:t> </a:t>
            </a:r>
            <a:r>
              <a:rPr lang="en-US" dirty="0" err="1"/>
              <a:t>OpenMP</a:t>
            </a:r>
            <a:r>
              <a:rPr lang="en-US" dirty="0"/>
              <a:t> tasking</a:t>
            </a:r>
          </a:p>
          <a:p>
            <a:pPr lvl="1"/>
            <a:r>
              <a:rPr lang="en-US" dirty="0" smtClean="0"/>
              <a:t> distributed memory – akin to Charm++</a:t>
            </a:r>
          </a:p>
          <a:p>
            <a:r>
              <a:rPr lang="en-US" dirty="0" smtClean="0"/>
              <a:t>Provides:</a:t>
            </a:r>
          </a:p>
          <a:p>
            <a:pPr lvl="1"/>
            <a:r>
              <a:rPr lang="en-US" dirty="0" err="1" smtClean="0"/>
              <a:t>Init</a:t>
            </a:r>
            <a:r>
              <a:rPr lang="en-US" dirty="0" smtClean="0"/>
              <a:t>, termination</a:t>
            </a:r>
          </a:p>
          <a:p>
            <a:pPr lvl="1"/>
            <a:r>
              <a:rPr lang="en-US" dirty="0" smtClean="0"/>
              <a:t>Locality aware distributed work-stealing</a:t>
            </a:r>
          </a:p>
          <a:p>
            <a:pPr lvl="1"/>
            <a:r>
              <a:rPr lang="en-US" dirty="0" smtClean="0"/>
              <a:t>Synchronization for </a:t>
            </a:r>
            <a:r>
              <a:rPr lang="en-US" dirty="0"/>
              <a:t>d</a:t>
            </a:r>
            <a:r>
              <a:rPr lang="en-US" dirty="0" smtClean="0"/>
              <a:t>ependent task graphs</a:t>
            </a:r>
          </a:p>
        </p:txBody>
      </p:sp>
    </p:spTree>
    <p:extLst>
      <p:ext uri="{BB962C8B-B14F-4D97-AF65-F5344CB8AC3E}">
        <p14:creationId xmlns:p14="http://schemas.microsoft.com/office/powerpoint/2010/main" val="22440798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Task Library API</a:t>
            </a:r>
            <a:endParaRPr lang="en-US" dirty="0"/>
          </a:p>
        </p:txBody>
      </p:sp>
      <p:sp>
        <p:nvSpPr>
          <p:cNvPr id="3" name="Content Placeholder 2"/>
          <p:cNvSpPr>
            <a:spLocks noGrp="1"/>
          </p:cNvSpPr>
          <p:nvPr>
            <p:ph idx="1"/>
          </p:nvPr>
        </p:nvSpPr>
        <p:spPr>
          <a:xfrm>
            <a:off x="-390071" y="914400"/>
            <a:ext cx="9470571" cy="6360716"/>
          </a:xfrm>
        </p:spPr>
        <p:txBody>
          <a:bodyPr/>
          <a:lstStyle/>
          <a:p>
            <a:pPr marL="457200" lvl="1" indent="0">
              <a:buNone/>
            </a:pPr>
            <a:r>
              <a:rPr lang="en-US" b="1" dirty="0" err="1">
                <a:latin typeface="Courier"/>
                <a:cs typeface="Courier"/>
              </a:rPr>
              <a:t>taskq_t</a:t>
            </a:r>
            <a:r>
              <a:rPr lang="en-US" b="1" dirty="0">
                <a:latin typeface="Courier"/>
                <a:cs typeface="Courier"/>
              </a:rPr>
              <a:t> *</a:t>
            </a:r>
            <a:r>
              <a:rPr lang="en-US" b="1" dirty="0" err="1">
                <a:latin typeface="Courier"/>
                <a:cs typeface="Courier"/>
              </a:rPr>
              <a:t>taskq_all_alloc</a:t>
            </a:r>
            <a:r>
              <a:rPr lang="en-US" b="1" dirty="0">
                <a:latin typeface="Courier"/>
                <a:cs typeface="Courier"/>
              </a:rPr>
              <a:t>(</a:t>
            </a:r>
            <a:r>
              <a:rPr lang="en-US" b="1" dirty="0" err="1">
                <a:latin typeface="Courier"/>
                <a:cs typeface="Courier"/>
              </a:rPr>
              <a:t>int</a:t>
            </a:r>
            <a:r>
              <a:rPr lang="en-US" b="1" dirty="0">
                <a:latin typeface="Courier"/>
                <a:cs typeface="Courier"/>
              </a:rPr>
              <a:t> </a:t>
            </a:r>
            <a:r>
              <a:rPr lang="en-US" b="1" dirty="0" err="1">
                <a:latin typeface="Courier"/>
                <a:cs typeface="Courier"/>
              </a:rPr>
              <a:t>nFunc</a:t>
            </a:r>
            <a:r>
              <a:rPr lang="en-US" b="1" dirty="0">
                <a:latin typeface="Courier"/>
                <a:cs typeface="Courier"/>
              </a:rPr>
              <a:t>, void *func1</a:t>
            </a:r>
            <a:r>
              <a:rPr lang="en-US" b="1" dirty="0" smtClean="0">
                <a:latin typeface="Courier"/>
                <a:cs typeface="Courier"/>
              </a:rPr>
              <a:t>, </a:t>
            </a:r>
            <a:r>
              <a:rPr lang="en-US" b="1" dirty="0" err="1" smtClean="0">
                <a:latin typeface="Courier"/>
                <a:cs typeface="Courier"/>
              </a:rPr>
              <a:t>int</a:t>
            </a:r>
            <a:r>
              <a:rPr lang="en-US" b="1" dirty="0" smtClean="0">
                <a:latin typeface="Courier"/>
                <a:cs typeface="Courier"/>
              </a:rPr>
              <a:t> </a:t>
            </a:r>
            <a:r>
              <a:rPr lang="en-US" b="1" dirty="0">
                <a:latin typeface="Courier"/>
                <a:cs typeface="Courier"/>
              </a:rPr>
              <a:t>input_size1, </a:t>
            </a:r>
            <a:r>
              <a:rPr lang="en-US" b="1" dirty="0" err="1">
                <a:latin typeface="Courier"/>
                <a:cs typeface="Courier"/>
              </a:rPr>
              <a:t>int</a:t>
            </a:r>
            <a:r>
              <a:rPr lang="en-US" b="1" dirty="0">
                <a:latin typeface="Courier"/>
                <a:cs typeface="Courier"/>
              </a:rPr>
              <a:t> output_size1, ...);</a:t>
            </a:r>
          </a:p>
          <a:p>
            <a:pPr marL="495300" lvl="1" indent="0">
              <a:buNone/>
            </a:pPr>
            <a:endParaRPr lang="en-US" sz="1600" dirty="0" smtClean="0"/>
          </a:p>
          <a:p>
            <a:pPr marL="495300" lvl="1" indent="0">
              <a:buNone/>
            </a:pPr>
            <a:r>
              <a:rPr lang="en-US" b="1" dirty="0" err="1" smtClean="0">
                <a:latin typeface="Courier"/>
                <a:cs typeface="Courier"/>
              </a:rPr>
              <a:t>int</a:t>
            </a:r>
            <a:r>
              <a:rPr lang="en-US" b="1" dirty="0" smtClean="0">
                <a:latin typeface="Courier"/>
                <a:cs typeface="Courier"/>
              </a:rPr>
              <a:t> </a:t>
            </a:r>
            <a:r>
              <a:rPr lang="en-US" b="1" dirty="0" err="1">
                <a:latin typeface="Courier"/>
                <a:cs typeface="Courier"/>
              </a:rPr>
              <a:t>taskq_put</a:t>
            </a:r>
            <a:r>
              <a:rPr lang="en-US" b="1" dirty="0">
                <a:latin typeface="Courier"/>
                <a:cs typeface="Courier"/>
              </a:rPr>
              <a:t>(</a:t>
            </a:r>
            <a:r>
              <a:rPr lang="en-US" b="1" dirty="0" err="1">
                <a:latin typeface="Courier"/>
                <a:cs typeface="Courier"/>
              </a:rPr>
              <a:t>taskq_t</a:t>
            </a:r>
            <a:r>
              <a:rPr lang="en-US" b="1" dirty="0">
                <a:latin typeface="Courier"/>
                <a:cs typeface="Courier"/>
              </a:rPr>
              <a:t> *</a:t>
            </a:r>
            <a:r>
              <a:rPr lang="en-US" b="1" dirty="0" err="1">
                <a:latin typeface="Courier"/>
                <a:cs typeface="Courier"/>
              </a:rPr>
              <a:t>taskq</a:t>
            </a:r>
            <a:r>
              <a:rPr lang="en-US" b="1" dirty="0">
                <a:latin typeface="Courier"/>
                <a:cs typeface="Courier"/>
              </a:rPr>
              <a:t>, void *</a:t>
            </a:r>
            <a:r>
              <a:rPr lang="en-US" b="1" dirty="0" err="1">
                <a:latin typeface="Courier"/>
                <a:cs typeface="Courier"/>
              </a:rPr>
              <a:t>func</a:t>
            </a:r>
            <a:r>
              <a:rPr lang="en-US" b="1" dirty="0">
                <a:latin typeface="Courier"/>
                <a:cs typeface="Courier"/>
              </a:rPr>
              <a:t>, void *in, void *out); </a:t>
            </a:r>
            <a:endParaRPr lang="en-US" b="1" dirty="0" smtClean="0">
              <a:latin typeface="Courier"/>
              <a:cs typeface="Courier"/>
            </a:endParaRPr>
          </a:p>
          <a:p>
            <a:pPr marL="495300" lvl="1" indent="0">
              <a:buNone/>
            </a:pPr>
            <a:endParaRPr lang="en-US" sz="1600" b="1" dirty="0" smtClean="0">
              <a:latin typeface="Courier"/>
              <a:cs typeface="Courier"/>
            </a:endParaRPr>
          </a:p>
          <a:p>
            <a:pPr marL="495300" lvl="1" indent="0">
              <a:buNone/>
            </a:pPr>
            <a:r>
              <a:rPr lang="en-US" b="1" dirty="0" err="1" smtClean="0">
                <a:latin typeface="Courier"/>
                <a:cs typeface="Courier"/>
              </a:rPr>
              <a:t>int</a:t>
            </a:r>
            <a:r>
              <a:rPr lang="en-US" b="1" dirty="0" smtClean="0">
                <a:latin typeface="Courier"/>
                <a:cs typeface="Courier"/>
              </a:rPr>
              <a:t> </a:t>
            </a:r>
            <a:r>
              <a:rPr lang="en-US" b="1" dirty="0" err="1">
                <a:latin typeface="Courier"/>
                <a:cs typeface="Courier"/>
              </a:rPr>
              <a:t>taskq_execute</a:t>
            </a:r>
            <a:r>
              <a:rPr lang="en-US" b="1" dirty="0">
                <a:latin typeface="Courier"/>
                <a:cs typeface="Courier"/>
              </a:rPr>
              <a:t>(</a:t>
            </a:r>
            <a:r>
              <a:rPr lang="en-US" b="1" dirty="0" err="1">
                <a:latin typeface="Courier"/>
                <a:cs typeface="Courier"/>
              </a:rPr>
              <a:t>taskq_t</a:t>
            </a:r>
            <a:r>
              <a:rPr lang="en-US" b="1" dirty="0">
                <a:latin typeface="Courier"/>
                <a:cs typeface="Courier"/>
              </a:rPr>
              <a:t> *</a:t>
            </a:r>
            <a:r>
              <a:rPr lang="en-US" b="1" dirty="0" err="1">
                <a:latin typeface="Courier"/>
                <a:cs typeface="Courier"/>
              </a:rPr>
              <a:t>taskq</a:t>
            </a:r>
            <a:r>
              <a:rPr lang="en-US" b="1" dirty="0">
                <a:latin typeface="Courier"/>
                <a:cs typeface="Courier"/>
              </a:rPr>
              <a:t>); </a:t>
            </a:r>
            <a:endParaRPr lang="en-US" b="1" dirty="0" smtClean="0">
              <a:latin typeface="Courier"/>
              <a:cs typeface="Courier"/>
            </a:endParaRPr>
          </a:p>
          <a:p>
            <a:pPr marL="495300" lvl="1" indent="0">
              <a:buNone/>
            </a:pPr>
            <a:r>
              <a:rPr lang="en-US" b="1" dirty="0" err="1" smtClean="0">
                <a:latin typeface="Courier"/>
                <a:cs typeface="Courier"/>
              </a:rPr>
              <a:t>int</a:t>
            </a:r>
            <a:r>
              <a:rPr lang="en-US" b="1" dirty="0" smtClean="0">
                <a:latin typeface="Courier"/>
                <a:cs typeface="Courier"/>
              </a:rPr>
              <a:t> </a:t>
            </a:r>
            <a:r>
              <a:rPr lang="en-US" b="1" dirty="0" err="1">
                <a:latin typeface="Courier"/>
                <a:cs typeface="Courier"/>
              </a:rPr>
              <a:t>taskq_steal</a:t>
            </a:r>
            <a:r>
              <a:rPr lang="en-US" b="1" dirty="0">
                <a:latin typeface="Courier"/>
                <a:cs typeface="Courier"/>
              </a:rPr>
              <a:t>(</a:t>
            </a:r>
            <a:r>
              <a:rPr lang="en-US" b="1" dirty="0" err="1">
                <a:latin typeface="Courier"/>
                <a:cs typeface="Courier"/>
              </a:rPr>
              <a:t>taskq_t</a:t>
            </a:r>
            <a:r>
              <a:rPr lang="en-US" b="1" dirty="0">
                <a:latin typeface="Courier"/>
                <a:cs typeface="Courier"/>
              </a:rPr>
              <a:t> *</a:t>
            </a:r>
            <a:r>
              <a:rPr lang="en-US" b="1" dirty="0" err="1">
                <a:latin typeface="Courier"/>
                <a:cs typeface="Courier"/>
              </a:rPr>
              <a:t>taskq</a:t>
            </a:r>
            <a:r>
              <a:rPr lang="en-US" b="1" dirty="0">
                <a:latin typeface="Courier"/>
                <a:cs typeface="Courier"/>
              </a:rPr>
              <a:t>); </a:t>
            </a:r>
          </a:p>
          <a:p>
            <a:pPr marL="495300" lvl="1" indent="0">
              <a:buNone/>
            </a:pPr>
            <a:endParaRPr lang="en-US" b="1" dirty="0">
              <a:latin typeface="Courier"/>
              <a:cs typeface="Courier"/>
            </a:endParaRPr>
          </a:p>
          <a:p>
            <a:pPr marL="495300" lvl="1" indent="0">
              <a:buNone/>
            </a:pPr>
            <a:r>
              <a:rPr lang="en-US" b="1" dirty="0" smtClean="0">
                <a:latin typeface="Courier"/>
                <a:cs typeface="Courier"/>
              </a:rPr>
              <a:t>void </a:t>
            </a:r>
            <a:r>
              <a:rPr lang="en-US" b="1" dirty="0" err="1">
                <a:latin typeface="Courier"/>
                <a:cs typeface="Courier"/>
              </a:rPr>
              <a:t>taskq_wait</a:t>
            </a:r>
            <a:r>
              <a:rPr lang="en-US" b="1" dirty="0">
                <a:latin typeface="Courier"/>
                <a:cs typeface="Courier"/>
              </a:rPr>
              <a:t>(</a:t>
            </a:r>
            <a:r>
              <a:rPr lang="en-US" b="1" dirty="0" err="1">
                <a:latin typeface="Courier"/>
                <a:cs typeface="Courier"/>
              </a:rPr>
              <a:t>taskq_t</a:t>
            </a:r>
            <a:r>
              <a:rPr lang="en-US" b="1" dirty="0">
                <a:latin typeface="Courier"/>
                <a:cs typeface="Courier"/>
              </a:rPr>
              <a:t> *</a:t>
            </a:r>
            <a:r>
              <a:rPr lang="en-US" b="1" dirty="0" err="1">
                <a:latin typeface="Courier"/>
                <a:cs typeface="Courier"/>
              </a:rPr>
              <a:t>taskq</a:t>
            </a:r>
            <a:r>
              <a:rPr lang="en-US" b="1" dirty="0">
                <a:latin typeface="Courier"/>
                <a:cs typeface="Courier"/>
              </a:rPr>
              <a:t>); </a:t>
            </a:r>
          </a:p>
          <a:p>
            <a:pPr marL="495300" lvl="1" indent="0">
              <a:buNone/>
            </a:pPr>
            <a:r>
              <a:rPr lang="en-US" b="1" dirty="0" smtClean="0">
                <a:latin typeface="Courier"/>
                <a:cs typeface="Courier"/>
              </a:rPr>
              <a:t>void </a:t>
            </a:r>
            <a:r>
              <a:rPr lang="en-US" b="1" dirty="0" err="1">
                <a:latin typeface="Courier"/>
                <a:cs typeface="Courier"/>
              </a:rPr>
              <a:t>taskq_fence</a:t>
            </a:r>
            <a:r>
              <a:rPr lang="en-US" b="1" dirty="0">
                <a:latin typeface="Courier"/>
                <a:cs typeface="Courier"/>
              </a:rPr>
              <a:t>(</a:t>
            </a:r>
            <a:r>
              <a:rPr lang="en-US" b="1" dirty="0" err="1">
                <a:latin typeface="Courier"/>
                <a:cs typeface="Courier"/>
              </a:rPr>
              <a:t>taskq_t</a:t>
            </a:r>
            <a:r>
              <a:rPr lang="en-US" b="1" dirty="0">
                <a:latin typeface="Courier"/>
                <a:cs typeface="Courier"/>
              </a:rPr>
              <a:t> *</a:t>
            </a:r>
            <a:r>
              <a:rPr lang="en-US" b="1" dirty="0" err="1">
                <a:latin typeface="Courier"/>
                <a:cs typeface="Courier"/>
              </a:rPr>
              <a:t>taskq</a:t>
            </a:r>
            <a:r>
              <a:rPr lang="en-US" b="1" dirty="0">
                <a:latin typeface="Courier"/>
                <a:cs typeface="Courier"/>
              </a:rPr>
              <a:t>); </a:t>
            </a:r>
          </a:p>
          <a:p>
            <a:pPr marL="495300" lvl="1" indent="0">
              <a:buNone/>
            </a:pPr>
            <a:endParaRPr lang="en-US" b="1" dirty="0" smtClean="0">
              <a:latin typeface="Courier"/>
              <a:cs typeface="Courier"/>
            </a:endParaRPr>
          </a:p>
          <a:p>
            <a:pPr marL="495300" lvl="1" indent="0">
              <a:buNone/>
            </a:pPr>
            <a:r>
              <a:rPr lang="en-US" b="1" dirty="0" err="1" smtClean="0">
                <a:latin typeface="Courier"/>
                <a:cs typeface="Courier"/>
              </a:rPr>
              <a:t>int</a:t>
            </a:r>
            <a:r>
              <a:rPr lang="en-US" b="1" dirty="0" smtClean="0">
                <a:latin typeface="Courier"/>
                <a:cs typeface="Courier"/>
              </a:rPr>
              <a:t> </a:t>
            </a:r>
            <a:r>
              <a:rPr lang="en-US" b="1" dirty="0" err="1">
                <a:latin typeface="Courier"/>
                <a:cs typeface="Courier"/>
              </a:rPr>
              <a:t>taskq_all_isEmpty</a:t>
            </a:r>
            <a:r>
              <a:rPr lang="en-US" b="1" dirty="0">
                <a:latin typeface="Courier"/>
                <a:cs typeface="Courier"/>
              </a:rPr>
              <a:t>(</a:t>
            </a:r>
            <a:r>
              <a:rPr lang="en-US" b="1" dirty="0" err="1">
                <a:latin typeface="Courier"/>
                <a:cs typeface="Courier"/>
              </a:rPr>
              <a:t>taskq_t</a:t>
            </a:r>
            <a:r>
              <a:rPr lang="en-US" b="1" dirty="0">
                <a:latin typeface="Courier"/>
                <a:cs typeface="Courier"/>
              </a:rPr>
              <a:t> *</a:t>
            </a:r>
            <a:r>
              <a:rPr lang="en-US" b="1" dirty="0" err="1">
                <a:latin typeface="Courier"/>
                <a:cs typeface="Courier"/>
              </a:rPr>
              <a:t>taskq</a:t>
            </a:r>
            <a:r>
              <a:rPr lang="en-US" b="1" dirty="0">
                <a:latin typeface="Courier"/>
                <a:cs typeface="Courier"/>
              </a:rPr>
              <a:t>)</a:t>
            </a:r>
            <a:r>
              <a:rPr lang="en-US" b="1" dirty="0" smtClean="0">
                <a:latin typeface="Courier"/>
                <a:cs typeface="Courier"/>
              </a:rPr>
              <a:t>;</a:t>
            </a:r>
          </a:p>
          <a:p>
            <a:pPr marL="495300" lvl="1" indent="0" algn="ctr">
              <a:buNone/>
            </a:pPr>
            <a:endParaRPr lang="en-US" sz="1600" i="1" dirty="0" smtClean="0"/>
          </a:p>
          <a:p>
            <a:pPr marL="495300" lvl="1" indent="0" algn="ctr">
              <a:buNone/>
            </a:pPr>
            <a:r>
              <a:rPr lang="en-US" sz="1600" i="1" dirty="0" smtClean="0"/>
              <a:t>Hierarchical </a:t>
            </a:r>
            <a:r>
              <a:rPr lang="en-US" sz="1600" i="1" dirty="0"/>
              <a:t>Work Stealing on </a:t>
            </a:r>
            <a:r>
              <a:rPr lang="en-US" sz="1600" i="1" dirty="0" err="1"/>
              <a:t>Manycore</a:t>
            </a:r>
            <a:r>
              <a:rPr lang="en-US" sz="1600" i="1" dirty="0"/>
              <a:t> Clusters </a:t>
            </a:r>
            <a:r>
              <a:rPr lang="en-US" sz="1600" i="1" dirty="0" smtClean="0"/>
              <a:t> </a:t>
            </a:r>
            <a:r>
              <a:rPr lang="en-US" sz="1600" dirty="0" smtClean="0"/>
              <a:t>Min, </a:t>
            </a:r>
            <a:r>
              <a:rPr lang="en-US" sz="1600" dirty="0" err="1" smtClean="0"/>
              <a:t>Iancu,Yelick</a:t>
            </a:r>
            <a:r>
              <a:rPr lang="en-US" sz="1600" dirty="0" smtClean="0"/>
              <a:t>. PGAS 2011 </a:t>
            </a:r>
            <a:r>
              <a:rPr lang="en-US" sz="1600" b="1" dirty="0" smtClean="0">
                <a:latin typeface="Courier"/>
                <a:cs typeface="Courier"/>
              </a:rPr>
              <a:t> </a:t>
            </a:r>
            <a:endParaRPr lang="en-US" sz="1600" b="1" dirty="0">
              <a:latin typeface="Courier"/>
              <a:cs typeface="Courier"/>
            </a:endParaRPr>
          </a:p>
          <a:p>
            <a:endParaRPr lang="en-US" dirty="0"/>
          </a:p>
        </p:txBody>
      </p:sp>
    </p:spTree>
    <p:extLst>
      <p:ext uri="{BB962C8B-B14F-4D97-AF65-F5344CB8AC3E}">
        <p14:creationId xmlns:p14="http://schemas.microsoft.com/office/powerpoint/2010/main" val="30652940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Hello World in UPC</a:t>
            </a:r>
          </a:p>
        </p:txBody>
      </p:sp>
      <p:sp>
        <p:nvSpPr>
          <p:cNvPr id="29700" name="Rectangle 3"/>
          <p:cNvSpPr>
            <a:spLocks noGrp="1" noChangeArrowheads="1"/>
          </p:cNvSpPr>
          <p:nvPr>
            <p:ph type="body" idx="1"/>
          </p:nvPr>
        </p:nvSpPr>
        <p:spPr>
          <a:xfrm>
            <a:off x="609600" y="914400"/>
            <a:ext cx="8001000" cy="4541757"/>
          </a:xfrm>
        </p:spPr>
        <p:txBody>
          <a:bodyPr/>
          <a:lstStyle/>
          <a:p>
            <a:r>
              <a:rPr lang="en-US" dirty="0">
                <a:latin typeface="Arial" charset="0"/>
                <a:ea typeface="ＭＳ Ｐゴシック" charset="0"/>
                <a:cs typeface="ＭＳ Ｐゴシック" charset="0"/>
              </a:rPr>
              <a:t>Any legal C program is also a legal UPC program</a:t>
            </a:r>
          </a:p>
          <a:p>
            <a:r>
              <a:rPr lang="en-US" dirty="0">
                <a:latin typeface="Arial" charset="0"/>
                <a:ea typeface="ＭＳ Ｐゴシック" charset="0"/>
                <a:cs typeface="ＭＳ Ｐゴシック" charset="0"/>
              </a:rPr>
              <a:t>If you compile and run it as UPC with P threads, it will run P copies of the program.</a:t>
            </a:r>
          </a:p>
          <a:p>
            <a:r>
              <a:rPr lang="en-US" dirty="0">
                <a:latin typeface="Arial" charset="0"/>
                <a:ea typeface="ＭＳ Ｐゴシック" charset="0"/>
                <a:cs typeface="ＭＳ Ｐゴシック" charset="0"/>
              </a:rPr>
              <a:t>Using this fact, plus the </a:t>
            </a:r>
            <a:r>
              <a:rPr lang="en-US" dirty="0" smtClean="0">
                <a:latin typeface="Arial" charset="0"/>
                <a:ea typeface="ＭＳ Ｐゴシック" charset="0"/>
                <a:cs typeface="ＭＳ Ｐゴシック" charset="0"/>
              </a:rPr>
              <a:t>a few UPC keywords:</a:t>
            </a:r>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pPr>
              <a:buFontTx/>
              <a:buNone/>
            </a:pPr>
            <a:r>
              <a:rPr lang="en-US" sz="2000" b="1" dirty="0">
                <a:solidFill>
                  <a:srgbClr val="006600"/>
                </a:solidFill>
                <a:latin typeface="Courier New" charset="0"/>
                <a:ea typeface="ＭＳ Ｐゴシック" charset="0"/>
                <a:cs typeface="ＭＳ Ｐゴシック" charset="0"/>
              </a:rPr>
              <a:t>#include &lt;</a:t>
            </a:r>
            <a:r>
              <a:rPr lang="en-US" sz="2000" b="1" dirty="0" err="1">
                <a:solidFill>
                  <a:srgbClr val="006600"/>
                </a:solidFill>
                <a:latin typeface="Courier New" charset="0"/>
                <a:ea typeface="ＭＳ Ｐゴシック" charset="0"/>
                <a:cs typeface="ＭＳ Ｐゴシック" charset="0"/>
              </a:rPr>
              <a:t>upc.h</a:t>
            </a:r>
            <a:r>
              <a:rPr lang="en-US" sz="2000" b="1" dirty="0">
                <a:solidFill>
                  <a:srgbClr val="006600"/>
                </a:solidFill>
                <a:latin typeface="Courier New" charset="0"/>
                <a:ea typeface="ＭＳ Ｐゴシック" charset="0"/>
                <a:cs typeface="ＭＳ Ｐゴシック" charset="0"/>
              </a:rPr>
              <a:t>&gt;</a:t>
            </a:r>
            <a:r>
              <a:rPr lang="en-US" sz="2000" b="1" dirty="0">
                <a:solidFill>
                  <a:srgbClr val="000099"/>
                </a:solidFill>
                <a:latin typeface="Courier New" charset="0"/>
                <a:ea typeface="ＭＳ Ｐゴシック" charset="0"/>
                <a:cs typeface="ＭＳ Ｐゴシック" charset="0"/>
              </a:rPr>
              <a:t>  /* needed for UPC extensions */</a:t>
            </a:r>
          </a:p>
          <a:p>
            <a:pPr>
              <a:buFontTx/>
              <a:buNone/>
            </a:pPr>
            <a:r>
              <a:rPr lang="en-US" sz="2000" b="1" dirty="0">
                <a:solidFill>
                  <a:srgbClr val="000099"/>
                </a:solidFill>
                <a:latin typeface="Courier New" charset="0"/>
                <a:ea typeface="ＭＳ Ｐゴシック" charset="0"/>
                <a:cs typeface="ＭＳ Ｐゴシック" charset="0"/>
              </a:rPr>
              <a:t>#include &lt;</a:t>
            </a:r>
            <a:r>
              <a:rPr lang="en-US" sz="2000" b="1" dirty="0" err="1">
                <a:solidFill>
                  <a:srgbClr val="000099"/>
                </a:solidFill>
                <a:latin typeface="Courier New" charset="0"/>
                <a:ea typeface="ＭＳ Ｐゴシック" charset="0"/>
                <a:cs typeface="ＭＳ Ｐゴシック" charset="0"/>
              </a:rPr>
              <a:t>stdio.h</a:t>
            </a:r>
            <a:r>
              <a:rPr lang="en-US" sz="2000" b="1" dirty="0">
                <a:solidFill>
                  <a:srgbClr val="000099"/>
                </a:solidFill>
                <a:latin typeface="Courier New" charset="0"/>
                <a:ea typeface="ＭＳ Ｐゴシック" charset="0"/>
                <a:cs typeface="ＭＳ Ｐゴシック" charset="0"/>
              </a:rPr>
              <a:t>&gt;</a:t>
            </a:r>
          </a:p>
          <a:p>
            <a:pPr>
              <a:buFontTx/>
              <a:buNone/>
            </a:pPr>
            <a:endParaRPr lang="en-US" sz="2000" b="1" dirty="0">
              <a:solidFill>
                <a:srgbClr val="000099"/>
              </a:solidFill>
              <a:latin typeface="Courier New" charset="0"/>
              <a:ea typeface="ＭＳ Ｐゴシック" charset="0"/>
              <a:cs typeface="ＭＳ Ｐゴシック" charset="0"/>
            </a:endParaRPr>
          </a:p>
          <a:p>
            <a:pPr>
              <a:buFontTx/>
              <a:buNone/>
            </a:pPr>
            <a:r>
              <a:rPr lang="en-US" sz="2000" b="1" dirty="0">
                <a:solidFill>
                  <a:srgbClr val="000099"/>
                </a:solidFill>
                <a:latin typeface="Courier New" charset="0"/>
                <a:ea typeface="ＭＳ Ｐゴシック" charset="0"/>
                <a:cs typeface="ＭＳ Ｐゴシック" charset="0"/>
              </a:rPr>
              <a:t>main() {</a:t>
            </a:r>
          </a:p>
          <a:p>
            <a:pPr>
              <a:buFontTx/>
              <a:buNone/>
            </a:pPr>
            <a:r>
              <a:rPr lang="en-US" sz="2000" b="1" dirty="0">
                <a:solidFill>
                  <a:srgbClr val="000099"/>
                </a:solidFill>
                <a:latin typeface="Courier New" charset="0"/>
                <a:ea typeface="ＭＳ Ｐゴシック" charset="0"/>
                <a:cs typeface="ＭＳ Ｐゴシック" charset="0"/>
              </a:rPr>
              <a:t>  </a:t>
            </a:r>
            <a:r>
              <a:rPr lang="en-US" sz="2000" b="1" dirty="0" err="1">
                <a:solidFill>
                  <a:srgbClr val="000099"/>
                </a:solidFill>
                <a:latin typeface="Courier New" charset="0"/>
                <a:ea typeface="ＭＳ Ｐゴシック" charset="0"/>
                <a:cs typeface="ＭＳ Ｐゴシック" charset="0"/>
              </a:rPr>
              <a:t>printf</a:t>
            </a:r>
            <a:r>
              <a:rPr lang="en-US" sz="2000" b="1" dirty="0">
                <a:solidFill>
                  <a:srgbClr val="000099"/>
                </a:solidFill>
                <a:latin typeface="Courier New" charset="0"/>
                <a:ea typeface="ＭＳ Ｐゴシック" charset="0"/>
                <a:cs typeface="ＭＳ Ｐゴシック" charset="0"/>
              </a:rPr>
              <a:t>("Thread %d of %d: hello UPC world\n", </a:t>
            </a:r>
          </a:p>
          <a:p>
            <a:pPr>
              <a:buFontTx/>
              <a:buNone/>
            </a:pPr>
            <a:r>
              <a:rPr lang="en-US" sz="2000" b="1" dirty="0">
                <a:solidFill>
                  <a:srgbClr val="000099"/>
                </a:solidFill>
                <a:latin typeface="Courier New" charset="0"/>
                <a:ea typeface="ＭＳ Ｐゴシック" charset="0"/>
                <a:cs typeface="ＭＳ Ｐゴシック" charset="0"/>
              </a:rPr>
              <a:t>         </a:t>
            </a:r>
            <a:r>
              <a:rPr lang="en-US" sz="2000" b="1" dirty="0">
                <a:solidFill>
                  <a:srgbClr val="006600"/>
                </a:solidFill>
                <a:latin typeface="Courier New" charset="0"/>
                <a:ea typeface="ＭＳ Ｐゴシック" charset="0"/>
                <a:cs typeface="ＭＳ Ｐゴシック" charset="0"/>
              </a:rPr>
              <a:t>MYTHREAD</a:t>
            </a:r>
            <a:r>
              <a:rPr lang="en-US" sz="2000" b="1" dirty="0">
                <a:solidFill>
                  <a:srgbClr val="000099"/>
                </a:solidFill>
                <a:latin typeface="Courier New" charset="0"/>
                <a:ea typeface="ＭＳ Ｐゴシック" charset="0"/>
                <a:cs typeface="ＭＳ Ｐゴシック" charset="0"/>
              </a:rPr>
              <a:t>, </a:t>
            </a:r>
            <a:r>
              <a:rPr lang="en-US" sz="2000" b="1" dirty="0">
                <a:solidFill>
                  <a:srgbClr val="006600"/>
                </a:solidFill>
                <a:latin typeface="Courier New" charset="0"/>
                <a:ea typeface="ＭＳ Ｐゴシック" charset="0"/>
                <a:cs typeface="ＭＳ Ｐゴシック" charset="0"/>
              </a:rPr>
              <a:t>THREADS</a:t>
            </a:r>
            <a:r>
              <a:rPr lang="en-US" sz="2000" b="1" dirty="0">
                <a:solidFill>
                  <a:srgbClr val="000099"/>
                </a:solidFill>
                <a:latin typeface="Courier New" charset="0"/>
                <a:ea typeface="ＭＳ Ｐゴシック" charset="0"/>
                <a:cs typeface="ＭＳ Ｐゴシック" charset="0"/>
              </a:rPr>
              <a:t>)</a:t>
            </a:r>
            <a:r>
              <a:rPr lang="en-US" sz="2000" b="1" dirty="0" smtClean="0">
                <a:solidFill>
                  <a:srgbClr val="000099"/>
                </a:solidFill>
                <a:latin typeface="Courier New" charset="0"/>
                <a:ea typeface="ＭＳ Ｐゴシック" charset="0"/>
                <a:cs typeface="ＭＳ Ｐゴシック" charset="0"/>
              </a:rPr>
              <a:t>;</a:t>
            </a:r>
            <a:endParaRPr lang="en-US" sz="2000" b="1" dirty="0">
              <a:solidFill>
                <a:srgbClr val="000099"/>
              </a:solidFill>
              <a:latin typeface="Courier New" charset="0"/>
              <a:ea typeface="ＭＳ Ｐゴシック" charset="0"/>
              <a:cs typeface="ＭＳ Ｐゴシック" charset="0"/>
            </a:endParaRPr>
          </a:p>
          <a:p>
            <a:pPr>
              <a:buFontTx/>
              <a:buNone/>
            </a:pPr>
            <a:r>
              <a:rPr lang="en-US" sz="2000" b="1" dirty="0">
                <a:solidFill>
                  <a:srgbClr val="000099"/>
                </a:solidFill>
                <a:latin typeface="Courier New" charset="0"/>
                <a:ea typeface="ＭＳ Ｐゴシック" charset="0"/>
                <a:cs typeface="ＭＳ Ｐゴシック" charset="0"/>
              </a:rPr>
              <a:t>}</a:t>
            </a:r>
          </a:p>
        </p:txBody>
      </p:sp>
    </p:spTree>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UPC Task Library – Shared Memory</a:t>
            </a:r>
            <a:endParaRPr lang="en-US" dirty="0"/>
          </a:p>
        </p:txBody>
      </p:sp>
      <p:pic>
        <p:nvPicPr>
          <p:cNvPr id="5" name="Picture 4" descr="HierVS-SMP.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0571" y="841828"/>
            <a:ext cx="8182429" cy="5205897"/>
          </a:xfrm>
          <a:prstGeom prst="rect">
            <a:avLst/>
          </a:prstGeom>
        </p:spPr>
      </p:pic>
    </p:spTree>
    <p:extLst>
      <p:ext uri="{BB962C8B-B14F-4D97-AF65-F5344CB8AC3E}">
        <p14:creationId xmlns:p14="http://schemas.microsoft.com/office/powerpoint/2010/main" val="18811473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UPC Task Library – Distributed Memory</a:t>
            </a:r>
            <a:endParaRPr lang="en-US" dirty="0"/>
          </a:p>
        </p:txBody>
      </p:sp>
      <p:pic>
        <p:nvPicPr>
          <p:cNvPr id="7" name="Picture 6" descr="carver-bench.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8010" y="1630636"/>
            <a:ext cx="8610600" cy="4617764"/>
          </a:xfrm>
          <a:prstGeom prst="rect">
            <a:avLst/>
          </a:prstGeom>
        </p:spPr>
      </p:pic>
    </p:spTree>
    <p:extLst>
      <p:ext uri="{BB962C8B-B14F-4D97-AF65-F5344CB8AC3E}">
        <p14:creationId xmlns:p14="http://schemas.microsoft.com/office/powerpoint/2010/main" val="27481792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725942" y="2628391"/>
            <a:ext cx="8001000" cy="543739"/>
          </a:xfrm>
        </p:spPr>
        <p:txBody>
          <a:bodyPr/>
          <a:lstStyle/>
          <a:p>
            <a:pPr marL="0" indent="0" algn="ctr">
              <a:buNone/>
            </a:pPr>
            <a:r>
              <a:rPr lang="en-US" sz="3200" b="1" dirty="0" smtClean="0"/>
              <a:t>Distributed Memory Programming</a:t>
            </a:r>
            <a:endParaRPr lang="en-US" sz="3200" b="1" dirty="0"/>
          </a:p>
        </p:txBody>
      </p:sp>
    </p:spTree>
    <p:extLst>
      <p:ext uri="{BB962C8B-B14F-4D97-AF65-F5344CB8AC3E}">
        <p14:creationId xmlns:p14="http://schemas.microsoft.com/office/powerpoint/2010/main" val="31856333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UPC and MPI</a:t>
            </a:r>
            <a:endParaRPr lang="en-US" dirty="0"/>
          </a:p>
        </p:txBody>
      </p:sp>
      <p:sp>
        <p:nvSpPr>
          <p:cNvPr id="3" name="Content Placeholder 2"/>
          <p:cNvSpPr>
            <a:spLocks noGrp="1"/>
          </p:cNvSpPr>
          <p:nvPr>
            <p:ph idx="1"/>
          </p:nvPr>
        </p:nvSpPr>
        <p:spPr>
          <a:xfrm>
            <a:off x="609600" y="914400"/>
            <a:ext cx="8001000" cy="4501745"/>
          </a:xfrm>
        </p:spPr>
        <p:txBody>
          <a:bodyPr/>
          <a:lstStyle/>
          <a:p>
            <a:r>
              <a:rPr lang="en-US" dirty="0" smtClean="0"/>
              <a:t>Send/</a:t>
            </a:r>
            <a:r>
              <a:rPr lang="en-US" dirty="0" err="1" smtClean="0"/>
              <a:t>Recv</a:t>
            </a:r>
            <a:r>
              <a:rPr lang="en-US" dirty="0" smtClean="0"/>
              <a:t> carry both data and synchronization</a:t>
            </a:r>
          </a:p>
          <a:p>
            <a:r>
              <a:rPr lang="en-US" dirty="0"/>
              <a:t>O</a:t>
            </a:r>
            <a:r>
              <a:rPr lang="en-US" dirty="0" smtClean="0"/>
              <a:t>ne-sided  carries only data</a:t>
            </a:r>
          </a:p>
          <a:p>
            <a:r>
              <a:rPr lang="en-US" dirty="0" smtClean="0"/>
              <a:t>When porting codes from MPI two-sided to one sided, a Send/</a:t>
            </a:r>
            <a:r>
              <a:rPr lang="en-US" dirty="0" err="1" smtClean="0"/>
              <a:t>Recv</a:t>
            </a:r>
            <a:r>
              <a:rPr lang="en-US" dirty="0" smtClean="0"/>
              <a:t> pair needs to be </a:t>
            </a:r>
            <a:r>
              <a:rPr lang="en-US" b="1" dirty="0" smtClean="0"/>
              <a:t>replaced with Put/Get and producer-consumer semantics</a:t>
            </a:r>
          </a:p>
          <a:p>
            <a:endParaRPr lang="en-US" dirty="0"/>
          </a:p>
          <a:p>
            <a:endParaRPr lang="en-US" dirty="0" smtClean="0"/>
          </a:p>
          <a:p>
            <a:r>
              <a:rPr lang="en-US" dirty="0" smtClean="0"/>
              <a:t>There are also performance differences</a:t>
            </a:r>
          </a:p>
          <a:p>
            <a:pPr lvl="1"/>
            <a:r>
              <a:rPr lang="en-US" dirty="0"/>
              <a:t> </a:t>
            </a:r>
            <a:r>
              <a:rPr lang="en-US" dirty="0" smtClean="0"/>
              <a:t>UPC can saturate the network with fewer cores active per node</a:t>
            </a:r>
          </a:p>
          <a:p>
            <a:pPr lvl="1"/>
            <a:r>
              <a:rPr lang="en-US" dirty="0" smtClean="0"/>
              <a:t>It alleviates the need for packing messages</a:t>
            </a:r>
          </a:p>
        </p:txBody>
      </p:sp>
    </p:spTree>
    <p:extLst>
      <p:ext uri="{BB962C8B-B14F-4D97-AF65-F5344CB8AC3E}">
        <p14:creationId xmlns:p14="http://schemas.microsoft.com/office/powerpoint/2010/main" val="20756329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Cray XE6 BW Saturation (hopper @ NERSC)</a:t>
            </a:r>
            <a:endParaRPr lang="en-US" dirty="0"/>
          </a:p>
        </p:txBody>
      </p:sp>
      <p:pic>
        <p:nvPicPr>
          <p:cNvPr id="5" name="Picture 4" descr="UPC_concur_depth_per.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707571"/>
            <a:ext cx="4429559" cy="6150429"/>
          </a:xfrm>
          <a:prstGeom prst="rect">
            <a:avLst/>
          </a:prstGeom>
        </p:spPr>
      </p:pic>
      <p:pic>
        <p:nvPicPr>
          <p:cNvPr id="6" name="Picture 5" descr="MPI_concur_depth_per.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46803" y="707571"/>
            <a:ext cx="4624840" cy="6077857"/>
          </a:xfrm>
          <a:prstGeom prst="rect">
            <a:avLst/>
          </a:prstGeom>
        </p:spPr>
      </p:pic>
    </p:spTree>
    <p:extLst>
      <p:ext uri="{BB962C8B-B14F-4D97-AF65-F5344CB8AC3E}">
        <p14:creationId xmlns:p14="http://schemas.microsoft.com/office/powerpoint/2010/main" val="25891918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Cray XE6 Application Performance</a:t>
            </a:r>
            <a:endParaRPr lang="en-US" dirty="0"/>
          </a:p>
        </p:txBody>
      </p:sp>
      <p:pic>
        <p:nvPicPr>
          <p:cNvPr id="5" name="Picture 4" descr="NPB_UPCvMPI.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016001"/>
            <a:ext cx="9144000" cy="5479142"/>
          </a:xfrm>
          <a:prstGeom prst="rect">
            <a:avLst/>
          </a:prstGeom>
        </p:spPr>
      </p:pic>
    </p:spTree>
    <p:extLst>
      <p:ext uri="{BB962C8B-B14F-4D97-AF65-F5344CB8AC3E}">
        <p14:creationId xmlns:p14="http://schemas.microsoft.com/office/powerpoint/2010/main" val="7939640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endParaRPr lang="en-US" dirty="0"/>
          </a:p>
        </p:txBody>
      </p:sp>
      <p:sp>
        <p:nvSpPr>
          <p:cNvPr id="3" name="Content Placeholder 2"/>
          <p:cNvSpPr>
            <a:spLocks noGrp="1"/>
          </p:cNvSpPr>
          <p:nvPr>
            <p:ph idx="1"/>
          </p:nvPr>
        </p:nvSpPr>
        <p:spPr>
          <a:xfrm>
            <a:off x="798513" y="2837543"/>
            <a:ext cx="8001000" cy="543739"/>
          </a:xfrm>
        </p:spPr>
        <p:txBody>
          <a:bodyPr/>
          <a:lstStyle/>
          <a:p>
            <a:pPr marL="0" indent="0">
              <a:buNone/>
            </a:pPr>
            <a:r>
              <a:rPr lang="en-US" sz="3200" b="1" dirty="0" smtClean="0"/>
              <a:t>Tuning Communication Performance</a:t>
            </a:r>
            <a:endParaRPr lang="en-US" sz="3200" b="1" dirty="0"/>
          </a:p>
        </p:txBody>
      </p:sp>
    </p:spTree>
    <p:extLst>
      <p:ext uri="{BB962C8B-B14F-4D97-AF65-F5344CB8AC3E}">
        <p14:creationId xmlns:p14="http://schemas.microsoft.com/office/powerpoint/2010/main" val="11037945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UPC Trends</a:t>
            </a:r>
            <a:endParaRPr lang="en-US" dirty="0"/>
          </a:p>
        </p:txBody>
      </p:sp>
      <p:sp>
        <p:nvSpPr>
          <p:cNvPr id="3" name="Content Placeholder 2"/>
          <p:cNvSpPr>
            <a:spLocks noGrp="1"/>
          </p:cNvSpPr>
          <p:nvPr>
            <p:ph idx="1"/>
          </p:nvPr>
        </p:nvSpPr>
        <p:spPr>
          <a:xfrm>
            <a:off x="609600" y="914400"/>
            <a:ext cx="8001000" cy="5492785"/>
          </a:xfrm>
        </p:spPr>
        <p:txBody>
          <a:bodyPr/>
          <a:lstStyle/>
          <a:p>
            <a:r>
              <a:rPr lang="en-US" dirty="0" smtClean="0"/>
              <a:t>In MPI</a:t>
            </a:r>
            <a:r>
              <a:rPr lang="en-US" b="1" dirty="0" smtClean="0"/>
              <a:t>, large messages </a:t>
            </a:r>
            <a:r>
              <a:rPr lang="en-US" dirty="0" smtClean="0"/>
              <a:t>or </a:t>
            </a:r>
            <a:r>
              <a:rPr lang="en-US" b="1" dirty="0" smtClean="0"/>
              <a:t>large message concurrency </a:t>
            </a:r>
            <a:r>
              <a:rPr lang="en-US" dirty="0" smtClean="0"/>
              <a:t>(messages per core, ranks per node) is required for performance </a:t>
            </a:r>
          </a:p>
          <a:p>
            <a:endParaRPr lang="en-US" dirty="0" smtClean="0"/>
          </a:p>
          <a:p>
            <a:r>
              <a:rPr lang="en-US" dirty="0"/>
              <a:t>In UPC, communication overlap is beneficial</a:t>
            </a:r>
          </a:p>
          <a:p>
            <a:pPr lvl="1"/>
            <a:r>
              <a:rPr lang="en-US" dirty="0"/>
              <a:t>with other communication</a:t>
            </a:r>
          </a:p>
          <a:p>
            <a:pPr lvl="1"/>
            <a:r>
              <a:rPr lang="en-US" dirty="0"/>
              <a:t>with other </a:t>
            </a:r>
            <a:r>
              <a:rPr lang="en-US" dirty="0" smtClean="0"/>
              <a:t>computation</a:t>
            </a:r>
          </a:p>
          <a:p>
            <a:r>
              <a:rPr lang="en-US" dirty="0" smtClean="0"/>
              <a:t>In UPC:</a:t>
            </a:r>
          </a:p>
          <a:p>
            <a:pPr lvl="1"/>
            <a:r>
              <a:rPr lang="en-US" dirty="0" smtClean="0"/>
              <a:t> Pays to think about increasing the message concurrency</a:t>
            </a:r>
          </a:p>
          <a:p>
            <a:pPr lvl="1"/>
            <a:r>
              <a:rPr lang="en-US" dirty="0" smtClean="0"/>
              <a:t> Sometimes need to take care to avoid congestion</a:t>
            </a:r>
          </a:p>
          <a:p>
            <a:pPr marL="495300" lvl="1" indent="0">
              <a:buNone/>
            </a:pPr>
            <a:r>
              <a:rPr lang="en-US" sz="1600" i="1" dirty="0" smtClean="0"/>
              <a:t>Congestion Avoidance on </a:t>
            </a:r>
            <a:r>
              <a:rPr lang="en-US" sz="1600" i="1" dirty="0" err="1" smtClean="0"/>
              <a:t>Manycore</a:t>
            </a:r>
            <a:r>
              <a:rPr lang="en-US" sz="1600" i="1" dirty="0" smtClean="0"/>
              <a:t> HPC Systems</a:t>
            </a:r>
          </a:p>
          <a:p>
            <a:pPr marL="495300" lvl="1" indent="0">
              <a:buNone/>
            </a:pPr>
            <a:r>
              <a:rPr lang="en-US" sz="1600" dirty="0" err="1" smtClean="0"/>
              <a:t>Luo</a:t>
            </a:r>
            <a:r>
              <a:rPr lang="en-US" sz="1600" dirty="0" smtClean="0"/>
              <a:t>, Panda, Ibrahim, Iancu. ICS’12</a:t>
            </a:r>
            <a:endParaRPr lang="en-US" dirty="0"/>
          </a:p>
          <a:p>
            <a:r>
              <a:rPr lang="en-US" dirty="0" smtClean="0"/>
              <a:t>Again, avoiding </a:t>
            </a:r>
            <a:r>
              <a:rPr lang="en-US" dirty="0" err="1" smtClean="0"/>
              <a:t>pthreads</a:t>
            </a:r>
            <a:r>
              <a:rPr lang="en-US" dirty="0" smtClean="0"/>
              <a:t> improves performance</a:t>
            </a:r>
            <a:endParaRPr lang="en-US" dirty="0"/>
          </a:p>
        </p:txBody>
      </p:sp>
    </p:spTree>
    <p:extLst>
      <p:ext uri="{BB962C8B-B14F-4D97-AF65-F5344CB8AC3E}">
        <p14:creationId xmlns:p14="http://schemas.microsoft.com/office/powerpoint/2010/main" val="27354396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Saturation IB</a:t>
            </a:r>
            <a:endParaRPr lang="en-US" dirty="0"/>
          </a:p>
        </p:txBody>
      </p:sp>
      <p:pic>
        <p:nvPicPr>
          <p:cNvPr id="5" name="Content Placeholder 4" descr="ib-put-sat.pdf"/>
          <p:cNvPicPr>
            <a:picLocks noGrp="1" noChangeAspect="1"/>
          </p:cNvPicPr>
          <p:nvPr>
            <p:ph idx="1"/>
          </p:nvPr>
        </p:nvPicPr>
        <p:blipFill>
          <a:blip r:embed="rId2" cstate="print">
            <a:extLst>
              <a:ext uri="{28A0092B-C50C-407E-A947-70E740481C1C}">
                <a14:useLocalDpi xmlns:a14="http://schemas.microsoft.com/office/drawing/2010/main"/>
              </a:ext>
            </a:extLst>
          </a:blip>
          <a:srcRect l="510" r="510"/>
          <a:stretch>
            <a:fillRect/>
          </a:stretch>
        </p:blipFill>
        <p:spPr>
          <a:xfrm>
            <a:off x="609600" y="914400"/>
            <a:ext cx="8001000" cy="5334000"/>
          </a:xfrm>
        </p:spPr>
      </p:pic>
      <p:sp>
        <p:nvSpPr>
          <p:cNvPr id="4" name="Slide Number Placeholder 3"/>
          <p:cNvSpPr>
            <a:spLocks noGrp="1"/>
          </p:cNvSpPr>
          <p:nvPr>
            <p:ph type="sldNum" sz="quarter" idx="10"/>
          </p:nvPr>
        </p:nvSpPr>
        <p:spPr/>
        <p:txBody>
          <a:bodyPr/>
          <a:lstStyle/>
          <a:p>
            <a:fld id="{B27DAEA0-1FEF-6E43-B100-0BB5640C9F0B}" type="slidenum">
              <a:rPr lang="en-US" smtClean="0"/>
              <a:pPr/>
              <a:t>128</a:t>
            </a:fld>
            <a:endParaRPr lang="en-US" dirty="0"/>
          </a:p>
        </p:txBody>
      </p:sp>
      <p:sp>
        <p:nvSpPr>
          <p:cNvPr id="6" name="TextBox 5"/>
          <p:cNvSpPr txBox="1"/>
          <p:nvPr/>
        </p:nvSpPr>
        <p:spPr>
          <a:xfrm>
            <a:off x="2539925" y="3454559"/>
            <a:ext cx="184666" cy="369332"/>
          </a:xfrm>
          <a:prstGeom prst="rect">
            <a:avLst/>
          </a:prstGeom>
          <a:noFill/>
        </p:spPr>
        <p:txBody>
          <a:bodyPr wrap="none" rtlCol="0">
            <a:spAutoFit/>
          </a:bodyPr>
          <a:lstStyle/>
          <a:p>
            <a:endParaRPr lang="en-US" dirty="0"/>
          </a:p>
        </p:txBody>
      </p:sp>
      <p:sp>
        <p:nvSpPr>
          <p:cNvPr id="7" name="TextBox 6"/>
          <p:cNvSpPr txBox="1"/>
          <p:nvPr/>
        </p:nvSpPr>
        <p:spPr>
          <a:xfrm>
            <a:off x="1775795" y="3691320"/>
            <a:ext cx="2852313" cy="923330"/>
          </a:xfrm>
          <a:prstGeom prst="rect">
            <a:avLst/>
          </a:prstGeom>
          <a:solidFill>
            <a:schemeClr val="accent2"/>
          </a:solidFill>
        </p:spPr>
        <p:txBody>
          <a:bodyPr wrap="none" rtlCol="0">
            <a:spAutoFit/>
          </a:bodyPr>
          <a:lstStyle/>
          <a:p>
            <a:r>
              <a:rPr lang="en-US" sz="1800" dirty="0">
                <a:solidFill>
                  <a:schemeClr val="bg1"/>
                </a:solidFill>
              </a:rPr>
              <a:t>M</a:t>
            </a:r>
            <a:r>
              <a:rPr lang="en-US" sz="1800" dirty="0" smtClean="0">
                <a:solidFill>
                  <a:schemeClr val="bg1"/>
                </a:solidFill>
              </a:rPr>
              <a:t>essages &lt; 1024</a:t>
            </a:r>
            <a:endParaRPr lang="en-US" sz="1800" dirty="0">
              <a:solidFill>
                <a:schemeClr val="bg1"/>
              </a:solidFill>
            </a:endParaRPr>
          </a:p>
          <a:p>
            <a:r>
              <a:rPr lang="en-US" sz="1800" dirty="0" smtClean="0">
                <a:solidFill>
                  <a:schemeClr val="bg1"/>
                </a:solidFill>
              </a:rPr>
              <a:t> benefit from concurrent </a:t>
            </a:r>
          </a:p>
          <a:p>
            <a:r>
              <a:rPr lang="en-US" sz="1800" dirty="0" smtClean="0">
                <a:solidFill>
                  <a:schemeClr val="bg1"/>
                </a:solidFill>
              </a:rPr>
              <a:t>injection</a:t>
            </a:r>
            <a:endParaRPr lang="en-US" sz="1800" dirty="0">
              <a:solidFill>
                <a:schemeClr val="bg1"/>
              </a:solidFill>
            </a:endParaRPr>
          </a:p>
        </p:txBody>
      </p:sp>
      <p:grpSp>
        <p:nvGrpSpPr>
          <p:cNvPr id="12" name="Group 11"/>
          <p:cNvGrpSpPr/>
          <p:nvPr/>
        </p:nvGrpSpPr>
        <p:grpSpPr>
          <a:xfrm>
            <a:off x="6305845" y="2916466"/>
            <a:ext cx="2672526" cy="861258"/>
            <a:chOff x="6305845" y="2916466"/>
            <a:chExt cx="2672526" cy="861258"/>
          </a:xfrm>
        </p:grpSpPr>
        <p:sp>
          <p:nvSpPr>
            <p:cNvPr id="8" name="TextBox 7"/>
            <p:cNvSpPr txBox="1"/>
            <p:nvPr/>
          </p:nvSpPr>
          <p:spPr>
            <a:xfrm>
              <a:off x="6305845" y="3131393"/>
              <a:ext cx="2672526" cy="646331"/>
            </a:xfrm>
            <a:prstGeom prst="rect">
              <a:avLst/>
            </a:prstGeom>
            <a:solidFill>
              <a:schemeClr val="accent2"/>
            </a:solidFill>
          </p:spPr>
          <p:txBody>
            <a:bodyPr wrap="none" rtlCol="0">
              <a:spAutoFit/>
            </a:bodyPr>
            <a:lstStyle/>
            <a:p>
              <a:r>
                <a:rPr lang="en-US" sz="1800" dirty="0" smtClean="0">
                  <a:solidFill>
                    <a:srgbClr val="FFFFFF"/>
                  </a:solidFill>
                </a:rPr>
                <a:t>Messages &gt; 8K benefit</a:t>
              </a:r>
            </a:p>
            <a:p>
              <a:r>
                <a:rPr lang="en-US" sz="1800" dirty="0">
                  <a:solidFill>
                    <a:srgbClr val="FFFFFF"/>
                  </a:solidFill>
                </a:rPr>
                <a:t>f</a:t>
              </a:r>
              <a:r>
                <a:rPr lang="en-US" sz="1800" dirty="0" smtClean="0">
                  <a:solidFill>
                    <a:srgbClr val="FFFFFF"/>
                  </a:solidFill>
                </a:rPr>
                <a:t>rom throttling</a:t>
              </a:r>
              <a:endParaRPr lang="en-US" sz="1800" dirty="0">
                <a:solidFill>
                  <a:srgbClr val="FFFFFF"/>
                </a:solidFill>
              </a:endParaRPr>
            </a:p>
          </p:txBody>
        </p:sp>
        <p:cxnSp>
          <p:nvCxnSpPr>
            <p:cNvPr id="10" name="Straight Arrow Connector 9"/>
            <p:cNvCxnSpPr/>
            <p:nvPr/>
          </p:nvCxnSpPr>
          <p:spPr bwMode="auto">
            <a:xfrm flipV="1">
              <a:off x="7576726" y="2916466"/>
              <a:ext cx="301347" cy="21492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Tree>
    <p:extLst>
      <p:ext uri="{BB962C8B-B14F-4D97-AF65-F5344CB8AC3E}">
        <p14:creationId xmlns:p14="http://schemas.microsoft.com/office/powerpoint/2010/main" val="3282536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0" y="89342"/>
            <a:ext cx="8000999" cy="914400"/>
          </a:xfrm>
        </p:spPr>
        <p:txBody>
          <a:bodyPr/>
          <a:lstStyle/>
          <a:p>
            <a:r>
              <a:rPr lang="en-US" dirty="0" smtClean="0"/>
              <a:t>Throughput and Message Concurrency</a:t>
            </a:r>
            <a:endParaRPr lang="en-US" dirty="0"/>
          </a:p>
        </p:txBody>
      </p:sp>
      <p:pic>
        <p:nvPicPr>
          <p:cNvPr id="6" name="Content Placeholder 5" descr="hopper-msgcore.pdf"/>
          <p:cNvPicPr>
            <a:picLocks noGrp="1" noChangeAspect="1"/>
          </p:cNvPicPr>
          <p:nvPr>
            <p:ph idx="1"/>
          </p:nvPr>
        </p:nvPicPr>
        <p:blipFill>
          <a:blip r:embed="rId2" cstate="print">
            <a:extLst>
              <a:ext uri="{28A0092B-C50C-407E-A947-70E740481C1C}">
                <a14:useLocalDpi xmlns:a14="http://schemas.microsoft.com/office/drawing/2010/main"/>
              </a:ext>
            </a:extLst>
          </a:blip>
          <a:srcRect t="-4396" b="-4396"/>
          <a:stretch>
            <a:fillRect/>
          </a:stretch>
        </p:blipFill>
        <p:spPr>
          <a:xfrm>
            <a:off x="557213" y="976528"/>
            <a:ext cx="8226425" cy="5054385"/>
          </a:xfrm>
        </p:spPr>
      </p:pic>
      <p:sp>
        <p:nvSpPr>
          <p:cNvPr id="7" name="TextBox 6"/>
          <p:cNvSpPr txBox="1"/>
          <p:nvPr/>
        </p:nvSpPr>
        <p:spPr>
          <a:xfrm>
            <a:off x="1602106" y="6029980"/>
            <a:ext cx="6167119" cy="523220"/>
          </a:xfrm>
          <a:prstGeom prst="rect">
            <a:avLst/>
          </a:prstGeom>
          <a:noFill/>
        </p:spPr>
        <p:txBody>
          <a:bodyPr wrap="square" rtlCol="0">
            <a:spAutoFit/>
          </a:bodyPr>
          <a:lstStyle/>
          <a:p>
            <a:r>
              <a:rPr lang="en-US" sz="2800" dirty="0" smtClean="0"/>
              <a:t>Cray UPC on Cray XE6 (Gemini)</a:t>
            </a:r>
            <a:endParaRPr lang="en-US" sz="2800" dirty="0"/>
          </a:p>
        </p:txBody>
      </p:sp>
      <p:sp>
        <p:nvSpPr>
          <p:cNvPr id="8" name="TextBox 7"/>
          <p:cNvSpPr txBox="1"/>
          <p:nvPr/>
        </p:nvSpPr>
        <p:spPr>
          <a:xfrm>
            <a:off x="1003300" y="5751204"/>
            <a:ext cx="6939219" cy="830997"/>
          </a:xfrm>
          <a:prstGeom prst="rect">
            <a:avLst/>
          </a:prstGeom>
          <a:solidFill>
            <a:schemeClr val="bg1"/>
          </a:solidFill>
        </p:spPr>
        <p:txBody>
          <a:bodyPr wrap="none" rtlCol="0">
            <a:spAutoFit/>
          </a:bodyPr>
          <a:lstStyle/>
          <a:p>
            <a:r>
              <a:rPr lang="en-US" sz="2400" b="1" dirty="0" smtClean="0"/>
              <a:t>Limiting the number of outstanding messages</a:t>
            </a:r>
          </a:p>
          <a:p>
            <a:r>
              <a:rPr lang="en-US" sz="2400" b="1" dirty="0" smtClean="0"/>
              <a:t> provides 5X speedup </a:t>
            </a:r>
            <a:r>
              <a:rPr lang="en-US" sz="2400" b="1" dirty="0" smtClean="0">
                <a:solidFill>
                  <a:schemeClr val="accent2"/>
                </a:solidFill>
              </a:rPr>
              <a:t>(expected 32X slower)</a:t>
            </a:r>
            <a:endParaRPr lang="en-US" sz="2400" b="1" dirty="0">
              <a:solidFill>
                <a:schemeClr val="accent2"/>
              </a:solidFill>
            </a:endParaRPr>
          </a:p>
        </p:txBody>
      </p:sp>
    </p:spTree>
    <p:extLst>
      <p:ext uri="{BB962C8B-B14F-4D97-AF65-F5344CB8AC3E}">
        <p14:creationId xmlns:p14="http://schemas.microsoft.com/office/powerpoint/2010/main" val="40729667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Example: Monte Carlo Pi Calculation</a:t>
            </a:r>
          </a:p>
        </p:txBody>
      </p:sp>
      <p:sp>
        <p:nvSpPr>
          <p:cNvPr id="31748" name="Rectangle 3"/>
          <p:cNvSpPr>
            <a:spLocks noGrp="1" noChangeArrowheads="1"/>
          </p:cNvSpPr>
          <p:nvPr>
            <p:ph type="body" idx="1"/>
          </p:nvPr>
        </p:nvSpPr>
        <p:spPr>
          <a:xfrm>
            <a:off x="609600" y="914400"/>
            <a:ext cx="8001000" cy="3781425"/>
          </a:xfrm>
        </p:spPr>
        <p:txBody>
          <a:bodyPr/>
          <a:lstStyle/>
          <a:p>
            <a:r>
              <a:rPr lang="en-US">
                <a:latin typeface="Arial" charset="0"/>
                <a:ea typeface="ＭＳ Ｐゴシック" charset="0"/>
                <a:cs typeface="ＭＳ Ｐゴシック" charset="0"/>
              </a:rPr>
              <a:t>Estimate Pi by throwing darts at a unit square</a:t>
            </a:r>
          </a:p>
          <a:p>
            <a:r>
              <a:rPr lang="en-US">
                <a:latin typeface="Arial" charset="0"/>
                <a:ea typeface="ＭＳ Ｐゴシック" charset="0"/>
                <a:cs typeface="ＭＳ Ｐゴシック" charset="0"/>
              </a:rPr>
              <a:t>Calculate percentage that fall in the unit circle</a:t>
            </a:r>
          </a:p>
          <a:p>
            <a:pPr lvl="1"/>
            <a:r>
              <a:rPr lang="en-US">
                <a:latin typeface="Arial" charset="0"/>
                <a:ea typeface="ＭＳ Ｐゴシック" charset="0"/>
              </a:rPr>
              <a:t>Area of square = r</a:t>
            </a:r>
            <a:r>
              <a:rPr lang="en-US" baseline="30000">
                <a:latin typeface="Arial" charset="0"/>
                <a:ea typeface="ＭＳ Ｐゴシック" charset="0"/>
              </a:rPr>
              <a:t>2</a:t>
            </a:r>
            <a:r>
              <a:rPr lang="en-US">
                <a:latin typeface="Arial" charset="0"/>
                <a:ea typeface="ＭＳ Ｐゴシック" charset="0"/>
              </a:rPr>
              <a:t> = 1</a:t>
            </a:r>
          </a:p>
          <a:p>
            <a:pPr lvl="1"/>
            <a:r>
              <a:rPr lang="en-US">
                <a:latin typeface="Arial" charset="0"/>
                <a:ea typeface="ＭＳ Ｐゴシック" charset="0"/>
              </a:rPr>
              <a:t>Area of circle quadrant = ¼ * </a:t>
            </a:r>
            <a:r>
              <a:rPr lang="en-US">
                <a:latin typeface="Symbol" charset="0"/>
                <a:ea typeface="ＭＳ Ｐゴシック" charset="0"/>
              </a:rPr>
              <a:t>p</a:t>
            </a:r>
            <a:r>
              <a:rPr lang="en-US">
                <a:latin typeface="Arial" charset="0"/>
                <a:ea typeface="ＭＳ Ｐゴシック" charset="0"/>
              </a:rPr>
              <a:t> r</a:t>
            </a:r>
            <a:r>
              <a:rPr lang="en-US" baseline="30000">
                <a:latin typeface="Arial" charset="0"/>
                <a:ea typeface="ＭＳ Ｐゴシック" charset="0"/>
              </a:rPr>
              <a:t>2 </a:t>
            </a:r>
            <a:r>
              <a:rPr lang="en-US">
                <a:latin typeface="Arial" charset="0"/>
                <a:ea typeface="ＭＳ Ｐゴシック" charset="0"/>
              </a:rPr>
              <a:t>= </a:t>
            </a:r>
            <a:r>
              <a:rPr lang="en-US">
                <a:latin typeface="Symbol" charset="0"/>
                <a:ea typeface="ＭＳ Ｐゴシック" charset="0"/>
              </a:rPr>
              <a:t>p/4</a:t>
            </a:r>
            <a:r>
              <a:rPr lang="en-US">
                <a:latin typeface="Arial" charset="0"/>
                <a:ea typeface="ＭＳ Ｐゴシック" charset="0"/>
              </a:rPr>
              <a:t> </a:t>
            </a:r>
            <a:endParaRPr lang="en-US" baseline="30000">
              <a:latin typeface="Arial" charset="0"/>
              <a:ea typeface="ＭＳ Ｐゴシック" charset="0"/>
            </a:endParaRPr>
          </a:p>
          <a:p>
            <a:r>
              <a:rPr lang="en-US">
                <a:latin typeface="Arial" charset="0"/>
                <a:ea typeface="ＭＳ Ｐゴシック" charset="0"/>
                <a:cs typeface="ＭＳ Ｐゴシック" charset="0"/>
              </a:rPr>
              <a:t>Randomly throw darts at x,y positions</a:t>
            </a:r>
          </a:p>
          <a:p>
            <a:r>
              <a:rPr lang="en-US">
                <a:latin typeface="Arial" charset="0"/>
                <a:ea typeface="ＭＳ Ｐゴシック" charset="0"/>
                <a:cs typeface="ＭＳ Ｐゴシック" charset="0"/>
              </a:rPr>
              <a:t>If x</a:t>
            </a:r>
            <a:r>
              <a:rPr lang="en-US" baseline="30000">
                <a:latin typeface="Arial" charset="0"/>
                <a:ea typeface="ＭＳ Ｐゴシック" charset="0"/>
                <a:cs typeface="ＭＳ Ｐゴシック" charset="0"/>
              </a:rPr>
              <a:t>2</a:t>
            </a:r>
            <a:r>
              <a:rPr lang="en-US">
                <a:latin typeface="Arial" charset="0"/>
                <a:ea typeface="ＭＳ Ｐゴシック" charset="0"/>
                <a:cs typeface="ＭＳ Ｐゴシック" charset="0"/>
              </a:rPr>
              <a:t> + y</a:t>
            </a:r>
            <a:r>
              <a:rPr lang="en-US" baseline="30000">
                <a:latin typeface="Arial" charset="0"/>
                <a:ea typeface="ＭＳ Ｐゴシック" charset="0"/>
                <a:cs typeface="ＭＳ Ｐゴシック" charset="0"/>
              </a:rPr>
              <a:t>2</a:t>
            </a:r>
            <a:r>
              <a:rPr lang="en-US">
                <a:latin typeface="Arial" charset="0"/>
                <a:ea typeface="ＭＳ Ｐゴシック" charset="0"/>
                <a:cs typeface="ＭＳ Ｐゴシック" charset="0"/>
              </a:rPr>
              <a:t> &lt; 1, then point is inside circle</a:t>
            </a:r>
          </a:p>
          <a:p>
            <a:r>
              <a:rPr lang="en-US">
                <a:latin typeface="Arial" charset="0"/>
                <a:ea typeface="ＭＳ Ｐゴシック" charset="0"/>
                <a:cs typeface="ＭＳ Ｐゴシック" charset="0"/>
              </a:rPr>
              <a:t>Compute ratio:</a:t>
            </a:r>
          </a:p>
          <a:p>
            <a:pPr lvl="1"/>
            <a:r>
              <a:rPr lang="en-US">
                <a:latin typeface="Arial" charset="0"/>
                <a:ea typeface="ＭＳ Ｐゴシック" charset="0"/>
              </a:rPr>
              <a:t># points inside / # points total</a:t>
            </a:r>
          </a:p>
          <a:p>
            <a:pPr lvl="1"/>
            <a:r>
              <a:rPr lang="en-US">
                <a:latin typeface="Arial" charset="0"/>
                <a:ea typeface="ＭＳ Ｐゴシック" charset="0"/>
              </a:rPr>
              <a:t> </a:t>
            </a:r>
            <a:r>
              <a:rPr lang="en-US">
                <a:latin typeface="Symbol" charset="0"/>
                <a:ea typeface="ＭＳ Ｐゴシック" charset="0"/>
              </a:rPr>
              <a:t>p </a:t>
            </a:r>
            <a:r>
              <a:rPr lang="en-US">
                <a:latin typeface="Arial" charset="0"/>
                <a:ea typeface="ＭＳ Ｐゴシック" charset="0"/>
              </a:rPr>
              <a:t>= 4*ratio </a:t>
            </a:r>
          </a:p>
        </p:txBody>
      </p:sp>
      <p:grpSp>
        <p:nvGrpSpPr>
          <p:cNvPr id="31749" name="Group 13"/>
          <p:cNvGrpSpPr>
            <a:grpSpLocks/>
          </p:cNvGrpSpPr>
          <p:nvPr/>
        </p:nvGrpSpPr>
        <p:grpSpPr bwMode="auto">
          <a:xfrm>
            <a:off x="6248400" y="3109913"/>
            <a:ext cx="2092325" cy="2720975"/>
            <a:chOff x="3885" y="1349"/>
            <a:chExt cx="1318" cy="1714"/>
          </a:xfrm>
        </p:grpSpPr>
        <p:sp>
          <p:nvSpPr>
            <p:cNvPr id="31750" name="Rectangle 5"/>
            <p:cNvSpPr>
              <a:spLocks noChangeArrowheads="1"/>
            </p:cNvSpPr>
            <p:nvPr/>
          </p:nvSpPr>
          <p:spPr bwMode="auto">
            <a:xfrm>
              <a:off x="3885" y="1349"/>
              <a:ext cx="1311" cy="1311"/>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31751" name="Freeform 10"/>
            <p:cNvSpPr>
              <a:spLocks/>
            </p:cNvSpPr>
            <p:nvPr/>
          </p:nvSpPr>
          <p:spPr bwMode="auto">
            <a:xfrm>
              <a:off x="3888" y="1364"/>
              <a:ext cx="1315" cy="1296"/>
            </a:xfrm>
            <a:custGeom>
              <a:avLst/>
              <a:gdLst>
                <a:gd name="T0" fmla="*/ 0 w 1315"/>
                <a:gd name="T1" fmla="*/ 0 h 1296"/>
                <a:gd name="T2" fmla="*/ 0 w 1315"/>
                <a:gd name="T3" fmla="*/ 1296 h 1296"/>
                <a:gd name="T4" fmla="*/ 1315 w 1315"/>
                <a:gd name="T5" fmla="*/ 1296 h 1296"/>
                <a:gd name="T6" fmla="*/ 1267 w 1315"/>
                <a:gd name="T7" fmla="*/ 1008 h 1296"/>
                <a:gd name="T8" fmla="*/ 1200 w 1315"/>
                <a:gd name="T9" fmla="*/ 777 h 1296"/>
                <a:gd name="T10" fmla="*/ 1094 w 1315"/>
                <a:gd name="T11" fmla="*/ 595 h 1296"/>
                <a:gd name="T12" fmla="*/ 982 w 1315"/>
                <a:gd name="T13" fmla="*/ 422 h 1296"/>
                <a:gd name="T14" fmla="*/ 835 w 1315"/>
                <a:gd name="T15" fmla="*/ 297 h 1296"/>
                <a:gd name="T16" fmla="*/ 691 w 1315"/>
                <a:gd name="T17" fmla="*/ 201 h 1296"/>
                <a:gd name="T18" fmla="*/ 547 w 1315"/>
                <a:gd name="T19" fmla="*/ 125 h 1296"/>
                <a:gd name="T20" fmla="*/ 403 w 1315"/>
                <a:gd name="T21" fmla="*/ 67 h 1296"/>
                <a:gd name="T22" fmla="*/ 278 w 1315"/>
                <a:gd name="T23" fmla="*/ 29 h 1296"/>
                <a:gd name="T24" fmla="*/ 0 w 1315"/>
                <a:gd name="T25" fmla="*/ 0 h 12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15"/>
                <a:gd name="T40" fmla="*/ 0 h 1296"/>
                <a:gd name="T41" fmla="*/ 1315 w 1315"/>
                <a:gd name="T42" fmla="*/ 1296 h 12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15" h="1296">
                  <a:moveTo>
                    <a:pt x="0" y="0"/>
                  </a:moveTo>
                  <a:lnTo>
                    <a:pt x="0" y="1296"/>
                  </a:lnTo>
                  <a:lnTo>
                    <a:pt x="1315" y="1296"/>
                  </a:lnTo>
                  <a:lnTo>
                    <a:pt x="1267" y="1008"/>
                  </a:lnTo>
                  <a:lnTo>
                    <a:pt x="1200" y="777"/>
                  </a:lnTo>
                  <a:lnTo>
                    <a:pt x="1094" y="595"/>
                  </a:lnTo>
                  <a:lnTo>
                    <a:pt x="982" y="422"/>
                  </a:lnTo>
                  <a:lnTo>
                    <a:pt x="835" y="297"/>
                  </a:lnTo>
                  <a:lnTo>
                    <a:pt x="691" y="201"/>
                  </a:lnTo>
                  <a:lnTo>
                    <a:pt x="547" y="125"/>
                  </a:lnTo>
                  <a:lnTo>
                    <a:pt x="403" y="67"/>
                  </a:lnTo>
                  <a:lnTo>
                    <a:pt x="278" y="29"/>
                  </a:lnTo>
                  <a:lnTo>
                    <a:pt x="0" y="0"/>
                  </a:lnTo>
                  <a:close/>
                </a:path>
              </a:pathLst>
            </a:custGeom>
            <a:solidFill>
              <a:schemeClr val="accent2"/>
            </a:solidFill>
            <a:ln w="28575">
              <a:solidFill>
                <a:schemeClr val="tx1"/>
              </a:solidFill>
              <a:round/>
              <a:headEnd type="none" w="sm" len="sm"/>
              <a:tailEnd type="none" w="sm" len="sm"/>
            </a:ln>
          </p:spPr>
          <p:txBody>
            <a:bodyPr/>
            <a:lstStyle/>
            <a:p>
              <a:endParaRPr lang="en-US"/>
            </a:p>
          </p:txBody>
        </p:sp>
        <p:sp>
          <p:nvSpPr>
            <p:cNvPr id="31752" name="Line 11"/>
            <p:cNvSpPr>
              <a:spLocks noChangeShapeType="1"/>
            </p:cNvSpPr>
            <p:nvPr/>
          </p:nvSpPr>
          <p:spPr bwMode="auto">
            <a:xfrm>
              <a:off x="3888" y="2813"/>
              <a:ext cx="1315" cy="0"/>
            </a:xfrm>
            <a:prstGeom prst="line">
              <a:avLst/>
            </a:prstGeom>
            <a:noFill/>
            <a:ln w="127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en-US"/>
            </a:p>
          </p:txBody>
        </p:sp>
        <p:sp>
          <p:nvSpPr>
            <p:cNvPr id="31753" name="Text Box 12"/>
            <p:cNvSpPr txBox="1">
              <a:spLocks noChangeArrowheads="1"/>
            </p:cNvSpPr>
            <p:nvPr/>
          </p:nvSpPr>
          <p:spPr bwMode="auto">
            <a:xfrm>
              <a:off x="4368" y="2813"/>
              <a:ext cx="4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a:solidFill>
                    <a:srgbClr val="006600"/>
                  </a:solidFill>
                </a:rPr>
                <a:t>r =1</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It?</a:t>
            </a:r>
            <a:endParaRPr lang="en-US" dirty="0"/>
          </a:p>
        </p:txBody>
      </p:sp>
      <p:sp>
        <p:nvSpPr>
          <p:cNvPr id="3" name="Content Placeholder 2"/>
          <p:cNvSpPr>
            <a:spLocks noGrp="1"/>
          </p:cNvSpPr>
          <p:nvPr>
            <p:ph idx="1"/>
          </p:nvPr>
        </p:nvSpPr>
        <p:spPr>
          <a:xfrm>
            <a:off x="609600" y="914400"/>
            <a:ext cx="8001000" cy="5265031"/>
          </a:xfrm>
        </p:spPr>
        <p:txBody>
          <a:bodyPr/>
          <a:lstStyle/>
          <a:p>
            <a:r>
              <a:rPr lang="en-US" dirty="0" smtClean="0"/>
              <a:t>With irregular parallelism with “natural small messages”</a:t>
            </a:r>
          </a:p>
          <a:p>
            <a:r>
              <a:rPr lang="en-US" dirty="0" smtClean="0"/>
              <a:t>When hybrid parallelism makes packing complex</a:t>
            </a:r>
          </a:p>
          <a:p>
            <a:endParaRPr lang="en-US" dirty="0" smtClean="0"/>
          </a:p>
          <a:p>
            <a:r>
              <a:rPr lang="en-US" dirty="0" smtClean="0"/>
              <a:t>Need to mix with </a:t>
            </a:r>
            <a:r>
              <a:rPr lang="en-US" dirty="0" err="1" smtClean="0"/>
              <a:t>pthreads</a:t>
            </a:r>
            <a:r>
              <a:rPr lang="en-US" dirty="0" smtClean="0"/>
              <a:t> based libraries and want to perform communication from within </a:t>
            </a:r>
            <a:r>
              <a:rPr lang="en-US" dirty="0" err="1" smtClean="0"/>
              <a:t>pthreads</a:t>
            </a:r>
            <a:endParaRPr lang="en-US" dirty="0"/>
          </a:p>
          <a:p>
            <a:pPr lvl="1"/>
            <a:r>
              <a:rPr lang="en-US" sz="2000" dirty="0" smtClean="0"/>
              <a:t>Implementation specific, but available </a:t>
            </a:r>
          </a:p>
          <a:p>
            <a:pPr lvl="1"/>
            <a:endParaRPr lang="en-US" sz="2000" dirty="0" smtClean="0"/>
          </a:p>
          <a:p>
            <a:r>
              <a:rPr lang="en-US" dirty="0" smtClean="0"/>
              <a:t>Do not want to worry about matching communication concurrency to intra-node concurrency…</a:t>
            </a:r>
          </a:p>
          <a:p>
            <a:endParaRPr lang="en-US" dirty="0" smtClean="0"/>
          </a:p>
          <a:p>
            <a:r>
              <a:rPr lang="en-US" b="1" dirty="0" smtClean="0"/>
              <a:t>Challenges:</a:t>
            </a:r>
          </a:p>
          <a:p>
            <a:pPr lvl="1"/>
            <a:r>
              <a:rPr lang="en-US" dirty="0" smtClean="0"/>
              <a:t>Exporting data, do not want to modify data structures</a:t>
            </a:r>
          </a:p>
          <a:p>
            <a:pPr lvl="1"/>
            <a:r>
              <a:rPr lang="en-US" dirty="0" smtClean="0"/>
              <a:t>One-sided is different, need to understand it…</a:t>
            </a:r>
            <a:endParaRPr lang="en-US" dirty="0"/>
          </a:p>
        </p:txBody>
      </p:sp>
    </p:spTree>
    <p:extLst>
      <p:ext uri="{BB962C8B-B14F-4D97-AF65-F5344CB8AC3E}">
        <p14:creationId xmlns:p14="http://schemas.microsoft.com/office/powerpoint/2010/main" val="2412152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ctrTitle"/>
          </p:nvPr>
        </p:nvSpPr>
        <p:spPr>
          <a:xfrm>
            <a:off x="2209800" y="1981200"/>
            <a:ext cx="4953000" cy="709938"/>
          </a:xfrm>
        </p:spPr>
        <p:txBody>
          <a:bodyPr/>
          <a:lstStyle/>
          <a:p>
            <a:r>
              <a:rPr lang="en-US" sz="4800" dirty="0" smtClean="0"/>
              <a:t>Beyond UPC</a:t>
            </a:r>
            <a:endParaRPr lang="en-US" sz="4800"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413772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DEGAS Programming System: UPC++</a:t>
            </a:r>
            <a:endParaRPr lang="en-US" sz="2400" dirty="0"/>
          </a:p>
        </p:txBody>
      </p:sp>
      <p:pic>
        <p:nvPicPr>
          <p:cNvPr id="7" name="Picture 6" descr="degas_logo.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725750"/>
            <a:ext cx="2846536" cy="6132249"/>
          </a:xfrm>
          <a:prstGeom prst="rect">
            <a:avLst/>
          </a:prstGeom>
        </p:spPr>
      </p:pic>
      <p:sp>
        <p:nvSpPr>
          <p:cNvPr id="8" name="TextBox 7"/>
          <p:cNvSpPr txBox="1"/>
          <p:nvPr/>
        </p:nvSpPr>
        <p:spPr>
          <a:xfrm>
            <a:off x="3307191" y="5194598"/>
            <a:ext cx="5484146" cy="830997"/>
          </a:xfrm>
          <a:prstGeom prst="rect">
            <a:avLst/>
          </a:prstGeom>
          <a:noFill/>
        </p:spPr>
        <p:txBody>
          <a:bodyPr wrap="square" rtlCol="0">
            <a:spAutoFit/>
          </a:bodyPr>
          <a:lstStyle/>
          <a:p>
            <a:pPr algn="just" defTabSz="457200" fontAlgn="auto">
              <a:spcBef>
                <a:spcPts val="0"/>
              </a:spcBef>
              <a:spcAft>
                <a:spcPts val="0"/>
              </a:spcAft>
            </a:pPr>
            <a:r>
              <a:rPr lang="en-US" sz="1600" b="0" dirty="0" smtClean="0">
                <a:solidFill>
                  <a:prstClr val="black"/>
                </a:solidFill>
                <a:latin typeface="Arial"/>
              </a:rPr>
              <a:t>DEGAS is a DOE-funded X-Stack project led by Lawrence Berkeley National Lab (PI: Kathy Yelick), in collaboration with LLNL, Rice Univ., UC Berkeley, and UT Austin.   </a:t>
            </a:r>
            <a:endParaRPr lang="en-US" sz="1600" b="0" dirty="0">
              <a:solidFill>
                <a:prstClr val="black"/>
              </a:solidFill>
              <a:latin typeface="Arial"/>
            </a:endParaRPr>
          </a:p>
        </p:txBody>
      </p:sp>
      <p:sp>
        <p:nvSpPr>
          <p:cNvPr id="9" name="TextBox 8"/>
          <p:cNvSpPr txBox="1"/>
          <p:nvPr/>
        </p:nvSpPr>
        <p:spPr>
          <a:xfrm>
            <a:off x="3307191" y="3264373"/>
            <a:ext cx="5303409" cy="1384995"/>
          </a:xfrm>
          <a:prstGeom prst="rect">
            <a:avLst/>
          </a:prstGeom>
          <a:noFill/>
        </p:spPr>
        <p:txBody>
          <a:bodyPr wrap="square" rtlCol="0">
            <a:spAutoFit/>
          </a:bodyPr>
          <a:lstStyle/>
          <a:p>
            <a:pPr algn="just" defTabSz="457200" fontAlgn="auto">
              <a:spcBef>
                <a:spcPts val="0"/>
              </a:spcBef>
              <a:spcAft>
                <a:spcPts val="0"/>
              </a:spcAft>
            </a:pPr>
            <a:r>
              <a:rPr lang="en-US" sz="2800" b="0" dirty="0">
                <a:solidFill>
                  <a:srgbClr val="3366FF"/>
                </a:solidFill>
                <a:latin typeface="Arial"/>
              </a:rPr>
              <a:t>A</a:t>
            </a:r>
            <a:r>
              <a:rPr lang="en-US" sz="2800" b="0" dirty="0" smtClean="0">
                <a:solidFill>
                  <a:srgbClr val="3366FF"/>
                </a:solidFill>
                <a:latin typeface="Arial"/>
              </a:rPr>
              <a:t> template-based programming system enabling PGAS features for C++ applications</a:t>
            </a:r>
            <a:endParaRPr lang="en-US" sz="2800" b="0" dirty="0">
              <a:solidFill>
                <a:srgbClr val="3366FF"/>
              </a:solidFill>
              <a:latin typeface="Arial"/>
            </a:endParaRPr>
          </a:p>
        </p:txBody>
      </p:sp>
      <p:sp>
        <p:nvSpPr>
          <p:cNvPr id="11" name="TextBox 10"/>
          <p:cNvSpPr txBox="1"/>
          <p:nvPr/>
        </p:nvSpPr>
        <p:spPr>
          <a:xfrm>
            <a:off x="3105010" y="1417944"/>
            <a:ext cx="5505590" cy="1446550"/>
          </a:xfrm>
          <a:prstGeom prst="rect">
            <a:avLst/>
          </a:prstGeom>
          <a:noFill/>
        </p:spPr>
        <p:txBody>
          <a:bodyPr wrap="square" rtlCol="0">
            <a:spAutoFit/>
          </a:bodyPr>
          <a:lstStyle/>
          <a:p>
            <a:pPr algn="ctr" defTabSz="457200" fontAlgn="auto">
              <a:spcBef>
                <a:spcPts val="0"/>
              </a:spcBef>
              <a:spcAft>
                <a:spcPts val="0"/>
              </a:spcAft>
            </a:pPr>
            <a:r>
              <a:rPr lang="en-US" sz="8800" i="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a:rPr>
              <a:t>UPC++</a:t>
            </a:r>
            <a:endParaRPr lang="en-US" sz="8800"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a:endParaRPr>
          </a:p>
        </p:txBody>
      </p:sp>
    </p:spTree>
    <p:extLst>
      <p:ext uri="{BB962C8B-B14F-4D97-AF65-F5344CB8AC3E}">
        <p14:creationId xmlns:p14="http://schemas.microsoft.com/office/powerpoint/2010/main" val="3974123478"/>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Combustion.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014035" y="1836280"/>
            <a:ext cx="2336790" cy="2336790"/>
          </a:xfrm>
          <a:prstGeom prst="rect">
            <a:avLst/>
          </a:prstGeom>
        </p:spPr>
      </p:pic>
      <p:pic>
        <p:nvPicPr>
          <p:cNvPr id="15" name="Picture 14" descr="PastedGraphic-1.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697209" y="1830889"/>
            <a:ext cx="941467" cy="2607359"/>
          </a:xfrm>
          <a:prstGeom prst="rect">
            <a:avLst/>
          </a:prstGeom>
        </p:spPr>
      </p:pic>
      <p:pic>
        <p:nvPicPr>
          <p:cNvPr id="16" name="Ta-50nm-up-1.20-oim.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r="9768"/>
          <a:stretch/>
        </p:blipFill>
        <p:spPr>
          <a:xfrm>
            <a:off x="4709448" y="4438248"/>
            <a:ext cx="4138010" cy="917197"/>
          </a:xfrm>
          <a:prstGeom prst="rect">
            <a:avLst/>
          </a:prstGeom>
        </p:spPr>
      </p:pic>
      <p:sp>
        <p:nvSpPr>
          <p:cNvPr id="2" name="Title 1"/>
          <p:cNvSpPr>
            <a:spLocks noGrp="1"/>
          </p:cNvSpPr>
          <p:nvPr>
            <p:ph type="title"/>
          </p:nvPr>
        </p:nvSpPr>
        <p:spPr>
          <a:xfrm>
            <a:off x="263150" y="251224"/>
            <a:ext cx="8880850" cy="546232"/>
          </a:xfrm>
        </p:spPr>
        <p:txBody>
          <a:bodyPr>
            <a:normAutofit/>
          </a:bodyPr>
          <a:lstStyle/>
          <a:p>
            <a:r>
              <a:rPr lang="en-US" dirty="0" smtClean="0"/>
              <a:t>C++ is Important in Scientific Computing</a:t>
            </a:r>
            <a:endParaRPr lang="en-US" dirty="0"/>
          </a:p>
        </p:txBody>
      </p:sp>
      <p:sp>
        <p:nvSpPr>
          <p:cNvPr id="4" name="Content Placeholder 3"/>
          <p:cNvSpPr>
            <a:spLocks noGrp="1"/>
          </p:cNvSpPr>
          <p:nvPr>
            <p:ph idx="1"/>
          </p:nvPr>
        </p:nvSpPr>
        <p:spPr>
          <a:xfrm>
            <a:off x="248924" y="1066801"/>
            <a:ext cx="8437876" cy="762000"/>
          </a:xfrm>
        </p:spPr>
        <p:txBody>
          <a:bodyPr>
            <a:normAutofit/>
          </a:bodyPr>
          <a:lstStyle/>
          <a:p>
            <a:pPr marL="174625" indent="0">
              <a:spcBef>
                <a:spcPts val="300"/>
              </a:spcBef>
              <a:buNone/>
              <a:defRPr/>
            </a:pPr>
            <a:r>
              <a:rPr lang="en-US" sz="2000" dirty="0" smtClean="0">
                <a:solidFill>
                  <a:srgbClr val="000000"/>
                </a:solidFill>
                <a:ea typeface="Arial" charset="0"/>
                <a:cs typeface="Arial" charset="0"/>
              </a:rPr>
              <a:t>Languages use at NERSC: 75</a:t>
            </a:r>
            <a:r>
              <a:rPr lang="en-US" sz="2000" dirty="0">
                <a:solidFill>
                  <a:srgbClr val="000000"/>
                </a:solidFill>
                <a:ea typeface="Arial" charset="0"/>
                <a:cs typeface="Arial" charset="0"/>
              </a:rPr>
              <a:t>% Fortran, 45% C/C++, 10% </a:t>
            </a:r>
            <a:r>
              <a:rPr lang="en-US" sz="2000" dirty="0" smtClean="0">
                <a:solidFill>
                  <a:srgbClr val="000000"/>
                </a:solidFill>
                <a:ea typeface="Arial" charset="0"/>
                <a:cs typeface="Arial" charset="0"/>
              </a:rPr>
              <a:t>Python with C++ at least as important as C</a:t>
            </a:r>
            <a:endParaRPr lang="en-US" sz="2000" dirty="0">
              <a:solidFill>
                <a:srgbClr val="000000"/>
              </a:solidFill>
              <a:ea typeface="Arial" charset="0"/>
              <a:cs typeface="Arial" charset="0"/>
            </a:endParaRPr>
          </a:p>
        </p:txBody>
      </p:sp>
      <p:sp>
        <p:nvSpPr>
          <p:cNvPr id="7" name="Content Placeholder 3"/>
          <p:cNvSpPr txBox="1">
            <a:spLocks/>
          </p:cNvSpPr>
          <p:nvPr/>
        </p:nvSpPr>
        <p:spPr>
          <a:xfrm>
            <a:off x="248923" y="1904999"/>
            <a:ext cx="4830689" cy="388705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b="1" kern="1200">
                <a:solidFill>
                  <a:schemeClr val="tx1"/>
                </a:solidFill>
                <a:latin typeface="+mn-lt"/>
                <a:ea typeface="+mn-ea"/>
                <a:cs typeface="Arial" pitchFamily="34" charset="0"/>
              </a:defRPr>
            </a:lvl1pPr>
            <a:lvl2pPr marL="742950" indent="-285750" algn="l" defTabSz="914400" rtl="0" eaLnBrk="1" latinLnBrk="0" hangingPunct="1">
              <a:spcBef>
                <a:spcPct val="20000"/>
              </a:spcBef>
              <a:buFont typeface="Arial" pitchFamily="34" charset="0"/>
              <a:buChar char="–"/>
              <a:defRPr sz="2200" kern="1200">
                <a:solidFill>
                  <a:srgbClr val="367317"/>
                </a:solidFill>
                <a:latin typeface="+mn-lt"/>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solidFill>
                  <a:prstClr val="black"/>
                </a:solidFill>
                <a:latin typeface="Arial"/>
              </a:rPr>
              <a:t>DOE’s </a:t>
            </a:r>
            <a:r>
              <a:rPr lang="en-US" sz="2000" dirty="0" err="1" smtClean="0">
                <a:solidFill>
                  <a:prstClr val="black"/>
                </a:solidFill>
                <a:latin typeface="Arial"/>
              </a:rPr>
              <a:t>Exascale</a:t>
            </a:r>
            <a:r>
              <a:rPr lang="en-US" sz="2000" dirty="0" smtClean="0">
                <a:solidFill>
                  <a:prstClr val="black"/>
                </a:solidFill>
                <a:latin typeface="Arial"/>
              </a:rPr>
              <a:t> Co-Design Centers</a:t>
            </a:r>
          </a:p>
          <a:p>
            <a:pPr lvl="1"/>
            <a:r>
              <a:rPr lang="en-US" sz="1800" dirty="0" err="1" smtClean="0">
                <a:latin typeface="Arial"/>
              </a:rPr>
              <a:t>ExaCT</a:t>
            </a:r>
            <a:r>
              <a:rPr lang="en-US" sz="1800" dirty="0" smtClean="0">
                <a:latin typeface="Arial"/>
              </a:rPr>
              <a:t>: Combustion simulation (uniform and adaptive mesh)</a:t>
            </a:r>
          </a:p>
          <a:p>
            <a:pPr lvl="1"/>
            <a:r>
              <a:rPr lang="en-US" sz="1800" dirty="0" err="1" smtClean="0">
                <a:latin typeface="Arial"/>
              </a:rPr>
              <a:t>ExMatEx</a:t>
            </a:r>
            <a:r>
              <a:rPr lang="en-US" sz="1800" dirty="0" smtClean="0">
                <a:latin typeface="Arial"/>
              </a:rPr>
              <a:t>: Materials (multiple codes)</a:t>
            </a:r>
          </a:p>
          <a:p>
            <a:pPr lvl="1"/>
            <a:r>
              <a:rPr lang="en-US" sz="1800" dirty="0" smtClean="0">
                <a:latin typeface="Arial"/>
              </a:rPr>
              <a:t>CESAR: Nuclear engineering (structures, fluids, transport)</a:t>
            </a:r>
          </a:p>
          <a:p>
            <a:pPr lvl="1"/>
            <a:r>
              <a:rPr lang="en-US" sz="1800" dirty="0" smtClean="0">
                <a:latin typeface="Arial"/>
              </a:rPr>
              <a:t>NNSA Center: umbrella for 3 labs</a:t>
            </a:r>
          </a:p>
          <a:p>
            <a:r>
              <a:rPr lang="en-US" sz="2000" dirty="0" smtClean="0">
                <a:solidFill>
                  <a:prstClr val="black"/>
                </a:solidFill>
                <a:latin typeface="Arial"/>
              </a:rPr>
              <a:t>“Proxy apps” to represent them</a:t>
            </a:r>
          </a:p>
          <a:p>
            <a:pPr lvl="1"/>
            <a:r>
              <a:rPr lang="en-US" sz="1800" dirty="0" smtClean="0">
                <a:latin typeface="Arial"/>
              </a:rPr>
              <a:t>10 codes</a:t>
            </a:r>
          </a:p>
          <a:p>
            <a:pPr lvl="1"/>
            <a:r>
              <a:rPr lang="en-US" sz="1800" dirty="0" smtClean="0">
                <a:latin typeface="Arial"/>
              </a:rPr>
              <a:t>4 in C++</a:t>
            </a:r>
          </a:p>
        </p:txBody>
      </p:sp>
      <p:graphicFrame>
        <p:nvGraphicFramePr>
          <p:cNvPr id="10" name="Chart 9"/>
          <p:cNvGraphicFramePr/>
          <p:nvPr>
            <p:extLst>
              <p:ext uri="{D42A27DB-BD31-4B8C-83A1-F6EECF244321}">
                <p14:modId xmlns:p14="http://schemas.microsoft.com/office/powerpoint/2010/main" val="1544435222"/>
              </p:ext>
            </p:extLst>
          </p:nvPr>
        </p:nvGraphicFramePr>
        <p:xfrm>
          <a:off x="2135112" y="4033502"/>
          <a:ext cx="2574336" cy="2587850"/>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96266642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fill="hold" display="0">
                  <p:stCondLst>
                    <p:cond delay="indefinite"/>
                  </p:stCondLst>
                </p:cTn>
                <p:tgtEl>
                  <p:spTgt spid="11"/>
                </p:tgtEl>
              </p:cMediaNode>
            </p:video>
            <p:video>
              <p:cMediaNode vol="80000">
                <p:cTn id="13" fill="hold" display="0">
                  <p:stCondLst>
                    <p:cond delay="indefinite"/>
                  </p:stCondLst>
                </p:cTn>
                <p:tgtEl>
                  <p:spTgt spid="16"/>
                </p:tgtEl>
              </p:cMediaNode>
            </p:video>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52784" y="3751061"/>
            <a:ext cx="6823821" cy="2307615"/>
            <a:chOff x="2027011" y="3905698"/>
            <a:chExt cx="6823821" cy="2307615"/>
          </a:xfrm>
        </p:grpSpPr>
        <p:sp>
          <p:nvSpPr>
            <p:cNvPr id="12" name="Rectangle 11"/>
            <p:cNvSpPr/>
            <p:nvPr/>
          </p:nvSpPr>
          <p:spPr bwMode="auto">
            <a:xfrm>
              <a:off x="2027011" y="3905698"/>
              <a:ext cx="1440804" cy="1290884"/>
            </a:xfrm>
            <a:prstGeom prst="rect">
              <a:avLst/>
            </a:prstGeom>
            <a:ln w="57150"/>
          </p:spPr>
          <p:style>
            <a:lnRef idx="1">
              <a:schemeClr val="accent5"/>
            </a:lnRef>
            <a:fillRef idx="2">
              <a:schemeClr val="accent5"/>
            </a:fillRef>
            <a:effectRef idx="1">
              <a:schemeClr val="accent5"/>
            </a:effectRef>
            <a:fontRef idx="minor">
              <a:schemeClr val="dk1"/>
            </a:fontRef>
          </p:style>
          <p:txBody>
            <a:bodyPr anchor="t" anchorCtr="0"/>
            <a:lstStyle/>
            <a:p>
              <a:pPr algn="ctr">
                <a:defRPr/>
              </a:pPr>
              <a:endParaRPr lang="en-US" sz="1600" dirty="0">
                <a:solidFill>
                  <a:prstClr val="black"/>
                </a:solidFill>
                <a:latin typeface="Arial"/>
              </a:endParaRPr>
            </a:p>
          </p:txBody>
        </p:sp>
        <p:sp>
          <p:nvSpPr>
            <p:cNvPr id="56" name="Rectangle 55"/>
            <p:cNvSpPr/>
            <p:nvPr/>
          </p:nvSpPr>
          <p:spPr bwMode="auto">
            <a:xfrm>
              <a:off x="3795136" y="3915150"/>
              <a:ext cx="1440804" cy="1290884"/>
            </a:xfrm>
            <a:prstGeom prst="rect">
              <a:avLst/>
            </a:prstGeom>
            <a:ln w="57150"/>
          </p:spPr>
          <p:style>
            <a:lnRef idx="1">
              <a:schemeClr val="accent5"/>
            </a:lnRef>
            <a:fillRef idx="2">
              <a:schemeClr val="accent5"/>
            </a:fillRef>
            <a:effectRef idx="1">
              <a:schemeClr val="accent5"/>
            </a:effectRef>
            <a:fontRef idx="minor">
              <a:schemeClr val="dk1"/>
            </a:fontRef>
          </p:style>
          <p:txBody>
            <a:bodyPr anchor="t" anchorCtr="0"/>
            <a:lstStyle/>
            <a:p>
              <a:pPr algn="ctr">
                <a:defRPr/>
              </a:pPr>
              <a:endParaRPr lang="en-US" sz="1600" dirty="0">
                <a:solidFill>
                  <a:prstClr val="black"/>
                </a:solidFill>
                <a:latin typeface="Arial"/>
              </a:endParaRPr>
            </a:p>
          </p:txBody>
        </p:sp>
        <p:sp>
          <p:nvSpPr>
            <p:cNvPr id="66" name="Rectangle 65"/>
            <p:cNvSpPr/>
            <p:nvPr/>
          </p:nvSpPr>
          <p:spPr bwMode="auto">
            <a:xfrm>
              <a:off x="5616038" y="3915150"/>
              <a:ext cx="1440804" cy="1290884"/>
            </a:xfrm>
            <a:prstGeom prst="rect">
              <a:avLst/>
            </a:prstGeom>
            <a:ln w="57150"/>
          </p:spPr>
          <p:style>
            <a:lnRef idx="1">
              <a:schemeClr val="accent5"/>
            </a:lnRef>
            <a:fillRef idx="2">
              <a:schemeClr val="accent5"/>
            </a:fillRef>
            <a:effectRef idx="1">
              <a:schemeClr val="accent5"/>
            </a:effectRef>
            <a:fontRef idx="minor">
              <a:schemeClr val="dk1"/>
            </a:fontRef>
          </p:style>
          <p:txBody>
            <a:bodyPr anchor="t" anchorCtr="0"/>
            <a:lstStyle/>
            <a:p>
              <a:pPr algn="ctr">
                <a:defRPr/>
              </a:pPr>
              <a:endParaRPr lang="en-US" sz="1600" dirty="0">
                <a:solidFill>
                  <a:prstClr val="black"/>
                </a:solidFill>
                <a:latin typeface="Arial"/>
              </a:endParaRPr>
            </a:p>
          </p:txBody>
        </p:sp>
        <p:sp>
          <p:nvSpPr>
            <p:cNvPr id="67" name="Rectangle 66"/>
            <p:cNvSpPr/>
            <p:nvPr/>
          </p:nvSpPr>
          <p:spPr bwMode="auto">
            <a:xfrm>
              <a:off x="7410028" y="3921609"/>
              <a:ext cx="1440804" cy="1290884"/>
            </a:xfrm>
            <a:prstGeom prst="rect">
              <a:avLst/>
            </a:prstGeom>
            <a:ln w="57150"/>
          </p:spPr>
          <p:style>
            <a:lnRef idx="1">
              <a:schemeClr val="accent5"/>
            </a:lnRef>
            <a:fillRef idx="2">
              <a:schemeClr val="accent5"/>
            </a:fillRef>
            <a:effectRef idx="1">
              <a:schemeClr val="accent5"/>
            </a:effectRef>
            <a:fontRef idx="minor">
              <a:schemeClr val="dk1"/>
            </a:fontRef>
          </p:style>
          <p:txBody>
            <a:bodyPr anchor="t" anchorCtr="0"/>
            <a:lstStyle/>
            <a:p>
              <a:pPr algn="ctr">
                <a:defRPr/>
              </a:pPr>
              <a:endParaRPr lang="en-US" sz="1600" dirty="0">
                <a:solidFill>
                  <a:prstClr val="black"/>
                </a:solidFill>
                <a:latin typeface="Arial"/>
              </a:endParaRPr>
            </a:p>
          </p:txBody>
        </p:sp>
        <p:grpSp>
          <p:nvGrpSpPr>
            <p:cNvPr id="135" name="Group 134"/>
            <p:cNvGrpSpPr/>
            <p:nvPr/>
          </p:nvGrpSpPr>
          <p:grpSpPr>
            <a:xfrm>
              <a:off x="3236891" y="5338580"/>
              <a:ext cx="4951721" cy="874733"/>
              <a:chOff x="3236891" y="5592872"/>
              <a:chExt cx="4951721" cy="874733"/>
            </a:xfrm>
          </p:grpSpPr>
          <p:cxnSp>
            <p:nvCxnSpPr>
              <p:cNvPr id="111" name="Straight Arrow Connector 110"/>
              <p:cNvCxnSpPr>
                <a:stCxn id="95" idx="0"/>
              </p:cNvCxnSpPr>
              <p:nvPr/>
            </p:nvCxnSpPr>
            <p:spPr>
              <a:xfrm flipH="1" flipV="1">
                <a:off x="3236891" y="5631354"/>
                <a:ext cx="1758662" cy="436141"/>
              </a:xfrm>
              <a:prstGeom prst="straightConnector1">
                <a:avLst/>
              </a:prstGeom>
              <a:ln>
                <a:solidFill>
                  <a:schemeClr val="accent5"/>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95" idx="0"/>
              </p:cNvCxnSpPr>
              <p:nvPr/>
            </p:nvCxnSpPr>
            <p:spPr>
              <a:xfrm flipH="1" flipV="1">
                <a:off x="4493677" y="5592872"/>
                <a:ext cx="501876" cy="474623"/>
              </a:xfrm>
              <a:prstGeom prst="straightConnector1">
                <a:avLst/>
              </a:prstGeom>
              <a:ln>
                <a:solidFill>
                  <a:schemeClr val="accent5"/>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a:stCxn id="95" idx="0"/>
              </p:cNvCxnSpPr>
              <p:nvPr/>
            </p:nvCxnSpPr>
            <p:spPr>
              <a:xfrm flipV="1">
                <a:off x="4995553" y="5592873"/>
                <a:ext cx="1343976" cy="474622"/>
              </a:xfrm>
              <a:prstGeom prst="straightConnector1">
                <a:avLst/>
              </a:prstGeom>
              <a:ln>
                <a:solidFill>
                  <a:schemeClr val="accent5"/>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a:stCxn id="95" idx="0"/>
              </p:cNvCxnSpPr>
              <p:nvPr/>
            </p:nvCxnSpPr>
            <p:spPr>
              <a:xfrm flipV="1">
                <a:off x="4995553" y="5592874"/>
                <a:ext cx="3193059" cy="474621"/>
              </a:xfrm>
              <a:prstGeom prst="straightConnector1">
                <a:avLst/>
              </a:prstGeom>
              <a:ln>
                <a:solidFill>
                  <a:schemeClr val="accent5"/>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3566561" y="6067495"/>
                <a:ext cx="2857983" cy="400110"/>
              </a:xfrm>
              <a:prstGeom prst="rect">
                <a:avLst/>
              </a:prstGeom>
              <a:noFill/>
            </p:spPr>
            <p:txBody>
              <a:bodyPr wrap="square" rtlCol="0">
                <a:spAutoFit/>
              </a:bodyPr>
              <a:lstStyle/>
              <a:p>
                <a:r>
                  <a:rPr lang="en-US" sz="2000" dirty="0" smtClean="0">
                    <a:solidFill>
                      <a:schemeClr val="accent5"/>
                    </a:solidFill>
                  </a:rPr>
                  <a:t>Private address space</a:t>
                </a:r>
              </a:p>
            </p:txBody>
          </p:sp>
        </p:grpSp>
      </p:grpSp>
      <p:grpSp>
        <p:nvGrpSpPr>
          <p:cNvPr id="35" name="Group 34"/>
          <p:cNvGrpSpPr/>
          <p:nvPr/>
        </p:nvGrpSpPr>
        <p:grpSpPr>
          <a:xfrm>
            <a:off x="1252784" y="1029749"/>
            <a:ext cx="6823821" cy="2613884"/>
            <a:chOff x="1252784" y="1029749"/>
            <a:chExt cx="6823821" cy="2613884"/>
          </a:xfrm>
        </p:grpSpPr>
        <p:sp>
          <p:nvSpPr>
            <p:cNvPr id="13" name="Rectangle 12"/>
            <p:cNvSpPr/>
            <p:nvPr/>
          </p:nvSpPr>
          <p:spPr bwMode="auto">
            <a:xfrm>
              <a:off x="1252784" y="2413756"/>
              <a:ext cx="6823821" cy="1229877"/>
            </a:xfrm>
            <a:prstGeom prst="rect">
              <a:avLst/>
            </a:prstGeom>
            <a:ln w="57150"/>
          </p:spPr>
          <p:style>
            <a:lnRef idx="1">
              <a:schemeClr val="accent1"/>
            </a:lnRef>
            <a:fillRef idx="2">
              <a:schemeClr val="accent1"/>
            </a:fillRef>
            <a:effectRef idx="1">
              <a:schemeClr val="accent1"/>
            </a:effectRef>
            <a:fontRef idx="minor">
              <a:schemeClr val="dk1"/>
            </a:fontRef>
          </p:style>
          <p:txBody>
            <a:bodyPr anchor="ctr" anchorCtr="1"/>
            <a:lstStyle/>
            <a:p>
              <a:pPr algn="ctr">
                <a:defRPr/>
              </a:pPr>
              <a:endParaRPr lang="en-US" sz="1600" dirty="0">
                <a:solidFill>
                  <a:prstClr val="black"/>
                </a:solidFill>
                <a:latin typeface="Arial"/>
              </a:endParaRPr>
            </a:p>
          </p:txBody>
        </p:sp>
        <p:cxnSp>
          <p:nvCxnSpPr>
            <p:cNvPr id="99" name="Straight Connector 98"/>
            <p:cNvCxnSpPr/>
            <p:nvPr/>
          </p:nvCxnSpPr>
          <p:spPr>
            <a:xfrm>
              <a:off x="4667203" y="2413756"/>
              <a:ext cx="0" cy="1180464"/>
            </a:xfrm>
            <a:prstGeom prst="line">
              <a:avLst/>
            </a:prstGeom>
            <a:ln w="57150">
              <a:solidFill>
                <a:srgbClr val="4F81BD"/>
              </a:solidFill>
              <a:prstDash val="sysDash"/>
            </a:ln>
            <a:effectLst/>
          </p:spPr>
          <p:style>
            <a:lnRef idx="3">
              <a:schemeClr val="accent2"/>
            </a:lnRef>
            <a:fillRef idx="0">
              <a:schemeClr val="accent2"/>
            </a:fillRef>
            <a:effectRef idx="2">
              <a:schemeClr val="accent2"/>
            </a:effectRef>
            <a:fontRef idx="minor">
              <a:schemeClr val="tx1"/>
            </a:fontRef>
          </p:style>
        </p:cxnSp>
        <p:cxnSp>
          <p:nvCxnSpPr>
            <p:cNvPr id="100" name="Straight Connector 99"/>
            <p:cNvCxnSpPr/>
            <p:nvPr/>
          </p:nvCxnSpPr>
          <p:spPr>
            <a:xfrm>
              <a:off x="2882396" y="2413756"/>
              <a:ext cx="0" cy="1180464"/>
            </a:xfrm>
            <a:prstGeom prst="line">
              <a:avLst/>
            </a:prstGeom>
            <a:ln w="57150">
              <a:solidFill>
                <a:srgbClr val="4F81BD"/>
              </a:solidFill>
              <a:prstDash val="sysDash"/>
            </a:ln>
            <a:effectLst/>
          </p:spPr>
          <p:style>
            <a:lnRef idx="3">
              <a:schemeClr val="accent2"/>
            </a:lnRef>
            <a:fillRef idx="0">
              <a:schemeClr val="accent2"/>
            </a:fillRef>
            <a:effectRef idx="2">
              <a:schemeClr val="accent2"/>
            </a:effectRef>
            <a:fontRef idx="minor">
              <a:schemeClr val="tx1"/>
            </a:fontRef>
          </p:style>
        </p:cxnSp>
        <p:grpSp>
          <p:nvGrpSpPr>
            <p:cNvPr id="136" name="Group 135"/>
            <p:cNvGrpSpPr/>
            <p:nvPr/>
          </p:nvGrpSpPr>
          <p:grpSpPr>
            <a:xfrm>
              <a:off x="5299617" y="1029749"/>
              <a:ext cx="2407548" cy="1308748"/>
              <a:chOff x="6716344" y="1513937"/>
              <a:chExt cx="2407548" cy="1308748"/>
            </a:xfrm>
          </p:grpSpPr>
          <p:sp>
            <p:nvSpPr>
              <p:cNvPr id="124" name="TextBox 123"/>
              <p:cNvSpPr txBox="1"/>
              <p:nvPr/>
            </p:nvSpPr>
            <p:spPr>
              <a:xfrm>
                <a:off x="6716344" y="1513937"/>
                <a:ext cx="2407548" cy="369332"/>
              </a:xfrm>
              <a:prstGeom prst="rect">
                <a:avLst/>
              </a:prstGeom>
              <a:noFill/>
            </p:spPr>
            <p:txBody>
              <a:bodyPr wrap="square" rtlCol="0">
                <a:spAutoFit/>
              </a:bodyPr>
              <a:lstStyle/>
              <a:p>
                <a:r>
                  <a:rPr lang="en-US" dirty="0" smtClean="0">
                    <a:solidFill>
                      <a:schemeClr val="accent1"/>
                    </a:solidFill>
                  </a:rPr>
                  <a:t>Global address space</a:t>
                </a:r>
              </a:p>
            </p:txBody>
          </p:sp>
          <p:cxnSp>
            <p:nvCxnSpPr>
              <p:cNvPr id="125" name="Straight Arrow Connector 124"/>
              <p:cNvCxnSpPr>
                <a:stCxn id="124" idx="2"/>
              </p:cNvCxnSpPr>
              <p:nvPr/>
            </p:nvCxnSpPr>
            <p:spPr>
              <a:xfrm flipH="1">
                <a:off x="7159724" y="1883269"/>
                <a:ext cx="760394" cy="939416"/>
              </a:xfrm>
              <a:prstGeom prst="straightConnector1">
                <a:avLst/>
              </a:prstGeom>
              <a:ln>
                <a:solidFill>
                  <a:schemeClr val="accent1"/>
                </a:solidFill>
                <a:prstDash val="dot"/>
                <a:tailEnd type="arrow"/>
              </a:ln>
            </p:spPr>
            <p:style>
              <a:lnRef idx="2">
                <a:schemeClr val="accent1"/>
              </a:lnRef>
              <a:fillRef idx="0">
                <a:schemeClr val="accent1"/>
              </a:fillRef>
              <a:effectRef idx="1">
                <a:schemeClr val="accent1"/>
              </a:effectRef>
              <a:fontRef idx="minor">
                <a:schemeClr val="tx1"/>
              </a:fontRef>
            </p:style>
          </p:cxnSp>
        </p:grpSp>
        <p:cxnSp>
          <p:nvCxnSpPr>
            <p:cNvPr id="64" name="Straight Connector 63"/>
            <p:cNvCxnSpPr/>
            <p:nvPr/>
          </p:nvCxnSpPr>
          <p:spPr>
            <a:xfrm>
              <a:off x="6464839" y="2437513"/>
              <a:ext cx="0" cy="1180464"/>
            </a:xfrm>
            <a:prstGeom prst="line">
              <a:avLst/>
            </a:prstGeom>
            <a:ln w="57150">
              <a:solidFill>
                <a:schemeClr val="accent1"/>
              </a:solidFill>
              <a:prstDash val="sysDash"/>
            </a:ln>
            <a:effectLst/>
          </p:spPr>
          <p:style>
            <a:lnRef idx="3">
              <a:schemeClr val="accent2"/>
            </a:lnRef>
            <a:fillRef idx="0">
              <a:schemeClr val="accent2"/>
            </a:fillRef>
            <a:effectRef idx="2">
              <a:schemeClr val="accent2"/>
            </a:effectRef>
            <a:fontRef idx="minor">
              <a:schemeClr val="tx1"/>
            </a:fontRef>
          </p:style>
        </p:cxnSp>
      </p:grpSp>
      <p:sp>
        <p:nvSpPr>
          <p:cNvPr id="2" name="Title 1"/>
          <p:cNvSpPr>
            <a:spLocks noGrp="1"/>
          </p:cNvSpPr>
          <p:nvPr>
            <p:ph type="title"/>
          </p:nvPr>
        </p:nvSpPr>
        <p:spPr/>
        <p:txBody>
          <a:bodyPr>
            <a:normAutofit/>
          </a:bodyPr>
          <a:lstStyle/>
          <a:p>
            <a:r>
              <a:rPr lang="en-US" dirty="0" smtClean="0"/>
              <a:t>UPC++: PGAS </a:t>
            </a:r>
            <a:r>
              <a:rPr lang="en-US" dirty="0" smtClean="0"/>
              <a:t>with Enhancements</a:t>
            </a:r>
            <a:endParaRPr lang="en-US" dirty="0"/>
          </a:p>
        </p:txBody>
      </p:sp>
      <p:grpSp>
        <p:nvGrpSpPr>
          <p:cNvPr id="33" name="Group 32"/>
          <p:cNvGrpSpPr/>
          <p:nvPr/>
        </p:nvGrpSpPr>
        <p:grpSpPr>
          <a:xfrm>
            <a:off x="66650" y="3438401"/>
            <a:ext cx="7745645" cy="2834403"/>
            <a:chOff x="66650" y="3438401"/>
            <a:chExt cx="7745645" cy="2834403"/>
          </a:xfrm>
        </p:grpSpPr>
        <p:sp>
          <p:nvSpPr>
            <p:cNvPr id="37" name="TextBox 36"/>
            <p:cNvSpPr txBox="1"/>
            <p:nvPr/>
          </p:nvSpPr>
          <p:spPr>
            <a:xfrm>
              <a:off x="66650" y="5564918"/>
              <a:ext cx="2078239" cy="707886"/>
            </a:xfrm>
            <a:prstGeom prst="rect">
              <a:avLst/>
            </a:prstGeom>
            <a:noFill/>
          </p:spPr>
          <p:txBody>
            <a:bodyPr wrap="square" rtlCol="0">
              <a:spAutoFit/>
            </a:bodyPr>
            <a:lstStyle/>
            <a:p>
              <a:r>
                <a:rPr lang="en-US" dirty="0"/>
                <a:t>M</a:t>
              </a:r>
              <a:r>
                <a:rPr lang="en-US" dirty="0" smtClean="0"/>
                <a:t>ulti-</a:t>
              </a:r>
              <a:r>
                <a:rPr lang="en-US" dirty="0" smtClean="0"/>
                <a:t>threading option</a:t>
              </a:r>
              <a:endParaRPr lang="en-US" dirty="0"/>
            </a:p>
          </p:txBody>
        </p:sp>
        <p:grpSp>
          <p:nvGrpSpPr>
            <p:cNvPr id="131" name="Group 130"/>
            <p:cNvGrpSpPr/>
            <p:nvPr/>
          </p:nvGrpSpPr>
          <p:grpSpPr>
            <a:xfrm>
              <a:off x="1499742" y="3438401"/>
              <a:ext cx="6312553" cy="1412192"/>
              <a:chOff x="2248410" y="3751542"/>
              <a:chExt cx="6461604" cy="1441411"/>
            </a:xfrm>
          </p:grpSpPr>
          <p:grpSp>
            <p:nvGrpSpPr>
              <p:cNvPr id="31" name="Group 30"/>
              <p:cNvGrpSpPr/>
              <p:nvPr/>
            </p:nvGrpSpPr>
            <p:grpSpPr>
              <a:xfrm>
                <a:off x="2248410" y="3751542"/>
                <a:ext cx="988481" cy="1340157"/>
                <a:chOff x="1385470" y="4010255"/>
                <a:chExt cx="1191687" cy="1082336"/>
              </a:xfrm>
            </p:grpSpPr>
            <p:sp>
              <p:nvSpPr>
                <p:cNvPr id="25" name="Freeform 24"/>
                <p:cNvSpPr/>
                <p:nvPr/>
              </p:nvSpPr>
              <p:spPr>
                <a:xfrm>
                  <a:off x="1385470" y="4010255"/>
                  <a:ext cx="231007" cy="1082336"/>
                </a:xfrm>
                <a:custGeom>
                  <a:avLst/>
                  <a:gdLst>
                    <a:gd name="connsiteX0" fmla="*/ 25723 w 231007"/>
                    <a:gd name="connsiteY0" fmla="*/ 0 h 1423873"/>
                    <a:gd name="connsiteX1" fmla="*/ 218160 w 231007"/>
                    <a:gd name="connsiteY1" fmla="*/ 282209 h 1423873"/>
                    <a:gd name="connsiteX2" fmla="*/ 64 w 231007"/>
                    <a:gd name="connsiteY2" fmla="*/ 410486 h 1423873"/>
                    <a:gd name="connsiteX3" fmla="*/ 205331 w 231007"/>
                    <a:gd name="connsiteY3" fmla="*/ 615729 h 1423873"/>
                    <a:gd name="connsiteX4" fmla="*/ 64 w 231007"/>
                    <a:gd name="connsiteY4" fmla="*/ 782489 h 1423873"/>
                    <a:gd name="connsiteX5" fmla="*/ 230990 w 231007"/>
                    <a:gd name="connsiteY5" fmla="*/ 962076 h 1423873"/>
                    <a:gd name="connsiteX6" fmla="*/ 12894 w 231007"/>
                    <a:gd name="connsiteY6" fmla="*/ 1116008 h 1423873"/>
                    <a:gd name="connsiteX7" fmla="*/ 89869 w 231007"/>
                    <a:gd name="connsiteY7" fmla="*/ 1282768 h 1423873"/>
                    <a:gd name="connsiteX8" fmla="*/ 128356 w 231007"/>
                    <a:gd name="connsiteY8" fmla="*/ 1423873 h 142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007" h="1423873">
                      <a:moveTo>
                        <a:pt x="25723" y="0"/>
                      </a:moveTo>
                      <a:cubicBezTo>
                        <a:pt x="124080" y="106897"/>
                        <a:pt x="222437" y="213795"/>
                        <a:pt x="218160" y="282209"/>
                      </a:cubicBezTo>
                      <a:cubicBezTo>
                        <a:pt x="213884" y="350623"/>
                        <a:pt x="2202" y="354899"/>
                        <a:pt x="64" y="410486"/>
                      </a:cubicBezTo>
                      <a:cubicBezTo>
                        <a:pt x="-2074" y="466073"/>
                        <a:pt x="205331" y="553729"/>
                        <a:pt x="205331" y="615729"/>
                      </a:cubicBezTo>
                      <a:cubicBezTo>
                        <a:pt x="205331" y="677729"/>
                        <a:pt x="-4213" y="724764"/>
                        <a:pt x="64" y="782489"/>
                      </a:cubicBezTo>
                      <a:cubicBezTo>
                        <a:pt x="4341" y="840214"/>
                        <a:pt x="228852" y="906490"/>
                        <a:pt x="230990" y="962076"/>
                      </a:cubicBezTo>
                      <a:cubicBezTo>
                        <a:pt x="233128" y="1017662"/>
                        <a:pt x="36414" y="1062559"/>
                        <a:pt x="12894" y="1116008"/>
                      </a:cubicBezTo>
                      <a:cubicBezTo>
                        <a:pt x="-10626" y="1169457"/>
                        <a:pt x="70625" y="1231457"/>
                        <a:pt x="89869" y="1282768"/>
                      </a:cubicBezTo>
                      <a:cubicBezTo>
                        <a:pt x="109113" y="1334079"/>
                        <a:pt x="128356" y="1423873"/>
                        <a:pt x="128356" y="1423873"/>
                      </a:cubicBezTo>
                    </a:path>
                  </a:pathLst>
                </a:custGeom>
                <a:ln w="12700"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solidFill>
                  </a:endParaRPr>
                </a:p>
              </p:txBody>
            </p:sp>
            <p:sp>
              <p:nvSpPr>
                <p:cNvPr id="26" name="Freeform 25"/>
                <p:cNvSpPr/>
                <p:nvPr/>
              </p:nvSpPr>
              <p:spPr>
                <a:xfrm>
                  <a:off x="1768877" y="4010255"/>
                  <a:ext cx="231007" cy="1082336"/>
                </a:xfrm>
                <a:custGeom>
                  <a:avLst/>
                  <a:gdLst>
                    <a:gd name="connsiteX0" fmla="*/ 25723 w 231007"/>
                    <a:gd name="connsiteY0" fmla="*/ 0 h 1423873"/>
                    <a:gd name="connsiteX1" fmla="*/ 218160 w 231007"/>
                    <a:gd name="connsiteY1" fmla="*/ 282209 h 1423873"/>
                    <a:gd name="connsiteX2" fmla="*/ 64 w 231007"/>
                    <a:gd name="connsiteY2" fmla="*/ 410486 h 1423873"/>
                    <a:gd name="connsiteX3" fmla="*/ 205331 w 231007"/>
                    <a:gd name="connsiteY3" fmla="*/ 615729 h 1423873"/>
                    <a:gd name="connsiteX4" fmla="*/ 64 w 231007"/>
                    <a:gd name="connsiteY4" fmla="*/ 782489 h 1423873"/>
                    <a:gd name="connsiteX5" fmla="*/ 230990 w 231007"/>
                    <a:gd name="connsiteY5" fmla="*/ 962076 h 1423873"/>
                    <a:gd name="connsiteX6" fmla="*/ 12894 w 231007"/>
                    <a:gd name="connsiteY6" fmla="*/ 1116008 h 1423873"/>
                    <a:gd name="connsiteX7" fmla="*/ 89869 w 231007"/>
                    <a:gd name="connsiteY7" fmla="*/ 1282768 h 1423873"/>
                    <a:gd name="connsiteX8" fmla="*/ 128356 w 231007"/>
                    <a:gd name="connsiteY8" fmla="*/ 1423873 h 142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007" h="1423873">
                      <a:moveTo>
                        <a:pt x="25723" y="0"/>
                      </a:moveTo>
                      <a:cubicBezTo>
                        <a:pt x="124080" y="106897"/>
                        <a:pt x="222437" y="213795"/>
                        <a:pt x="218160" y="282209"/>
                      </a:cubicBezTo>
                      <a:cubicBezTo>
                        <a:pt x="213884" y="350623"/>
                        <a:pt x="2202" y="354899"/>
                        <a:pt x="64" y="410486"/>
                      </a:cubicBezTo>
                      <a:cubicBezTo>
                        <a:pt x="-2074" y="466073"/>
                        <a:pt x="205331" y="553729"/>
                        <a:pt x="205331" y="615729"/>
                      </a:cubicBezTo>
                      <a:cubicBezTo>
                        <a:pt x="205331" y="677729"/>
                        <a:pt x="-4213" y="724764"/>
                        <a:pt x="64" y="782489"/>
                      </a:cubicBezTo>
                      <a:cubicBezTo>
                        <a:pt x="4341" y="840214"/>
                        <a:pt x="228852" y="906490"/>
                        <a:pt x="230990" y="962076"/>
                      </a:cubicBezTo>
                      <a:cubicBezTo>
                        <a:pt x="233128" y="1017662"/>
                        <a:pt x="36414" y="1062559"/>
                        <a:pt x="12894" y="1116008"/>
                      </a:cubicBezTo>
                      <a:cubicBezTo>
                        <a:pt x="-10626" y="1169457"/>
                        <a:pt x="70625" y="1231457"/>
                        <a:pt x="89869" y="1282768"/>
                      </a:cubicBezTo>
                      <a:cubicBezTo>
                        <a:pt x="109113" y="1334079"/>
                        <a:pt x="128356" y="1423873"/>
                        <a:pt x="128356" y="1423873"/>
                      </a:cubicBezTo>
                    </a:path>
                  </a:pathLst>
                </a:custGeom>
                <a:ln w="12700"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solidFill>
                  </a:endParaRPr>
                </a:p>
              </p:txBody>
            </p:sp>
            <p:sp>
              <p:nvSpPr>
                <p:cNvPr id="27" name="Freeform 26"/>
                <p:cNvSpPr/>
                <p:nvPr/>
              </p:nvSpPr>
              <p:spPr>
                <a:xfrm>
                  <a:off x="2346150" y="4010255"/>
                  <a:ext cx="231007" cy="1082336"/>
                </a:xfrm>
                <a:custGeom>
                  <a:avLst/>
                  <a:gdLst>
                    <a:gd name="connsiteX0" fmla="*/ 25723 w 231007"/>
                    <a:gd name="connsiteY0" fmla="*/ 0 h 1423873"/>
                    <a:gd name="connsiteX1" fmla="*/ 218160 w 231007"/>
                    <a:gd name="connsiteY1" fmla="*/ 282209 h 1423873"/>
                    <a:gd name="connsiteX2" fmla="*/ 64 w 231007"/>
                    <a:gd name="connsiteY2" fmla="*/ 410486 h 1423873"/>
                    <a:gd name="connsiteX3" fmla="*/ 205331 w 231007"/>
                    <a:gd name="connsiteY3" fmla="*/ 615729 h 1423873"/>
                    <a:gd name="connsiteX4" fmla="*/ 64 w 231007"/>
                    <a:gd name="connsiteY4" fmla="*/ 782489 h 1423873"/>
                    <a:gd name="connsiteX5" fmla="*/ 230990 w 231007"/>
                    <a:gd name="connsiteY5" fmla="*/ 962076 h 1423873"/>
                    <a:gd name="connsiteX6" fmla="*/ 12894 w 231007"/>
                    <a:gd name="connsiteY6" fmla="*/ 1116008 h 1423873"/>
                    <a:gd name="connsiteX7" fmla="*/ 89869 w 231007"/>
                    <a:gd name="connsiteY7" fmla="*/ 1282768 h 1423873"/>
                    <a:gd name="connsiteX8" fmla="*/ 128356 w 231007"/>
                    <a:gd name="connsiteY8" fmla="*/ 1423873 h 142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007" h="1423873">
                      <a:moveTo>
                        <a:pt x="25723" y="0"/>
                      </a:moveTo>
                      <a:cubicBezTo>
                        <a:pt x="124080" y="106897"/>
                        <a:pt x="222437" y="213795"/>
                        <a:pt x="218160" y="282209"/>
                      </a:cubicBezTo>
                      <a:cubicBezTo>
                        <a:pt x="213884" y="350623"/>
                        <a:pt x="2202" y="354899"/>
                        <a:pt x="64" y="410486"/>
                      </a:cubicBezTo>
                      <a:cubicBezTo>
                        <a:pt x="-2074" y="466073"/>
                        <a:pt x="205331" y="553729"/>
                        <a:pt x="205331" y="615729"/>
                      </a:cubicBezTo>
                      <a:cubicBezTo>
                        <a:pt x="205331" y="677729"/>
                        <a:pt x="-4213" y="724764"/>
                        <a:pt x="64" y="782489"/>
                      </a:cubicBezTo>
                      <a:cubicBezTo>
                        <a:pt x="4341" y="840214"/>
                        <a:pt x="228852" y="906490"/>
                        <a:pt x="230990" y="962076"/>
                      </a:cubicBezTo>
                      <a:cubicBezTo>
                        <a:pt x="233128" y="1017662"/>
                        <a:pt x="36414" y="1062559"/>
                        <a:pt x="12894" y="1116008"/>
                      </a:cubicBezTo>
                      <a:cubicBezTo>
                        <a:pt x="-10626" y="1169457"/>
                        <a:pt x="70625" y="1231457"/>
                        <a:pt x="89869" y="1282768"/>
                      </a:cubicBezTo>
                      <a:cubicBezTo>
                        <a:pt x="109113" y="1334079"/>
                        <a:pt x="128356" y="1423873"/>
                        <a:pt x="128356" y="1423873"/>
                      </a:cubicBezTo>
                    </a:path>
                  </a:pathLst>
                </a:custGeom>
                <a:ln w="12700"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solidFill>
                  </a:endParaRPr>
                </a:p>
              </p:txBody>
            </p:sp>
            <p:cxnSp>
              <p:nvCxnSpPr>
                <p:cNvPr id="29" name="Straight Connector 28"/>
                <p:cNvCxnSpPr/>
                <p:nvPr/>
              </p:nvCxnSpPr>
              <p:spPr>
                <a:xfrm>
                  <a:off x="1948568" y="4592311"/>
                  <a:ext cx="346266" cy="0"/>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7" name="Group 56"/>
              <p:cNvGrpSpPr/>
              <p:nvPr/>
            </p:nvGrpSpPr>
            <p:grpSpPr>
              <a:xfrm>
                <a:off x="4069047" y="3802169"/>
                <a:ext cx="988481" cy="1340157"/>
                <a:chOff x="1385470" y="4010255"/>
                <a:chExt cx="1191687" cy="1082336"/>
              </a:xfrm>
            </p:grpSpPr>
            <p:sp>
              <p:nvSpPr>
                <p:cNvPr id="58" name="Freeform 57"/>
                <p:cNvSpPr/>
                <p:nvPr/>
              </p:nvSpPr>
              <p:spPr>
                <a:xfrm>
                  <a:off x="1385470" y="4010255"/>
                  <a:ext cx="231007" cy="1082336"/>
                </a:xfrm>
                <a:custGeom>
                  <a:avLst/>
                  <a:gdLst>
                    <a:gd name="connsiteX0" fmla="*/ 25723 w 231007"/>
                    <a:gd name="connsiteY0" fmla="*/ 0 h 1423873"/>
                    <a:gd name="connsiteX1" fmla="*/ 218160 w 231007"/>
                    <a:gd name="connsiteY1" fmla="*/ 282209 h 1423873"/>
                    <a:gd name="connsiteX2" fmla="*/ 64 w 231007"/>
                    <a:gd name="connsiteY2" fmla="*/ 410486 h 1423873"/>
                    <a:gd name="connsiteX3" fmla="*/ 205331 w 231007"/>
                    <a:gd name="connsiteY3" fmla="*/ 615729 h 1423873"/>
                    <a:gd name="connsiteX4" fmla="*/ 64 w 231007"/>
                    <a:gd name="connsiteY4" fmla="*/ 782489 h 1423873"/>
                    <a:gd name="connsiteX5" fmla="*/ 230990 w 231007"/>
                    <a:gd name="connsiteY5" fmla="*/ 962076 h 1423873"/>
                    <a:gd name="connsiteX6" fmla="*/ 12894 w 231007"/>
                    <a:gd name="connsiteY6" fmla="*/ 1116008 h 1423873"/>
                    <a:gd name="connsiteX7" fmla="*/ 89869 w 231007"/>
                    <a:gd name="connsiteY7" fmla="*/ 1282768 h 1423873"/>
                    <a:gd name="connsiteX8" fmla="*/ 128356 w 231007"/>
                    <a:gd name="connsiteY8" fmla="*/ 1423873 h 142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007" h="1423873">
                      <a:moveTo>
                        <a:pt x="25723" y="0"/>
                      </a:moveTo>
                      <a:cubicBezTo>
                        <a:pt x="124080" y="106897"/>
                        <a:pt x="222437" y="213795"/>
                        <a:pt x="218160" y="282209"/>
                      </a:cubicBezTo>
                      <a:cubicBezTo>
                        <a:pt x="213884" y="350623"/>
                        <a:pt x="2202" y="354899"/>
                        <a:pt x="64" y="410486"/>
                      </a:cubicBezTo>
                      <a:cubicBezTo>
                        <a:pt x="-2074" y="466073"/>
                        <a:pt x="205331" y="553729"/>
                        <a:pt x="205331" y="615729"/>
                      </a:cubicBezTo>
                      <a:cubicBezTo>
                        <a:pt x="205331" y="677729"/>
                        <a:pt x="-4213" y="724764"/>
                        <a:pt x="64" y="782489"/>
                      </a:cubicBezTo>
                      <a:cubicBezTo>
                        <a:pt x="4341" y="840214"/>
                        <a:pt x="228852" y="906490"/>
                        <a:pt x="230990" y="962076"/>
                      </a:cubicBezTo>
                      <a:cubicBezTo>
                        <a:pt x="233128" y="1017662"/>
                        <a:pt x="36414" y="1062559"/>
                        <a:pt x="12894" y="1116008"/>
                      </a:cubicBezTo>
                      <a:cubicBezTo>
                        <a:pt x="-10626" y="1169457"/>
                        <a:pt x="70625" y="1231457"/>
                        <a:pt x="89869" y="1282768"/>
                      </a:cubicBezTo>
                      <a:cubicBezTo>
                        <a:pt x="109113" y="1334079"/>
                        <a:pt x="128356" y="1423873"/>
                        <a:pt x="128356" y="1423873"/>
                      </a:cubicBezTo>
                    </a:path>
                  </a:pathLst>
                </a:custGeom>
                <a:ln w="12700"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solidFill>
                  </a:endParaRPr>
                </a:p>
              </p:txBody>
            </p:sp>
            <p:sp>
              <p:nvSpPr>
                <p:cNvPr id="59" name="Freeform 58"/>
                <p:cNvSpPr/>
                <p:nvPr/>
              </p:nvSpPr>
              <p:spPr>
                <a:xfrm>
                  <a:off x="1768877" y="4010255"/>
                  <a:ext cx="231007" cy="1082336"/>
                </a:xfrm>
                <a:custGeom>
                  <a:avLst/>
                  <a:gdLst>
                    <a:gd name="connsiteX0" fmla="*/ 25723 w 231007"/>
                    <a:gd name="connsiteY0" fmla="*/ 0 h 1423873"/>
                    <a:gd name="connsiteX1" fmla="*/ 218160 w 231007"/>
                    <a:gd name="connsiteY1" fmla="*/ 282209 h 1423873"/>
                    <a:gd name="connsiteX2" fmla="*/ 64 w 231007"/>
                    <a:gd name="connsiteY2" fmla="*/ 410486 h 1423873"/>
                    <a:gd name="connsiteX3" fmla="*/ 205331 w 231007"/>
                    <a:gd name="connsiteY3" fmla="*/ 615729 h 1423873"/>
                    <a:gd name="connsiteX4" fmla="*/ 64 w 231007"/>
                    <a:gd name="connsiteY4" fmla="*/ 782489 h 1423873"/>
                    <a:gd name="connsiteX5" fmla="*/ 230990 w 231007"/>
                    <a:gd name="connsiteY5" fmla="*/ 962076 h 1423873"/>
                    <a:gd name="connsiteX6" fmla="*/ 12894 w 231007"/>
                    <a:gd name="connsiteY6" fmla="*/ 1116008 h 1423873"/>
                    <a:gd name="connsiteX7" fmla="*/ 89869 w 231007"/>
                    <a:gd name="connsiteY7" fmla="*/ 1282768 h 1423873"/>
                    <a:gd name="connsiteX8" fmla="*/ 128356 w 231007"/>
                    <a:gd name="connsiteY8" fmla="*/ 1423873 h 142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007" h="1423873">
                      <a:moveTo>
                        <a:pt x="25723" y="0"/>
                      </a:moveTo>
                      <a:cubicBezTo>
                        <a:pt x="124080" y="106897"/>
                        <a:pt x="222437" y="213795"/>
                        <a:pt x="218160" y="282209"/>
                      </a:cubicBezTo>
                      <a:cubicBezTo>
                        <a:pt x="213884" y="350623"/>
                        <a:pt x="2202" y="354899"/>
                        <a:pt x="64" y="410486"/>
                      </a:cubicBezTo>
                      <a:cubicBezTo>
                        <a:pt x="-2074" y="466073"/>
                        <a:pt x="205331" y="553729"/>
                        <a:pt x="205331" y="615729"/>
                      </a:cubicBezTo>
                      <a:cubicBezTo>
                        <a:pt x="205331" y="677729"/>
                        <a:pt x="-4213" y="724764"/>
                        <a:pt x="64" y="782489"/>
                      </a:cubicBezTo>
                      <a:cubicBezTo>
                        <a:pt x="4341" y="840214"/>
                        <a:pt x="228852" y="906490"/>
                        <a:pt x="230990" y="962076"/>
                      </a:cubicBezTo>
                      <a:cubicBezTo>
                        <a:pt x="233128" y="1017662"/>
                        <a:pt x="36414" y="1062559"/>
                        <a:pt x="12894" y="1116008"/>
                      </a:cubicBezTo>
                      <a:cubicBezTo>
                        <a:pt x="-10626" y="1169457"/>
                        <a:pt x="70625" y="1231457"/>
                        <a:pt x="89869" y="1282768"/>
                      </a:cubicBezTo>
                      <a:cubicBezTo>
                        <a:pt x="109113" y="1334079"/>
                        <a:pt x="128356" y="1423873"/>
                        <a:pt x="128356" y="1423873"/>
                      </a:cubicBezTo>
                    </a:path>
                  </a:pathLst>
                </a:custGeom>
                <a:ln w="12700"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solidFill>
                  </a:endParaRPr>
                </a:p>
              </p:txBody>
            </p:sp>
            <p:sp>
              <p:nvSpPr>
                <p:cNvPr id="60" name="Freeform 59"/>
                <p:cNvSpPr/>
                <p:nvPr/>
              </p:nvSpPr>
              <p:spPr>
                <a:xfrm>
                  <a:off x="2346150" y="4010255"/>
                  <a:ext cx="231007" cy="1082336"/>
                </a:xfrm>
                <a:custGeom>
                  <a:avLst/>
                  <a:gdLst>
                    <a:gd name="connsiteX0" fmla="*/ 25723 w 231007"/>
                    <a:gd name="connsiteY0" fmla="*/ 0 h 1423873"/>
                    <a:gd name="connsiteX1" fmla="*/ 218160 w 231007"/>
                    <a:gd name="connsiteY1" fmla="*/ 282209 h 1423873"/>
                    <a:gd name="connsiteX2" fmla="*/ 64 w 231007"/>
                    <a:gd name="connsiteY2" fmla="*/ 410486 h 1423873"/>
                    <a:gd name="connsiteX3" fmla="*/ 205331 w 231007"/>
                    <a:gd name="connsiteY3" fmla="*/ 615729 h 1423873"/>
                    <a:gd name="connsiteX4" fmla="*/ 64 w 231007"/>
                    <a:gd name="connsiteY4" fmla="*/ 782489 h 1423873"/>
                    <a:gd name="connsiteX5" fmla="*/ 230990 w 231007"/>
                    <a:gd name="connsiteY5" fmla="*/ 962076 h 1423873"/>
                    <a:gd name="connsiteX6" fmla="*/ 12894 w 231007"/>
                    <a:gd name="connsiteY6" fmla="*/ 1116008 h 1423873"/>
                    <a:gd name="connsiteX7" fmla="*/ 89869 w 231007"/>
                    <a:gd name="connsiteY7" fmla="*/ 1282768 h 1423873"/>
                    <a:gd name="connsiteX8" fmla="*/ 128356 w 231007"/>
                    <a:gd name="connsiteY8" fmla="*/ 1423873 h 142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007" h="1423873">
                      <a:moveTo>
                        <a:pt x="25723" y="0"/>
                      </a:moveTo>
                      <a:cubicBezTo>
                        <a:pt x="124080" y="106897"/>
                        <a:pt x="222437" y="213795"/>
                        <a:pt x="218160" y="282209"/>
                      </a:cubicBezTo>
                      <a:cubicBezTo>
                        <a:pt x="213884" y="350623"/>
                        <a:pt x="2202" y="354899"/>
                        <a:pt x="64" y="410486"/>
                      </a:cubicBezTo>
                      <a:cubicBezTo>
                        <a:pt x="-2074" y="466073"/>
                        <a:pt x="205331" y="553729"/>
                        <a:pt x="205331" y="615729"/>
                      </a:cubicBezTo>
                      <a:cubicBezTo>
                        <a:pt x="205331" y="677729"/>
                        <a:pt x="-4213" y="724764"/>
                        <a:pt x="64" y="782489"/>
                      </a:cubicBezTo>
                      <a:cubicBezTo>
                        <a:pt x="4341" y="840214"/>
                        <a:pt x="228852" y="906490"/>
                        <a:pt x="230990" y="962076"/>
                      </a:cubicBezTo>
                      <a:cubicBezTo>
                        <a:pt x="233128" y="1017662"/>
                        <a:pt x="36414" y="1062559"/>
                        <a:pt x="12894" y="1116008"/>
                      </a:cubicBezTo>
                      <a:cubicBezTo>
                        <a:pt x="-10626" y="1169457"/>
                        <a:pt x="70625" y="1231457"/>
                        <a:pt x="89869" y="1282768"/>
                      </a:cubicBezTo>
                      <a:cubicBezTo>
                        <a:pt x="109113" y="1334079"/>
                        <a:pt x="128356" y="1423873"/>
                        <a:pt x="128356" y="1423873"/>
                      </a:cubicBezTo>
                    </a:path>
                  </a:pathLst>
                </a:custGeom>
                <a:ln w="12700"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solidFill>
                  </a:endParaRPr>
                </a:p>
              </p:txBody>
            </p:sp>
            <p:cxnSp>
              <p:nvCxnSpPr>
                <p:cNvPr id="61" name="Straight Connector 60"/>
                <p:cNvCxnSpPr/>
                <p:nvPr/>
              </p:nvCxnSpPr>
              <p:spPr>
                <a:xfrm>
                  <a:off x="1948568" y="4592311"/>
                  <a:ext cx="346266" cy="0"/>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5914899" y="3852796"/>
                <a:ext cx="988481" cy="1340157"/>
                <a:chOff x="1385470" y="4010255"/>
                <a:chExt cx="1191687" cy="1082336"/>
              </a:xfrm>
            </p:grpSpPr>
            <p:sp>
              <p:nvSpPr>
                <p:cNvPr id="74" name="Freeform 73"/>
                <p:cNvSpPr/>
                <p:nvPr/>
              </p:nvSpPr>
              <p:spPr>
                <a:xfrm>
                  <a:off x="1385470" y="4010255"/>
                  <a:ext cx="231007" cy="1082336"/>
                </a:xfrm>
                <a:custGeom>
                  <a:avLst/>
                  <a:gdLst>
                    <a:gd name="connsiteX0" fmla="*/ 25723 w 231007"/>
                    <a:gd name="connsiteY0" fmla="*/ 0 h 1423873"/>
                    <a:gd name="connsiteX1" fmla="*/ 218160 w 231007"/>
                    <a:gd name="connsiteY1" fmla="*/ 282209 h 1423873"/>
                    <a:gd name="connsiteX2" fmla="*/ 64 w 231007"/>
                    <a:gd name="connsiteY2" fmla="*/ 410486 h 1423873"/>
                    <a:gd name="connsiteX3" fmla="*/ 205331 w 231007"/>
                    <a:gd name="connsiteY3" fmla="*/ 615729 h 1423873"/>
                    <a:gd name="connsiteX4" fmla="*/ 64 w 231007"/>
                    <a:gd name="connsiteY4" fmla="*/ 782489 h 1423873"/>
                    <a:gd name="connsiteX5" fmla="*/ 230990 w 231007"/>
                    <a:gd name="connsiteY5" fmla="*/ 962076 h 1423873"/>
                    <a:gd name="connsiteX6" fmla="*/ 12894 w 231007"/>
                    <a:gd name="connsiteY6" fmla="*/ 1116008 h 1423873"/>
                    <a:gd name="connsiteX7" fmla="*/ 89869 w 231007"/>
                    <a:gd name="connsiteY7" fmla="*/ 1282768 h 1423873"/>
                    <a:gd name="connsiteX8" fmla="*/ 128356 w 231007"/>
                    <a:gd name="connsiteY8" fmla="*/ 1423873 h 142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007" h="1423873">
                      <a:moveTo>
                        <a:pt x="25723" y="0"/>
                      </a:moveTo>
                      <a:cubicBezTo>
                        <a:pt x="124080" y="106897"/>
                        <a:pt x="222437" y="213795"/>
                        <a:pt x="218160" y="282209"/>
                      </a:cubicBezTo>
                      <a:cubicBezTo>
                        <a:pt x="213884" y="350623"/>
                        <a:pt x="2202" y="354899"/>
                        <a:pt x="64" y="410486"/>
                      </a:cubicBezTo>
                      <a:cubicBezTo>
                        <a:pt x="-2074" y="466073"/>
                        <a:pt x="205331" y="553729"/>
                        <a:pt x="205331" y="615729"/>
                      </a:cubicBezTo>
                      <a:cubicBezTo>
                        <a:pt x="205331" y="677729"/>
                        <a:pt x="-4213" y="724764"/>
                        <a:pt x="64" y="782489"/>
                      </a:cubicBezTo>
                      <a:cubicBezTo>
                        <a:pt x="4341" y="840214"/>
                        <a:pt x="228852" y="906490"/>
                        <a:pt x="230990" y="962076"/>
                      </a:cubicBezTo>
                      <a:cubicBezTo>
                        <a:pt x="233128" y="1017662"/>
                        <a:pt x="36414" y="1062559"/>
                        <a:pt x="12894" y="1116008"/>
                      </a:cubicBezTo>
                      <a:cubicBezTo>
                        <a:pt x="-10626" y="1169457"/>
                        <a:pt x="70625" y="1231457"/>
                        <a:pt x="89869" y="1282768"/>
                      </a:cubicBezTo>
                      <a:cubicBezTo>
                        <a:pt x="109113" y="1334079"/>
                        <a:pt x="128356" y="1423873"/>
                        <a:pt x="128356" y="1423873"/>
                      </a:cubicBezTo>
                    </a:path>
                  </a:pathLst>
                </a:custGeom>
                <a:ln w="12700"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solidFill>
                  </a:endParaRPr>
                </a:p>
              </p:txBody>
            </p:sp>
            <p:sp>
              <p:nvSpPr>
                <p:cNvPr id="75" name="Freeform 74"/>
                <p:cNvSpPr/>
                <p:nvPr/>
              </p:nvSpPr>
              <p:spPr>
                <a:xfrm>
                  <a:off x="1768877" y="4010255"/>
                  <a:ext cx="231007" cy="1082336"/>
                </a:xfrm>
                <a:custGeom>
                  <a:avLst/>
                  <a:gdLst>
                    <a:gd name="connsiteX0" fmla="*/ 25723 w 231007"/>
                    <a:gd name="connsiteY0" fmla="*/ 0 h 1423873"/>
                    <a:gd name="connsiteX1" fmla="*/ 218160 w 231007"/>
                    <a:gd name="connsiteY1" fmla="*/ 282209 h 1423873"/>
                    <a:gd name="connsiteX2" fmla="*/ 64 w 231007"/>
                    <a:gd name="connsiteY2" fmla="*/ 410486 h 1423873"/>
                    <a:gd name="connsiteX3" fmla="*/ 205331 w 231007"/>
                    <a:gd name="connsiteY3" fmla="*/ 615729 h 1423873"/>
                    <a:gd name="connsiteX4" fmla="*/ 64 w 231007"/>
                    <a:gd name="connsiteY4" fmla="*/ 782489 h 1423873"/>
                    <a:gd name="connsiteX5" fmla="*/ 230990 w 231007"/>
                    <a:gd name="connsiteY5" fmla="*/ 962076 h 1423873"/>
                    <a:gd name="connsiteX6" fmla="*/ 12894 w 231007"/>
                    <a:gd name="connsiteY6" fmla="*/ 1116008 h 1423873"/>
                    <a:gd name="connsiteX7" fmla="*/ 89869 w 231007"/>
                    <a:gd name="connsiteY7" fmla="*/ 1282768 h 1423873"/>
                    <a:gd name="connsiteX8" fmla="*/ 128356 w 231007"/>
                    <a:gd name="connsiteY8" fmla="*/ 1423873 h 142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007" h="1423873">
                      <a:moveTo>
                        <a:pt x="25723" y="0"/>
                      </a:moveTo>
                      <a:cubicBezTo>
                        <a:pt x="124080" y="106897"/>
                        <a:pt x="222437" y="213795"/>
                        <a:pt x="218160" y="282209"/>
                      </a:cubicBezTo>
                      <a:cubicBezTo>
                        <a:pt x="213884" y="350623"/>
                        <a:pt x="2202" y="354899"/>
                        <a:pt x="64" y="410486"/>
                      </a:cubicBezTo>
                      <a:cubicBezTo>
                        <a:pt x="-2074" y="466073"/>
                        <a:pt x="205331" y="553729"/>
                        <a:pt x="205331" y="615729"/>
                      </a:cubicBezTo>
                      <a:cubicBezTo>
                        <a:pt x="205331" y="677729"/>
                        <a:pt x="-4213" y="724764"/>
                        <a:pt x="64" y="782489"/>
                      </a:cubicBezTo>
                      <a:cubicBezTo>
                        <a:pt x="4341" y="840214"/>
                        <a:pt x="228852" y="906490"/>
                        <a:pt x="230990" y="962076"/>
                      </a:cubicBezTo>
                      <a:cubicBezTo>
                        <a:pt x="233128" y="1017662"/>
                        <a:pt x="36414" y="1062559"/>
                        <a:pt x="12894" y="1116008"/>
                      </a:cubicBezTo>
                      <a:cubicBezTo>
                        <a:pt x="-10626" y="1169457"/>
                        <a:pt x="70625" y="1231457"/>
                        <a:pt x="89869" y="1282768"/>
                      </a:cubicBezTo>
                      <a:cubicBezTo>
                        <a:pt x="109113" y="1334079"/>
                        <a:pt x="128356" y="1423873"/>
                        <a:pt x="128356" y="1423873"/>
                      </a:cubicBezTo>
                    </a:path>
                  </a:pathLst>
                </a:custGeom>
                <a:ln w="12700"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solidFill>
                  </a:endParaRPr>
                </a:p>
              </p:txBody>
            </p:sp>
            <p:sp>
              <p:nvSpPr>
                <p:cNvPr id="76" name="Freeform 75"/>
                <p:cNvSpPr/>
                <p:nvPr/>
              </p:nvSpPr>
              <p:spPr>
                <a:xfrm>
                  <a:off x="2346150" y="4010255"/>
                  <a:ext cx="231007" cy="1082336"/>
                </a:xfrm>
                <a:custGeom>
                  <a:avLst/>
                  <a:gdLst>
                    <a:gd name="connsiteX0" fmla="*/ 25723 w 231007"/>
                    <a:gd name="connsiteY0" fmla="*/ 0 h 1423873"/>
                    <a:gd name="connsiteX1" fmla="*/ 218160 w 231007"/>
                    <a:gd name="connsiteY1" fmla="*/ 282209 h 1423873"/>
                    <a:gd name="connsiteX2" fmla="*/ 64 w 231007"/>
                    <a:gd name="connsiteY2" fmla="*/ 410486 h 1423873"/>
                    <a:gd name="connsiteX3" fmla="*/ 205331 w 231007"/>
                    <a:gd name="connsiteY3" fmla="*/ 615729 h 1423873"/>
                    <a:gd name="connsiteX4" fmla="*/ 64 w 231007"/>
                    <a:gd name="connsiteY4" fmla="*/ 782489 h 1423873"/>
                    <a:gd name="connsiteX5" fmla="*/ 230990 w 231007"/>
                    <a:gd name="connsiteY5" fmla="*/ 962076 h 1423873"/>
                    <a:gd name="connsiteX6" fmla="*/ 12894 w 231007"/>
                    <a:gd name="connsiteY6" fmla="*/ 1116008 h 1423873"/>
                    <a:gd name="connsiteX7" fmla="*/ 89869 w 231007"/>
                    <a:gd name="connsiteY7" fmla="*/ 1282768 h 1423873"/>
                    <a:gd name="connsiteX8" fmla="*/ 128356 w 231007"/>
                    <a:gd name="connsiteY8" fmla="*/ 1423873 h 142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007" h="1423873">
                      <a:moveTo>
                        <a:pt x="25723" y="0"/>
                      </a:moveTo>
                      <a:cubicBezTo>
                        <a:pt x="124080" y="106897"/>
                        <a:pt x="222437" y="213795"/>
                        <a:pt x="218160" y="282209"/>
                      </a:cubicBezTo>
                      <a:cubicBezTo>
                        <a:pt x="213884" y="350623"/>
                        <a:pt x="2202" y="354899"/>
                        <a:pt x="64" y="410486"/>
                      </a:cubicBezTo>
                      <a:cubicBezTo>
                        <a:pt x="-2074" y="466073"/>
                        <a:pt x="205331" y="553729"/>
                        <a:pt x="205331" y="615729"/>
                      </a:cubicBezTo>
                      <a:cubicBezTo>
                        <a:pt x="205331" y="677729"/>
                        <a:pt x="-4213" y="724764"/>
                        <a:pt x="64" y="782489"/>
                      </a:cubicBezTo>
                      <a:cubicBezTo>
                        <a:pt x="4341" y="840214"/>
                        <a:pt x="228852" y="906490"/>
                        <a:pt x="230990" y="962076"/>
                      </a:cubicBezTo>
                      <a:cubicBezTo>
                        <a:pt x="233128" y="1017662"/>
                        <a:pt x="36414" y="1062559"/>
                        <a:pt x="12894" y="1116008"/>
                      </a:cubicBezTo>
                      <a:cubicBezTo>
                        <a:pt x="-10626" y="1169457"/>
                        <a:pt x="70625" y="1231457"/>
                        <a:pt x="89869" y="1282768"/>
                      </a:cubicBezTo>
                      <a:cubicBezTo>
                        <a:pt x="109113" y="1334079"/>
                        <a:pt x="128356" y="1423873"/>
                        <a:pt x="128356" y="1423873"/>
                      </a:cubicBezTo>
                    </a:path>
                  </a:pathLst>
                </a:custGeom>
                <a:ln w="12700"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solidFill>
                  </a:endParaRPr>
                </a:p>
              </p:txBody>
            </p:sp>
            <p:cxnSp>
              <p:nvCxnSpPr>
                <p:cNvPr id="77" name="Straight Connector 76"/>
                <p:cNvCxnSpPr/>
                <p:nvPr/>
              </p:nvCxnSpPr>
              <p:spPr>
                <a:xfrm>
                  <a:off x="1948568" y="4592311"/>
                  <a:ext cx="346266" cy="0"/>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78" name="Group 77"/>
              <p:cNvGrpSpPr/>
              <p:nvPr/>
            </p:nvGrpSpPr>
            <p:grpSpPr>
              <a:xfrm>
                <a:off x="7721533" y="3802169"/>
                <a:ext cx="988481" cy="1340157"/>
                <a:chOff x="1385470" y="4010255"/>
                <a:chExt cx="1191687" cy="1082336"/>
              </a:xfrm>
            </p:grpSpPr>
            <p:sp>
              <p:nvSpPr>
                <p:cNvPr id="79" name="Freeform 78"/>
                <p:cNvSpPr/>
                <p:nvPr/>
              </p:nvSpPr>
              <p:spPr>
                <a:xfrm>
                  <a:off x="1385470" y="4010255"/>
                  <a:ext cx="231007" cy="1082336"/>
                </a:xfrm>
                <a:custGeom>
                  <a:avLst/>
                  <a:gdLst>
                    <a:gd name="connsiteX0" fmla="*/ 25723 w 231007"/>
                    <a:gd name="connsiteY0" fmla="*/ 0 h 1423873"/>
                    <a:gd name="connsiteX1" fmla="*/ 218160 w 231007"/>
                    <a:gd name="connsiteY1" fmla="*/ 282209 h 1423873"/>
                    <a:gd name="connsiteX2" fmla="*/ 64 w 231007"/>
                    <a:gd name="connsiteY2" fmla="*/ 410486 h 1423873"/>
                    <a:gd name="connsiteX3" fmla="*/ 205331 w 231007"/>
                    <a:gd name="connsiteY3" fmla="*/ 615729 h 1423873"/>
                    <a:gd name="connsiteX4" fmla="*/ 64 w 231007"/>
                    <a:gd name="connsiteY4" fmla="*/ 782489 h 1423873"/>
                    <a:gd name="connsiteX5" fmla="*/ 230990 w 231007"/>
                    <a:gd name="connsiteY5" fmla="*/ 962076 h 1423873"/>
                    <a:gd name="connsiteX6" fmla="*/ 12894 w 231007"/>
                    <a:gd name="connsiteY6" fmla="*/ 1116008 h 1423873"/>
                    <a:gd name="connsiteX7" fmla="*/ 89869 w 231007"/>
                    <a:gd name="connsiteY7" fmla="*/ 1282768 h 1423873"/>
                    <a:gd name="connsiteX8" fmla="*/ 128356 w 231007"/>
                    <a:gd name="connsiteY8" fmla="*/ 1423873 h 142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007" h="1423873">
                      <a:moveTo>
                        <a:pt x="25723" y="0"/>
                      </a:moveTo>
                      <a:cubicBezTo>
                        <a:pt x="124080" y="106897"/>
                        <a:pt x="222437" y="213795"/>
                        <a:pt x="218160" y="282209"/>
                      </a:cubicBezTo>
                      <a:cubicBezTo>
                        <a:pt x="213884" y="350623"/>
                        <a:pt x="2202" y="354899"/>
                        <a:pt x="64" y="410486"/>
                      </a:cubicBezTo>
                      <a:cubicBezTo>
                        <a:pt x="-2074" y="466073"/>
                        <a:pt x="205331" y="553729"/>
                        <a:pt x="205331" y="615729"/>
                      </a:cubicBezTo>
                      <a:cubicBezTo>
                        <a:pt x="205331" y="677729"/>
                        <a:pt x="-4213" y="724764"/>
                        <a:pt x="64" y="782489"/>
                      </a:cubicBezTo>
                      <a:cubicBezTo>
                        <a:pt x="4341" y="840214"/>
                        <a:pt x="228852" y="906490"/>
                        <a:pt x="230990" y="962076"/>
                      </a:cubicBezTo>
                      <a:cubicBezTo>
                        <a:pt x="233128" y="1017662"/>
                        <a:pt x="36414" y="1062559"/>
                        <a:pt x="12894" y="1116008"/>
                      </a:cubicBezTo>
                      <a:cubicBezTo>
                        <a:pt x="-10626" y="1169457"/>
                        <a:pt x="70625" y="1231457"/>
                        <a:pt x="89869" y="1282768"/>
                      </a:cubicBezTo>
                      <a:cubicBezTo>
                        <a:pt x="109113" y="1334079"/>
                        <a:pt x="128356" y="1423873"/>
                        <a:pt x="128356" y="1423873"/>
                      </a:cubicBezTo>
                    </a:path>
                  </a:pathLst>
                </a:custGeom>
                <a:ln w="12700"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solidFill>
                  </a:endParaRPr>
                </a:p>
              </p:txBody>
            </p:sp>
            <p:sp>
              <p:nvSpPr>
                <p:cNvPr id="80" name="Freeform 79"/>
                <p:cNvSpPr/>
                <p:nvPr/>
              </p:nvSpPr>
              <p:spPr>
                <a:xfrm>
                  <a:off x="1768877" y="4010255"/>
                  <a:ext cx="231007" cy="1082336"/>
                </a:xfrm>
                <a:custGeom>
                  <a:avLst/>
                  <a:gdLst>
                    <a:gd name="connsiteX0" fmla="*/ 25723 w 231007"/>
                    <a:gd name="connsiteY0" fmla="*/ 0 h 1423873"/>
                    <a:gd name="connsiteX1" fmla="*/ 218160 w 231007"/>
                    <a:gd name="connsiteY1" fmla="*/ 282209 h 1423873"/>
                    <a:gd name="connsiteX2" fmla="*/ 64 w 231007"/>
                    <a:gd name="connsiteY2" fmla="*/ 410486 h 1423873"/>
                    <a:gd name="connsiteX3" fmla="*/ 205331 w 231007"/>
                    <a:gd name="connsiteY3" fmla="*/ 615729 h 1423873"/>
                    <a:gd name="connsiteX4" fmla="*/ 64 w 231007"/>
                    <a:gd name="connsiteY4" fmla="*/ 782489 h 1423873"/>
                    <a:gd name="connsiteX5" fmla="*/ 230990 w 231007"/>
                    <a:gd name="connsiteY5" fmla="*/ 962076 h 1423873"/>
                    <a:gd name="connsiteX6" fmla="*/ 12894 w 231007"/>
                    <a:gd name="connsiteY6" fmla="*/ 1116008 h 1423873"/>
                    <a:gd name="connsiteX7" fmla="*/ 89869 w 231007"/>
                    <a:gd name="connsiteY7" fmla="*/ 1282768 h 1423873"/>
                    <a:gd name="connsiteX8" fmla="*/ 128356 w 231007"/>
                    <a:gd name="connsiteY8" fmla="*/ 1423873 h 142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007" h="1423873">
                      <a:moveTo>
                        <a:pt x="25723" y="0"/>
                      </a:moveTo>
                      <a:cubicBezTo>
                        <a:pt x="124080" y="106897"/>
                        <a:pt x="222437" y="213795"/>
                        <a:pt x="218160" y="282209"/>
                      </a:cubicBezTo>
                      <a:cubicBezTo>
                        <a:pt x="213884" y="350623"/>
                        <a:pt x="2202" y="354899"/>
                        <a:pt x="64" y="410486"/>
                      </a:cubicBezTo>
                      <a:cubicBezTo>
                        <a:pt x="-2074" y="466073"/>
                        <a:pt x="205331" y="553729"/>
                        <a:pt x="205331" y="615729"/>
                      </a:cubicBezTo>
                      <a:cubicBezTo>
                        <a:pt x="205331" y="677729"/>
                        <a:pt x="-4213" y="724764"/>
                        <a:pt x="64" y="782489"/>
                      </a:cubicBezTo>
                      <a:cubicBezTo>
                        <a:pt x="4341" y="840214"/>
                        <a:pt x="228852" y="906490"/>
                        <a:pt x="230990" y="962076"/>
                      </a:cubicBezTo>
                      <a:cubicBezTo>
                        <a:pt x="233128" y="1017662"/>
                        <a:pt x="36414" y="1062559"/>
                        <a:pt x="12894" y="1116008"/>
                      </a:cubicBezTo>
                      <a:cubicBezTo>
                        <a:pt x="-10626" y="1169457"/>
                        <a:pt x="70625" y="1231457"/>
                        <a:pt x="89869" y="1282768"/>
                      </a:cubicBezTo>
                      <a:cubicBezTo>
                        <a:pt x="109113" y="1334079"/>
                        <a:pt x="128356" y="1423873"/>
                        <a:pt x="128356" y="1423873"/>
                      </a:cubicBezTo>
                    </a:path>
                  </a:pathLst>
                </a:custGeom>
                <a:ln w="12700"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solidFill>
                  </a:endParaRPr>
                </a:p>
              </p:txBody>
            </p:sp>
            <p:sp>
              <p:nvSpPr>
                <p:cNvPr id="81" name="Freeform 80"/>
                <p:cNvSpPr/>
                <p:nvPr/>
              </p:nvSpPr>
              <p:spPr>
                <a:xfrm>
                  <a:off x="2346150" y="4010255"/>
                  <a:ext cx="231007" cy="1082336"/>
                </a:xfrm>
                <a:custGeom>
                  <a:avLst/>
                  <a:gdLst>
                    <a:gd name="connsiteX0" fmla="*/ 25723 w 231007"/>
                    <a:gd name="connsiteY0" fmla="*/ 0 h 1423873"/>
                    <a:gd name="connsiteX1" fmla="*/ 218160 w 231007"/>
                    <a:gd name="connsiteY1" fmla="*/ 282209 h 1423873"/>
                    <a:gd name="connsiteX2" fmla="*/ 64 w 231007"/>
                    <a:gd name="connsiteY2" fmla="*/ 410486 h 1423873"/>
                    <a:gd name="connsiteX3" fmla="*/ 205331 w 231007"/>
                    <a:gd name="connsiteY3" fmla="*/ 615729 h 1423873"/>
                    <a:gd name="connsiteX4" fmla="*/ 64 w 231007"/>
                    <a:gd name="connsiteY4" fmla="*/ 782489 h 1423873"/>
                    <a:gd name="connsiteX5" fmla="*/ 230990 w 231007"/>
                    <a:gd name="connsiteY5" fmla="*/ 962076 h 1423873"/>
                    <a:gd name="connsiteX6" fmla="*/ 12894 w 231007"/>
                    <a:gd name="connsiteY6" fmla="*/ 1116008 h 1423873"/>
                    <a:gd name="connsiteX7" fmla="*/ 89869 w 231007"/>
                    <a:gd name="connsiteY7" fmla="*/ 1282768 h 1423873"/>
                    <a:gd name="connsiteX8" fmla="*/ 128356 w 231007"/>
                    <a:gd name="connsiteY8" fmla="*/ 1423873 h 142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007" h="1423873">
                      <a:moveTo>
                        <a:pt x="25723" y="0"/>
                      </a:moveTo>
                      <a:cubicBezTo>
                        <a:pt x="124080" y="106897"/>
                        <a:pt x="222437" y="213795"/>
                        <a:pt x="218160" y="282209"/>
                      </a:cubicBezTo>
                      <a:cubicBezTo>
                        <a:pt x="213884" y="350623"/>
                        <a:pt x="2202" y="354899"/>
                        <a:pt x="64" y="410486"/>
                      </a:cubicBezTo>
                      <a:cubicBezTo>
                        <a:pt x="-2074" y="466073"/>
                        <a:pt x="205331" y="553729"/>
                        <a:pt x="205331" y="615729"/>
                      </a:cubicBezTo>
                      <a:cubicBezTo>
                        <a:pt x="205331" y="677729"/>
                        <a:pt x="-4213" y="724764"/>
                        <a:pt x="64" y="782489"/>
                      </a:cubicBezTo>
                      <a:cubicBezTo>
                        <a:pt x="4341" y="840214"/>
                        <a:pt x="228852" y="906490"/>
                        <a:pt x="230990" y="962076"/>
                      </a:cubicBezTo>
                      <a:cubicBezTo>
                        <a:pt x="233128" y="1017662"/>
                        <a:pt x="36414" y="1062559"/>
                        <a:pt x="12894" y="1116008"/>
                      </a:cubicBezTo>
                      <a:cubicBezTo>
                        <a:pt x="-10626" y="1169457"/>
                        <a:pt x="70625" y="1231457"/>
                        <a:pt x="89869" y="1282768"/>
                      </a:cubicBezTo>
                      <a:cubicBezTo>
                        <a:pt x="109113" y="1334079"/>
                        <a:pt x="128356" y="1423873"/>
                        <a:pt x="128356" y="1423873"/>
                      </a:cubicBezTo>
                    </a:path>
                  </a:pathLst>
                </a:custGeom>
                <a:ln w="12700"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solidFill>
                  </a:endParaRPr>
                </a:p>
              </p:txBody>
            </p:sp>
            <p:cxnSp>
              <p:nvCxnSpPr>
                <p:cNvPr id="82" name="Straight Connector 81"/>
                <p:cNvCxnSpPr/>
                <p:nvPr/>
              </p:nvCxnSpPr>
              <p:spPr>
                <a:xfrm>
                  <a:off x="1948568" y="4592311"/>
                  <a:ext cx="346266" cy="0"/>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cxnSp>
          <p:nvCxnSpPr>
            <p:cNvPr id="93" name="Straight Arrow Connector 92"/>
            <p:cNvCxnSpPr/>
            <p:nvPr/>
          </p:nvCxnSpPr>
          <p:spPr>
            <a:xfrm flipV="1">
              <a:off x="874889" y="4675722"/>
              <a:ext cx="626452" cy="818204"/>
            </a:xfrm>
            <a:prstGeom prst="straightConnector1">
              <a:avLst/>
            </a:prstGeom>
            <a:ln>
              <a:solidFill>
                <a:schemeClr val="tx1"/>
              </a:solidFill>
              <a:prstDash val="dot"/>
              <a:tailEnd type="arrow"/>
            </a:ln>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79162" y="2132891"/>
            <a:ext cx="5744766" cy="1233414"/>
            <a:chOff x="79162" y="2132891"/>
            <a:chExt cx="5744766" cy="1233414"/>
          </a:xfrm>
        </p:grpSpPr>
        <p:sp>
          <p:nvSpPr>
            <p:cNvPr id="36" name="TextBox 35"/>
            <p:cNvSpPr txBox="1"/>
            <p:nvPr/>
          </p:nvSpPr>
          <p:spPr>
            <a:xfrm>
              <a:off x="79162" y="2132891"/>
              <a:ext cx="1140098" cy="923330"/>
            </a:xfrm>
            <a:prstGeom prst="rect">
              <a:avLst/>
            </a:prstGeom>
            <a:noFill/>
          </p:spPr>
          <p:txBody>
            <a:bodyPr wrap="square" rtlCol="0">
              <a:spAutoFit/>
            </a:bodyPr>
            <a:lstStyle/>
            <a:p>
              <a:r>
                <a:rPr lang="en-US" dirty="0">
                  <a:solidFill>
                    <a:schemeClr val="accent4"/>
                  </a:solidFill>
                </a:rPr>
                <a:t>L</a:t>
              </a:r>
              <a:r>
                <a:rPr lang="en-US" dirty="0" smtClean="0">
                  <a:solidFill>
                    <a:schemeClr val="accent4"/>
                  </a:solidFill>
                </a:rPr>
                <a:t>ocal task queue</a:t>
              </a:r>
              <a:endParaRPr lang="en-US" dirty="0">
                <a:solidFill>
                  <a:schemeClr val="accent4"/>
                </a:solidFill>
              </a:endParaRPr>
            </a:p>
          </p:txBody>
        </p:sp>
        <p:grpSp>
          <p:nvGrpSpPr>
            <p:cNvPr id="130" name="Group 129"/>
            <p:cNvGrpSpPr/>
            <p:nvPr/>
          </p:nvGrpSpPr>
          <p:grpSpPr>
            <a:xfrm>
              <a:off x="1645355" y="2727135"/>
              <a:ext cx="4178573" cy="639170"/>
              <a:chOff x="2397461" y="3025561"/>
              <a:chExt cx="4277237" cy="652395"/>
            </a:xfrm>
          </p:grpSpPr>
          <p:sp>
            <p:nvSpPr>
              <p:cNvPr id="32" name="Can 31"/>
              <p:cNvSpPr/>
              <p:nvPr/>
            </p:nvSpPr>
            <p:spPr>
              <a:xfrm>
                <a:off x="2397461" y="3025561"/>
                <a:ext cx="605249" cy="636187"/>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72" name="Can 71"/>
              <p:cNvSpPr/>
              <p:nvPr/>
            </p:nvSpPr>
            <p:spPr>
              <a:xfrm>
                <a:off x="6069449" y="3025561"/>
                <a:ext cx="605249" cy="652395"/>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cxnSp>
          <p:nvCxnSpPr>
            <p:cNvPr id="86" name="Straight Arrow Connector 85"/>
            <p:cNvCxnSpPr/>
            <p:nvPr/>
          </p:nvCxnSpPr>
          <p:spPr>
            <a:xfrm>
              <a:off x="628494" y="2544783"/>
              <a:ext cx="1016861" cy="467385"/>
            </a:xfrm>
            <a:prstGeom prst="straightConnector1">
              <a:avLst/>
            </a:prstGeom>
            <a:ln>
              <a:solidFill>
                <a:schemeClr val="accent4"/>
              </a:solidFill>
              <a:prstDash val="dot"/>
              <a:tailEnd type="arrow"/>
            </a:ln>
          </p:spPr>
          <p:style>
            <a:lnRef idx="2">
              <a:schemeClr val="accent1"/>
            </a:lnRef>
            <a:fillRef idx="0">
              <a:schemeClr val="accent1"/>
            </a:fillRef>
            <a:effectRef idx="1">
              <a:schemeClr val="accent1"/>
            </a:effectRef>
            <a:fontRef idx="minor">
              <a:schemeClr val="tx1"/>
            </a:fontRef>
          </p:style>
        </p:cxnSp>
      </p:grpSp>
      <p:grpSp>
        <p:nvGrpSpPr>
          <p:cNvPr id="140" name="Group 139"/>
          <p:cNvGrpSpPr/>
          <p:nvPr/>
        </p:nvGrpSpPr>
        <p:grpSpPr>
          <a:xfrm>
            <a:off x="1779383" y="1489976"/>
            <a:ext cx="4102760" cy="1201829"/>
            <a:chOff x="2553610" y="1898905"/>
            <a:chExt cx="4102760" cy="1201829"/>
          </a:xfrm>
        </p:grpSpPr>
        <p:sp>
          <p:nvSpPr>
            <p:cNvPr id="42" name="TextBox 41"/>
            <p:cNvSpPr txBox="1"/>
            <p:nvPr/>
          </p:nvSpPr>
          <p:spPr>
            <a:xfrm>
              <a:off x="2553610" y="1898905"/>
              <a:ext cx="4102760" cy="369332"/>
            </a:xfrm>
            <a:prstGeom prst="rect">
              <a:avLst/>
            </a:prstGeom>
            <a:noFill/>
          </p:spPr>
          <p:txBody>
            <a:bodyPr wrap="square" rtlCol="0">
              <a:spAutoFit/>
            </a:bodyPr>
            <a:lstStyle/>
            <a:p>
              <a:r>
                <a:rPr lang="en-US" dirty="0" smtClean="0">
                  <a:solidFill>
                    <a:schemeClr val="accent3"/>
                  </a:solidFill>
                </a:rPr>
                <a:t>Function shipping across nodes</a:t>
              </a:r>
              <a:endParaRPr lang="en-US" dirty="0">
                <a:solidFill>
                  <a:schemeClr val="accent3"/>
                </a:solidFill>
              </a:endParaRPr>
            </a:p>
          </p:txBody>
        </p:sp>
        <p:sp>
          <p:nvSpPr>
            <p:cNvPr id="123" name="Curved Down Arrow 122"/>
            <p:cNvSpPr/>
            <p:nvPr/>
          </p:nvSpPr>
          <p:spPr>
            <a:xfrm>
              <a:off x="2619381" y="2312388"/>
              <a:ext cx="3897843" cy="788346"/>
            </a:xfrm>
            <a:prstGeom prst="curved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grpSp>
      <p:grpSp>
        <p:nvGrpSpPr>
          <p:cNvPr id="23" name="Group 22"/>
          <p:cNvGrpSpPr/>
          <p:nvPr/>
        </p:nvGrpSpPr>
        <p:grpSpPr>
          <a:xfrm>
            <a:off x="3231854" y="1580466"/>
            <a:ext cx="5531002" cy="1971151"/>
            <a:chOff x="3231854" y="1580466"/>
            <a:chExt cx="5531002" cy="1971151"/>
          </a:xfrm>
        </p:grpSpPr>
        <p:grpSp>
          <p:nvGrpSpPr>
            <p:cNvPr id="62" name="Group 61"/>
            <p:cNvGrpSpPr/>
            <p:nvPr/>
          </p:nvGrpSpPr>
          <p:grpSpPr>
            <a:xfrm>
              <a:off x="6841416" y="2544783"/>
              <a:ext cx="1034432" cy="989603"/>
              <a:chOff x="3832352" y="1979644"/>
              <a:chExt cx="2810324" cy="2516156"/>
            </a:xfrm>
          </p:grpSpPr>
          <p:grpSp>
            <p:nvGrpSpPr>
              <p:cNvPr id="63" name="Group 62"/>
              <p:cNvGrpSpPr/>
              <p:nvPr/>
            </p:nvGrpSpPr>
            <p:grpSpPr>
              <a:xfrm>
                <a:off x="4674250" y="1979644"/>
                <a:ext cx="1968426" cy="1828800"/>
                <a:chOff x="469201" y="3581400"/>
                <a:chExt cx="1968426" cy="1828800"/>
              </a:xfrm>
            </p:grpSpPr>
            <p:grpSp>
              <p:nvGrpSpPr>
                <p:cNvPr id="160" name="Group 159"/>
                <p:cNvGrpSpPr/>
                <p:nvPr/>
              </p:nvGrpSpPr>
              <p:grpSpPr>
                <a:xfrm>
                  <a:off x="469201" y="3581400"/>
                  <a:ext cx="458275" cy="1828800"/>
                  <a:chOff x="914400" y="2514600"/>
                  <a:chExt cx="2057400" cy="1828800"/>
                </a:xfrm>
              </p:grpSpPr>
              <p:sp>
                <p:nvSpPr>
                  <p:cNvPr id="176" name="Cube 175"/>
                  <p:cNvSpPr/>
                  <p:nvPr/>
                </p:nvSpPr>
                <p:spPr>
                  <a:xfrm>
                    <a:off x="914400" y="38862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177" name="Cube 176"/>
                  <p:cNvSpPr/>
                  <p:nvPr/>
                </p:nvSpPr>
                <p:spPr>
                  <a:xfrm>
                    <a:off x="914400" y="34290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178" name="Cube 177"/>
                  <p:cNvSpPr/>
                  <p:nvPr/>
                </p:nvSpPr>
                <p:spPr>
                  <a:xfrm>
                    <a:off x="914400" y="29718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179" name="Cube 178"/>
                  <p:cNvSpPr/>
                  <p:nvPr/>
                </p:nvSpPr>
                <p:spPr>
                  <a:xfrm>
                    <a:off x="914400" y="25146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grpSp>
            <p:grpSp>
              <p:nvGrpSpPr>
                <p:cNvPr id="161" name="Group 160"/>
                <p:cNvGrpSpPr/>
                <p:nvPr/>
              </p:nvGrpSpPr>
              <p:grpSpPr>
                <a:xfrm>
                  <a:off x="971526" y="3581400"/>
                  <a:ext cx="458275" cy="1828800"/>
                  <a:chOff x="914400" y="2514600"/>
                  <a:chExt cx="2057400" cy="1828800"/>
                </a:xfrm>
              </p:grpSpPr>
              <p:sp>
                <p:nvSpPr>
                  <p:cNvPr id="172" name="Cube 171"/>
                  <p:cNvSpPr/>
                  <p:nvPr/>
                </p:nvSpPr>
                <p:spPr>
                  <a:xfrm>
                    <a:off x="914400" y="38862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173" name="Cube 172"/>
                  <p:cNvSpPr/>
                  <p:nvPr/>
                </p:nvSpPr>
                <p:spPr>
                  <a:xfrm>
                    <a:off x="914400" y="34290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174" name="Cube 173"/>
                  <p:cNvSpPr/>
                  <p:nvPr/>
                </p:nvSpPr>
                <p:spPr>
                  <a:xfrm>
                    <a:off x="914400" y="29718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175" name="Cube 174"/>
                  <p:cNvSpPr/>
                  <p:nvPr/>
                </p:nvSpPr>
                <p:spPr>
                  <a:xfrm>
                    <a:off x="914400" y="25146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grpSp>
            <p:grpSp>
              <p:nvGrpSpPr>
                <p:cNvPr id="162" name="Group 161"/>
                <p:cNvGrpSpPr/>
                <p:nvPr/>
              </p:nvGrpSpPr>
              <p:grpSpPr>
                <a:xfrm>
                  <a:off x="1475798" y="3581400"/>
                  <a:ext cx="458275" cy="1828800"/>
                  <a:chOff x="914400" y="2514600"/>
                  <a:chExt cx="2057400" cy="1828800"/>
                </a:xfrm>
              </p:grpSpPr>
              <p:sp>
                <p:nvSpPr>
                  <p:cNvPr id="168" name="Cube 167"/>
                  <p:cNvSpPr/>
                  <p:nvPr/>
                </p:nvSpPr>
                <p:spPr>
                  <a:xfrm>
                    <a:off x="914400" y="38862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169" name="Cube 168"/>
                  <p:cNvSpPr/>
                  <p:nvPr/>
                </p:nvSpPr>
                <p:spPr>
                  <a:xfrm>
                    <a:off x="914400" y="34290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170" name="Cube 169"/>
                  <p:cNvSpPr/>
                  <p:nvPr/>
                </p:nvSpPr>
                <p:spPr>
                  <a:xfrm>
                    <a:off x="914400" y="29718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171" name="Cube 170"/>
                  <p:cNvSpPr/>
                  <p:nvPr/>
                </p:nvSpPr>
                <p:spPr>
                  <a:xfrm>
                    <a:off x="914400" y="25146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grpSp>
            <p:grpSp>
              <p:nvGrpSpPr>
                <p:cNvPr id="163" name="Group 162"/>
                <p:cNvGrpSpPr/>
                <p:nvPr/>
              </p:nvGrpSpPr>
              <p:grpSpPr>
                <a:xfrm>
                  <a:off x="1979352" y="3581400"/>
                  <a:ext cx="458275" cy="1828800"/>
                  <a:chOff x="914400" y="2514600"/>
                  <a:chExt cx="2057400" cy="1828800"/>
                </a:xfrm>
              </p:grpSpPr>
              <p:sp>
                <p:nvSpPr>
                  <p:cNvPr id="164" name="Cube 163"/>
                  <p:cNvSpPr/>
                  <p:nvPr/>
                </p:nvSpPr>
                <p:spPr>
                  <a:xfrm>
                    <a:off x="914400" y="38862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165" name="Cube 164"/>
                  <p:cNvSpPr/>
                  <p:nvPr/>
                </p:nvSpPr>
                <p:spPr>
                  <a:xfrm>
                    <a:off x="914400" y="34290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166" name="Cube 165"/>
                  <p:cNvSpPr/>
                  <p:nvPr/>
                </p:nvSpPr>
                <p:spPr>
                  <a:xfrm>
                    <a:off x="914400" y="29718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167" name="Cube 166"/>
                  <p:cNvSpPr/>
                  <p:nvPr/>
                </p:nvSpPr>
                <p:spPr>
                  <a:xfrm>
                    <a:off x="914400" y="25146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grpSp>
          </p:grpSp>
          <p:grpSp>
            <p:nvGrpSpPr>
              <p:cNvPr id="65" name="Group 64"/>
              <p:cNvGrpSpPr/>
              <p:nvPr/>
            </p:nvGrpSpPr>
            <p:grpSpPr>
              <a:xfrm>
                <a:off x="4384159" y="2209800"/>
                <a:ext cx="1968426" cy="1828800"/>
                <a:chOff x="469201" y="3581400"/>
                <a:chExt cx="1968426" cy="1828800"/>
              </a:xfrm>
            </p:grpSpPr>
            <p:grpSp>
              <p:nvGrpSpPr>
                <p:cNvPr id="138" name="Group 137"/>
                <p:cNvGrpSpPr/>
                <p:nvPr/>
              </p:nvGrpSpPr>
              <p:grpSpPr>
                <a:xfrm>
                  <a:off x="469201" y="3581400"/>
                  <a:ext cx="458275" cy="1828800"/>
                  <a:chOff x="914400" y="2514600"/>
                  <a:chExt cx="2057400" cy="1828800"/>
                </a:xfrm>
              </p:grpSpPr>
              <p:sp>
                <p:nvSpPr>
                  <p:cNvPr id="156" name="Cube 155"/>
                  <p:cNvSpPr/>
                  <p:nvPr/>
                </p:nvSpPr>
                <p:spPr>
                  <a:xfrm>
                    <a:off x="914400" y="38862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157" name="Cube 156"/>
                  <p:cNvSpPr/>
                  <p:nvPr/>
                </p:nvSpPr>
                <p:spPr>
                  <a:xfrm>
                    <a:off x="914400" y="34290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158" name="Cube 157"/>
                  <p:cNvSpPr/>
                  <p:nvPr/>
                </p:nvSpPr>
                <p:spPr>
                  <a:xfrm>
                    <a:off x="914400" y="29718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159" name="Cube 158"/>
                  <p:cNvSpPr/>
                  <p:nvPr/>
                </p:nvSpPr>
                <p:spPr>
                  <a:xfrm>
                    <a:off x="914400" y="25146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grpSp>
            <p:grpSp>
              <p:nvGrpSpPr>
                <p:cNvPr id="139" name="Group 138"/>
                <p:cNvGrpSpPr/>
                <p:nvPr/>
              </p:nvGrpSpPr>
              <p:grpSpPr>
                <a:xfrm>
                  <a:off x="971526" y="3581400"/>
                  <a:ext cx="458275" cy="1828800"/>
                  <a:chOff x="914400" y="2514600"/>
                  <a:chExt cx="2057400" cy="1828800"/>
                </a:xfrm>
              </p:grpSpPr>
              <p:sp>
                <p:nvSpPr>
                  <p:cNvPr id="152" name="Cube 151"/>
                  <p:cNvSpPr/>
                  <p:nvPr/>
                </p:nvSpPr>
                <p:spPr>
                  <a:xfrm>
                    <a:off x="914400" y="38862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153" name="Cube 152"/>
                  <p:cNvSpPr/>
                  <p:nvPr/>
                </p:nvSpPr>
                <p:spPr>
                  <a:xfrm>
                    <a:off x="914400" y="34290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154" name="Cube 153"/>
                  <p:cNvSpPr/>
                  <p:nvPr/>
                </p:nvSpPr>
                <p:spPr>
                  <a:xfrm>
                    <a:off x="914400" y="29718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155" name="Cube 154"/>
                  <p:cNvSpPr/>
                  <p:nvPr/>
                </p:nvSpPr>
                <p:spPr>
                  <a:xfrm>
                    <a:off x="914400" y="25146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grpSp>
            <p:grpSp>
              <p:nvGrpSpPr>
                <p:cNvPr id="141" name="Group 140"/>
                <p:cNvGrpSpPr/>
                <p:nvPr/>
              </p:nvGrpSpPr>
              <p:grpSpPr>
                <a:xfrm>
                  <a:off x="1475798" y="3581400"/>
                  <a:ext cx="458275" cy="1828800"/>
                  <a:chOff x="914400" y="2514600"/>
                  <a:chExt cx="2057400" cy="1828800"/>
                </a:xfrm>
              </p:grpSpPr>
              <p:sp>
                <p:nvSpPr>
                  <p:cNvPr id="148" name="Cube 147"/>
                  <p:cNvSpPr/>
                  <p:nvPr/>
                </p:nvSpPr>
                <p:spPr>
                  <a:xfrm>
                    <a:off x="914400" y="38862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149" name="Cube 148"/>
                  <p:cNvSpPr/>
                  <p:nvPr/>
                </p:nvSpPr>
                <p:spPr>
                  <a:xfrm>
                    <a:off x="914400" y="34290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150" name="Cube 149"/>
                  <p:cNvSpPr/>
                  <p:nvPr/>
                </p:nvSpPr>
                <p:spPr>
                  <a:xfrm>
                    <a:off x="914400" y="29718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151" name="Cube 150"/>
                  <p:cNvSpPr/>
                  <p:nvPr/>
                </p:nvSpPr>
                <p:spPr>
                  <a:xfrm>
                    <a:off x="914400" y="25146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grpSp>
            <p:grpSp>
              <p:nvGrpSpPr>
                <p:cNvPr id="142" name="Group 141"/>
                <p:cNvGrpSpPr/>
                <p:nvPr/>
              </p:nvGrpSpPr>
              <p:grpSpPr>
                <a:xfrm>
                  <a:off x="1979352" y="3581400"/>
                  <a:ext cx="458275" cy="1828800"/>
                  <a:chOff x="914400" y="2514600"/>
                  <a:chExt cx="2057400" cy="1828800"/>
                </a:xfrm>
              </p:grpSpPr>
              <p:sp>
                <p:nvSpPr>
                  <p:cNvPr id="144" name="Cube 143"/>
                  <p:cNvSpPr/>
                  <p:nvPr/>
                </p:nvSpPr>
                <p:spPr>
                  <a:xfrm>
                    <a:off x="914400" y="38862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145" name="Cube 144"/>
                  <p:cNvSpPr/>
                  <p:nvPr/>
                </p:nvSpPr>
                <p:spPr>
                  <a:xfrm>
                    <a:off x="914400" y="34290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146" name="Cube 145"/>
                  <p:cNvSpPr/>
                  <p:nvPr/>
                </p:nvSpPr>
                <p:spPr>
                  <a:xfrm>
                    <a:off x="914400" y="29718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147" name="Cube 146"/>
                  <p:cNvSpPr/>
                  <p:nvPr/>
                </p:nvSpPr>
                <p:spPr>
                  <a:xfrm>
                    <a:off x="914400" y="25146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grpSp>
          </p:grpSp>
          <p:grpSp>
            <p:nvGrpSpPr>
              <p:cNvPr id="68" name="Group 67"/>
              <p:cNvGrpSpPr/>
              <p:nvPr/>
            </p:nvGrpSpPr>
            <p:grpSpPr>
              <a:xfrm>
                <a:off x="4118526" y="2436844"/>
                <a:ext cx="1968426" cy="1828800"/>
                <a:chOff x="469201" y="3581400"/>
                <a:chExt cx="1968426" cy="1828800"/>
              </a:xfrm>
            </p:grpSpPr>
            <p:grpSp>
              <p:nvGrpSpPr>
                <p:cNvPr id="106" name="Group 105"/>
                <p:cNvGrpSpPr/>
                <p:nvPr/>
              </p:nvGrpSpPr>
              <p:grpSpPr>
                <a:xfrm>
                  <a:off x="469201" y="3581400"/>
                  <a:ext cx="458275" cy="1828800"/>
                  <a:chOff x="914400" y="2514600"/>
                  <a:chExt cx="2057400" cy="1828800"/>
                </a:xfrm>
              </p:grpSpPr>
              <p:sp>
                <p:nvSpPr>
                  <p:cNvPr id="129" name="Cube 128"/>
                  <p:cNvSpPr/>
                  <p:nvPr/>
                </p:nvSpPr>
                <p:spPr>
                  <a:xfrm>
                    <a:off x="914400" y="38862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133" name="Cube 132"/>
                  <p:cNvSpPr/>
                  <p:nvPr/>
                </p:nvSpPr>
                <p:spPr>
                  <a:xfrm>
                    <a:off x="914400" y="34290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134" name="Cube 133"/>
                  <p:cNvSpPr/>
                  <p:nvPr/>
                </p:nvSpPr>
                <p:spPr>
                  <a:xfrm>
                    <a:off x="914400" y="29718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137" name="Cube 136"/>
                  <p:cNvSpPr/>
                  <p:nvPr/>
                </p:nvSpPr>
                <p:spPr>
                  <a:xfrm>
                    <a:off x="914400" y="25146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grpSp>
            <p:grpSp>
              <p:nvGrpSpPr>
                <p:cNvPr id="107" name="Group 106"/>
                <p:cNvGrpSpPr/>
                <p:nvPr/>
              </p:nvGrpSpPr>
              <p:grpSpPr>
                <a:xfrm>
                  <a:off x="971526" y="3581400"/>
                  <a:ext cx="458275" cy="1828800"/>
                  <a:chOff x="914400" y="2514600"/>
                  <a:chExt cx="2057400" cy="1828800"/>
                </a:xfrm>
              </p:grpSpPr>
              <p:sp>
                <p:nvSpPr>
                  <p:cNvPr id="122" name="Cube 121"/>
                  <p:cNvSpPr/>
                  <p:nvPr/>
                </p:nvSpPr>
                <p:spPr>
                  <a:xfrm>
                    <a:off x="914400" y="38862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126" name="Cube 125"/>
                  <p:cNvSpPr/>
                  <p:nvPr/>
                </p:nvSpPr>
                <p:spPr>
                  <a:xfrm>
                    <a:off x="914400" y="34290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127" name="Cube 126"/>
                  <p:cNvSpPr/>
                  <p:nvPr/>
                </p:nvSpPr>
                <p:spPr>
                  <a:xfrm>
                    <a:off x="914400" y="29718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128" name="Cube 127"/>
                  <p:cNvSpPr/>
                  <p:nvPr/>
                </p:nvSpPr>
                <p:spPr>
                  <a:xfrm>
                    <a:off x="914400" y="25146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grpSp>
            <p:grpSp>
              <p:nvGrpSpPr>
                <p:cNvPr id="108" name="Group 107"/>
                <p:cNvGrpSpPr/>
                <p:nvPr/>
              </p:nvGrpSpPr>
              <p:grpSpPr>
                <a:xfrm>
                  <a:off x="1475798" y="3581400"/>
                  <a:ext cx="458275" cy="1828800"/>
                  <a:chOff x="914400" y="2514600"/>
                  <a:chExt cx="2057400" cy="1828800"/>
                </a:xfrm>
              </p:grpSpPr>
              <p:sp>
                <p:nvSpPr>
                  <p:cNvPr id="115" name="Cube 114"/>
                  <p:cNvSpPr/>
                  <p:nvPr/>
                </p:nvSpPr>
                <p:spPr>
                  <a:xfrm>
                    <a:off x="914400" y="38862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117" name="Cube 116"/>
                  <p:cNvSpPr/>
                  <p:nvPr/>
                </p:nvSpPr>
                <p:spPr>
                  <a:xfrm>
                    <a:off x="914400" y="34290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118" name="Cube 117"/>
                  <p:cNvSpPr/>
                  <p:nvPr/>
                </p:nvSpPr>
                <p:spPr>
                  <a:xfrm>
                    <a:off x="914400" y="29718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120" name="Cube 119"/>
                  <p:cNvSpPr/>
                  <p:nvPr/>
                </p:nvSpPr>
                <p:spPr>
                  <a:xfrm>
                    <a:off x="914400" y="25146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grpSp>
            <p:grpSp>
              <p:nvGrpSpPr>
                <p:cNvPr id="109" name="Group 108"/>
                <p:cNvGrpSpPr/>
                <p:nvPr/>
              </p:nvGrpSpPr>
              <p:grpSpPr>
                <a:xfrm>
                  <a:off x="1979352" y="3581400"/>
                  <a:ext cx="458275" cy="1828800"/>
                  <a:chOff x="914400" y="2514600"/>
                  <a:chExt cx="2057400" cy="1828800"/>
                </a:xfrm>
              </p:grpSpPr>
              <p:sp>
                <p:nvSpPr>
                  <p:cNvPr id="110" name="Cube 109"/>
                  <p:cNvSpPr/>
                  <p:nvPr/>
                </p:nvSpPr>
                <p:spPr>
                  <a:xfrm>
                    <a:off x="914400" y="38862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112" name="Cube 111"/>
                  <p:cNvSpPr/>
                  <p:nvPr/>
                </p:nvSpPr>
                <p:spPr>
                  <a:xfrm>
                    <a:off x="914400" y="34290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113" name="Cube 112"/>
                  <p:cNvSpPr/>
                  <p:nvPr/>
                </p:nvSpPr>
                <p:spPr>
                  <a:xfrm>
                    <a:off x="914400" y="29718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114" name="Cube 113"/>
                  <p:cNvSpPr/>
                  <p:nvPr/>
                </p:nvSpPr>
                <p:spPr>
                  <a:xfrm>
                    <a:off x="914400" y="25146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grpSp>
          </p:grpSp>
          <p:grpSp>
            <p:nvGrpSpPr>
              <p:cNvPr id="69" name="Group 68"/>
              <p:cNvGrpSpPr/>
              <p:nvPr/>
            </p:nvGrpSpPr>
            <p:grpSpPr>
              <a:xfrm>
                <a:off x="3832352" y="2667000"/>
                <a:ext cx="1968426" cy="1828800"/>
                <a:chOff x="469201" y="3581400"/>
                <a:chExt cx="1968426" cy="1828800"/>
              </a:xfrm>
            </p:grpSpPr>
            <p:grpSp>
              <p:nvGrpSpPr>
                <p:cNvPr id="70" name="Group 69"/>
                <p:cNvGrpSpPr/>
                <p:nvPr/>
              </p:nvGrpSpPr>
              <p:grpSpPr>
                <a:xfrm>
                  <a:off x="469201" y="3581400"/>
                  <a:ext cx="458275" cy="1828800"/>
                  <a:chOff x="914400" y="2514600"/>
                  <a:chExt cx="2057400" cy="1828800"/>
                </a:xfrm>
              </p:grpSpPr>
              <p:sp>
                <p:nvSpPr>
                  <p:cNvPr id="102" name="Cube 101"/>
                  <p:cNvSpPr/>
                  <p:nvPr/>
                </p:nvSpPr>
                <p:spPr>
                  <a:xfrm>
                    <a:off x="914400" y="38862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103" name="Cube 102"/>
                  <p:cNvSpPr/>
                  <p:nvPr/>
                </p:nvSpPr>
                <p:spPr>
                  <a:xfrm>
                    <a:off x="914400" y="34290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104" name="Cube 103"/>
                  <p:cNvSpPr/>
                  <p:nvPr/>
                </p:nvSpPr>
                <p:spPr>
                  <a:xfrm>
                    <a:off x="914400" y="29718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105" name="Cube 104"/>
                  <p:cNvSpPr/>
                  <p:nvPr/>
                </p:nvSpPr>
                <p:spPr>
                  <a:xfrm>
                    <a:off x="914400" y="25146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grpSp>
            <p:grpSp>
              <p:nvGrpSpPr>
                <p:cNvPr id="71" name="Group 70"/>
                <p:cNvGrpSpPr/>
                <p:nvPr/>
              </p:nvGrpSpPr>
              <p:grpSpPr>
                <a:xfrm>
                  <a:off x="971526" y="3581400"/>
                  <a:ext cx="458275" cy="1828800"/>
                  <a:chOff x="914400" y="2514600"/>
                  <a:chExt cx="2057400" cy="1828800"/>
                </a:xfrm>
              </p:grpSpPr>
              <p:sp>
                <p:nvSpPr>
                  <p:cNvPr id="96" name="Cube 95"/>
                  <p:cNvSpPr/>
                  <p:nvPr/>
                </p:nvSpPr>
                <p:spPr>
                  <a:xfrm>
                    <a:off x="914400" y="38862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97" name="Cube 96"/>
                  <p:cNvSpPr/>
                  <p:nvPr/>
                </p:nvSpPr>
                <p:spPr>
                  <a:xfrm>
                    <a:off x="914400" y="34290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98" name="Cube 97"/>
                  <p:cNvSpPr/>
                  <p:nvPr/>
                </p:nvSpPr>
                <p:spPr>
                  <a:xfrm>
                    <a:off x="914400" y="29718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101" name="Cube 100"/>
                  <p:cNvSpPr/>
                  <p:nvPr/>
                </p:nvSpPr>
                <p:spPr>
                  <a:xfrm>
                    <a:off x="914400" y="25146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grpSp>
            <p:grpSp>
              <p:nvGrpSpPr>
                <p:cNvPr id="83" name="Group 82"/>
                <p:cNvGrpSpPr/>
                <p:nvPr/>
              </p:nvGrpSpPr>
              <p:grpSpPr>
                <a:xfrm>
                  <a:off x="1475798" y="3581400"/>
                  <a:ext cx="458275" cy="1828800"/>
                  <a:chOff x="914400" y="2514600"/>
                  <a:chExt cx="2057400" cy="1828800"/>
                </a:xfrm>
              </p:grpSpPr>
              <p:sp>
                <p:nvSpPr>
                  <p:cNvPr id="90" name="Cube 89"/>
                  <p:cNvSpPr/>
                  <p:nvPr/>
                </p:nvSpPr>
                <p:spPr>
                  <a:xfrm>
                    <a:off x="914400" y="38862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91" name="Cube 90"/>
                  <p:cNvSpPr/>
                  <p:nvPr/>
                </p:nvSpPr>
                <p:spPr>
                  <a:xfrm>
                    <a:off x="914400" y="34290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92" name="Cube 91"/>
                  <p:cNvSpPr/>
                  <p:nvPr/>
                </p:nvSpPr>
                <p:spPr>
                  <a:xfrm>
                    <a:off x="914400" y="29718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94" name="Cube 93"/>
                  <p:cNvSpPr/>
                  <p:nvPr/>
                </p:nvSpPr>
                <p:spPr>
                  <a:xfrm>
                    <a:off x="914400" y="25146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grpSp>
            <p:grpSp>
              <p:nvGrpSpPr>
                <p:cNvPr id="84" name="Group 83"/>
                <p:cNvGrpSpPr/>
                <p:nvPr/>
              </p:nvGrpSpPr>
              <p:grpSpPr>
                <a:xfrm>
                  <a:off x="1979352" y="3581400"/>
                  <a:ext cx="458275" cy="1828800"/>
                  <a:chOff x="914400" y="2514600"/>
                  <a:chExt cx="2057400" cy="1828800"/>
                </a:xfrm>
              </p:grpSpPr>
              <p:sp>
                <p:nvSpPr>
                  <p:cNvPr id="85" name="Cube 84"/>
                  <p:cNvSpPr/>
                  <p:nvPr/>
                </p:nvSpPr>
                <p:spPr>
                  <a:xfrm>
                    <a:off x="914400" y="38862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87" name="Cube 86"/>
                  <p:cNvSpPr/>
                  <p:nvPr/>
                </p:nvSpPr>
                <p:spPr>
                  <a:xfrm>
                    <a:off x="914400" y="34290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88" name="Cube 87"/>
                  <p:cNvSpPr/>
                  <p:nvPr/>
                </p:nvSpPr>
                <p:spPr>
                  <a:xfrm>
                    <a:off x="914400" y="29718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89" name="Cube 88"/>
                  <p:cNvSpPr/>
                  <p:nvPr/>
                </p:nvSpPr>
                <p:spPr>
                  <a:xfrm>
                    <a:off x="914400" y="25146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grpSp>
          </p:grpSp>
        </p:grpSp>
        <p:grpSp>
          <p:nvGrpSpPr>
            <p:cNvPr id="180" name="Group 179"/>
            <p:cNvGrpSpPr/>
            <p:nvPr/>
          </p:nvGrpSpPr>
          <p:grpSpPr>
            <a:xfrm>
              <a:off x="3231854" y="2562014"/>
              <a:ext cx="1034432" cy="989603"/>
              <a:chOff x="3832352" y="1979644"/>
              <a:chExt cx="2810324" cy="2516156"/>
            </a:xfrm>
          </p:grpSpPr>
          <p:grpSp>
            <p:nvGrpSpPr>
              <p:cNvPr id="181" name="Group 180"/>
              <p:cNvGrpSpPr/>
              <p:nvPr/>
            </p:nvGrpSpPr>
            <p:grpSpPr>
              <a:xfrm>
                <a:off x="4674250" y="1979644"/>
                <a:ext cx="1968426" cy="1828800"/>
                <a:chOff x="469201" y="3581400"/>
                <a:chExt cx="1968426" cy="1828800"/>
              </a:xfrm>
            </p:grpSpPr>
            <p:grpSp>
              <p:nvGrpSpPr>
                <p:cNvPr id="245" name="Group 244"/>
                <p:cNvGrpSpPr/>
                <p:nvPr/>
              </p:nvGrpSpPr>
              <p:grpSpPr>
                <a:xfrm>
                  <a:off x="469201" y="3581400"/>
                  <a:ext cx="458275" cy="1828800"/>
                  <a:chOff x="914400" y="2514600"/>
                  <a:chExt cx="2057400" cy="1828800"/>
                </a:xfrm>
              </p:grpSpPr>
              <p:sp>
                <p:nvSpPr>
                  <p:cNvPr id="261" name="Cube 260"/>
                  <p:cNvSpPr/>
                  <p:nvPr/>
                </p:nvSpPr>
                <p:spPr>
                  <a:xfrm>
                    <a:off x="914400" y="38862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262" name="Cube 261"/>
                  <p:cNvSpPr/>
                  <p:nvPr/>
                </p:nvSpPr>
                <p:spPr>
                  <a:xfrm>
                    <a:off x="914400" y="34290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263" name="Cube 262"/>
                  <p:cNvSpPr/>
                  <p:nvPr/>
                </p:nvSpPr>
                <p:spPr>
                  <a:xfrm>
                    <a:off x="914400" y="29718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264" name="Cube 263"/>
                  <p:cNvSpPr/>
                  <p:nvPr/>
                </p:nvSpPr>
                <p:spPr>
                  <a:xfrm>
                    <a:off x="914400" y="25146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grpSp>
            <p:grpSp>
              <p:nvGrpSpPr>
                <p:cNvPr id="246" name="Group 245"/>
                <p:cNvGrpSpPr/>
                <p:nvPr/>
              </p:nvGrpSpPr>
              <p:grpSpPr>
                <a:xfrm>
                  <a:off x="971526" y="3581400"/>
                  <a:ext cx="458275" cy="1828800"/>
                  <a:chOff x="914400" y="2514600"/>
                  <a:chExt cx="2057400" cy="1828800"/>
                </a:xfrm>
              </p:grpSpPr>
              <p:sp>
                <p:nvSpPr>
                  <p:cNvPr id="257" name="Cube 256"/>
                  <p:cNvSpPr/>
                  <p:nvPr/>
                </p:nvSpPr>
                <p:spPr>
                  <a:xfrm>
                    <a:off x="914400" y="38862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258" name="Cube 257"/>
                  <p:cNvSpPr/>
                  <p:nvPr/>
                </p:nvSpPr>
                <p:spPr>
                  <a:xfrm>
                    <a:off x="914400" y="34290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259" name="Cube 258"/>
                  <p:cNvSpPr/>
                  <p:nvPr/>
                </p:nvSpPr>
                <p:spPr>
                  <a:xfrm>
                    <a:off x="914400" y="29718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260" name="Cube 259"/>
                  <p:cNvSpPr/>
                  <p:nvPr/>
                </p:nvSpPr>
                <p:spPr>
                  <a:xfrm>
                    <a:off x="914400" y="25146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grpSp>
            <p:grpSp>
              <p:nvGrpSpPr>
                <p:cNvPr id="247" name="Group 246"/>
                <p:cNvGrpSpPr/>
                <p:nvPr/>
              </p:nvGrpSpPr>
              <p:grpSpPr>
                <a:xfrm>
                  <a:off x="1475798" y="3581400"/>
                  <a:ext cx="458275" cy="1828800"/>
                  <a:chOff x="914400" y="2514600"/>
                  <a:chExt cx="2057400" cy="1828800"/>
                </a:xfrm>
              </p:grpSpPr>
              <p:sp>
                <p:nvSpPr>
                  <p:cNvPr id="253" name="Cube 252"/>
                  <p:cNvSpPr/>
                  <p:nvPr/>
                </p:nvSpPr>
                <p:spPr>
                  <a:xfrm>
                    <a:off x="914400" y="38862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254" name="Cube 253"/>
                  <p:cNvSpPr/>
                  <p:nvPr/>
                </p:nvSpPr>
                <p:spPr>
                  <a:xfrm>
                    <a:off x="914400" y="34290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255" name="Cube 254"/>
                  <p:cNvSpPr/>
                  <p:nvPr/>
                </p:nvSpPr>
                <p:spPr>
                  <a:xfrm>
                    <a:off x="914400" y="29718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256" name="Cube 255"/>
                  <p:cNvSpPr/>
                  <p:nvPr/>
                </p:nvSpPr>
                <p:spPr>
                  <a:xfrm>
                    <a:off x="914400" y="25146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grpSp>
            <p:grpSp>
              <p:nvGrpSpPr>
                <p:cNvPr id="248" name="Group 247"/>
                <p:cNvGrpSpPr/>
                <p:nvPr/>
              </p:nvGrpSpPr>
              <p:grpSpPr>
                <a:xfrm>
                  <a:off x="1979352" y="3581400"/>
                  <a:ext cx="458275" cy="1828800"/>
                  <a:chOff x="914400" y="2514600"/>
                  <a:chExt cx="2057400" cy="1828800"/>
                </a:xfrm>
              </p:grpSpPr>
              <p:sp>
                <p:nvSpPr>
                  <p:cNvPr id="249" name="Cube 248"/>
                  <p:cNvSpPr/>
                  <p:nvPr/>
                </p:nvSpPr>
                <p:spPr>
                  <a:xfrm>
                    <a:off x="914400" y="38862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250" name="Cube 249"/>
                  <p:cNvSpPr/>
                  <p:nvPr/>
                </p:nvSpPr>
                <p:spPr>
                  <a:xfrm>
                    <a:off x="914400" y="34290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251" name="Cube 250"/>
                  <p:cNvSpPr/>
                  <p:nvPr/>
                </p:nvSpPr>
                <p:spPr>
                  <a:xfrm>
                    <a:off x="914400" y="29718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sp>
                <p:nvSpPr>
                  <p:cNvPr id="252" name="Cube 251"/>
                  <p:cNvSpPr/>
                  <p:nvPr/>
                </p:nvSpPr>
                <p:spPr>
                  <a:xfrm>
                    <a:off x="914400" y="25146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latin typeface="Arial"/>
                    </a:endParaRPr>
                  </a:p>
                </p:txBody>
              </p:sp>
            </p:grpSp>
          </p:grpSp>
          <p:grpSp>
            <p:nvGrpSpPr>
              <p:cNvPr id="182" name="Group 181"/>
              <p:cNvGrpSpPr/>
              <p:nvPr/>
            </p:nvGrpSpPr>
            <p:grpSpPr>
              <a:xfrm>
                <a:off x="4384159" y="2209800"/>
                <a:ext cx="1968426" cy="1828800"/>
                <a:chOff x="469201" y="3581400"/>
                <a:chExt cx="1968426" cy="1828800"/>
              </a:xfrm>
            </p:grpSpPr>
            <p:grpSp>
              <p:nvGrpSpPr>
                <p:cNvPr id="225" name="Group 224"/>
                <p:cNvGrpSpPr/>
                <p:nvPr/>
              </p:nvGrpSpPr>
              <p:grpSpPr>
                <a:xfrm>
                  <a:off x="469201" y="3581400"/>
                  <a:ext cx="458275" cy="1828800"/>
                  <a:chOff x="914400" y="2514600"/>
                  <a:chExt cx="2057400" cy="1828800"/>
                </a:xfrm>
              </p:grpSpPr>
              <p:sp>
                <p:nvSpPr>
                  <p:cNvPr id="241" name="Cube 240"/>
                  <p:cNvSpPr/>
                  <p:nvPr/>
                </p:nvSpPr>
                <p:spPr>
                  <a:xfrm>
                    <a:off x="914400" y="38862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242" name="Cube 241"/>
                  <p:cNvSpPr/>
                  <p:nvPr/>
                </p:nvSpPr>
                <p:spPr>
                  <a:xfrm>
                    <a:off x="914400" y="34290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243" name="Cube 242"/>
                  <p:cNvSpPr/>
                  <p:nvPr/>
                </p:nvSpPr>
                <p:spPr>
                  <a:xfrm>
                    <a:off x="914400" y="29718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244" name="Cube 243"/>
                  <p:cNvSpPr/>
                  <p:nvPr/>
                </p:nvSpPr>
                <p:spPr>
                  <a:xfrm>
                    <a:off x="914400" y="25146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grpSp>
            <p:grpSp>
              <p:nvGrpSpPr>
                <p:cNvPr id="226" name="Group 225"/>
                <p:cNvGrpSpPr/>
                <p:nvPr/>
              </p:nvGrpSpPr>
              <p:grpSpPr>
                <a:xfrm>
                  <a:off x="971526" y="3581400"/>
                  <a:ext cx="458275" cy="1828800"/>
                  <a:chOff x="914400" y="2514600"/>
                  <a:chExt cx="2057400" cy="1828800"/>
                </a:xfrm>
              </p:grpSpPr>
              <p:sp>
                <p:nvSpPr>
                  <p:cNvPr id="237" name="Cube 236"/>
                  <p:cNvSpPr/>
                  <p:nvPr/>
                </p:nvSpPr>
                <p:spPr>
                  <a:xfrm>
                    <a:off x="914400" y="38862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238" name="Cube 237"/>
                  <p:cNvSpPr/>
                  <p:nvPr/>
                </p:nvSpPr>
                <p:spPr>
                  <a:xfrm>
                    <a:off x="914400" y="34290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239" name="Cube 238"/>
                  <p:cNvSpPr/>
                  <p:nvPr/>
                </p:nvSpPr>
                <p:spPr>
                  <a:xfrm>
                    <a:off x="914400" y="29718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240" name="Cube 239"/>
                  <p:cNvSpPr/>
                  <p:nvPr/>
                </p:nvSpPr>
                <p:spPr>
                  <a:xfrm>
                    <a:off x="914400" y="25146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grpSp>
            <p:grpSp>
              <p:nvGrpSpPr>
                <p:cNvPr id="227" name="Group 226"/>
                <p:cNvGrpSpPr/>
                <p:nvPr/>
              </p:nvGrpSpPr>
              <p:grpSpPr>
                <a:xfrm>
                  <a:off x="1475798" y="3581400"/>
                  <a:ext cx="458275" cy="1828800"/>
                  <a:chOff x="914400" y="2514600"/>
                  <a:chExt cx="2057400" cy="1828800"/>
                </a:xfrm>
              </p:grpSpPr>
              <p:sp>
                <p:nvSpPr>
                  <p:cNvPr id="233" name="Cube 232"/>
                  <p:cNvSpPr/>
                  <p:nvPr/>
                </p:nvSpPr>
                <p:spPr>
                  <a:xfrm>
                    <a:off x="914400" y="38862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234" name="Cube 233"/>
                  <p:cNvSpPr/>
                  <p:nvPr/>
                </p:nvSpPr>
                <p:spPr>
                  <a:xfrm>
                    <a:off x="914400" y="34290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235" name="Cube 234"/>
                  <p:cNvSpPr/>
                  <p:nvPr/>
                </p:nvSpPr>
                <p:spPr>
                  <a:xfrm>
                    <a:off x="914400" y="29718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236" name="Cube 235"/>
                  <p:cNvSpPr/>
                  <p:nvPr/>
                </p:nvSpPr>
                <p:spPr>
                  <a:xfrm>
                    <a:off x="914400" y="25146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grpSp>
            <p:grpSp>
              <p:nvGrpSpPr>
                <p:cNvPr id="228" name="Group 227"/>
                <p:cNvGrpSpPr/>
                <p:nvPr/>
              </p:nvGrpSpPr>
              <p:grpSpPr>
                <a:xfrm>
                  <a:off x="1979352" y="3581400"/>
                  <a:ext cx="458275" cy="1828800"/>
                  <a:chOff x="914400" y="2514600"/>
                  <a:chExt cx="2057400" cy="1828800"/>
                </a:xfrm>
              </p:grpSpPr>
              <p:sp>
                <p:nvSpPr>
                  <p:cNvPr id="229" name="Cube 228"/>
                  <p:cNvSpPr/>
                  <p:nvPr/>
                </p:nvSpPr>
                <p:spPr>
                  <a:xfrm>
                    <a:off x="914400" y="38862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230" name="Cube 229"/>
                  <p:cNvSpPr/>
                  <p:nvPr/>
                </p:nvSpPr>
                <p:spPr>
                  <a:xfrm>
                    <a:off x="914400" y="34290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231" name="Cube 230"/>
                  <p:cNvSpPr/>
                  <p:nvPr/>
                </p:nvSpPr>
                <p:spPr>
                  <a:xfrm>
                    <a:off x="914400" y="29718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232" name="Cube 231"/>
                  <p:cNvSpPr/>
                  <p:nvPr/>
                </p:nvSpPr>
                <p:spPr>
                  <a:xfrm>
                    <a:off x="914400" y="25146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grpSp>
          </p:grpSp>
          <p:grpSp>
            <p:nvGrpSpPr>
              <p:cNvPr id="183" name="Group 182"/>
              <p:cNvGrpSpPr/>
              <p:nvPr/>
            </p:nvGrpSpPr>
            <p:grpSpPr>
              <a:xfrm>
                <a:off x="4118526" y="2436844"/>
                <a:ext cx="1968426" cy="1828800"/>
                <a:chOff x="469201" y="3581400"/>
                <a:chExt cx="1968426" cy="1828800"/>
              </a:xfrm>
            </p:grpSpPr>
            <p:grpSp>
              <p:nvGrpSpPr>
                <p:cNvPr id="205" name="Group 204"/>
                <p:cNvGrpSpPr/>
                <p:nvPr/>
              </p:nvGrpSpPr>
              <p:grpSpPr>
                <a:xfrm>
                  <a:off x="469201" y="3581400"/>
                  <a:ext cx="458275" cy="1828800"/>
                  <a:chOff x="914400" y="2514600"/>
                  <a:chExt cx="2057400" cy="1828800"/>
                </a:xfrm>
              </p:grpSpPr>
              <p:sp>
                <p:nvSpPr>
                  <p:cNvPr id="221" name="Cube 220"/>
                  <p:cNvSpPr/>
                  <p:nvPr/>
                </p:nvSpPr>
                <p:spPr>
                  <a:xfrm>
                    <a:off x="914400" y="38862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222" name="Cube 221"/>
                  <p:cNvSpPr/>
                  <p:nvPr/>
                </p:nvSpPr>
                <p:spPr>
                  <a:xfrm>
                    <a:off x="914400" y="34290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223" name="Cube 222"/>
                  <p:cNvSpPr/>
                  <p:nvPr/>
                </p:nvSpPr>
                <p:spPr>
                  <a:xfrm>
                    <a:off x="914400" y="29718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224" name="Cube 223"/>
                  <p:cNvSpPr/>
                  <p:nvPr/>
                </p:nvSpPr>
                <p:spPr>
                  <a:xfrm>
                    <a:off x="914400" y="25146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grpSp>
            <p:grpSp>
              <p:nvGrpSpPr>
                <p:cNvPr id="206" name="Group 205"/>
                <p:cNvGrpSpPr/>
                <p:nvPr/>
              </p:nvGrpSpPr>
              <p:grpSpPr>
                <a:xfrm>
                  <a:off x="971526" y="3581400"/>
                  <a:ext cx="458275" cy="1828800"/>
                  <a:chOff x="914400" y="2514600"/>
                  <a:chExt cx="2057400" cy="1828800"/>
                </a:xfrm>
              </p:grpSpPr>
              <p:sp>
                <p:nvSpPr>
                  <p:cNvPr id="217" name="Cube 216"/>
                  <p:cNvSpPr/>
                  <p:nvPr/>
                </p:nvSpPr>
                <p:spPr>
                  <a:xfrm>
                    <a:off x="914400" y="38862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218" name="Cube 217"/>
                  <p:cNvSpPr/>
                  <p:nvPr/>
                </p:nvSpPr>
                <p:spPr>
                  <a:xfrm>
                    <a:off x="914400" y="34290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219" name="Cube 218"/>
                  <p:cNvSpPr/>
                  <p:nvPr/>
                </p:nvSpPr>
                <p:spPr>
                  <a:xfrm>
                    <a:off x="914400" y="29718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220" name="Cube 219"/>
                  <p:cNvSpPr/>
                  <p:nvPr/>
                </p:nvSpPr>
                <p:spPr>
                  <a:xfrm>
                    <a:off x="914400" y="25146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grpSp>
            <p:grpSp>
              <p:nvGrpSpPr>
                <p:cNvPr id="207" name="Group 206"/>
                <p:cNvGrpSpPr/>
                <p:nvPr/>
              </p:nvGrpSpPr>
              <p:grpSpPr>
                <a:xfrm>
                  <a:off x="1475798" y="3581400"/>
                  <a:ext cx="458275" cy="1828800"/>
                  <a:chOff x="914400" y="2514600"/>
                  <a:chExt cx="2057400" cy="1828800"/>
                </a:xfrm>
              </p:grpSpPr>
              <p:sp>
                <p:nvSpPr>
                  <p:cNvPr id="213" name="Cube 212"/>
                  <p:cNvSpPr/>
                  <p:nvPr/>
                </p:nvSpPr>
                <p:spPr>
                  <a:xfrm>
                    <a:off x="914400" y="38862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214" name="Cube 213"/>
                  <p:cNvSpPr/>
                  <p:nvPr/>
                </p:nvSpPr>
                <p:spPr>
                  <a:xfrm>
                    <a:off x="914400" y="34290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215" name="Cube 214"/>
                  <p:cNvSpPr/>
                  <p:nvPr/>
                </p:nvSpPr>
                <p:spPr>
                  <a:xfrm>
                    <a:off x="914400" y="29718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216" name="Cube 215"/>
                  <p:cNvSpPr/>
                  <p:nvPr/>
                </p:nvSpPr>
                <p:spPr>
                  <a:xfrm>
                    <a:off x="914400" y="25146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grpSp>
            <p:grpSp>
              <p:nvGrpSpPr>
                <p:cNvPr id="208" name="Group 207"/>
                <p:cNvGrpSpPr/>
                <p:nvPr/>
              </p:nvGrpSpPr>
              <p:grpSpPr>
                <a:xfrm>
                  <a:off x="1979352" y="3581400"/>
                  <a:ext cx="458275" cy="1828800"/>
                  <a:chOff x="914400" y="2514600"/>
                  <a:chExt cx="2057400" cy="1828800"/>
                </a:xfrm>
              </p:grpSpPr>
              <p:sp>
                <p:nvSpPr>
                  <p:cNvPr id="209" name="Cube 208"/>
                  <p:cNvSpPr/>
                  <p:nvPr/>
                </p:nvSpPr>
                <p:spPr>
                  <a:xfrm>
                    <a:off x="914400" y="38862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210" name="Cube 209"/>
                  <p:cNvSpPr/>
                  <p:nvPr/>
                </p:nvSpPr>
                <p:spPr>
                  <a:xfrm>
                    <a:off x="914400" y="34290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211" name="Cube 210"/>
                  <p:cNvSpPr/>
                  <p:nvPr/>
                </p:nvSpPr>
                <p:spPr>
                  <a:xfrm>
                    <a:off x="914400" y="29718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sp>
                <p:nvSpPr>
                  <p:cNvPr id="212" name="Cube 211"/>
                  <p:cNvSpPr/>
                  <p:nvPr/>
                </p:nvSpPr>
                <p:spPr>
                  <a:xfrm>
                    <a:off x="914400" y="25146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Arial"/>
                    </a:endParaRPr>
                  </a:p>
                </p:txBody>
              </p:sp>
            </p:grpSp>
          </p:grpSp>
          <p:grpSp>
            <p:nvGrpSpPr>
              <p:cNvPr id="184" name="Group 183"/>
              <p:cNvGrpSpPr/>
              <p:nvPr/>
            </p:nvGrpSpPr>
            <p:grpSpPr>
              <a:xfrm>
                <a:off x="3832352" y="2667000"/>
                <a:ext cx="1968426" cy="1828800"/>
                <a:chOff x="469201" y="3581400"/>
                <a:chExt cx="1968426" cy="1828800"/>
              </a:xfrm>
            </p:grpSpPr>
            <p:grpSp>
              <p:nvGrpSpPr>
                <p:cNvPr id="185" name="Group 184"/>
                <p:cNvGrpSpPr/>
                <p:nvPr/>
              </p:nvGrpSpPr>
              <p:grpSpPr>
                <a:xfrm>
                  <a:off x="469201" y="3581400"/>
                  <a:ext cx="458275" cy="1828800"/>
                  <a:chOff x="914400" y="2514600"/>
                  <a:chExt cx="2057400" cy="1828800"/>
                </a:xfrm>
              </p:grpSpPr>
              <p:sp>
                <p:nvSpPr>
                  <p:cNvPr id="201" name="Cube 200"/>
                  <p:cNvSpPr/>
                  <p:nvPr/>
                </p:nvSpPr>
                <p:spPr>
                  <a:xfrm>
                    <a:off x="914400" y="38862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202" name="Cube 201"/>
                  <p:cNvSpPr/>
                  <p:nvPr/>
                </p:nvSpPr>
                <p:spPr>
                  <a:xfrm>
                    <a:off x="914400" y="34290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203" name="Cube 202"/>
                  <p:cNvSpPr/>
                  <p:nvPr/>
                </p:nvSpPr>
                <p:spPr>
                  <a:xfrm>
                    <a:off x="914400" y="29718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204" name="Cube 203"/>
                  <p:cNvSpPr/>
                  <p:nvPr/>
                </p:nvSpPr>
                <p:spPr>
                  <a:xfrm>
                    <a:off x="914400" y="25146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grpSp>
            <p:grpSp>
              <p:nvGrpSpPr>
                <p:cNvPr id="186" name="Group 185"/>
                <p:cNvGrpSpPr/>
                <p:nvPr/>
              </p:nvGrpSpPr>
              <p:grpSpPr>
                <a:xfrm>
                  <a:off x="971526" y="3581400"/>
                  <a:ext cx="458275" cy="1828800"/>
                  <a:chOff x="914400" y="2514600"/>
                  <a:chExt cx="2057400" cy="1828800"/>
                </a:xfrm>
              </p:grpSpPr>
              <p:sp>
                <p:nvSpPr>
                  <p:cNvPr id="197" name="Cube 196"/>
                  <p:cNvSpPr/>
                  <p:nvPr/>
                </p:nvSpPr>
                <p:spPr>
                  <a:xfrm>
                    <a:off x="914400" y="38862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198" name="Cube 197"/>
                  <p:cNvSpPr/>
                  <p:nvPr/>
                </p:nvSpPr>
                <p:spPr>
                  <a:xfrm>
                    <a:off x="914400" y="34290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199" name="Cube 198"/>
                  <p:cNvSpPr/>
                  <p:nvPr/>
                </p:nvSpPr>
                <p:spPr>
                  <a:xfrm>
                    <a:off x="914400" y="29718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200" name="Cube 199"/>
                  <p:cNvSpPr/>
                  <p:nvPr/>
                </p:nvSpPr>
                <p:spPr>
                  <a:xfrm>
                    <a:off x="914400" y="25146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grpSp>
            <p:grpSp>
              <p:nvGrpSpPr>
                <p:cNvPr id="187" name="Group 186"/>
                <p:cNvGrpSpPr/>
                <p:nvPr/>
              </p:nvGrpSpPr>
              <p:grpSpPr>
                <a:xfrm>
                  <a:off x="1475798" y="3581400"/>
                  <a:ext cx="458275" cy="1828800"/>
                  <a:chOff x="914400" y="2514600"/>
                  <a:chExt cx="2057400" cy="1828800"/>
                </a:xfrm>
              </p:grpSpPr>
              <p:sp>
                <p:nvSpPr>
                  <p:cNvPr id="193" name="Cube 192"/>
                  <p:cNvSpPr/>
                  <p:nvPr/>
                </p:nvSpPr>
                <p:spPr>
                  <a:xfrm>
                    <a:off x="914400" y="38862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194" name="Cube 193"/>
                  <p:cNvSpPr/>
                  <p:nvPr/>
                </p:nvSpPr>
                <p:spPr>
                  <a:xfrm>
                    <a:off x="914400" y="34290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195" name="Cube 194"/>
                  <p:cNvSpPr/>
                  <p:nvPr/>
                </p:nvSpPr>
                <p:spPr>
                  <a:xfrm>
                    <a:off x="914400" y="29718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196" name="Cube 195"/>
                  <p:cNvSpPr/>
                  <p:nvPr/>
                </p:nvSpPr>
                <p:spPr>
                  <a:xfrm>
                    <a:off x="914400" y="25146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grpSp>
            <p:grpSp>
              <p:nvGrpSpPr>
                <p:cNvPr id="188" name="Group 187"/>
                <p:cNvGrpSpPr/>
                <p:nvPr/>
              </p:nvGrpSpPr>
              <p:grpSpPr>
                <a:xfrm>
                  <a:off x="1979352" y="3581400"/>
                  <a:ext cx="458275" cy="1828800"/>
                  <a:chOff x="914400" y="2514600"/>
                  <a:chExt cx="2057400" cy="1828800"/>
                </a:xfrm>
              </p:grpSpPr>
              <p:sp>
                <p:nvSpPr>
                  <p:cNvPr id="189" name="Cube 188"/>
                  <p:cNvSpPr/>
                  <p:nvPr/>
                </p:nvSpPr>
                <p:spPr>
                  <a:xfrm>
                    <a:off x="914400" y="38862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190" name="Cube 189"/>
                  <p:cNvSpPr/>
                  <p:nvPr/>
                </p:nvSpPr>
                <p:spPr>
                  <a:xfrm>
                    <a:off x="914400" y="34290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191" name="Cube 190"/>
                  <p:cNvSpPr/>
                  <p:nvPr/>
                </p:nvSpPr>
                <p:spPr>
                  <a:xfrm>
                    <a:off x="914400" y="29718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192" name="Cube 191"/>
                  <p:cNvSpPr/>
                  <p:nvPr/>
                </p:nvSpPr>
                <p:spPr>
                  <a:xfrm>
                    <a:off x="914400" y="25146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grpSp>
          </p:grpSp>
        </p:grpSp>
        <p:cxnSp>
          <p:nvCxnSpPr>
            <p:cNvPr id="265" name="Straight Arrow Connector 264"/>
            <p:cNvCxnSpPr/>
            <p:nvPr/>
          </p:nvCxnSpPr>
          <p:spPr>
            <a:xfrm>
              <a:off x="7151305" y="2132891"/>
              <a:ext cx="334641" cy="411892"/>
            </a:xfrm>
            <a:prstGeom prst="straightConnector1">
              <a:avLst/>
            </a:prstGeom>
            <a:ln>
              <a:solidFill>
                <a:schemeClr val="accent2"/>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266" name="Straight Arrow Connector 265"/>
            <p:cNvCxnSpPr/>
            <p:nvPr/>
          </p:nvCxnSpPr>
          <p:spPr>
            <a:xfrm flipH="1">
              <a:off x="4266286" y="2132891"/>
              <a:ext cx="2865364" cy="771525"/>
            </a:xfrm>
            <a:prstGeom prst="straightConnector1">
              <a:avLst/>
            </a:prstGeom>
            <a:ln>
              <a:solidFill>
                <a:schemeClr val="accent2"/>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7069144" y="1580466"/>
              <a:ext cx="1693712" cy="584776"/>
            </a:xfrm>
            <a:prstGeom prst="rect">
              <a:avLst/>
            </a:prstGeom>
            <a:noFill/>
          </p:spPr>
          <p:txBody>
            <a:bodyPr wrap="square" rtlCol="0">
              <a:spAutoFit/>
            </a:bodyPr>
            <a:lstStyle/>
            <a:p>
              <a:r>
                <a:rPr lang="en-US" sz="1600" dirty="0">
                  <a:solidFill>
                    <a:schemeClr val="accent2"/>
                  </a:solidFill>
                </a:rPr>
                <a:t>M</a:t>
              </a:r>
              <a:r>
                <a:rPr lang="en-US" sz="1600" dirty="0" smtClean="0">
                  <a:solidFill>
                    <a:schemeClr val="accent2"/>
                  </a:solidFill>
                </a:rPr>
                <a:t>ultidimensional arrays</a:t>
              </a:r>
              <a:endParaRPr lang="en-US" sz="1600" dirty="0">
                <a:solidFill>
                  <a:schemeClr val="accent2"/>
                </a:solidFill>
              </a:endParaRPr>
            </a:p>
          </p:txBody>
        </p:sp>
      </p:grpSp>
      <p:sp>
        <p:nvSpPr>
          <p:cNvPr id="6" name="Slide Number Placeholder 5"/>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134</a:t>
            </a:fld>
            <a:endParaRPr lang="en-US">
              <a:solidFill>
                <a:prstClr val="black"/>
              </a:solidFill>
            </a:endParaRPr>
          </a:p>
        </p:txBody>
      </p:sp>
    </p:spTree>
    <p:extLst>
      <p:ext uri="{BB962C8B-B14F-4D97-AF65-F5344CB8AC3E}">
        <p14:creationId xmlns:p14="http://schemas.microsoft.com/office/powerpoint/2010/main" val="4477075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140"/>
                                        </p:tgtEl>
                                        <p:attrNameLst>
                                          <p:attrName>style.visibility</p:attrName>
                                        </p:attrNameLst>
                                      </p:cBhvr>
                                      <p:to>
                                        <p:strVal val="visible"/>
                                      </p:to>
                                    </p:set>
                                    <p:animEffect transition="in" filter="checkerboard(across)">
                                      <p:cBhvr>
                                        <p:cTn id="23" dur="500"/>
                                        <p:tgtEl>
                                          <p:spTgt spid="14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“Compiler-Free” Approach for PGAS</a:t>
            </a:r>
            <a:endParaRPr lang="en-US" dirty="0"/>
          </a:p>
        </p:txBody>
      </p:sp>
      <p:sp>
        <p:nvSpPr>
          <p:cNvPr id="3" name="Content Placeholder 2"/>
          <p:cNvSpPr>
            <a:spLocks noGrp="1"/>
          </p:cNvSpPr>
          <p:nvPr>
            <p:ph idx="1"/>
          </p:nvPr>
        </p:nvSpPr>
        <p:spPr>
          <a:xfrm>
            <a:off x="683794" y="1239694"/>
            <a:ext cx="8003006" cy="3208917"/>
          </a:xfrm>
        </p:spPr>
        <p:txBody>
          <a:bodyPr>
            <a:normAutofit/>
          </a:bodyPr>
          <a:lstStyle/>
          <a:p>
            <a:r>
              <a:rPr lang="en-US" sz="2800" dirty="0" smtClean="0"/>
              <a:t>Leverage the C</a:t>
            </a:r>
            <a:r>
              <a:rPr lang="en-US" sz="2800" dirty="0"/>
              <a:t>++ </a:t>
            </a:r>
            <a:r>
              <a:rPr lang="en-US" sz="2800" dirty="0" smtClean="0"/>
              <a:t>standard and compilers</a:t>
            </a:r>
          </a:p>
          <a:p>
            <a:pPr lvl="1"/>
            <a:r>
              <a:rPr lang="en-US" dirty="0" smtClean="0">
                <a:solidFill>
                  <a:schemeClr val="tx1"/>
                </a:solidFill>
              </a:rPr>
              <a:t>Implement </a:t>
            </a:r>
            <a:r>
              <a:rPr lang="en-US" dirty="0">
                <a:solidFill>
                  <a:schemeClr val="tx1"/>
                </a:solidFill>
              </a:rPr>
              <a:t>UPC++ </a:t>
            </a:r>
            <a:r>
              <a:rPr lang="en-US" dirty="0" smtClean="0">
                <a:solidFill>
                  <a:schemeClr val="tx1"/>
                </a:solidFill>
              </a:rPr>
              <a:t>as a C++ template library</a:t>
            </a:r>
            <a:endParaRPr lang="en-US" dirty="0">
              <a:solidFill>
                <a:schemeClr val="tx1"/>
              </a:solidFill>
            </a:endParaRPr>
          </a:p>
          <a:p>
            <a:pPr lvl="1"/>
            <a:r>
              <a:rPr lang="en-US" dirty="0" smtClean="0">
                <a:solidFill>
                  <a:schemeClr val="tx1"/>
                </a:solidFill>
              </a:rPr>
              <a:t>C</a:t>
            </a:r>
            <a:r>
              <a:rPr lang="en-US" dirty="0">
                <a:solidFill>
                  <a:schemeClr val="tx1"/>
                </a:solidFill>
              </a:rPr>
              <a:t>++ templates can be used </a:t>
            </a:r>
            <a:r>
              <a:rPr lang="en-US" dirty="0" smtClean="0">
                <a:solidFill>
                  <a:schemeClr val="tx1"/>
                </a:solidFill>
              </a:rPr>
              <a:t>as a </a:t>
            </a:r>
            <a:r>
              <a:rPr lang="en-US" dirty="0">
                <a:solidFill>
                  <a:schemeClr val="tx1"/>
                </a:solidFill>
              </a:rPr>
              <a:t>mini-language </a:t>
            </a:r>
            <a:r>
              <a:rPr lang="en-US" dirty="0" smtClean="0">
                <a:solidFill>
                  <a:schemeClr val="tx1"/>
                </a:solidFill>
              </a:rPr>
              <a:t>to extend </a:t>
            </a:r>
            <a:r>
              <a:rPr lang="en-US" dirty="0">
                <a:solidFill>
                  <a:schemeClr val="tx1"/>
                </a:solidFill>
              </a:rPr>
              <a:t>the C++ </a:t>
            </a:r>
            <a:r>
              <a:rPr lang="en-US" dirty="0" smtClean="0">
                <a:solidFill>
                  <a:schemeClr val="tx1"/>
                </a:solidFill>
              </a:rPr>
              <a:t>grammar</a:t>
            </a:r>
            <a:endParaRPr lang="en-US" dirty="0">
              <a:solidFill>
                <a:schemeClr val="tx1"/>
              </a:solidFill>
            </a:endParaRPr>
          </a:p>
          <a:p>
            <a:r>
              <a:rPr lang="en-US" dirty="0">
                <a:solidFill>
                  <a:schemeClr val="tx1"/>
                </a:solidFill>
              </a:rPr>
              <a:t>N</a:t>
            </a:r>
            <a:r>
              <a:rPr lang="en-US" dirty="0" smtClean="0">
                <a:solidFill>
                  <a:schemeClr val="tx1"/>
                </a:solidFill>
              </a:rPr>
              <a:t>ew features in C++ 11 makes UPC++ more powerful</a:t>
            </a:r>
            <a:endParaRPr lang="en-US" dirty="0"/>
          </a:p>
          <a:p>
            <a:pPr lvl="1"/>
            <a:r>
              <a:rPr lang="en-US" dirty="0" smtClean="0">
                <a:solidFill>
                  <a:schemeClr val="tx1"/>
                </a:solidFill>
              </a:rPr>
              <a:t>E.g., </a:t>
            </a:r>
            <a:r>
              <a:rPr lang="en-US" dirty="0" err="1" smtClean="0">
                <a:solidFill>
                  <a:schemeClr val="tx1"/>
                </a:solidFill>
              </a:rPr>
              <a:t>async</a:t>
            </a:r>
            <a:r>
              <a:rPr lang="en-US" dirty="0">
                <a:solidFill>
                  <a:schemeClr val="tx1"/>
                </a:solidFill>
              </a:rPr>
              <a:t>, </a:t>
            </a:r>
            <a:r>
              <a:rPr lang="en-US" dirty="0" smtClean="0">
                <a:solidFill>
                  <a:schemeClr val="tx1"/>
                </a:solidFill>
              </a:rPr>
              <a:t>auto type inference, </a:t>
            </a:r>
            <a:r>
              <a:rPr lang="en-US" dirty="0">
                <a:solidFill>
                  <a:schemeClr val="tx1"/>
                </a:solidFill>
              </a:rPr>
              <a:t>lambda functions </a:t>
            </a:r>
          </a:p>
          <a:p>
            <a:pPr lvl="1"/>
            <a:r>
              <a:rPr lang="en-US" dirty="0">
                <a:solidFill>
                  <a:schemeClr val="tx1"/>
                </a:solidFill>
              </a:rPr>
              <a:t>C++ 11 is </a:t>
            </a:r>
            <a:r>
              <a:rPr lang="en-US" dirty="0" smtClean="0">
                <a:solidFill>
                  <a:schemeClr val="tx1"/>
                </a:solidFill>
              </a:rPr>
              <a:t>well-supported </a:t>
            </a:r>
            <a:r>
              <a:rPr lang="en-US" dirty="0">
                <a:solidFill>
                  <a:schemeClr val="tx1"/>
                </a:solidFill>
              </a:rPr>
              <a:t>by major compilers</a:t>
            </a:r>
          </a:p>
        </p:txBody>
      </p:sp>
      <p:grpSp>
        <p:nvGrpSpPr>
          <p:cNvPr id="4" name="Group 3"/>
          <p:cNvGrpSpPr/>
          <p:nvPr/>
        </p:nvGrpSpPr>
        <p:grpSpPr>
          <a:xfrm>
            <a:off x="1384748" y="4448611"/>
            <a:ext cx="6342828" cy="1651000"/>
            <a:chOff x="1384748" y="4448611"/>
            <a:chExt cx="6342828" cy="1651000"/>
          </a:xfrm>
        </p:grpSpPr>
        <p:pic>
          <p:nvPicPr>
            <p:cNvPr id="7" name="Picture 6" descr="clang.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84748" y="4656838"/>
              <a:ext cx="1655027" cy="1241916"/>
            </a:xfrm>
            <a:prstGeom prst="rect">
              <a:avLst/>
            </a:prstGeom>
          </p:spPr>
        </p:pic>
        <p:pic>
          <p:nvPicPr>
            <p:cNvPr id="8" name="Picture 7" descr="gcc.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18376" y="4448611"/>
              <a:ext cx="1384300" cy="1651000"/>
            </a:xfrm>
            <a:prstGeom prst="rect">
              <a:avLst/>
            </a:prstGeom>
          </p:spPr>
        </p:pic>
        <p:pic>
          <p:nvPicPr>
            <p:cNvPr id="11" name="Picture 10" descr="edg.gi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5497" y="4630781"/>
              <a:ext cx="2032079" cy="1267973"/>
            </a:xfrm>
            <a:prstGeom prst="rect">
              <a:avLst/>
            </a:prstGeom>
          </p:spPr>
        </p:pic>
      </p:grpSp>
    </p:spTree>
    <p:extLst>
      <p:ext uri="{BB962C8B-B14F-4D97-AF65-F5344CB8AC3E}">
        <p14:creationId xmlns:p14="http://schemas.microsoft.com/office/powerpoint/2010/main" val="9790883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UPC++ Software </a:t>
            </a:r>
            <a:r>
              <a:rPr lang="en-US" dirty="0"/>
              <a:t>Stack</a:t>
            </a:r>
          </a:p>
        </p:txBody>
      </p:sp>
      <p:grpSp>
        <p:nvGrpSpPr>
          <p:cNvPr id="27" name="Group 26"/>
          <p:cNvGrpSpPr/>
          <p:nvPr/>
        </p:nvGrpSpPr>
        <p:grpSpPr>
          <a:xfrm>
            <a:off x="1437433" y="1417638"/>
            <a:ext cx="5882585" cy="4779999"/>
            <a:chOff x="970174" y="1468401"/>
            <a:chExt cx="5882585" cy="4779999"/>
          </a:xfrm>
        </p:grpSpPr>
        <p:sp>
          <p:nvSpPr>
            <p:cNvPr id="9" name="Freeform 8"/>
            <p:cNvSpPr/>
            <p:nvPr/>
          </p:nvSpPr>
          <p:spPr>
            <a:xfrm>
              <a:off x="975742" y="4953000"/>
              <a:ext cx="5301934" cy="609600"/>
            </a:xfrm>
            <a:custGeom>
              <a:avLst/>
              <a:gdLst>
                <a:gd name="connsiteX0" fmla="*/ 0 w 8222213"/>
                <a:gd name="connsiteY0" fmla="*/ 105083 h 1050827"/>
                <a:gd name="connsiteX1" fmla="*/ 30778 w 8222213"/>
                <a:gd name="connsiteY1" fmla="*/ 30778 h 1050827"/>
                <a:gd name="connsiteX2" fmla="*/ 105083 w 8222213"/>
                <a:gd name="connsiteY2" fmla="*/ 0 h 1050827"/>
                <a:gd name="connsiteX3" fmla="*/ 8117130 w 8222213"/>
                <a:gd name="connsiteY3" fmla="*/ 0 h 1050827"/>
                <a:gd name="connsiteX4" fmla="*/ 8191435 w 8222213"/>
                <a:gd name="connsiteY4" fmla="*/ 30778 h 1050827"/>
                <a:gd name="connsiteX5" fmla="*/ 8222213 w 8222213"/>
                <a:gd name="connsiteY5" fmla="*/ 105083 h 1050827"/>
                <a:gd name="connsiteX6" fmla="*/ 8222213 w 8222213"/>
                <a:gd name="connsiteY6" fmla="*/ 945744 h 1050827"/>
                <a:gd name="connsiteX7" fmla="*/ 8191435 w 8222213"/>
                <a:gd name="connsiteY7" fmla="*/ 1020049 h 1050827"/>
                <a:gd name="connsiteX8" fmla="*/ 8117130 w 8222213"/>
                <a:gd name="connsiteY8" fmla="*/ 1050827 h 1050827"/>
                <a:gd name="connsiteX9" fmla="*/ 105083 w 8222213"/>
                <a:gd name="connsiteY9" fmla="*/ 1050827 h 1050827"/>
                <a:gd name="connsiteX10" fmla="*/ 30778 w 8222213"/>
                <a:gd name="connsiteY10" fmla="*/ 1020049 h 1050827"/>
                <a:gd name="connsiteX11" fmla="*/ 0 w 8222213"/>
                <a:gd name="connsiteY11" fmla="*/ 945744 h 1050827"/>
                <a:gd name="connsiteX12" fmla="*/ 0 w 8222213"/>
                <a:gd name="connsiteY12" fmla="*/ 105083 h 10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2213" h="1050827">
                  <a:moveTo>
                    <a:pt x="0" y="105083"/>
                  </a:moveTo>
                  <a:cubicBezTo>
                    <a:pt x="0" y="77213"/>
                    <a:pt x="11071" y="50485"/>
                    <a:pt x="30778" y="30778"/>
                  </a:cubicBezTo>
                  <a:cubicBezTo>
                    <a:pt x="50485" y="11071"/>
                    <a:pt x="77213" y="0"/>
                    <a:pt x="105083" y="0"/>
                  </a:cubicBezTo>
                  <a:lnTo>
                    <a:pt x="8117130" y="0"/>
                  </a:lnTo>
                  <a:cubicBezTo>
                    <a:pt x="8145000" y="0"/>
                    <a:pt x="8171728" y="11071"/>
                    <a:pt x="8191435" y="30778"/>
                  </a:cubicBezTo>
                  <a:cubicBezTo>
                    <a:pt x="8211142" y="50485"/>
                    <a:pt x="8222213" y="77213"/>
                    <a:pt x="8222213" y="105083"/>
                  </a:cubicBezTo>
                  <a:lnTo>
                    <a:pt x="8222213" y="945744"/>
                  </a:lnTo>
                  <a:cubicBezTo>
                    <a:pt x="8222213" y="973614"/>
                    <a:pt x="8211142" y="1000342"/>
                    <a:pt x="8191435" y="1020049"/>
                  </a:cubicBezTo>
                  <a:cubicBezTo>
                    <a:pt x="8171728" y="1039756"/>
                    <a:pt x="8145000" y="1050827"/>
                    <a:pt x="8117130" y="1050827"/>
                  </a:cubicBezTo>
                  <a:lnTo>
                    <a:pt x="105083" y="1050827"/>
                  </a:lnTo>
                  <a:cubicBezTo>
                    <a:pt x="77213" y="1050827"/>
                    <a:pt x="50485" y="1039756"/>
                    <a:pt x="30778" y="1020049"/>
                  </a:cubicBezTo>
                  <a:cubicBezTo>
                    <a:pt x="11071" y="1000342"/>
                    <a:pt x="0" y="973614"/>
                    <a:pt x="0" y="945744"/>
                  </a:cubicBezTo>
                  <a:lnTo>
                    <a:pt x="0" y="105083"/>
                  </a:lnTo>
                  <a:close/>
                </a:path>
              </a:pathLst>
            </a:custGeom>
            <a:ln/>
          </p:spPr>
          <p:style>
            <a:lnRef idx="2">
              <a:schemeClr val="dk1"/>
            </a:lnRef>
            <a:fillRef idx="1">
              <a:schemeClr val="lt1"/>
            </a:fillRef>
            <a:effectRef idx="0">
              <a:schemeClr val="dk1"/>
            </a:effectRef>
            <a:fontRef idx="minor">
              <a:schemeClr val="dk1"/>
            </a:fontRef>
          </p:style>
          <p:txBody>
            <a:bodyPr spcFirstLastPara="0" vert="horz" wrap="square" lIns="202228" tIns="202228" rIns="202228" bIns="202228" numCol="1" spcCol="1270" anchor="ctr" anchorCtr="0">
              <a:noAutofit/>
            </a:bodyPr>
            <a:lstStyle/>
            <a:p>
              <a:pPr algn="ctr" defTabSz="2000250">
                <a:lnSpc>
                  <a:spcPct val="90000"/>
                </a:lnSpc>
                <a:spcBef>
                  <a:spcPct val="0"/>
                </a:spcBef>
                <a:spcAft>
                  <a:spcPct val="35000"/>
                </a:spcAft>
              </a:pPr>
              <a:r>
                <a:rPr lang="en-US" sz="2000" dirty="0" err="1">
                  <a:solidFill>
                    <a:prstClr val="black"/>
                  </a:solidFill>
                  <a:latin typeface="Arial"/>
                </a:rPr>
                <a:t>GASNet</a:t>
              </a:r>
              <a:r>
                <a:rPr lang="en-US" sz="2000" dirty="0">
                  <a:solidFill>
                    <a:prstClr val="black"/>
                  </a:solidFill>
                  <a:latin typeface="Arial"/>
                </a:rPr>
                <a:t> Communication Library </a:t>
              </a:r>
            </a:p>
          </p:txBody>
        </p:sp>
        <p:sp>
          <p:nvSpPr>
            <p:cNvPr id="10" name="Freeform 9"/>
            <p:cNvSpPr/>
            <p:nvPr/>
          </p:nvSpPr>
          <p:spPr>
            <a:xfrm>
              <a:off x="970174" y="5638800"/>
              <a:ext cx="5307501" cy="609600"/>
            </a:xfrm>
            <a:custGeom>
              <a:avLst/>
              <a:gdLst>
                <a:gd name="connsiteX0" fmla="*/ 0 w 8222213"/>
                <a:gd name="connsiteY0" fmla="*/ 105083 h 1050827"/>
                <a:gd name="connsiteX1" fmla="*/ 30778 w 8222213"/>
                <a:gd name="connsiteY1" fmla="*/ 30778 h 1050827"/>
                <a:gd name="connsiteX2" fmla="*/ 105083 w 8222213"/>
                <a:gd name="connsiteY2" fmla="*/ 0 h 1050827"/>
                <a:gd name="connsiteX3" fmla="*/ 8117130 w 8222213"/>
                <a:gd name="connsiteY3" fmla="*/ 0 h 1050827"/>
                <a:gd name="connsiteX4" fmla="*/ 8191435 w 8222213"/>
                <a:gd name="connsiteY4" fmla="*/ 30778 h 1050827"/>
                <a:gd name="connsiteX5" fmla="*/ 8222213 w 8222213"/>
                <a:gd name="connsiteY5" fmla="*/ 105083 h 1050827"/>
                <a:gd name="connsiteX6" fmla="*/ 8222213 w 8222213"/>
                <a:gd name="connsiteY6" fmla="*/ 945744 h 1050827"/>
                <a:gd name="connsiteX7" fmla="*/ 8191435 w 8222213"/>
                <a:gd name="connsiteY7" fmla="*/ 1020049 h 1050827"/>
                <a:gd name="connsiteX8" fmla="*/ 8117130 w 8222213"/>
                <a:gd name="connsiteY8" fmla="*/ 1050827 h 1050827"/>
                <a:gd name="connsiteX9" fmla="*/ 105083 w 8222213"/>
                <a:gd name="connsiteY9" fmla="*/ 1050827 h 1050827"/>
                <a:gd name="connsiteX10" fmla="*/ 30778 w 8222213"/>
                <a:gd name="connsiteY10" fmla="*/ 1020049 h 1050827"/>
                <a:gd name="connsiteX11" fmla="*/ 0 w 8222213"/>
                <a:gd name="connsiteY11" fmla="*/ 945744 h 1050827"/>
                <a:gd name="connsiteX12" fmla="*/ 0 w 8222213"/>
                <a:gd name="connsiteY12" fmla="*/ 105083 h 10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2213" h="1050827">
                  <a:moveTo>
                    <a:pt x="0" y="105083"/>
                  </a:moveTo>
                  <a:cubicBezTo>
                    <a:pt x="0" y="77213"/>
                    <a:pt x="11071" y="50485"/>
                    <a:pt x="30778" y="30778"/>
                  </a:cubicBezTo>
                  <a:cubicBezTo>
                    <a:pt x="50485" y="11071"/>
                    <a:pt x="77213" y="0"/>
                    <a:pt x="105083" y="0"/>
                  </a:cubicBezTo>
                  <a:lnTo>
                    <a:pt x="8117130" y="0"/>
                  </a:lnTo>
                  <a:cubicBezTo>
                    <a:pt x="8145000" y="0"/>
                    <a:pt x="8171728" y="11071"/>
                    <a:pt x="8191435" y="30778"/>
                  </a:cubicBezTo>
                  <a:cubicBezTo>
                    <a:pt x="8211142" y="50485"/>
                    <a:pt x="8222213" y="77213"/>
                    <a:pt x="8222213" y="105083"/>
                  </a:cubicBezTo>
                  <a:lnTo>
                    <a:pt x="8222213" y="945744"/>
                  </a:lnTo>
                  <a:cubicBezTo>
                    <a:pt x="8222213" y="973614"/>
                    <a:pt x="8211142" y="1000342"/>
                    <a:pt x="8191435" y="1020049"/>
                  </a:cubicBezTo>
                  <a:cubicBezTo>
                    <a:pt x="8171728" y="1039756"/>
                    <a:pt x="8145000" y="1050827"/>
                    <a:pt x="8117130" y="1050827"/>
                  </a:cubicBezTo>
                  <a:lnTo>
                    <a:pt x="105083" y="1050827"/>
                  </a:lnTo>
                  <a:cubicBezTo>
                    <a:pt x="77213" y="1050827"/>
                    <a:pt x="50485" y="1039756"/>
                    <a:pt x="30778" y="1020049"/>
                  </a:cubicBezTo>
                  <a:cubicBezTo>
                    <a:pt x="11071" y="1000342"/>
                    <a:pt x="0" y="973614"/>
                    <a:pt x="0" y="945744"/>
                  </a:cubicBezTo>
                  <a:lnTo>
                    <a:pt x="0" y="105083"/>
                  </a:lnTo>
                  <a:close/>
                </a:path>
              </a:pathLst>
            </a:custGeom>
            <a:ln/>
          </p:spPr>
          <p:style>
            <a:lnRef idx="1">
              <a:schemeClr val="dk1"/>
            </a:lnRef>
            <a:fillRef idx="2">
              <a:schemeClr val="dk1"/>
            </a:fillRef>
            <a:effectRef idx="1">
              <a:schemeClr val="dk1"/>
            </a:effectRef>
            <a:fontRef idx="minor">
              <a:schemeClr val="dk1"/>
            </a:fontRef>
          </p:style>
          <p:txBody>
            <a:bodyPr spcFirstLastPara="0" vert="horz" wrap="square" lIns="202228" tIns="202228" rIns="202228" bIns="202228" numCol="1" spcCol="1270" anchor="ctr" anchorCtr="0">
              <a:noAutofit/>
            </a:bodyPr>
            <a:lstStyle/>
            <a:p>
              <a:pPr algn="ctr" defTabSz="2000250">
                <a:lnSpc>
                  <a:spcPct val="90000"/>
                </a:lnSpc>
                <a:spcBef>
                  <a:spcPct val="0"/>
                </a:spcBef>
                <a:spcAft>
                  <a:spcPct val="35000"/>
                </a:spcAft>
              </a:pPr>
              <a:r>
                <a:rPr lang="en-US" sz="2000" dirty="0">
                  <a:solidFill>
                    <a:prstClr val="black"/>
                  </a:solidFill>
                  <a:latin typeface="Arial"/>
                </a:rPr>
                <a:t>Network Drivers and OS Libraries</a:t>
              </a:r>
            </a:p>
          </p:txBody>
        </p:sp>
        <p:sp>
          <p:nvSpPr>
            <p:cNvPr id="14" name="Freeform 13"/>
            <p:cNvSpPr/>
            <p:nvPr/>
          </p:nvSpPr>
          <p:spPr>
            <a:xfrm>
              <a:off x="2919658" y="2925931"/>
              <a:ext cx="2242274" cy="682102"/>
            </a:xfrm>
            <a:custGeom>
              <a:avLst/>
              <a:gdLst>
                <a:gd name="connsiteX0" fmla="*/ 0 w 8222213"/>
                <a:gd name="connsiteY0" fmla="*/ 105083 h 1050827"/>
                <a:gd name="connsiteX1" fmla="*/ 30778 w 8222213"/>
                <a:gd name="connsiteY1" fmla="*/ 30778 h 1050827"/>
                <a:gd name="connsiteX2" fmla="*/ 105083 w 8222213"/>
                <a:gd name="connsiteY2" fmla="*/ 0 h 1050827"/>
                <a:gd name="connsiteX3" fmla="*/ 8117130 w 8222213"/>
                <a:gd name="connsiteY3" fmla="*/ 0 h 1050827"/>
                <a:gd name="connsiteX4" fmla="*/ 8191435 w 8222213"/>
                <a:gd name="connsiteY4" fmla="*/ 30778 h 1050827"/>
                <a:gd name="connsiteX5" fmla="*/ 8222213 w 8222213"/>
                <a:gd name="connsiteY5" fmla="*/ 105083 h 1050827"/>
                <a:gd name="connsiteX6" fmla="*/ 8222213 w 8222213"/>
                <a:gd name="connsiteY6" fmla="*/ 945744 h 1050827"/>
                <a:gd name="connsiteX7" fmla="*/ 8191435 w 8222213"/>
                <a:gd name="connsiteY7" fmla="*/ 1020049 h 1050827"/>
                <a:gd name="connsiteX8" fmla="*/ 8117130 w 8222213"/>
                <a:gd name="connsiteY8" fmla="*/ 1050827 h 1050827"/>
                <a:gd name="connsiteX9" fmla="*/ 105083 w 8222213"/>
                <a:gd name="connsiteY9" fmla="*/ 1050827 h 1050827"/>
                <a:gd name="connsiteX10" fmla="*/ 30778 w 8222213"/>
                <a:gd name="connsiteY10" fmla="*/ 1020049 h 1050827"/>
                <a:gd name="connsiteX11" fmla="*/ 0 w 8222213"/>
                <a:gd name="connsiteY11" fmla="*/ 945744 h 1050827"/>
                <a:gd name="connsiteX12" fmla="*/ 0 w 8222213"/>
                <a:gd name="connsiteY12" fmla="*/ 105083 h 10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2213" h="1050827">
                  <a:moveTo>
                    <a:pt x="0" y="105083"/>
                  </a:moveTo>
                  <a:cubicBezTo>
                    <a:pt x="0" y="77213"/>
                    <a:pt x="11071" y="50485"/>
                    <a:pt x="30778" y="30778"/>
                  </a:cubicBezTo>
                  <a:cubicBezTo>
                    <a:pt x="50485" y="11071"/>
                    <a:pt x="77213" y="0"/>
                    <a:pt x="105083" y="0"/>
                  </a:cubicBezTo>
                  <a:lnTo>
                    <a:pt x="8117130" y="0"/>
                  </a:lnTo>
                  <a:cubicBezTo>
                    <a:pt x="8145000" y="0"/>
                    <a:pt x="8171728" y="11071"/>
                    <a:pt x="8191435" y="30778"/>
                  </a:cubicBezTo>
                  <a:cubicBezTo>
                    <a:pt x="8211142" y="50485"/>
                    <a:pt x="8222213" y="77213"/>
                    <a:pt x="8222213" y="105083"/>
                  </a:cubicBezTo>
                  <a:lnTo>
                    <a:pt x="8222213" y="945744"/>
                  </a:lnTo>
                  <a:cubicBezTo>
                    <a:pt x="8222213" y="973614"/>
                    <a:pt x="8211142" y="1000342"/>
                    <a:pt x="8191435" y="1020049"/>
                  </a:cubicBezTo>
                  <a:cubicBezTo>
                    <a:pt x="8171728" y="1039756"/>
                    <a:pt x="8145000" y="1050827"/>
                    <a:pt x="8117130" y="1050827"/>
                  </a:cubicBezTo>
                  <a:lnTo>
                    <a:pt x="105083" y="1050827"/>
                  </a:lnTo>
                  <a:cubicBezTo>
                    <a:pt x="77213" y="1050827"/>
                    <a:pt x="50485" y="1039756"/>
                    <a:pt x="30778" y="1020049"/>
                  </a:cubicBezTo>
                  <a:cubicBezTo>
                    <a:pt x="11071" y="1000342"/>
                    <a:pt x="0" y="973614"/>
                    <a:pt x="0" y="945744"/>
                  </a:cubicBezTo>
                  <a:lnTo>
                    <a:pt x="0" y="105083"/>
                  </a:lnTo>
                  <a:close/>
                </a:path>
              </a:pathLst>
            </a:custGeom>
            <a:ln/>
          </p:spPr>
          <p:style>
            <a:lnRef idx="1">
              <a:schemeClr val="accent3"/>
            </a:lnRef>
            <a:fillRef idx="2">
              <a:schemeClr val="accent3"/>
            </a:fillRef>
            <a:effectRef idx="1">
              <a:schemeClr val="accent3"/>
            </a:effectRef>
            <a:fontRef idx="minor">
              <a:schemeClr val="dk1"/>
            </a:fontRef>
          </p:style>
          <p:txBody>
            <a:bodyPr spcFirstLastPara="0" vert="horz" wrap="square" lIns="202228" tIns="202228" rIns="202228" bIns="202228" numCol="1" spcCol="1270" anchor="ctr" anchorCtr="0">
              <a:noAutofit/>
            </a:bodyPr>
            <a:lstStyle/>
            <a:p>
              <a:pPr algn="ctr" defTabSz="2000250">
                <a:lnSpc>
                  <a:spcPct val="90000"/>
                </a:lnSpc>
                <a:spcBef>
                  <a:spcPct val="0"/>
                </a:spcBef>
                <a:spcAft>
                  <a:spcPct val="35000"/>
                </a:spcAft>
              </a:pPr>
              <a:r>
                <a:rPr lang="en-US" sz="2000" dirty="0">
                  <a:solidFill>
                    <a:prstClr val="black"/>
                  </a:solidFill>
                  <a:latin typeface="Arial"/>
                </a:rPr>
                <a:t>C++ Compiler </a:t>
              </a:r>
            </a:p>
          </p:txBody>
        </p:sp>
        <p:sp>
          <p:nvSpPr>
            <p:cNvPr id="15" name="Freeform 14"/>
            <p:cNvSpPr/>
            <p:nvPr/>
          </p:nvSpPr>
          <p:spPr>
            <a:xfrm>
              <a:off x="2919658" y="1468401"/>
              <a:ext cx="2242274" cy="705624"/>
            </a:xfrm>
            <a:custGeom>
              <a:avLst/>
              <a:gdLst>
                <a:gd name="connsiteX0" fmla="*/ 0 w 8222213"/>
                <a:gd name="connsiteY0" fmla="*/ 105083 h 1050827"/>
                <a:gd name="connsiteX1" fmla="*/ 30778 w 8222213"/>
                <a:gd name="connsiteY1" fmla="*/ 30778 h 1050827"/>
                <a:gd name="connsiteX2" fmla="*/ 105083 w 8222213"/>
                <a:gd name="connsiteY2" fmla="*/ 0 h 1050827"/>
                <a:gd name="connsiteX3" fmla="*/ 8117130 w 8222213"/>
                <a:gd name="connsiteY3" fmla="*/ 0 h 1050827"/>
                <a:gd name="connsiteX4" fmla="*/ 8191435 w 8222213"/>
                <a:gd name="connsiteY4" fmla="*/ 30778 h 1050827"/>
                <a:gd name="connsiteX5" fmla="*/ 8222213 w 8222213"/>
                <a:gd name="connsiteY5" fmla="*/ 105083 h 1050827"/>
                <a:gd name="connsiteX6" fmla="*/ 8222213 w 8222213"/>
                <a:gd name="connsiteY6" fmla="*/ 945744 h 1050827"/>
                <a:gd name="connsiteX7" fmla="*/ 8191435 w 8222213"/>
                <a:gd name="connsiteY7" fmla="*/ 1020049 h 1050827"/>
                <a:gd name="connsiteX8" fmla="*/ 8117130 w 8222213"/>
                <a:gd name="connsiteY8" fmla="*/ 1050827 h 1050827"/>
                <a:gd name="connsiteX9" fmla="*/ 105083 w 8222213"/>
                <a:gd name="connsiteY9" fmla="*/ 1050827 h 1050827"/>
                <a:gd name="connsiteX10" fmla="*/ 30778 w 8222213"/>
                <a:gd name="connsiteY10" fmla="*/ 1020049 h 1050827"/>
                <a:gd name="connsiteX11" fmla="*/ 0 w 8222213"/>
                <a:gd name="connsiteY11" fmla="*/ 945744 h 1050827"/>
                <a:gd name="connsiteX12" fmla="*/ 0 w 8222213"/>
                <a:gd name="connsiteY12" fmla="*/ 105083 h 10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2213" h="1050827">
                  <a:moveTo>
                    <a:pt x="0" y="105083"/>
                  </a:moveTo>
                  <a:cubicBezTo>
                    <a:pt x="0" y="77213"/>
                    <a:pt x="11071" y="50485"/>
                    <a:pt x="30778" y="30778"/>
                  </a:cubicBezTo>
                  <a:cubicBezTo>
                    <a:pt x="50485" y="11071"/>
                    <a:pt x="77213" y="0"/>
                    <a:pt x="105083" y="0"/>
                  </a:cubicBezTo>
                  <a:lnTo>
                    <a:pt x="8117130" y="0"/>
                  </a:lnTo>
                  <a:cubicBezTo>
                    <a:pt x="8145000" y="0"/>
                    <a:pt x="8171728" y="11071"/>
                    <a:pt x="8191435" y="30778"/>
                  </a:cubicBezTo>
                  <a:cubicBezTo>
                    <a:pt x="8211142" y="50485"/>
                    <a:pt x="8222213" y="77213"/>
                    <a:pt x="8222213" y="105083"/>
                  </a:cubicBezTo>
                  <a:lnTo>
                    <a:pt x="8222213" y="945744"/>
                  </a:lnTo>
                  <a:cubicBezTo>
                    <a:pt x="8222213" y="973614"/>
                    <a:pt x="8211142" y="1000342"/>
                    <a:pt x="8191435" y="1020049"/>
                  </a:cubicBezTo>
                  <a:cubicBezTo>
                    <a:pt x="8171728" y="1039756"/>
                    <a:pt x="8145000" y="1050827"/>
                    <a:pt x="8117130" y="1050827"/>
                  </a:cubicBezTo>
                  <a:lnTo>
                    <a:pt x="105083" y="1050827"/>
                  </a:lnTo>
                  <a:cubicBezTo>
                    <a:pt x="77213" y="1050827"/>
                    <a:pt x="50485" y="1039756"/>
                    <a:pt x="30778" y="1020049"/>
                  </a:cubicBezTo>
                  <a:cubicBezTo>
                    <a:pt x="11071" y="1000342"/>
                    <a:pt x="0" y="973614"/>
                    <a:pt x="0" y="945744"/>
                  </a:cubicBezTo>
                  <a:lnTo>
                    <a:pt x="0" y="105083"/>
                  </a:lnTo>
                  <a:close/>
                </a:path>
              </a:pathLst>
            </a:custGeom>
            <a:ln/>
          </p:spPr>
          <p:style>
            <a:lnRef idx="2">
              <a:schemeClr val="accent2"/>
            </a:lnRef>
            <a:fillRef idx="1">
              <a:schemeClr val="lt1"/>
            </a:fillRef>
            <a:effectRef idx="0">
              <a:schemeClr val="accent2"/>
            </a:effectRef>
            <a:fontRef idx="minor">
              <a:schemeClr val="dk1"/>
            </a:fontRef>
          </p:style>
          <p:txBody>
            <a:bodyPr spcFirstLastPara="0" vert="horz" wrap="square" lIns="202228" tIns="202228" rIns="202228" bIns="202228" numCol="1" spcCol="1270" anchor="ctr" anchorCtr="0">
              <a:noAutofit/>
            </a:bodyPr>
            <a:lstStyle/>
            <a:p>
              <a:pPr algn="ctr" defTabSz="2000250">
                <a:lnSpc>
                  <a:spcPct val="90000"/>
                </a:lnSpc>
                <a:spcBef>
                  <a:spcPct val="0"/>
                </a:spcBef>
                <a:spcAft>
                  <a:spcPct val="35000"/>
                </a:spcAft>
              </a:pPr>
              <a:r>
                <a:rPr lang="en-US" sz="2000" dirty="0">
                  <a:solidFill>
                    <a:prstClr val="black"/>
                  </a:solidFill>
                  <a:latin typeface="Arial"/>
                </a:rPr>
                <a:t>C/C++ Apps</a:t>
              </a:r>
            </a:p>
          </p:txBody>
        </p:sp>
        <p:sp>
          <p:nvSpPr>
            <p:cNvPr id="19" name="Down Arrow 18"/>
            <p:cNvSpPr/>
            <p:nvPr/>
          </p:nvSpPr>
          <p:spPr>
            <a:xfrm>
              <a:off x="3777761" y="3654757"/>
              <a:ext cx="457200" cy="44222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black"/>
                </a:solidFill>
                <a:latin typeface="Arial"/>
              </a:endParaRPr>
            </a:p>
          </p:txBody>
        </p:sp>
        <p:sp>
          <p:nvSpPr>
            <p:cNvPr id="20" name="Freeform 19"/>
            <p:cNvSpPr/>
            <p:nvPr/>
          </p:nvSpPr>
          <p:spPr>
            <a:xfrm>
              <a:off x="2919658" y="4155045"/>
              <a:ext cx="2242274" cy="682102"/>
            </a:xfrm>
            <a:custGeom>
              <a:avLst/>
              <a:gdLst>
                <a:gd name="connsiteX0" fmla="*/ 0 w 8222213"/>
                <a:gd name="connsiteY0" fmla="*/ 105083 h 1050827"/>
                <a:gd name="connsiteX1" fmla="*/ 30778 w 8222213"/>
                <a:gd name="connsiteY1" fmla="*/ 30778 h 1050827"/>
                <a:gd name="connsiteX2" fmla="*/ 105083 w 8222213"/>
                <a:gd name="connsiteY2" fmla="*/ 0 h 1050827"/>
                <a:gd name="connsiteX3" fmla="*/ 8117130 w 8222213"/>
                <a:gd name="connsiteY3" fmla="*/ 0 h 1050827"/>
                <a:gd name="connsiteX4" fmla="*/ 8191435 w 8222213"/>
                <a:gd name="connsiteY4" fmla="*/ 30778 h 1050827"/>
                <a:gd name="connsiteX5" fmla="*/ 8222213 w 8222213"/>
                <a:gd name="connsiteY5" fmla="*/ 105083 h 1050827"/>
                <a:gd name="connsiteX6" fmla="*/ 8222213 w 8222213"/>
                <a:gd name="connsiteY6" fmla="*/ 945744 h 1050827"/>
                <a:gd name="connsiteX7" fmla="*/ 8191435 w 8222213"/>
                <a:gd name="connsiteY7" fmla="*/ 1020049 h 1050827"/>
                <a:gd name="connsiteX8" fmla="*/ 8117130 w 8222213"/>
                <a:gd name="connsiteY8" fmla="*/ 1050827 h 1050827"/>
                <a:gd name="connsiteX9" fmla="*/ 105083 w 8222213"/>
                <a:gd name="connsiteY9" fmla="*/ 1050827 h 1050827"/>
                <a:gd name="connsiteX10" fmla="*/ 30778 w 8222213"/>
                <a:gd name="connsiteY10" fmla="*/ 1020049 h 1050827"/>
                <a:gd name="connsiteX11" fmla="*/ 0 w 8222213"/>
                <a:gd name="connsiteY11" fmla="*/ 945744 h 1050827"/>
                <a:gd name="connsiteX12" fmla="*/ 0 w 8222213"/>
                <a:gd name="connsiteY12" fmla="*/ 105083 h 10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2213" h="1050827">
                  <a:moveTo>
                    <a:pt x="0" y="105083"/>
                  </a:moveTo>
                  <a:cubicBezTo>
                    <a:pt x="0" y="77213"/>
                    <a:pt x="11071" y="50485"/>
                    <a:pt x="30778" y="30778"/>
                  </a:cubicBezTo>
                  <a:cubicBezTo>
                    <a:pt x="50485" y="11071"/>
                    <a:pt x="77213" y="0"/>
                    <a:pt x="105083" y="0"/>
                  </a:cubicBezTo>
                  <a:lnTo>
                    <a:pt x="8117130" y="0"/>
                  </a:lnTo>
                  <a:cubicBezTo>
                    <a:pt x="8145000" y="0"/>
                    <a:pt x="8171728" y="11071"/>
                    <a:pt x="8191435" y="30778"/>
                  </a:cubicBezTo>
                  <a:cubicBezTo>
                    <a:pt x="8211142" y="50485"/>
                    <a:pt x="8222213" y="77213"/>
                    <a:pt x="8222213" y="105083"/>
                  </a:cubicBezTo>
                  <a:lnTo>
                    <a:pt x="8222213" y="945744"/>
                  </a:lnTo>
                  <a:cubicBezTo>
                    <a:pt x="8222213" y="973614"/>
                    <a:pt x="8211142" y="1000342"/>
                    <a:pt x="8191435" y="1020049"/>
                  </a:cubicBezTo>
                  <a:cubicBezTo>
                    <a:pt x="8171728" y="1039756"/>
                    <a:pt x="8145000" y="1050827"/>
                    <a:pt x="8117130" y="1050827"/>
                  </a:cubicBezTo>
                  <a:lnTo>
                    <a:pt x="105083" y="1050827"/>
                  </a:lnTo>
                  <a:cubicBezTo>
                    <a:pt x="77213" y="1050827"/>
                    <a:pt x="50485" y="1039756"/>
                    <a:pt x="30778" y="1020049"/>
                  </a:cubicBezTo>
                  <a:cubicBezTo>
                    <a:pt x="11071" y="1000342"/>
                    <a:pt x="0" y="973614"/>
                    <a:pt x="0" y="945744"/>
                  </a:cubicBezTo>
                  <a:lnTo>
                    <a:pt x="0" y="105083"/>
                  </a:ln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202228" tIns="202228" rIns="202228" bIns="202228" numCol="1" spcCol="1270" anchor="ctr" anchorCtr="0">
              <a:noAutofit/>
            </a:bodyPr>
            <a:lstStyle/>
            <a:p>
              <a:pPr algn="ctr" defTabSz="2000250">
                <a:lnSpc>
                  <a:spcPct val="90000"/>
                </a:lnSpc>
                <a:spcBef>
                  <a:spcPct val="0"/>
                </a:spcBef>
                <a:spcAft>
                  <a:spcPct val="35000"/>
                </a:spcAft>
              </a:pPr>
              <a:r>
                <a:rPr lang="en-US" sz="2000" dirty="0">
                  <a:solidFill>
                    <a:prstClr val="black"/>
                  </a:solidFill>
                  <a:latin typeface="Arial"/>
                </a:rPr>
                <a:t>UPC++ Runtime</a:t>
              </a:r>
            </a:p>
          </p:txBody>
        </p:sp>
        <p:sp>
          <p:nvSpPr>
            <p:cNvPr id="22" name="Freeform 21"/>
            <p:cNvSpPr/>
            <p:nvPr/>
          </p:nvSpPr>
          <p:spPr>
            <a:xfrm>
              <a:off x="5348200" y="1821213"/>
              <a:ext cx="1504559" cy="1210146"/>
            </a:xfrm>
            <a:custGeom>
              <a:avLst/>
              <a:gdLst>
                <a:gd name="connsiteX0" fmla="*/ 0 w 8222213"/>
                <a:gd name="connsiteY0" fmla="*/ 105083 h 1050827"/>
                <a:gd name="connsiteX1" fmla="*/ 30778 w 8222213"/>
                <a:gd name="connsiteY1" fmla="*/ 30778 h 1050827"/>
                <a:gd name="connsiteX2" fmla="*/ 105083 w 8222213"/>
                <a:gd name="connsiteY2" fmla="*/ 0 h 1050827"/>
                <a:gd name="connsiteX3" fmla="*/ 8117130 w 8222213"/>
                <a:gd name="connsiteY3" fmla="*/ 0 h 1050827"/>
                <a:gd name="connsiteX4" fmla="*/ 8191435 w 8222213"/>
                <a:gd name="connsiteY4" fmla="*/ 30778 h 1050827"/>
                <a:gd name="connsiteX5" fmla="*/ 8222213 w 8222213"/>
                <a:gd name="connsiteY5" fmla="*/ 105083 h 1050827"/>
                <a:gd name="connsiteX6" fmla="*/ 8222213 w 8222213"/>
                <a:gd name="connsiteY6" fmla="*/ 945744 h 1050827"/>
                <a:gd name="connsiteX7" fmla="*/ 8191435 w 8222213"/>
                <a:gd name="connsiteY7" fmla="*/ 1020049 h 1050827"/>
                <a:gd name="connsiteX8" fmla="*/ 8117130 w 8222213"/>
                <a:gd name="connsiteY8" fmla="*/ 1050827 h 1050827"/>
                <a:gd name="connsiteX9" fmla="*/ 105083 w 8222213"/>
                <a:gd name="connsiteY9" fmla="*/ 1050827 h 1050827"/>
                <a:gd name="connsiteX10" fmla="*/ 30778 w 8222213"/>
                <a:gd name="connsiteY10" fmla="*/ 1020049 h 1050827"/>
                <a:gd name="connsiteX11" fmla="*/ 0 w 8222213"/>
                <a:gd name="connsiteY11" fmla="*/ 945744 h 1050827"/>
                <a:gd name="connsiteX12" fmla="*/ 0 w 8222213"/>
                <a:gd name="connsiteY12" fmla="*/ 105083 h 10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2213" h="1050827">
                  <a:moveTo>
                    <a:pt x="0" y="105083"/>
                  </a:moveTo>
                  <a:cubicBezTo>
                    <a:pt x="0" y="77213"/>
                    <a:pt x="11071" y="50485"/>
                    <a:pt x="30778" y="30778"/>
                  </a:cubicBezTo>
                  <a:cubicBezTo>
                    <a:pt x="50485" y="11071"/>
                    <a:pt x="77213" y="0"/>
                    <a:pt x="105083" y="0"/>
                  </a:cubicBezTo>
                  <a:lnTo>
                    <a:pt x="8117130" y="0"/>
                  </a:lnTo>
                  <a:cubicBezTo>
                    <a:pt x="8145000" y="0"/>
                    <a:pt x="8171728" y="11071"/>
                    <a:pt x="8191435" y="30778"/>
                  </a:cubicBezTo>
                  <a:cubicBezTo>
                    <a:pt x="8211142" y="50485"/>
                    <a:pt x="8222213" y="77213"/>
                    <a:pt x="8222213" y="105083"/>
                  </a:cubicBezTo>
                  <a:lnTo>
                    <a:pt x="8222213" y="945744"/>
                  </a:lnTo>
                  <a:cubicBezTo>
                    <a:pt x="8222213" y="973614"/>
                    <a:pt x="8211142" y="1000342"/>
                    <a:pt x="8191435" y="1020049"/>
                  </a:cubicBezTo>
                  <a:cubicBezTo>
                    <a:pt x="8171728" y="1039756"/>
                    <a:pt x="8145000" y="1050827"/>
                    <a:pt x="8117130" y="1050827"/>
                  </a:cubicBezTo>
                  <a:lnTo>
                    <a:pt x="105083" y="1050827"/>
                  </a:lnTo>
                  <a:cubicBezTo>
                    <a:pt x="77213" y="1050827"/>
                    <a:pt x="50485" y="1039756"/>
                    <a:pt x="30778" y="1020049"/>
                  </a:cubicBezTo>
                  <a:cubicBezTo>
                    <a:pt x="11071" y="1000342"/>
                    <a:pt x="0" y="973614"/>
                    <a:pt x="0" y="945744"/>
                  </a:cubicBezTo>
                  <a:lnTo>
                    <a:pt x="0" y="105083"/>
                  </a:ln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202228" tIns="202228" rIns="202228" bIns="202228" numCol="1" spcCol="1270" anchor="ctr" anchorCtr="0">
              <a:noAutofit/>
            </a:bodyPr>
            <a:lstStyle/>
            <a:p>
              <a:pPr algn="ctr" defTabSz="2000250">
                <a:lnSpc>
                  <a:spcPct val="90000"/>
                </a:lnSpc>
                <a:spcBef>
                  <a:spcPct val="0"/>
                </a:spcBef>
                <a:spcAft>
                  <a:spcPct val="35000"/>
                </a:spcAft>
              </a:pPr>
              <a:r>
                <a:rPr lang="en-US" sz="2000" dirty="0">
                  <a:solidFill>
                    <a:prstClr val="black"/>
                  </a:solidFill>
                  <a:latin typeface="Arial"/>
                </a:rPr>
                <a:t>UPC++ Template Header Files</a:t>
              </a:r>
            </a:p>
          </p:txBody>
        </p:sp>
        <p:grpSp>
          <p:nvGrpSpPr>
            <p:cNvPr id="24" name="Group 23"/>
            <p:cNvGrpSpPr/>
            <p:nvPr/>
          </p:nvGrpSpPr>
          <p:grpSpPr>
            <a:xfrm>
              <a:off x="970175" y="1702541"/>
              <a:ext cx="1595397" cy="3093581"/>
              <a:chOff x="765246" y="1438944"/>
              <a:chExt cx="1595397" cy="3093581"/>
            </a:xfrm>
          </p:grpSpPr>
          <p:sp>
            <p:nvSpPr>
              <p:cNvPr id="8" name="Freeform 7"/>
              <p:cNvSpPr/>
              <p:nvPr/>
            </p:nvSpPr>
            <p:spPr>
              <a:xfrm>
                <a:off x="784139" y="3891448"/>
                <a:ext cx="1563180" cy="641077"/>
              </a:xfrm>
              <a:custGeom>
                <a:avLst/>
                <a:gdLst>
                  <a:gd name="connsiteX0" fmla="*/ 0 w 8222213"/>
                  <a:gd name="connsiteY0" fmla="*/ 105083 h 1050827"/>
                  <a:gd name="connsiteX1" fmla="*/ 30778 w 8222213"/>
                  <a:gd name="connsiteY1" fmla="*/ 30778 h 1050827"/>
                  <a:gd name="connsiteX2" fmla="*/ 105083 w 8222213"/>
                  <a:gd name="connsiteY2" fmla="*/ 0 h 1050827"/>
                  <a:gd name="connsiteX3" fmla="*/ 8117130 w 8222213"/>
                  <a:gd name="connsiteY3" fmla="*/ 0 h 1050827"/>
                  <a:gd name="connsiteX4" fmla="*/ 8191435 w 8222213"/>
                  <a:gd name="connsiteY4" fmla="*/ 30778 h 1050827"/>
                  <a:gd name="connsiteX5" fmla="*/ 8222213 w 8222213"/>
                  <a:gd name="connsiteY5" fmla="*/ 105083 h 1050827"/>
                  <a:gd name="connsiteX6" fmla="*/ 8222213 w 8222213"/>
                  <a:gd name="connsiteY6" fmla="*/ 945744 h 1050827"/>
                  <a:gd name="connsiteX7" fmla="*/ 8191435 w 8222213"/>
                  <a:gd name="connsiteY7" fmla="*/ 1020049 h 1050827"/>
                  <a:gd name="connsiteX8" fmla="*/ 8117130 w 8222213"/>
                  <a:gd name="connsiteY8" fmla="*/ 1050827 h 1050827"/>
                  <a:gd name="connsiteX9" fmla="*/ 105083 w 8222213"/>
                  <a:gd name="connsiteY9" fmla="*/ 1050827 h 1050827"/>
                  <a:gd name="connsiteX10" fmla="*/ 30778 w 8222213"/>
                  <a:gd name="connsiteY10" fmla="*/ 1020049 h 1050827"/>
                  <a:gd name="connsiteX11" fmla="*/ 0 w 8222213"/>
                  <a:gd name="connsiteY11" fmla="*/ 945744 h 1050827"/>
                  <a:gd name="connsiteX12" fmla="*/ 0 w 8222213"/>
                  <a:gd name="connsiteY12" fmla="*/ 105083 h 10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2213" h="1050827">
                    <a:moveTo>
                      <a:pt x="0" y="105083"/>
                    </a:moveTo>
                    <a:cubicBezTo>
                      <a:pt x="0" y="77213"/>
                      <a:pt x="11071" y="50485"/>
                      <a:pt x="30778" y="30778"/>
                    </a:cubicBezTo>
                    <a:cubicBezTo>
                      <a:pt x="50485" y="11071"/>
                      <a:pt x="77213" y="0"/>
                      <a:pt x="105083" y="0"/>
                    </a:cubicBezTo>
                    <a:lnTo>
                      <a:pt x="8117130" y="0"/>
                    </a:lnTo>
                    <a:cubicBezTo>
                      <a:pt x="8145000" y="0"/>
                      <a:pt x="8171728" y="11071"/>
                      <a:pt x="8191435" y="30778"/>
                    </a:cubicBezTo>
                    <a:cubicBezTo>
                      <a:pt x="8211142" y="50485"/>
                      <a:pt x="8222213" y="77213"/>
                      <a:pt x="8222213" y="105083"/>
                    </a:cubicBezTo>
                    <a:lnTo>
                      <a:pt x="8222213" y="945744"/>
                    </a:lnTo>
                    <a:cubicBezTo>
                      <a:pt x="8222213" y="973614"/>
                      <a:pt x="8211142" y="1000342"/>
                      <a:pt x="8191435" y="1020049"/>
                    </a:cubicBezTo>
                    <a:cubicBezTo>
                      <a:pt x="8171728" y="1039756"/>
                      <a:pt x="8145000" y="1050827"/>
                      <a:pt x="8117130" y="1050827"/>
                    </a:cubicBezTo>
                    <a:lnTo>
                      <a:pt x="105083" y="1050827"/>
                    </a:lnTo>
                    <a:cubicBezTo>
                      <a:pt x="77213" y="1050827"/>
                      <a:pt x="50485" y="1039756"/>
                      <a:pt x="30778" y="1020049"/>
                    </a:cubicBezTo>
                    <a:cubicBezTo>
                      <a:pt x="11071" y="1000342"/>
                      <a:pt x="0" y="973614"/>
                      <a:pt x="0" y="945744"/>
                    </a:cubicBezTo>
                    <a:lnTo>
                      <a:pt x="0" y="105083"/>
                    </a:lnTo>
                    <a:close/>
                  </a:path>
                </a:pathLst>
              </a:custGeom>
              <a:ln/>
            </p:spPr>
            <p:style>
              <a:lnRef idx="2">
                <a:schemeClr val="dk1"/>
              </a:lnRef>
              <a:fillRef idx="1">
                <a:schemeClr val="lt1"/>
              </a:fillRef>
              <a:effectRef idx="0">
                <a:schemeClr val="dk1"/>
              </a:effectRef>
              <a:fontRef idx="minor">
                <a:schemeClr val="dk1"/>
              </a:fontRef>
            </p:style>
            <p:txBody>
              <a:bodyPr spcFirstLastPara="0" vert="horz" wrap="square" lIns="202228" tIns="202228" rIns="202228" bIns="202228" numCol="1" spcCol="1270" anchor="ctr" anchorCtr="0">
                <a:noAutofit/>
              </a:bodyPr>
              <a:lstStyle/>
              <a:p>
                <a:pPr algn="ctr" defTabSz="2000250">
                  <a:lnSpc>
                    <a:spcPct val="90000"/>
                  </a:lnSpc>
                  <a:spcBef>
                    <a:spcPct val="0"/>
                  </a:spcBef>
                  <a:spcAft>
                    <a:spcPct val="35000"/>
                  </a:spcAft>
                </a:pPr>
                <a:r>
                  <a:rPr lang="en-US" sz="2000" dirty="0">
                    <a:solidFill>
                      <a:prstClr val="black"/>
                    </a:solidFill>
                    <a:latin typeface="Arial"/>
                  </a:rPr>
                  <a:t>UPC Runtime</a:t>
                </a:r>
              </a:p>
            </p:txBody>
          </p:sp>
          <p:sp>
            <p:nvSpPr>
              <p:cNvPr id="16" name="Freeform 15"/>
              <p:cNvSpPr/>
              <p:nvPr/>
            </p:nvSpPr>
            <p:spPr>
              <a:xfrm>
                <a:off x="778570" y="1438944"/>
                <a:ext cx="1582073" cy="705624"/>
              </a:xfrm>
              <a:custGeom>
                <a:avLst/>
                <a:gdLst>
                  <a:gd name="connsiteX0" fmla="*/ 0 w 8222213"/>
                  <a:gd name="connsiteY0" fmla="*/ 105083 h 1050827"/>
                  <a:gd name="connsiteX1" fmla="*/ 30778 w 8222213"/>
                  <a:gd name="connsiteY1" fmla="*/ 30778 h 1050827"/>
                  <a:gd name="connsiteX2" fmla="*/ 105083 w 8222213"/>
                  <a:gd name="connsiteY2" fmla="*/ 0 h 1050827"/>
                  <a:gd name="connsiteX3" fmla="*/ 8117130 w 8222213"/>
                  <a:gd name="connsiteY3" fmla="*/ 0 h 1050827"/>
                  <a:gd name="connsiteX4" fmla="*/ 8191435 w 8222213"/>
                  <a:gd name="connsiteY4" fmla="*/ 30778 h 1050827"/>
                  <a:gd name="connsiteX5" fmla="*/ 8222213 w 8222213"/>
                  <a:gd name="connsiteY5" fmla="*/ 105083 h 1050827"/>
                  <a:gd name="connsiteX6" fmla="*/ 8222213 w 8222213"/>
                  <a:gd name="connsiteY6" fmla="*/ 945744 h 1050827"/>
                  <a:gd name="connsiteX7" fmla="*/ 8191435 w 8222213"/>
                  <a:gd name="connsiteY7" fmla="*/ 1020049 h 1050827"/>
                  <a:gd name="connsiteX8" fmla="*/ 8117130 w 8222213"/>
                  <a:gd name="connsiteY8" fmla="*/ 1050827 h 1050827"/>
                  <a:gd name="connsiteX9" fmla="*/ 105083 w 8222213"/>
                  <a:gd name="connsiteY9" fmla="*/ 1050827 h 1050827"/>
                  <a:gd name="connsiteX10" fmla="*/ 30778 w 8222213"/>
                  <a:gd name="connsiteY10" fmla="*/ 1020049 h 1050827"/>
                  <a:gd name="connsiteX11" fmla="*/ 0 w 8222213"/>
                  <a:gd name="connsiteY11" fmla="*/ 945744 h 1050827"/>
                  <a:gd name="connsiteX12" fmla="*/ 0 w 8222213"/>
                  <a:gd name="connsiteY12" fmla="*/ 105083 h 10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2213" h="1050827">
                    <a:moveTo>
                      <a:pt x="0" y="105083"/>
                    </a:moveTo>
                    <a:cubicBezTo>
                      <a:pt x="0" y="77213"/>
                      <a:pt x="11071" y="50485"/>
                      <a:pt x="30778" y="30778"/>
                    </a:cubicBezTo>
                    <a:cubicBezTo>
                      <a:pt x="50485" y="11071"/>
                      <a:pt x="77213" y="0"/>
                      <a:pt x="105083" y="0"/>
                    </a:cubicBezTo>
                    <a:lnTo>
                      <a:pt x="8117130" y="0"/>
                    </a:lnTo>
                    <a:cubicBezTo>
                      <a:pt x="8145000" y="0"/>
                      <a:pt x="8171728" y="11071"/>
                      <a:pt x="8191435" y="30778"/>
                    </a:cubicBezTo>
                    <a:cubicBezTo>
                      <a:pt x="8211142" y="50485"/>
                      <a:pt x="8222213" y="77213"/>
                      <a:pt x="8222213" y="105083"/>
                    </a:cubicBezTo>
                    <a:lnTo>
                      <a:pt x="8222213" y="945744"/>
                    </a:lnTo>
                    <a:cubicBezTo>
                      <a:pt x="8222213" y="973614"/>
                      <a:pt x="8211142" y="1000342"/>
                      <a:pt x="8191435" y="1020049"/>
                    </a:cubicBezTo>
                    <a:cubicBezTo>
                      <a:pt x="8171728" y="1039756"/>
                      <a:pt x="8145000" y="1050827"/>
                      <a:pt x="8117130" y="1050827"/>
                    </a:cubicBezTo>
                    <a:lnTo>
                      <a:pt x="105083" y="1050827"/>
                    </a:lnTo>
                    <a:cubicBezTo>
                      <a:pt x="77213" y="1050827"/>
                      <a:pt x="50485" y="1039756"/>
                      <a:pt x="30778" y="1020049"/>
                    </a:cubicBezTo>
                    <a:cubicBezTo>
                      <a:pt x="11071" y="1000342"/>
                      <a:pt x="0" y="973614"/>
                      <a:pt x="0" y="945744"/>
                    </a:cubicBezTo>
                    <a:lnTo>
                      <a:pt x="0" y="105083"/>
                    </a:lnTo>
                    <a:close/>
                  </a:path>
                </a:pathLst>
              </a:cu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spcFirstLastPara="0" vert="horz" wrap="square" lIns="202228" tIns="202228" rIns="202228" bIns="202228" numCol="1" spcCol="1270" anchor="ctr" anchorCtr="0">
                <a:noAutofit/>
              </a:bodyPr>
              <a:lstStyle/>
              <a:p>
                <a:pPr algn="ctr" defTabSz="2000250">
                  <a:lnSpc>
                    <a:spcPct val="90000"/>
                  </a:lnSpc>
                  <a:spcBef>
                    <a:spcPct val="0"/>
                  </a:spcBef>
                  <a:spcAft>
                    <a:spcPct val="35000"/>
                  </a:spcAft>
                </a:pPr>
                <a:r>
                  <a:rPr lang="en-US" dirty="0">
                    <a:solidFill>
                      <a:prstClr val="black"/>
                    </a:solidFill>
                    <a:latin typeface="Arial"/>
                  </a:rPr>
                  <a:t>UPC Apps</a:t>
                </a:r>
              </a:p>
            </p:txBody>
          </p:sp>
          <p:sp>
            <p:nvSpPr>
              <p:cNvPr id="17" name="Down Arrow 16"/>
              <p:cNvSpPr/>
              <p:nvPr/>
            </p:nvSpPr>
            <p:spPr>
              <a:xfrm>
                <a:off x="1310674" y="2186239"/>
                <a:ext cx="457200" cy="44222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black"/>
                  </a:solidFill>
                  <a:latin typeface="Arial"/>
                </a:endParaRPr>
              </a:p>
            </p:txBody>
          </p:sp>
          <p:sp>
            <p:nvSpPr>
              <p:cNvPr id="18" name="Freeform 17"/>
              <p:cNvSpPr/>
              <p:nvPr/>
            </p:nvSpPr>
            <p:spPr>
              <a:xfrm>
                <a:off x="765246" y="2661129"/>
                <a:ext cx="1582073" cy="682102"/>
              </a:xfrm>
              <a:custGeom>
                <a:avLst/>
                <a:gdLst>
                  <a:gd name="connsiteX0" fmla="*/ 0 w 8222213"/>
                  <a:gd name="connsiteY0" fmla="*/ 105083 h 1050827"/>
                  <a:gd name="connsiteX1" fmla="*/ 30778 w 8222213"/>
                  <a:gd name="connsiteY1" fmla="*/ 30778 h 1050827"/>
                  <a:gd name="connsiteX2" fmla="*/ 105083 w 8222213"/>
                  <a:gd name="connsiteY2" fmla="*/ 0 h 1050827"/>
                  <a:gd name="connsiteX3" fmla="*/ 8117130 w 8222213"/>
                  <a:gd name="connsiteY3" fmla="*/ 0 h 1050827"/>
                  <a:gd name="connsiteX4" fmla="*/ 8191435 w 8222213"/>
                  <a:gd name="connsiteY4" fmla="*/ 30778 h 1050827"/>
                  <a:gd name="connsiteX5" fmla="*/ 8222213 w 8222213"/>
                  <a:gd name="connsiteY5" fmla="*/ 105083 h 1050827"/>
                  <a:gd name="connsiteX6" fmla="*/ 8222213 w 8222213"/>
                  <a:gd name="connsiteY6" fmla="*/ 945744 h 1050827"/>
                  <a:gd name="connsiteX7" fmla="*/ 8191435 w 8222213"/>
                  <a:gd name="connsiteY7" fmla="*/ 1020049 h 1050827"/>
                  <a:gd name="connsiteX8" fmla="*/ 8117130 w 8222213"/>
                  <a:gd name="connsiteY8" fmla="*/ 1050827 h 1050827"/>
                  <a:gd name="connsiteX9" fmla="*/ 105083 w 8222213"/>
                  <a:gd name="connsiteY9" fmla="*/ 1050827 h 1050827"/>
                  <a:gd name="connsiteX10" fmla="*/ 30778 w 8222213"/>
                  <a:gd name="connsiteY10" fmla="*/ 1020049 h 1050827"/>
                  <a:gd name="connsiteX11" fmla="*/ 0 w 8222213"/>
                  <a:gd name="connsiteY11" fmla="*/ 945744 h 1050827"/>
                  <a:gd name="connsiteX12" fmla="*/ 0 w 8222213"/>
                  <a:gd name="connsiteY12" fmla="*/ 105083 h 10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2213" h="1050827">
                    <a:moveTo>
                      <a:pt x="0" y="105083"/>
                    </a:moveTo>
                    <a:cubicBezTo>
                      <a:pt x="0" y="77213"/>
                      <a:pt x="11071" y="50485"/>
                      <a:pt x="30778" y="30778"/>
                    </a:cubicBezTo>
                    <a:cubicBezTo>
                      <a:pt x="50485" y="11071"/>
                      <a:pt x="77213" y="0"/>
                      <a:pt x="105083" y="0"/>
                    </a:cubicBezTo>
                    <a:lnTo>
                      <a:pt x="8117130" y="0"/>
                    </a:lnTo>
                    <a:cubicBezTo>
                      <a:pt x="8145000" y="0"/>
                      <a:pt x="8171728" y="11071"/>
                      <a:pt x="8191435" y="30778"/>
                    </a:cubicBezTo>
                    <a:cubicBezTo>
                      <a:pt x="8211142" y="50485"/>
                      <a:pt x="8222213" y="77213"/>
                      <a:pt x="8222213" y="105083"/>
                    </a:cubicBezTo>
                    <a:lnTo>
                      <a:pt x="8222213" y="945744"/>
                    </a:lnTo>
                    <a:cubicBezTo>
                      <a:pt x="8222213" y="973614"/>
                      <a:pt x="8211142" y="1000342"/>
                      <a:pt x="8191435" y="1020049"/>
                    </a:cubicBezTo>
                    <a:cubicBezTo>
                      <a:pt x="8171728" y="1039756"/>
                      <a:pt x="8145000" y="1050827"/>
                      <a:pt x="8117130" y="1050827"/>
                    </a:cubicBezTo>
                    <a:lnTo>
                      <a:pt x="105083" y="1050827"/>
                    </a:lnTo>
                    <a:cubicBezTo>
                      <a:pt x="77213" y="1050827"/>
                      <a:pt x="50485" y="1039756"/>
                      <a:pt x="30778" y="1020049"/>
                    </a:cubicBezTo>
                    <a:cubicBezTo>
                      <a:pt x="11071" y="1000342"/>
                      <a:pt x="0" y="973614"/>
                      <a:pt x="0" y="945744"/>
                    </a:cubicBezTo>
                    <a:lnTo>
                      <a:pt x="0" y="105083"/>
                    </a:lnTo>
                    <a:close/>
                  </a:path>
                </a:pathLst>
              </a:custGeom>
              <a:ln/>
            </p:spPr>
            <p:style>
              <a:lnRef idx="2">
                <a:schemeClr val="dk1"/>
              </a:lnRef>
              <a:fillRef idx="1">
                <a:schemeClr val="lt1"/>
              </a:fillRef>
              <a:effectRef idx="0">
                <a:schemeClr val="dk1"/>
              </a:effectRef>
              <a:fontRef idx="minor">
                <a:schemeClr val="dk1"/>
              </a:fontRef>
            </p:style>
            <p:txBody>
              <a:bodyPr spcFirstLastPara="0" vert="horz" wrap="square" lIns="202228" tIns="202228" rIns="202228" bIns="202228" numCol="1" spcCol="1270" anchor="ctr" anchorCtr="0">
                <a:noAutofit/>
              </a:bodyPr>
              <a:lstStyle/>
              <a:p>
                <a:pPr algn="ctr" defTabSz="2000250">
                  <a:lnSpc>
                    <a:spcPct val="90000"/>
                  </a:lnSpc>
                  <a:spcBef>
                    <a:spcPct val="0"/>
                  </a:spcBef>
                  <a:spcAft>
                    <a:spcPct val="35000"/>
                  </a:spcAft>
                </a:pPr>
                <a:r>
                  <a:rPr lang="en-US" sz="2000" dirty="0">
                    <a:solidFill>
                      <a:prstClr val="black"/>
                    </a:solidFill>
                    <a:latin typeface="Arial"/>
                  </a:rPr>
                  <a:t>UPC Compiler</a:t>
                </a:r>
              </a:p>
            </p:txBody>
          </p:sp>
          <p:sp>
            <p:nvSpPr>
              <p:cNvPr id="23" name="Down Arrow 22"/>
              <p:cNvSpPr/>
              <p:nvPr/>
            </p:nvSpPr>
            <p:spPr>
              <a:xfrm>
                <a:off x="1310674" y="3391160"/>
                <a:ext cx="457200" cy="44222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black"/>
                  </a:solidFill>
                  <a:latin typeface="Arial"/>
                </a:endParaRPr>
              </a:p>
            </p:txBody>
          </p:sp>
        </p:grpSp>
        <p:sp>
          <p:nvSpPr>
            <p:cNvPr id="25" name="Down Arrow 24"/>
            <p:cNvSpPr/>
            <p:nvPr/>
          </p:nvSpPr>
          <p:spPr>
            <a:xfrm>
              <a:off x="3795640" y="2211348"/>
              <a:ext cx="457200" cy="68071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black"/>
                </a:solidFill>
                <a:latin typeface="Arial"/>
              </a:endParaRPr>
            </a:p>
          </p:txBody>
        </p:sp>
        <p:sp>
          <p:nvSpPr>
            <p:cNvPr id="26" name="Down Arrow 25"/>
            <p:cNvSpPr/>
            <p:nvPr/>
          </p:nvSpPr>
          <p:spPr>
            <a:xfrm rot="5400000">
              <a:off x="4561705" y="1861454"/>
              <a:ext cx="375883" cy="1197101"/>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black"/>
                </a:solidFill>
                <a:latin typeface="Arial"/>
              </a:endParaRPr>
            </a:p>
          </p:txBody>
        </p:sp>
      </p:grpSp>
      <p:sp>
        <p:nvSpPr>
          <p:cNvPr id="3" name="TextBox 2"/>
          <p:cNvSpPr txBox="1"/>
          <p:nvPr/>
        </p:nvSpPr>
        <p:spPr>
          <a:xfrm>
            <a:off x="5906256" y="3519506"/>
            <a:ext cx="3138905" cy="584776"/>
          </a:xfrm>
          <a:prstGeom prst="rect">
            <a:avLst/>
          </a:prstGeom>
          <a:noFill/>
        </p:spPr>
        <p:txBody>
          <a:bodyPr wrap="square" rtlCol="0">
            <a:spAutoFit/>
          </a:bodyPr>
          <a:lstStyle/>
          <a:p>
            <a:r>
              <a:rPr lang="en-US" sz="1600" dirty="0" smtClean="0">
                <a:solidFill>
                  <a:srgbClr val="FF0000"/>
                </a:solidFill>
              </a:rPr>
              <a:t>C11 standard: 701 pages</a:t>
            </a:r>
          </a:p>
          <a:p>
            <a:r>
              <a:rPr lang="en-US" sz="1600" dirty="0" smtClean="0">
                <a:solidFill>
                  <a:srgbClr val="FF0000"/>
                </a:solidFill>
              </a:rPr>
              <a:t>C++11 standard: 1334 pages</a:t>
            </a:r>
            <a:endParaRPr lang="en-US" sz="1600" dirty="0">
              <a:solidFill>
                <a:srgbClr val="FF0000"/>
              </a:solidFill>
            </a:endParaRPr>
          </a:p>
        </p:txBody>
      </p:sp>
    </p:spTree>
    <p:extLst>
      <p:ext uri="{BB962C8B-B14F-4D97-AF65-F5344CB8AC3E}">
        <p14:creationId xmlns:p14="http://schemas.microsoft.com/office/powerpoint/2010/main" val="13298224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UPC++ Introduction</a:t>
            </a:r>
            <a:endParaRPr lang="en-US" dirty="0"/>
          </a:p>
        </p:txBody>
      </p:sp>
      <p:sp>
        <p:nvSpPr>
          <p:cNvPr id="4" name="Slide Number Placeholder 3"/>
          <p:cNvSpPr>
            <a:spLocks noGrp="1"/>
          </p:cNvSpPr>
          <p:nvPr>
            <p:ph type="sldNum" sz="quarter" idx="10"/>
          </p:nvPr>
        </p:nvSpPr>
        <p:spPr/>
        <p:txBody>
          <a:bodyPr/>
          <a:lstStyle/>
          <a:p>
            <a:pPr>
              <a:defRPr/>
            </a:pPr>
            <a:fld id="{87A5EC17-5166-B041-A83C-F216E1F49AF0}" type="slidenum">
              <a:rPr lang="en-US" smtClean="0"/>
              <a:pPr>
                <a:defRPr/>
              </a:pPr>
              <a:t>137</a:t>
            </a:fld>
            <a:endParaRPr lang="en-US"/>
          </a:p>
        </p:txBody>
      </p:sp>
      <p:sp>
        <p:nvSpPr>
          <p:cNvPr id="5" name="Content Placeholder 2"/>
          <p:cNvSpPr>
            <a:spLocks noGrp="1"/>
          </p:cNvSpPr>
          <p:nvPr>
            <p:ph idx="1"/>
          </p:nvPr>
        </p:nvSpPr>
        <p:spPr>
          <a:xfrm>
            <a:off x="457200" y="1153459"/>
            <a:ext cx="8686800" cy="5103906"/>
          </a:xfrm>
        </p:spPr>
        <p:txBody>
          <a:bodyPr>
            <a:normAutofit/>
          </a:bodyPr>
          <a:lstStyle/>
          <a:p>
            <a:pPr marL="0" indent="0">
              <a:spcBef>
                <a:spcPts val="400"/>
              </a:spcBef>
              <a:spcAft>
                <a:spcPts val="0"/>
              </a:spcAft>
              <a:buNone/>
            </a:pPr>
            <a:r>
              <a:rPr lang="en-US" dirty="0" smtClean="0"/>
              <a:t>UPC++ “Language” (no compiler involved</a:t>
            </a:r>
            <a:r>
              <a:rPr lang="en-US" dirty="0" smtClean="0"/>
              <a:t>)</a:t>
            </a:r>
          </a:p>
          <a:p>
            <a:pPr>
              <a:spcBef>
                <a:spcPts val="400"/>
              </a:spcBef>
              <a:spcAft>
                <a:spcPts val="0"/>
              </a:spcAft>
            </a:pPr>
            <a:endParaRPr lang="en-US" sz="2000" dirty="0" smtClean="0"/>
          </a:p>
          <a:p>
            <a:pPr>
              <a:spcBef>
                <a:spcPts val="400"/>
              </a:spcBef>
              <a:spcAft>
                <a:spcPts val="0"/>
              </a:spcAft>
            </a:pPr>
            <a:r>
              <a:rPr lang="en-US" sz="2000" dirty="0" smtClean="0"/>
              <a:t>Shared variable</a:t>
            </a:r>
            <a:endParaRPr lang="en-US" sz="2000" dirty="0" smtClean="0"/>
          </a:p>
          <a:p>
            <a:pPr marL="457200" lvl="1" indent="0">
              <a:spcBef>
                <a:spcPts val="400"/>
              </a:spcBef>
              <a:spcAft>
                <a:spcPts val="0"/>
              </a:spcAft>
              <a:buNone/>
            </a:pPr>
            <a:r>
              <a:rPr lang="en-US" sz="2000" dirty="0" smtClean="0">
                <a:solidFill>
                  <a:srgbClr val="3366FF"/>
                </a:solidFill>
                <a:latin typeface="Consolas"/>
                <a:cs typeface="Consolas"/>
              </a:rPr>
              <a:t> </a:t>
            </a:r>
            <a:r>
              <a:rPr lang="en-US" sz="2000" b="1" dirty="0" err="1" smtClean="0">
                <a:solidFill>
                  <a:srgbClr val="3366FF"/>
                </a:solidFill>
                <a:latin typeface="Consolas"/>
                <a:cs typeface="Consolas"/>
              </a:rPr>
              <a:t>shared_var</a:t>
            </a:r>
            <a:r>
              <a:rPr lang="en-US" sz="2000" b="1" dirty="0" smtClean="0">
                <a:solidFill>
                  <a:srgbClr val="3366FF"/>
                </a:solidFill>
                <a:latin typeface="Consolas"/>
                <a:cs typeface="Consolas"/>
              </a:rPr>
              <a:t>&lt;</a:t>
            </a:r>
            <a:r>
              <a:rPr lang="en-US" sz="2000" b="1" dirty="0" err="1" smtClean="0">
                <a:solidFill>
                  <a:srgbClr val="C0504D"/>
                </a:solidFill>
                <a:latin typeface="Consolas"/>
                <a:cs typeface="Consolas"/>
              </a:rPr>
              <a:t>int</a:t>
            </a:r>
            <a:r>
              <a:rPr lang="en-US" sz="2000" b="1" dirty="0" smtClean="0">
                <a:solidFill>
                  <a:srgbClr val="3366FF"/>
                </a:solidFill>
                <a:latin typeface="Consolas"/>
                <a:cs typeface="Consolas"/>
              </a:rPr>
              <a:t>&gt; s;       </a:t>
            </a:r>
            <a:r>
              <a:rPr lang="en-US" sz="2000" b="1" dirty="0" smtClean="0">
                <a:solidFill>
                  <a:schemeClr val="bg1">
                    <a:lumMod val="50000"/>
                  </a:schemeClr>
                </a:solidFill>
                <a:latin typeface="Consolas"/>
                <a:cs typeface="Consolas"/>
              </a:rPr>
              <a:t>// </a:t>
            </a:r>
            <a:r>
              <a:rPr lang="en-US" sz="2000" b="1" dirty="0" err="1" smtClean="0">
                <a:solidFill>
                  <a:schemeClr val="bg1">
                    <a:lumMod val="50000"/>
                  </a:schemeClr>
                </a:solidFill>
                <a:latin typeface="Consolas"/>
                <a:cs typeface="Consolas"/>
              </a:rPr>
              <a:t>int</a:t>
            </a:r>
            <a:r>
              <a:rPr lang="en-US" sz="2000" b="1" dirty="0" smtClean="0">
                <a:solidFill>
                  <a:schemeClr val="bg1">
                    <a:lumMod val="50000"/>
                  </a:schemeClr>
                </a:solidFill>
                <a:latin typeface="Consolas"/>
                <a:cs typeface="Consolas"/>
              </a:rPr>
              <a:t> in the shared </a:t>
            </a:r>
            <a:r>
              <a:rPr lang="en-US" sz="2000" b="1" dirty="0" smtClean="0">
                <a:solidFill>
                  <a:schemeClr val="bg1">
                    <a:lumMod val="50000"/>
                  </a:schemeClr>
                </a:solidFill>
                <a:latin typeface="Consolas"/>
                <a:cs typeface="Consolas"/>
              </a:rPr>
              <a:t>space</a:t>
            </a:r>
          </a:p>
          <a:p>
            <a:pPr>
              <a:spcBef>
                <a:spcPts val="400"/>
              </a:spcBef>
              <a:spcAft>
                <a:spcPts val="0"/>
              </a:spcAft>
            </a:pPr>
            <a:r>
              <a:rPr lang="en-US" sz="2000" dirty="0" smtClean="0"/>
              <a:t>Global pointers (to remote data)</a:t>
            </a:r>
            <a:endParaRPr lang="en-US" sz="2000" b="1" dirty="0">
              <a:solidFill>
                <a:schemeClr val="bg1">
                  <a:lumMod val="50000"/>
                </a:schemeClr>
              </a:solidFill>
              <a:latin typeface="Consolas"/>
              <a:cs typeface="Consolas"/>
            </a:endParaRPr>
          </a:p>
          <a:p>
            <a:pPr marL="457200" lvl="1" indent="0">
              <a:spcBef>
                <a:spcPts val="400"/>
              </a:spcBef>
              <a:spcAft>
                <a:spcPts val="0"/>
              </a:spcAft>
              <a:buNone/>
            </a:pPr>
            <a:r>
              <a:rPr lang="en-US" sz="2000" dirty="0">
                <a:solidFill>
                  <a:srgbClr val="3366FF"/>
                </a:solidFill>
                <a:latin typeface="Consolas"/>
                <a:cs typeface="Consolas"/>
              </a:rPr>
              <a:t> </a:t>
            </a:r>
            <a:r>
              <a:rPr lang="en-US" sz="2000" b="1" dirty="0" err="1">
                <a:solidFill>
                  <a:srgbClr val="3366FF"/>
                </a:solidFill>
                <a:latin typeface="Courier New"/>
                <a:cs typeface="Courier New"/>
              </a:rPr>
              <a:t>global_ptr</a:t>
            </a:r>
            <a:r>
              <a:rPr lang="en-US" sz="2000" b="1" dirty="0">
                <a:solidFill>
                  <a:srgbClr val="3366FF"/>
                </a:solidFill>
                <a:latin typeface="Courier New"/>
                <a:cs typeface="Courier New"/>
              </a:rPr>
              <a:t>&lt;</a:t>
            </a:r>
            <a:r>
              <a:rPr lang="en-US" sz="2000" b="1" dirty="0" err="1">
                <a:solidFill>
                  <a:srgbClr val="3366FF"/>
                </a:solidFill>
                <a:latin typeface="Courier New"/>
                <a:cs typeface="Courier New"/>
              </a:rPr>
              <a:t>LLNode</a:t>
            </a:r>
            <a:r>
              <a:rPr lang="en-US" sz="2000" b="1" dirty="0">
                <a:solidFill>
                  <a:srgbClr val="3366FF"/>
                </a:solidFill>
                <a:latin typeface="Courier New"/>
                <a:cs typeface="Courier New"/>
              </a:rPr>
              <a:t>&gt; g;  </a:t>
            </a:r>
            <a:r>
              <a:rPr lang="en-US" sz="2000" b="1" dirty="0">
                <a:solidFill>
                  <a:schemeClr val="bg1">
                    <a:lumMod val="50000"/>
                  </a:schemeClr>
                </a:solidFill>
                <a:latin typeface="Courier New"/>
                <a:cs typeface="Courier New"/>
              </a:rPr>
              <a:t>// pointer to shared space</a:t>
            </a:r>
          </a:p>
          <a:p>
            <a:pPr>
              <a:spcBef>
                <a:spcPts val="400"/>
              </a:spcBef>
              <a:spcAft>
                <a:spcPts val="0"/>
              </a:spcAft>
            </a:pPr>
            <a:r>
              <a:rPr lang="en-US" sz="2000" dirty="0" smtClean="0"/>
              <a:t>Shared arrays</a:t>
            </a:r>
            <a:endParaRPr lang="en-US" sz="2000" b="1" dirty="0">
              <a:solidFill>
                <a:schemeClr val="bg1">
                  <a:lumMod val="50000"/>
                </a:schemeClr>
              </a:solidFill>
              <a:latin typeface="Consolas"/>
              <a:cs typeface="Consolas"/>
            </a:endParaRPr>
          </a:p>
          <a:p>
            <a:pPr marL="457200" lvl="1" indent="0">
              <a:spcBef>
                <a:spcPts val="400"/>
              </a:spcBef>
              <a:spcAft>
                <a:spcPts val="0"/>
              </a:spcAft>
              <a:buNone/>
            </a:pPr>
            <a:r>
              <a:rPr lang="en-US" sz="2000" b="1" dirty="0" err="1" smtClean="0">
                <a:solidFill>
                  <a:srgbClr val="3366FF"/>
                </a:solidFill>
                <a:latin typeface="Consolas"/>
                <a:cs typeface="Consolas"/>
              </a:rPr>
              <a:t>shared_array</a:t>
            </a:r>
            <a:r>
              <a:rPr lang="en-US" sz="2000" b="1" dirty="0">
                <a:solidFill>
                  <a:srgbClr val="3366FF"/>
                </a:solidFill>
                <a:latin typeface="Consolas"/>
                <a:cs typeface="Consolas"/>
              </a:rPr>
              <a:t>&lt;</a:t>
            </a:r>
            <a:r>
              <a:rPr lang="en-US" sz="2000" b="1" dirty="0" err="1">
                <a:solidFill>
                  <a:srgbClr val="C0504D"/>
                </a:solidFill>
                <a:latin typeface="Consolas"/>
                <a:cs typeface="Consolas"/>
              </a:rPr>
              <a:t>int</a:t>
            </a:r>
            <a:r>
              <a:rPr lang="en-US" sz="2000" b="1" dirty="0">
                <a:solidFill>
                  <a:srgbClr val="3366FF"/>
                </a:solidFill>
                <a:latin typeface="Consolas"/>
                <a:cs typeface="Consolas"/>
              </a:rPr>
              <a:t>&gt; </a:t>
            </a:r>
            <a:r>
              <a:rPr lang="en-US" sz="2000" b="1" dirty="0" err="1">
                <a:solidFill>
                  <a:srgbClr val="3366FF"/>
                </a:solidFill>
                <a:latin typeface="Consolas"/>
                <a:cs typeface="Consolas"/>
              </a:rPr>
              <a:t>sa</a:t>
            </a:r>
            <a:r>
              <a:rPr lang="en-US" sz="2000" b="1" dirty="0">
                <a:solidFill>
                  <a:srgbClr val="3366FF"/>
                </a:solidFill>
                <a:latin typeface="Consolas"/>
                <a:cs typeface="Consolas"/>
              </a:rPr>
              <a:t>(8); </a:t>
            </a:r>
            <a:r>
              <a:rPr lang="en-US" sz="2000" b="1" dirty="0" smtClean="0">
                <a:solidFill>
                  <a:srgbClr val="3366FF"/>
                </a:solidFill>
                <a:latin typeface="Consolas"/>
                <a:cs typeface="Consolas"/>
              </a:rPr>
              <a:t> </a:t>
            </a:r>
            <a:r>
              <a:rPr lang="en-US" sz="2000" b="1" dirty="0" smtClean="0">
                <a:solidFill>
                  <a:srgbClr val="7F7F7F"/>
                </a:solidFill>
                <a:latin typeface="Consolas"/>
                <a:cs typeface="Consolas"/>
              </a:rPr>
              <a:t>/</a:t>
            </a:r>
            <a:r>
              <a:rPr lang="en-US" sz="2000" b="1" dirty="0">
                <a:solidFill>
                  <a:srgbClr val="7F7F7F"/>
                </a:solidFill>
                <a:latin typeface="Consolas"/>
                <a:cs typeface="Consolas"/>
              </a:rPr>
              <a:t>/ array in shared space</a:t>
            </a:r>
            <a:endParaRPr lang="en-US" sz="2000" dirty="0">
              <a:solidFill>
                <a:schemeClr val="bg1">
                  <a:lumMod val="50000"/>
                </a:schemeClr>
              </a:solidFill>
              <a:latin typeface="Consolas"/>
              <a:cs typeface="Consolas"/>
            </a:endParaRPr>
          </a:p>
          <a:p>
            <a:pPr>
              <a:spcBef>
                <a:spcPts val="400"/>
              </a:spcBef>
              <a:spcAft>
                <a:spcPts val="0"/>
              </a:spcAft>
            </a:pPr>
            <a:r>
              <a:rPr lang="en-US" sz="2000" dirty="0" smtClean="0"/>
              <a:t>Locks</a:t>
            </a:r>
            <a:endParaRPr lang="en-US" sz="2000" b="1" dirty="0" smtClean="0">
              <a:solidFill>
                <a:schemeClr val="bg1">
                  <a:lumMod val="50000"/>
                </a:schemeClr>
              </a:solidFill>
              <a:latin typeface="Consolas"/>
              <a:cs typeface="Consolas"/>
            </a:endParaRPr>
          </a:p>
          <a:p>
            <a:pPr marL="457200" lvl="1" indent="0">
              <a:spcBef>
                <a:spcPts val="400"/>
              </a:spcBef>
              <a:spcAft>
                <a:spcPts val="0"/>
              </a:spcAft>
              <a:buNone/>
            </a:pPr>
            <a:r>
              <a:rPr lang="en-US" sz="2000" dirty="0" smtClean="0">
                <a:solidFill>
                  <a:srgbClr val="3366FF"/>
                </a:solidFill>
                <a:latin typeface="Consolas"/>
                <a:cs typeface="Consolas"/>
              </a:rPr>
              <a:t> </a:t>
            </a:r>
            <a:r>
              <a:rPr lang="en-US" sz="2000" b="1" dirty="0" err="1">
                <a:solidFill>
                  <a:srgbClr val="3366FF"/>
                </a:solidFill>
                <a:latin typeface="Consolas" pitchFamily="49" charset="0"/>
                <a:cs typeface="Consolas" pitchFamily="49" charset="0"/>
              </a:rPr>
              <a:t>shared_lock</a:t>
            </a:r>
            <a:r>
              <a:rPr lang="en-US" sz="2000" dirty="0">
                <a:latin typeface="Consolas" pitchFamily="49" charset="0"/>
                <a:cs typeface="Consolas" pitchFamily="49" charset="0"/>
              </a:rPr>
              <a:t> l</a:t>
            </a:r>
            <a:r>
              <a:rPr lang="en-US" sz="2000" dirty="0" smtClean="0">
                <a:latin typeface="Consolas" pitchFamily="49" charset="0"/>
                <a:cs typeface="Consolas" pitchFamily="49" charset="0"/>
              </a:rPr>
              <a:t>;		   </a:t>
            </a:r>
            <a:r>
              <a:rPr lang="en-US" sz="2000" b="1" dirty="0" smtClean="0">
                <a:solidFill>
                  <a:schemeClr val="bg1">
                    <a:lumMod val="50000"/>
                  </a:schemeClr>
                </a:solidFill>
                <a:latin typeface="Courier New"/>
                <a:cs typeface="Courier New"/>
              </a:rPr>
              <a:t>// lock in shared space</a:t>
            </a:r>
          </a:p>
          <a:p>
            <a:pPr>
              <a:spcBef>
                <a:spcPts val="400"/>
              </a:spcBef>
              <a:spcAft>
                <a:spcPts val="0"/>
              </a:spcAft>
            </a:pPr>
            <a:endParaRPr lang="en-US" sz="2000" dirty="0" smtClean="0"/>
          </a:p>
          <a:p>
            <a:pPr>
              <a:spcBef>
                <a:spcPts val="400"/>
              </a:spcBef>
              <a:spcAft>
                <a:spcPts val="0"/>
              </a:spcAft>
            </a:pPr>
            <a:r>
              <a:rPr lang="en-US" sz="2000" dirty="0" smtClean="0"/>
              <a:t>Default execution model is SPMD, but with optional </a:t>
            </a:r>
            <a:r>
              <a:rPr lang="en-US" sz="2000" dirty="0" err="1" smtClean="0"/>
              <a:t>async</a:t>
            </a:r>
            <a:endParaRPr lang="en-US" sz="2000" dirty="0" smtClean="0"/>
          </a:p>
          <a:p>
            <a:pPr marL="0" indent="0">
              <a:spcBef>
                <a:spcPts val="400"/>
              </a:spcBef>
              <a:spcAft>
                <a:spcPts val="0"/>
              </a:spcAft>
              <a:buNone/>
            </a:pPr>
            <a:r>
              <a:rPr lang="en-US" sz="1600" dirty="0" smtClean="0">
                <a:solidFill>
                  <a:schemeClr val="bg1">
                    <a:lumMod val="50000"/>
                  </a:schemeClr>
                </a:solidFill>
                <a:latin typeface="Consolas"/>
                <a:cs typeface="Consolas"/>
              </a:rPr>
              <a:t>	</a:t>
            </a:r>
            <a:r>
              <a:rPr lang="en-US" sz="2000" b="1" dirty="0" err="1" smtClean="0">
                <a:solidFill>
                  <a:srgbClr val="3366FF"/>
                </a:solidFill>
                <a:latin typeface="Consolas"/>
                <a:cs typeface="Consolas"/>
              </a:rPr>
              <a:t>async</a:t>
            </a:r>
            <a:r>
              <a:rPr lang="en-US" sz="2000" b="1" dirty="0" smtClean="0">
                <a:solidFill>
                  <a:srgbClr val="3366FF"/>
                </a:solidFill>
                <a:latin typeface="Consolas"/>
                <a:cs typeface="Consolas"/>
              </a:rPr>
              <a:t>(place)</a:t>
            </a:r>
            <a:r>
              <a:rPr lang="en-US" sz="2000" b="1" dirty="0" smtClean="0">
                <a:latin typeface="Consolas"/>
                <a:cs typeface="Consolas"/>
              </a:rPr>
              <a:t>(Function f, T1 arg1,…);</a:t>
            </a:r>
          </a:p>
          <a:p>
            <a:pPr marL="457200" lvl="1" indent="0">
              <a:spcBef>
                <a:spcPts val="400"/>
              </a:spcBef>
              <a:spcAft>
                <a:spcPts val="0"/>
              </a:spcAft>
              <a:buNone/>
            </a:pPr>
            <a:r>
              <a:rPr lang="en-US" sz="2000" b="1" dirty="0" smtClean="0">
                <a:solidFill>
                  <a:srgbClr val="3366FF"/>
                </a:solidFill>
                <a:latin typeface="Consolas"/>
                <a:ea typeface="ＭＳ Ｐゴシック" charset="-128"/>
                <a:cs typeface="Consolas"/>
              </a:rPr>
              <a:t>	wait()</a:t>
            </a:r>
            <a:r>
              <a:rPr lang="en-US" sz="2000" b="1" dirty="0" smtClean="0">
                <a:solidFill>
                  <a:srgbClr val="000000"/>
                </a:solidFill>
                <a:latin typeface="Consolas"/>
                <a:ea typeface="ＭＳ Ｐゴシック" charset="-128"/>
                <a:cs typeface="Consolas"/>
              </a:rPr>
              <a:t>;     </a:t>
            </a:r>
            <a:r>
              <a:rPr lang="en-US" sz="2000" b="1" dirty="0" smtClean="0">
                <a:solidFill>
                  <a:schemeClr val="bg1">
                    <a:lumMod val="50000"/>
                  </a:schemeClr>
                </a:solidFill>
                <a:latin typeface="Consolas"/>
                <a:ea typeface="ＭＳ Ｐゴシック" charset="-128"/>
                <a:cs typeface="Consolas"/>
              </a:rPr>
              <a:t>// other side does poll()</a:t>
            </a:r>
            <a:endParaRPr lang="en-US" sz="2000" dirty="0">
              <a:solidFill>
                <a:schemeClr val="bg1">
                  <a:lumMod val="50000"/>
                </a:schemeClr>
              </a:solidFill>
              <a:latin typeface="Consolas"/>
              <a:ea typeface="ＭＳ Ｐゴシック" charset="-128"/>
              <a:cs typeface="Consolas"/>
            </a:endParaRPr>
          </a:p>
          <a:p>
            <a:pPr>
              <a:spcBef>
                <a:spcPts val="400"/>
              </a:spcBef>
              <a:spcAft>
                <a:spcPts val="0"/>
              </a:spcAft>
            </a:pPr>
            <a:endParaRPr lang="en-US" sz="2200" dirty="0" smtClean="0">
              <a:solidFill>
                <a:srgbClr val="000000"/>
              </a:solidFill>
              <a:ea typeface="ＭＳ Ｐゴシック" charset="-128"/>
              <a:cs typeface="Consolas"/>
            </a:endParaRPr>
          </a:p>
          <a:p>
            <a:pPr>
              <a:spcBef>
                <a:spcPts val="400"/>
              </a:spcBef>
              <a:spcAft>
                <a:spcPts val="0"/>
              </a:spcAft>
            </a:pPr>
            <a:endParaRPr lang="en-US" sz="2200" b="1" dirty="0">
              <a:solidFill>
                <a:srgbClr val="000000"/>
              </a:solidFill>
              <a:ea typeface="ＭＳ Ｐゴシック" charset="-128"/>
              <a:cs typeface="Consolas"/>
            </a:endParaRPr>
          </a:p>
          <a:p>
            <a:pPr lvl="1">
              <a:spcBef>
                <a:spcPts val="400"/>
              </a:spcBef>
              <a:spcAft>
                <a:spcPts val="0"/>
              </a:spcAft>
            </a:pPr>
            <a:endParaRPr lang="en-US" sz="2000" dirty="0" smtClean="0"/>
          </a:p>
        </p:txBody>
      </p:sp>
    </p:spTree>
    <p:extLst>
      <p:ext uri="{BB962C8B-B14F-4D97-AF65-F5344CB8AC3E}">
        <p14:creationId xmlns:p14="http://schemas.microsoft.com/office/powerpoint/2010/main" val="4734186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731320" y="160488"/>
            <a:ext cx="7391400" cy="1077218"/>
          </a:xfrm>
        </p:spPr>
        <p:txBody>
          <a:bodyPr>
            <a:normAutofit/>
          </a:bodyPr>
          <a:lstStyle/>
          <a:p>
            <a:r>
              <a:rPr lang="en-US" dirty="0" smtClean="0"/>
              <a:t>UPC++ Translation Example</a:t>
            </a:r>
            <a:endParaRPr lang="en-US" dirty="0"/>
          </a:p>
        </p:txBody>
      </p:sp>
      <p:grpSp>
        <p:nvGrpSpPr>
          <p:cNvPr id="35" name="Group 34"/>
          <p:cNvGrpSpPr/>
          <p:nvPr/>
        </p:nvGrpSpPr>
        <p:grpSpPr>
          <a:xfrm>
            <a:off x="1676400" y="1237706"/>
            <a:ext cx="5723123" cy="5028089"/>
            <a:chOff x="1676400" y="604120"/>
            <a:chExt cx="5723123" cy="5028089"/>
          </a:xfrm>
        </p:grpSpPr>
        <p:sp>
          <p:nvSpPr>
            <p:cNvPr id="36" name="Content Placeholder 6"/>
            <p:cNvSpPr txBox="1">
              <a:spLocks/>
            </p:cNvSpPr>
            <p:nvPr/>
          </p:nvSpPr>
          <p:spPr>
            <a:xfrm>
              <a:off x="2713222" y="604120"/>
              <a:ext cx="3657601" cy="742727"/>
            </a:xfrm>
            <a:prstGeom prst="rect">
              <a:avLst/>
            </a:prstGeom>
            <a:solidFill>
              <a:sysClr val="window" lastClr="FFFFFF"/>
            </a:solidFill>
            <a:ln w="25400" cap="flat" cmpd="sng" algn="ctr">
              <a:solidFill>
                <a:sysClr val="window" lastClr="FFFFFF">
                  <a:lumMod val="85000"/>
                </a:sysClr>
              </a:solidFill>
              <a:prstDash val="solid"/>
            </a:ln>
            <a:effectLst/>
          </p:spPr>
          <p:txBody>
            <a:bodyPr vert="horz" lIns="91440" tIns="45720" rIns="91440" bIns="45720" rtlCol="0">
              <a:normAutofit fontScale="40000" lnSpcReduction="20000"/>
            </a:bodyPr>
            <a:lstStyle>
              <a:lvl1pPr marL="342900" indent="-342900" algn="l" defTabSz="457200" rtl="0" eaLnBrk="1" latinLnBrk="0" hangingPunct="1">
                <a:spcBef>
                  <a:spcPct val="20000"/>
                </a:spcBef>
                <a:buFont typeface="Arial"/>
                <a:buChar char="•"/>
                <a:defRPr sz="3200" kern="1200">
                  <a:solidFill>
                    <a:schemeClr val="dk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dk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dk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4500" b="1" i="0" u="none" strike="noStrike" kern="1200" cap="none" spc="0" normalizeH="0" baseline="0" noProof="0" dirty="0" err="1" smtClean="0">
                  <a:ln>
                    <a:noFill/>
                  </a:ln>
                  <a:solidFill>
                    <a:srgbClr val="3366FF"/>
                  </a:solidFill>
                  <a:effectLst/>
                  <a:uLnTx/>
                  <a:uFillTx/>
                  <a:latin typeface="Calibri"/>
                  <a:ea typeface="+mn-ea"/>
                  <a:cs typeface="+mn-cs"/>
                </a:rPr>
                <a:t>shared_array</a:t>
              </a:r>
              <a:r>
                <a:rPr kumimoji="0" lang="en-US" sz="4500" b="1" i="0" u="none" strike="noStrike" kern="1200" cap="none" spc="0" normalizeH="0" baseline="0" noProof="0" dirty="0" smtClean="0">
                  <a:ln>
                    <a:noFill/>
                  </a:ln>
                  <a:solidFill>
                    <a:srgbClr val="3366FF"/>
                  </a:solidFill>
                  <a:effectLst/>
                  <a:uLnTx/>
                  <a:uFillTx/>
                  <a:latin typeface="Calibri"/>
                  <a:ea typeface="+mn-ea"/>
                  <a:cs typeface="+mn-cs"/>
                </a:rPr>
                <a:t> &lt;</a:t>
              </a:r>
              <a:r>
                <a:rPr kumimoji="0" lang="en-US" sz="4500" b="1" i="0" u="none" strike="noStrike" kern="1200" cap="none" spc="0" normalizeH="0" baseline="0" noProof="0" dirty="0" err="1" smtClean="0">
                  <a:ln>
                    <a:noFill/>
                  </a:ln>
                  <a:solidFill>
                    <a:sysClr val="windowText" lastClr="000000"/>
                  </a:solidFill>
                  <a:effectLst/>
                  <a:uLnTx/>
                  <a:uFillTx/>
                  <a:latin typeface="Calibri"/>
                  <a:ea typeface="+mn-ea"/>
                  <a:cs typeface="+mn-cs"/>
                </a:rPr>
                <a:t>int</a:t>
              </a:r>
              <a:r>
                <a:rPr kumimoji="0" lang="en-US" sz="4500" b="1" i="0" u="none" strike="noStrike" kern="1200" cap="none" spc="0" normalizeH="0" baseline="0" noProof="0" dirty="0" smtClean="0">
                  <a:ln>
                    <a:noFill/>
                  </a:ln>
                  <a:solidFill>
                    <a:sysClr val="windowText" lastClr="000000"/>
                  </a:solidFill>
                  <a:effectLst/>
                  <a:uLnTx/>
                  <a:uFillTx/>
                  <a:latin typeface="Calibri"/>
                  <a:ea typeface="+mn-ea"/>
                  <a:cs typeface="+mn-cs"/>
                </a:rPr>
                <a:t>, 1</a:t>
              </a:r>
              <a:r>
                <a:rPr kumimoji="0" lang="en-US" sz="4500" b="1" i="0" u="none" strike="noStrike" kern="1200" cap="none" spc="0" normalizeH="0" baseline="0" noProof="0" dirty="0" smtClean="0">
                  <a:ln>
                    <a:noFill/>
                  </a:ln>
                  <a:solidFill>
                    <a:srgbClr val="3366FF"/>
                  </a:solidFill>
                  <a:effectLst/>
                  <a:uLnTx/>
                  <a:uFillTx/>
                  <a:latin typeface="Calibri"/>
                  <a:ea typeface="+mn-ea"/>
                  <a:cs typeface="+mn-cs"/>
                </a:rPr>
                <a:t>&gt; </a:t>
              </a:r>
              <a:r>
                <a:rPr kumimoji="0" lang="en-US" sz="4500" b="1" i="0" u="none" strike="noStrike" kern="1200" cap="none" spc="0" normalizeH="0" baseline="0" noProof="0" dirty="0" err="1" smtClean="0">
                  <a:ln>
                    <a:noFill/>
                  </a:ln>
                  <a:solidFill>
                    <a:srgbClr val="000000"/>
                  </a:solidFill>
                  <a:effectLst/>
                  <a:uLnTx/>
                  <a:uFillTx/>
                  <a:latin typeface="Calibri"/>
                  <a:ea typeface="+mn-ea"/>
                  <a:cs typeface="+mn-cs"/>
                </a:rPr>
                <a:t>sa</a:t>
              </a:r>
              <a:r>
                <a:rPr kumimoji="0" lang="en-US" sz="4500" b="1" i="0" u="none" strike="noStrike" kern="1200" cap="none" spc="0" normalizeH="0" baseline="0" noProof="0" dirty="0" smtClean="0">
                  <a:ln>
                    <a:noFill/>
                  </a:ln>
                  <a:solidFill>
                    <a:srgbClr val="000000"/>
                  </a:solidFill>
                  <a:effectLst/>
                  <a:uLnTx/>
                  <a:uFillTx/>
                  <a:latin typeface="Calibri"/>
                  <a:ea typeface="+mn-ea"/>
                  <a:cs typeface="+mn-cs"/>
                </a:rPr>
                <a:t>(100);</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4500" b="1" i="0" u="none" strike="noStrike" kern="1200" cap="none" spc="0" normalizeH="0" baseline="0" noProof="0" dirty="0" err="1" smtClean="0">
                  <a:ln>
                    <a:noFill/>
                  </a:ln>
                  <a:solidFill>
                    <a:srgbClr val="000000"/>
                  </a:solidFill>
                  <a:effectLst/>
                  <a:uLnTx/>
                  <a:uFillTx/>
                  <a:latin typeface="Calibri"/>
                  <a:ea typeface="+mn-ea"/>
                  <a:cs typeface="+mn-cs"/>
                </a:rPr>
                <a:t>sa</a:t>
              </a:r>
              <a:r>
                <a:rPr kumimoji="0" lang="en-US" sz="4500" b="1" i="0" u="none" strike="noStrike" kern="1200" cap="none" spc="0" normalizeH="0" baseline="0" noProof="0" dirty="0" smtClean="0">
                  <a:ln>
                    <a:noFill/>
                  </a:ln>
                  <a:solidFill>
                    <a:srgbClr val="C0504D"/>
                  </a:solidFill>
                  <a:effectLst/>
                  <a:uLnTx/>
                  <a:uFillTx/>
                  <a:latin typeface="Calibri"/>
                  <a:ea typeface="+mn-ea"/>
                  <a:cs typeface="+mn-cs"/>
                </a:rPr>
                <a:t>[</a:t>
              </a:r>
              <a:r>
                <a:rPr kumimoji="0" lang="en-US" sz="4500" b="1" i="0" u="none" strike="noStrike" kern="1200" cap="none" spc="0" normalizeH="0" baseline="0" noProof="0" dirty="0" smtClean="0">
                  <a:ln>
                    <a:noFill/>
                  </a:ln>
                  <a:solidFill>
                    <a:srgbClr val="000000"/>
                  </a:solidFill>
                  <a:effectLst/>
                  <a:uLnTx/>
                  <a:uFillTx/>
                  <a:latin typeface="Calibri"/>
                  <a:ea typeface="+mn-ea"/>
                  <a:cs typeface="+mn-cs"/>
                </a:rPr>
                <a:t>0</a:t>
              </a:r>
              <a:r>
                <a:rPr kumimoji="0" lang="en-US" sz="4500" b="1" i="0" u="none" strike="noStrike" kern="1200" cap="none" spc="0" normalizeH="0" baseline="0" noProof="0" dirty="0" smtClean="0">
                  <a:ln>
                    <a:noFill/>
                  </a:ln>
                  <a:solidFill>
                    <a:srgbClr val="C0504D"/>
                  </a:solidFill>
                  <a:effectLst/>
                  <a:uLnTx/>
                  <a:uFillTx/>
                  <a:latin typeface="Calibri"/>
                  <a:ea typeface="+mn-ea"/>
                  <a:cs typeface="+mn-cs"/>
                </a:rPr>
                <a:t>]</a:t>
              </a:r>
              <a:r>
                <a:rPr kumimoji="0" lang="en-US" sz="4500" b="1" i="0" u="none" strike="noStrike" kern="1200" cap="none" spc="0" normalizeH="0" baseline="0" noProof="0" dirty="0" smtClean="0">
                  <a:ln>
                    <a:noFill/>
                  </a:ln>
                  <a:solidFill>
                    <a:srgbClr val="000000"/>
                  </a:solidFill>
                  <a:effectLst/>
                  <a:uLnTx/>
                  <a:uFillTx/>
                  <a:latin typeface="Calibri"/>
                  <a:ea typeface="+mn-ea"/>
                  <a:cs typeface="+mn-cs"/>
                </a:rPr>
                <a:t> </a:t>
              </a:r>
              <a:r>
                <a:rPr kumimoji="0" lang="en-US" sz="4500" b="1" i="0" u="none" strike="noStrike" kern="1200" cap="none" spc="0" normalizeH="0" baseline="0" noProof="0" dirty="0" smtClean="0">
                  <a:ln>
                    <a:noFill/>
                  </a:ln>
                  <a:solidFill>
                    <a:srgbClr val="C0504D"/>
                  </a:solidFill>
                  <a:effectLst/>
                  <a:uLnTx/>
                  <a:uFillTx/>
                  <a:latin typeface="Calibri"/>
                  <a:ea typeface="+mn-ea"/>
                  <a:cs typeface="+mn-cs"/>
                </a:rPr>
                <a:t>=</a:t>
              </a:r>
              <a:r>
                <a:rPr kumimoji="0" lang="en-US" sz="4500" b="1" i="0" u="none" strike="noStrike" kern="1200" cap="none" spc="0" normalizeH="0" baseline="0" noProof="0" dirty="0" smtClean="0">
                  <a:ln>
                    <a:noFill/>
                  </a:ln>
                  <a:solidFill>
                    <a:srgbClr val="000000"/>
                  </a:solidFill>
                  <a:effectLst/>
                  <a:uLnTx/>
                  <a:uFillTx/>
                  <a:latin typeface="Calibri"/>
                  <a:ea typeface="+mn-ea"/>
                  <a:cs typeface="+mn-cs"/>
                </a:rPr>
                <a:t> 1;  </a:t>
              </a:r>
              <a:r>
                <a:rPr kumimoji="0" lang="en-US" sz="4500" b="0" i="0" u="none" strike="noStrike" kern="1200" cap="none" spc="0" normalizeH="0" baseline="0" noProof="0" dirty="0" smtClean="0">
                  <a:ln>
                    <a:noFill/>
                  </a:ln>
                  <a:solidFill>
                    <a:sysClr val="window" lastClr="FFFFFF">
                      <a:lumMod val="50000"/>
                    </a:sysClr>
                  </a:solidFill>
                  <a:effectLst/>
                  <a:uLnTx/>
                  <a:uFillTx/>
                  <a:latin typeface="Calibri"/>
                  <a:ea typeface="+mn-ea"/>
                  <a:cs typeface="+mn-cs"/>
                </a:rPr>
                <a:t>// “[]” and “=” overloaded</a:t>
              </a:r>
            </a:p>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2400" b="0" i="0" u="none" strike="noStrike" kern="1200" cap="none" spc="0" normalizeH="0" baseline="0" noProof="0" dirty="0">
                <a:ln>
                  <a:noFill/>
                </a:ln>
                <a:solidFill>
                  <a:srgbClr val="0070C0"/>
                </a:solidFill>
                <a:effectLst/>
                <a:uLnTx/>
                <a:uFillTx/>
                <a:latin typeface="Calibri"/>
                <a:ea typeface="+mn-ea"/>
                <a:cs typeface="+mn-cs"/>
              </a:endParaRPr>
            </a:p>
          </p:txBody>
        </p:sp>
        <p:sp>
          <p:nvSpPr>
            <p:cNvPr id="37" name="Rectangle 36"/>
            <p:cNvSpPr/>
            <p:nvPr/>
          </p:nvSpPr>
          <p:spPr>
            <a:xfrm>
              <a:off x="2713223" y="1696050"/>
              <a:ext cx="3657600" cy="3048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 Compiler</a:t>
              </a:r>
            </a:p>
          </p:txBody>
        </p:sp>
        <p:sp>
          <p:nvSpPr>
            <p:cNvPr id="38" name="Rectangle 37"/>
            <p:cNvSpPr/>
            <p:nvPr/>
          </p:nvSpPr>
          <p:spPr>
            <a:xfrm>
              <a:off x="2713223" y="3561730"/>
              <a:ext cx="3657600" cy="304800"/>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UPC++ Runtime</a:t>
              </a:r>
            </a:p>
          </p:txBody>
        </p:sp>
        <p:sp>
          <p:nvSpPr>
            <p:cNvPr id="39" name="Rectangle 38"/>
            <p:cNvSpPr/>
            <p:nvPr/>
          </p:nvSpPr>
          <p:spPr>
            <a:xfrm>
              <a:off x="1676400" y="5330348"/>
              <a:ext cx="2057400" cy="298922"/>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libri"/>
                  <a:ea typeface="+mn-ea"/>
                  <a:cs typeface="+mn-cs"/>
                </a:rPr>
                <a:t>Local </a:t>
              </a:r>
              <a:r>
                <a:rPr kumimoji="0" lang="en-US" sz="1800" b="0" i="0" u="none" strike="noStrike" kern="0" cap="none" spc="0" normalizeH="0" baseline="0" noProof="0" dirty="0">
                  <a:ln>
                    <a:noFill/>
                  </a:ln>
                  <a:solidFill>
                    <a:srgbClr val="000000"/>
                  </a:solidFill>
                  <a:effectLst/>
                  <a:uLnTx/>
                  <a:uFillTx/>
                  <a:latin typeface="Calibri"/>
                  <a:ea typeface="+mn-ea"/>
                  <a:cs typeface="+mn-cs"/>
                </a:rPr>
                <a:t>Access</a:t>
              </a:r>
            </a:p>
          </p:txBody>
        </p:sp>
        <p:sp>
          <p:nvSpPr>
            <p:cNvPr id="40" name="Flowchart: Decision 17"/>
            <p:cNvSpPr/>
            <p:nvPr/>
          </p:nvSpPr>
          <p:spPr>
            <a:xfrm>
              <a:off x="3276600" y="4265634"/>
              <a:ext cx="2438400" cy="941365"/>
            </a:xfrm>
            <a:prstGeom prst="flowChartDecision">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Is </a:t>
              </a:r>
              <a:r>
                <a:rPr kumimoji="0" lang="en-US" sz="1600" b="0" i="1" u="none" strike="noStrike" kern="0" cap="none" spc="0" normalizeH="0" baseline="0" noProof="0" dirty="0" err="1" smtClean="0">
                  <a:ln>
                    <a:noFill/>
                  </a:ln>
                  <a:solidFill>
                    <a:srgbClr val="000000"/>
                  </a:solidFill>
                  <a:effectLst/>
                  <a:uLnTx/>
                  <a:uFillTx/>
                  <a:latin typeface="Calibri"/>
                  <a:ea typeface="+mn-ea"/>
                  <a:cs typeface="+mn-cs"/>
                </a:rPr>
                <a:t>tmp_ref</a:t>
              </a:r>
              <a:r>
                <a:rPr kumimoji="0" lang="en-US" sz="1600" b="0" i="1" u="none" strike="noStrike" kern="0" cap="none" spc="0" normalizeH="0" baseline="0" noProof="0" dirty="0" smtClean="0">
                  <a:ln>
                    <a:noFill/>
                  </a:ln>
                  <a:solidFill>
                    <a:srgbClr val="000000"/>
                  </a:solidFill>
                  <a:effectLst/>
                  <a:uLnTx/>
                  <a:uFillTx/>
                  <a:latin typeface="Calibri"/>
                  <a:ea typeface="+mn-ea"/>
                  <a:cs typeface="+mn-cs"/>
                </a:rPr>
                <a:t> </a:t>
              </a:r>
              <a:r>
                <a:rPr kumimoji="0" lang="en-US" sz="1600" b="0" i="0" u="none" strike="noStrike" kern="0" cap="none" spc="0" normalizeH="0" baseline="0" noProof="0" dirty="0">
                  <a:ln>
                    <a:noFill/>
                  </a:ln>
                  <a:solidFill>
                    <a:srgbClr val="000000"/>
                  </a:solidFill>
                  <a:effectLst/>
                  <a:uLnTx/>
                  <a:uFillTx/>
                  <a:latin typeface="Calibri"/>
                  <a:ea typeface="+mn-ea"/>
                  <a:cs typeface="+mn-cs"/>
                </a:rPr>
                <a:t>local?</a:t>
              </a:r>
            </a:p>
          </p:txBody>
        </p:sp>
        <p:cxnSp>
          <p:nvCxnSpPr>
            <p:cNvPr id="41" name="Elbow Connector 40"/>
            <p:cNvCxnSpPr>
              <a:stCxn id="40" idx="1"/>
            </p:cNvCxnSpPr>
            <p:nvPr/>
          </p:nvCxnSpPr>
          <p:spPr>
            <a:xfrm rot="10800000" flipV="1">
              <a:off x="2713224" y="4736316"/>
              <a:ext cx="563377" cy="594031"/>
            </a:xfrm>
            <a:prstGeom prst="bentConnector2">
              <a:avLst/>
            </a:prstGeom>
            <a:noFill/>
            <a:ln w="25400" cap="flat" cmpd="sng" algn="ctr">
              <a:solidFill>
                <a:srgbClr val="9BBB59"/>
              </a:solidFill>
              <a:prstDash val="solid"/>
              <a:tailEnd type="arrow"/>
            </a:ln>
            <a:effectLst>
              <a:outerShdw blurRad="40000" dist="20000" dir="5400000" rotWithShape="0">
                <a:srgbClr val="000000">
                  <a:alpha val="38000"/>
                </a:srgbClr>
              </a:outerShdw>
            </a:effectLst>
          </p:spPr>
        </p:cxnSp>
        <p:cxnSp>
          <p:nvCxnSpPr>
            <p:cNvPr id="42" name="Elbow Connector 19"/>
            <p:cNvCxnSpPr>
              <a:stCxn id="40" idx="3"/>
              <a:endCxn id="66" idx="0"/>
            </p:cNvCxnSpPr>
            <p:nvPr/>
          </p:nvCxnSpPr>
          <p:spPr>
            <a:xfrm>
              <a:off x="5715000" y="4736317"/>
              <a:ext cx="655823" cy="596970"/>
            </a:xfrm>
            <a:prstGeom prst="bentConnector2">
              <a:avLst/>
            </a:prstGeom>
            <a:noFill/>
            <a:ln w="25400" cap="flat" cmpd="sng" algn="ctr">
              <a:solidFill>
                <a:srgbClr val="9BBB59"/>
              </a:solidFill>
              <a:prstDash val="solid"/>
              <a:tailEnd type="arrow"/>
            </a:ln>
            <a:effectLst>
              <a:outerShdw blurRad="40000" dist="20000" dir="5400000" rotWithShape="0">
                <a:srgbClr val="000000">
                  <a:alpha val="38000"/>
                </a:srgbClr>
              </a:outerShdw>
            </a:effectLst>
          </p:spPr>
        </p:cxnSp>
        <p:sp>
          <p:nvSpPr>
            <p:cNvPr id="46" name="Down Arrow 45"/>
            <p:cNvSpPr/>
            <p:nvPr/>
          </p:nvSpPr>
          <p:spPr>
            <a:xfrm>
              <a:off x="4313423" y="1410347"/>
              <a:ext cx="457200" cy="228600"/>
            </a:xfrm>
            <a:prstGeom prst="downArrow">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60" name="Down Arrow 59"/>
            <p:cNvSpPr/>
            <p:nvPr/>
          </p:nvSpPr>
          <p:spPr>
            <a:xfrm>
              <a:off x="4313423" y="2111675"/>
              <a:ext cx="457200" cy="228600"/>
            </a:xfrm>
            <a:prstGeom prst="downArrow">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61" name="Down Arrow 60"/>
            <p:cNvSpPr/>
            <p:nvPr/>
          </p:nvSpPr>
          <p:spPr>
            <a:xfrm>
              <a:off x="4313423" y="3937833"/>
              <a:ext cx="457200" cy="228600"/>
            </a:xfrm>
            <a:prstGeom prst="downArrow">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62" name="TextBox 61"/>
            <p:cNvSpPr txBox="1"/>
            <p:nvPr/>
          </p:nvSpPr>
          <p:spPr>
            <a:xfrm>
              <a:off x="2713223" y="4366985"/>
              <a:ext cx="6858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ＭＳ Ｐゴシック" charset="0"/>
                  <a:cs typeface="ＭＳ Ｐゴシック" charset="0"/>
                </a:rPr>
                <a:t>Yes</a:t>
              </a:r>
            </a:p>
          </p:txBody>
        </p:sp>
        <p:sp>
          <p:nvSpPr>
            <p:cNvPr id="63" name="TextBox 62"/>
            <p:cNvSpPr txBox="1"/>
            <p:nvPr/>
          </p:nvSpPr>
          <p:spPr>
            <a:xfrm>
              <a:off x="5760696" y="4366984"/>
              <a:ext cx="6858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ＭＳ Ｐゴシック" charset="0"/>
                  <a:cs typeface="ＭＳ Ｐゴシック" charset="0"/>
                </a:rPr>
                <a:t>No</a:t>
              </a:r>
            </a:p>
          </p:txBody>
        </p:sp>
        <p:sp>
          <p:nvSpPr>
            <p:cNvPr id="64" name="Down Arrow 63"/>
            <p:cNvSpPr/>
            <p:nvPr/>
          </p:nvSpPr>
          <p:spPr>
            <a:xfrm>
              <a:off x="4313423" y="3280664"/>
              <a:ext cx="457200" cy="228600"/>
            </a:xfrm>
            <a:prstGeom prst="downArrow">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65" name="Content Placeholder 6"/>
            <p:cNvSpPr txBox="1">
              <a:spLocks/>
            </p:cNvSpPr>
            <p:nvPr/>
          </p:nvSpPr>
          <p:spPr>
            <a:xfrm>
              <a:off x="2713222" y="2418141"/>
              <a:ext cx="3657601" cy="799023"/>
            </a:xfrm>
            <a:prstGeom prst="rect">
              <a:avLst/>
            </a:prstGeom>
            <a:solidFill>
              <a:sysClr val="window" lastClr="FFFFFF"/>
            </a:solidFill>
            <a:ln w="25400" cap="flat" cmpd="sng" algn="ctr">
              <a:solidFill>
                <a:sysClr val="window" lastClr="FFFFFF">
                  <a:lumMod val="85000"/>
                </a:sysClr>
              </a:solidFill>
              <a:prstDash val="solid"/>
            </a:ln>
            <a:effectLst/>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dk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dk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dk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342900" marR="0" lvl="0" indent="-342900" algn="ctr" defTabSz="457200" rtl="0" eaLnBrk="1" fontAlgn="auto" latinLnBrk="0" hangingPunct="1">
                <a:lnSpc>
                  <a:spcPct val="100000"/>
                </a:lnSpc>
                <a:spcBef>
                  <a:spcPct val="20000"/>
                </a:spcBef>
                <a:spcAft>
                  <a:spcPts val="0"/>
                </a:spcAft>
                <a:buClrTx/>
                <a:buSzTx/>
                <a:buFont typeface="Arial"/>
                <a:buNone/>
                <a:tabLst/>
                <a:defRPr/>
              </a:pPr>
              <a:r>
                <a:rPr kumimoji="0" lang="en-US" sz="1800" b="1" i="0" u="none" strike="noStrike" kern="1200" cap="none" spc="0" normalizeH="0" baseline="0" noProof="0" dirty="0" err="1" smtClean="0">
                  <a:ln>
                    <a:noFill/>
                  </a:ln>
                  <a:solidFill>
                    <a:sysClr val="windowText" lastClr="000000"/>
                  </a:solidFill>
                  <a:effectLst/>
                  <a:uLnTx/>
                  <a:uFillTx/>
                  <a:latin typeface="Calibri"/>
                  <a:ea typeface="+mn-ea"/>
                  <a:cs typeface="+mn-cs"/>
                </a:rPr>
                <a:t>tmp_ref</a:t>
              </a:r>
              <a:r>
                <a:rPr kumimoji="0" lang="en-US" sz="1800" b="1" i="0" u="none" strike="noStrike" kern="1200" cap="none" spc="0" normalizeH="0" baseline="0" noProof="0" dirty="0" smtClean="0">
                  <a:ln>
                    <a:noFill/>
                  </a:ln>
                  <a:solidFill>
                    <a:sysClr val="windowText" lastClr="000000"/>
                  </a:solidFill>
                  <a:effectLst/>
                  <a:uLnTx/>
                  <a:uFillTx/>
                  <a:latin typeface="Calibri"/>
                  <a:ea typeface="+mn-ea"/>
                  <a:cs typeface="+mn-cs"/>
                </a:rPr>
                <a:t> = </a:t>
              </a:r>
              <a:r>
                <a:rPr kumimoji="0" lang="en-US" sz="1800" b="1" i="0" u="none" strike="noStrike" kern="1200" cap="none" spc="0" normalizeH="0" baseline="0" noProof="0" dirty="0" err="1" smtClean="0">
                  <a:ln>
                    <a:noFill/>
                  </a:ln>
                  <a:solidFill>
                    <a:sysClr val="windowText" lastClr="000000"/>
                  </a:solidFill>
                  <a:effectLst/>
                  <a:uLnTx/>
                  <a:uFillTx/>
                  <a:latin typeface="Calibri"/>
                  <a:ea typeface="+mn-ea"/>
                  <a:cs typeface="+mn-cs"/>
                </a:rPr>
                <a:t>sa.</a:t>
              </a:r>
              <a:r>
                <a:rPr kumimoji="0" lang="en-US" sz="1800" b="1" i="0" u="none" strike="noStrike" kern="1200" cap="none" spc="0" normalizeH="0" baseline="0" noProof="0" dirty="0" err="1" smtClean="0">
                  <a:ln>
                    <a:noFill/>
                  </a:ln>
                  <a:solidFill>
                    <a:srgbClr val="3366FF"/>
                  </a:solidFill>
                  <a:effectLst/>
                  <a:uLnTx/>
                  <a:uFillTx/>
                  <a:latin typeface="Calibri"/>
                  <a:ea typeface="+mn-ea"/>
                  <a:cs typeface="+mn-cs"/>
                </a:rPr>
                <a:t>operator</a:t>
              </a:r>
              <a:r>
                <a:rPr kumimoji="0" lang="en-US" sz="1800" b="1" i="0" u="none" strike="noStrike" kern="1200" cap="none" spc="0" normalizeH="0" baseline="0" noProof="0" dirty="0" smtClean="0">
                  <a:ln>
                    <a:noFill/>
                  </a:ln>
                  <a:solidFill>
                    <a:srgbClr val="3366FF"/>
                  </a:solidFill>
                  <a:effectLst/>
                  <a:uLnTx/>
                  <a:uFillTx/>
                  <a:latin typeface="Calibri"/>
                  <a:ea typeface="+mn-ea"/>
                  <a:cs typeface="+mn-cs"/>
                </a:rPr>
                <a:t> </a:t>
              </a:r>
              <a:r>
                <a:rPr kumimoji="0" lang="en-US" sz="1800" b="1" i="0" u="none" strike="noStrike" kern="1200" cap="none" spc="0" normalizeH="0" baseline="0" noProof="0" dirty="0" smtClean="0">
                  <a:ln>
                    <a:noFill/>
                  </a:ln>
                  <a:solidFill>
                    <a:srgbClr val="C0504D"/>
                  </a:solidFill>
                  <a:effectLst/>
                  <a:uLnTx/>
                  <a:uFillTx/>
                  <a:latin typeface="Calibri"/>
                  <a:ea typeface="+mn-ea"/>
                  <a:cs typeface="+mn-cs"/>
                </a:rPr>
                <a:t>[]</a:t>
              </a:r>
              <a:r>
                <a:rPr kumimoji="0" lang="en-US" sz="1800" b="1" i="0" u="none" strike="noStrike" kern="1200" cap="none" spc="0" normalizeH="0" baseline="0" noProof="0" dirty="0" smtClean="0">
                  <a:ln>
                    <a:noFill/>
                  </a:ln>
                  <a:solidFill>
                    <a:srgbClr val="000000"/>
                  </a:solidFill>
                  <a:effectLst/>
                  <a:uLnTx/>
                  <a:uFillTx/>
                  <a:latin typeface="Calibri"/>
                  <a:ea typeface="+mn-ea"/>
                  <a:cs typeface="+mn-cs"/>
                </a:rPr>
                <a:t> (0);</a:t>
              </a:r>
              <a:br>
                <a:rPr kumimoji="0" lang="en-US" sz="1800" b="1" i="0" u="none" strike="noStrike" kern="1200" cap="none" spc="0" normalizeH="0" baseline="0" noProof="0" dirty="0" smtClean="0">
                  <a:ln>
                    <a:noFill/>
                  </a:ln>
                  <a:solidFill>
                    <a:srgbClr val="000000"/>
                  </a:solidFill>
                  <a:effectLst/>
                  <a:uLnTx/>
                  <a:uFillTx/>
                  <a:latin typeface="Calibri"/>
                  <a:ea typeface="+mn-ea"/>
                  <a:cs typeface="+mn-cs"/>
                </a:rPr>
              </a:br>
              <a:r>
                <a:rPr kumimoji="0" lang="en-US" sz="1800" b="1" i="0" u="none" strike="noStrike" kern="1200" cap="none" spc="0" normalizeH="0" baseline="0" noProof="0" dirty="0" err="1" smtClean="0">
                  <a:ln>
                    <a:noFill/>
                  </a:ln>
                  <a:solidFill>
                    <a:srgbClr val="000000"/>
                  </a:solidFill>
                  <a:effectLst/>
                  <a:uLnTx/>
                  <a:uFillTx/>
                  <a:latin typeface="Calibri"/>
                  <a:ea typeface="+mn-ea"/>
                  <a:cs typeface="+mn-cs"/>
                </a:rPr>
                <a:t>tmp_ref.</a:t>
              </a:r>
              <a:r>
                <a:rPr kumimoji="0" lang="en-US" sz="1800" b="1" i="0" u="none" strike="noStrike" kern="1200" cap="none" spc="0" normalizeH="0" baseline="0" noProof="0" dirty="0" err="1" smtClean="0">
                  <a:ln>
                    <a:noFill/>
                  </a:ln>
                  <a:solidFill>
                    <a:srgbClr val="3366FF"/>
                  </a:solidFill>
                  <a:effectLst/>
                  <a:uLnTx/>
                  <a:uFillTx/>
                  <a:latin typeface="Calibri"/>
                  <a:ea typeface="+mn-ea"/>
                  <a:cs typeface="+mn-cs"/>
                </a:rPr>
                <a:t>operator</a:t>
              </a:r>
              <a:r>
                <a:rPr kumimoji="0" lang="en-US" sz="1800" b="1" i="0" u="none" strike="noStrike" kern="1200" cap="none" spc="0" normalizeH="0" baseline="0" noProof="0" dirty="0" smtClean="0">
                  <a:ln>
                    <a:noFill/>
                  </a:ln>
                  <a:solidFill>
                    <a:srgbClr val="3366FF"/>
                  </a:solidFill>
                  <a:effectLst/>
                  <a:uLnTx/>
                  <a:uFillTx/>
                  <a:latin typeface="Calibri"/>
                  <a:ea typeface="+mn-ea"/>
                  <a:cs typeface="+mn-cs"/>
                </a:rPr>
                <a:t> </a:t>
              </a:r>
              <a:r>
                <a:rPr kumimoji="0" lang="en-US" sz="1800" b="1" i="0" u="none" strike="noStrike" kern="1200" cap="none" spc="0" normalizeH="0" baseline="0" noProof="0" dirty="0">
                  <a:ln>
                    <a:noFill/>
                  </a:ln>
                  <a:solidFill>
                    <a:srgbClr val="C0504D"/>
                  </a:solidFill>
                  <a:effectLst/>
                  <a:uLnTx/>
                  <a:uFillTx/>
                  <a:latin typeface="Calibri"/>
                  <a:ea typeface="+mn-ea"/>
                  <a:cs typeface="+mn-cs"/>
                </a:rPr>
                <a:t>=</a:t>
              </a:r>
              <a:r>
                <a:rPr kumimoji="0" lang="en-US" sz="1800" b="1" i="0" u="none" strike="noStrike" kern="1200" cap="none" spc="0" normalizeH="0" baseline="0" noProof="0" dirty="0" smtClean="0">
                  <a:ln>
                    <a:noFill/>
                  </a:ln>
                  <a:solidFill>
                    <a:srgbClr val="000000"/>
                  </a:solidFill>
                  <a:effectLst/>
                  <a:uLnTx/>
                  <a:uFillTx/>
                  <a:latin typeface="Calibri"/>
                  <a:ea typeface="+mn-ea"/>
                  <a:cs typeface="+mn-cs"/>
                </a:rPr>
                <a:t> (1);</a:t>
              </a:r>
            </a:p>
          </p:txBody>
        </p:sp>
        <p:sp>
          <p:nvSpPr>
            <p:cNvPr id="66" name="Rectangle 65"/>
            <p:cNvSpPr/>
            <p:nvPr/>
          </p:nvSpPr>
          <p:spPr>
            <a:xfrm>
              <a:off x="5342123" y="5333287"/>
              <a:ext cx="2057400" cy="298922"/>
            </a:xfrm>
            <a:prstGeom prst="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alibri"/>
                  <a:ea typeface="+mn-ea"/>
                  <a:cs typeface="+mn-cs"/>
                </a:rPr>
                <a:t>Remote Access</a:t>
              </a: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3817193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Dynamic Global Memory Management</a:t>
            </a:r>
            <a:endParaRPr lang="en-US" dirty="0"/>
          </a:p>
        </p:txBody>
      </p:sp>
      <p:sp>
        <p:nvSpPr>
          <p:cNvPr id="3" name="Content Placeholder 2"/>
          <p:cNvSpPr>
            <a:spLocks noGrp="1"/>
          </p:cNvSpPr>
          <p:nvPr>
            <p:ph idx="1"/>
          </p:nvPr>
        </p:nvSpPr>
        <p:spPr>
          <a:xfrm>
            <a:off x="457200" y="1080104"/>
            <a:ext cx="8432218" cy="4525963"/>
          </a:xfrm>
        </p:spPr>
        <p:txBody>
          <a:bodyPr>
            <a:normAutofit/>
          </a:bodyPr>
          <a:lstStyle/>
          <a:p>
            <a:r>
              <a:rPr lang="en-US" sz="2800" dirty="0" smtClean="0"/>
              <a:t>Global address space pointers (pointer-to-shared)</a:t>
            </a:r>
          </a:p>
          <a:p>
            <a:pPr marL="457200" lvl="1" indent="0">
              <a:buNone/>
            </a:pPr>
            <a:r>
              <a:rPr lang="en-US" dirty="0" err="1" smtClean="0">
                <a:solidFill>
                  <a:srgbClr val="0000FF"/>
                </a:solidFill>
                <a:latin typeface="Consolas"/>
                <a:cs typeface="Consolas"/>
              </a:rPr>
              <a:t>global_ptr</a:t>
            </a:r>
            <a:r>
              <a:rPr lang="en-US" dirty="0" smtClean="0">
                <a:solidFill>
                  <a:srgbClr val="0000FF"/>
                </a:solidFill>
                <a:latin typeface="Consolas"/>
                <a:cs typeface="Consolas"/>
              </a:rPr>
              <a:t>&lt;</a:t>
            </a:r>
            <a:r>
              <a:rPr lang="en-US" dirty="0" err="1" smtClean="0">
                <a:solidFill>
                  <a:schemeClr val="accent2"/>
                </a:solidFill>
                <a:latin typeface="Consolas"/>
                <a:cs typeface="Consolas"/>
              </a:rPr>
              <a:t>data_type</a:t>
            </a:r>
            <a:r>
              <a:rPr lang="en-US" dirty="0" smtClean="0">
                <a:solidFill>
                  <a:srgbClr val="0000FF"/>
                </a:solidFill>
                <a:latin typeface="Consolas"/>
                <a:cs typeface="Consolas"/>
              </a:rPr>
              <a:t>&gt; </a:t>
            </a:r>
            <a:r>
              <a:rPr lang="en-US" dirty="0" err="1" smtClean="0">
                <a:solidFill>
                  <a:schemeClr val="tx1"/>
                </a:solidFill>
                <a:latin typeface="Consolas"/>
                <a:cs typeface="Consolas"/>
              </a:rPr>
              <a:t>ptr</a:t>
            </a:r>
            <a:r>
              <a:rPr lang="en-US" dirty="0" smtClean="0">
                <a:solidFill>
                  <a:schemeClr val="tx1"/>
                </a:solidFill>
                <a:latin typeface="Consolas"/>
                <a:cs typeface="Consolas"/>
              </a:rPr>
              <a:t>;</a:t>
            </a:r>
          </a:p>
          <a:p>
            <a:pPr marL="457200" lvl="1" indent="0">
              <a:buNone/>
            </a:pPr>
            <a:endParaRPr lang="en-US" dirty="0" smtClean="0">
              <a:solidFill>
                <a:schemeClr val="tx1"/>
              </a:solidFill>
              <a:latin typeface="Consolas"/>
              <a:cs typeface="Consolas"/>
            </a:endParaRPr>
          </a:p>
          <a:p>
            <a:r>
              <a:rPr lang="en-US" sz="2800" dirty="0" smtClean="0"/>
              <a:t>Dynamic shared memory allocation</a:t>
            </a:r>
          </a:p>
          <a:p>
            <a:pPr marL="457200" lvl="1" indent="0">
              <a:buNone/>
            </a:pPr>
            <a:r>
              <a:rPr lang="en-US" dirty="0" err="1" smtClean="0">
                <a:solidFill>
                  <a:srgbClr val="0000FF"/>
                </a:solidFill>
                <a:latin typeface="Consolas"/>
                <a:cs typeface="Consolas"/>
              </a:rPr>
              <a:t>global_ptr</a:t>
            </a:r>
            <a:r>
              <a:rPr lang="en-US" dirty="0" smtClean="0">
                <a:solidFill>
                  <a:srgbClr val="0000FF"/>
                </a:solidFill>
                <a:latin typeface="Consolas"/>
                <a:cs typeface="Consolas"/>
              </a:rPr>
              <a:t>&lt;</a:t>
            </a:r>
            <a:r>
              <a:rPr lang="en-US" dirty="0" smtClean="0">
                <a:solidFill>
                  <a:srgbClr val="C0504D"/>
                </a:solidFill>
                <a:latin typeface="Consolas"/>
                <a:cs typeface="Consolas"/>
              </a:rPr>
              <a:t>T</a:t>
            </a:r>
            <a:r>
              <a:rPr lang="en-US" dirty="0" smtClean="0">
                <a:solidFill>
                  <a:srgbClr val="0000FF"/>
                </a:solidFill>
                <a:latin typeface="Consolas"/>
                <a:cs typeface="Consolas"/>
              </a:rPr>
              <a:t>&gt; </a:t>
            </a:r>
            <a:r>
              <a:rPr lang="en-US" b="1" dirty="0" smtClean="0">
                <a:solidFill>
                  <a:srgbClr val="0000FF"/>
                </a:solidFill>
                <a:latin typeface="Consolas"/>
                <a:cs typeface="Consolas"/>
              </a:rPr>
              <a:t>allocate&lt;</a:t>
            </a:r>
            <a:r>
              <a:rPr lang="en-US" b="1" dirty="0" smtClean="0">
                <a:solidFill>
                  <a:srgbClr val="C0504D"/>
                </a:solidFill>
                <a:latin typeface="Consolas"/>
                <a:cs typeface="Consolas"/>
              </a:rPr>
              <a:t>T</a:t>
            </a:r>
            <a:r>
              <a:rPr lang="en-US" b="1" dirty="0" smtClean="0">
                <a:solidFill>
                  <a:srgbClr val="0000FF"/>
                </a:solidFill>
                <a:latin typeface="Consolas"/>
                <a:cs typeface="Consolas"/>
              </a:rPr>
              <a:t>&gt;</a:t>
            </a:r>
            <a:r>
              <a:rPr lang="en-US" dirty="0">
                <a:solidFill>
                  <a:srgbClr val="000000"/>
                </a:solidFill>
                <a:latin typeface="Consolas"/>
                <a:cs typeface="Consolas"/>
              </a:rPr>
              <a:t>(</a:t>
            </a:r>
            <a:r>
              <a:rPr lang="en-US" dirty="0" smtClean="0">
                <a:solidFill>
                  <a:srgbClr val="000000"/>
                </a:solidFill>
                <a:latin typeface="Consolas"/>
                <a:cs typeface="Consolas"/>
              </a:rPr>
              <a:t>uint32_t where,</a:t>
            </a:r>
            <a:endParaRPr lang="en-US" dirty="0">
              <a:solidFill>
                <a:srgbClr val="000000"/>
              </a:solidFill>
              <a:latin typeface="Consolas"/>
              <a:cs typeface="Consolas"/>
            </a:endParaRPr>
          </a:p>
          <a:p>
            <a:pPr marL="457200" lvl="1" indent="0">
              <a:buNone/>
            </a:pPr>
            <a:r>
              <a:rPr lang="en-US" dirty="0" smtClean="0">
                <a:solidFill>
                  <a:srgbClr val="000000"/>
                </a:solidFill>
                <a:latin typeface="Consolas"/>
                <a:cs typeface="Consolas"/>
              </a:rPr>
              <a:t>                          </a:t>
            </a:r>
            <a:r>
              <a:rPr lang="en-US" dirty="0" err="1" smtClean="0">
                <a:solidFill>
                  <a:srgbClr val="000000"/>
                </a:solidFill>
                <a:latin typeface="Consolas"/>
                <a:cs typeface="Consolas"/>
              </a:rPr>
              <a:t>size_t</a:t>
            </a:r>
            <a:r>
              <a:rPr lang="en-US" dirty="0" smtClean="0">
                <a:solidFill>
                  <a:srgbClr val="000000"/>
                </a:solidFill>
                <a:latin typeface="Consolas"/>
                <a:cs typeface="Consolas"/>
              </a:rPr>
              <a:t> count);</a:t>
            </a:r>
          </a:p>
          <a:p>
            <a:pPr marL="457200" lvl="1" indent="0">
              <a:buNone/>
            </a:pPr>
            <a:r>
              <a:rPr lang="en-US" dirty="0" smtClean="0">
                <a:solidFill>
                  <a:srgbClr val="000000"/>
                </a:solidFill>
                <a:latin typeface="Consolas"/>
                <a:cs typeface="Consolas"/>
              </a:rPr>
              <a:t>void </a:t>
            </a:r>
            <a:r>
              <a:rPr lang="en-US" b="1" dirty="0" err="1">
                <a:solidFill>
                  <a:srgbClr val="0000FF"/>
                </a:solidFill>
                <a:latin typeface="Consolas"/>
                <a:cs typeface="Consolas"/>
              </a:rPr>
              <a:t>deallocate</a:t>
            </a:r>
            <a:r>
              <a:rPr lang="en-US" dirty="0" smtClean="0">
                <a:solidFill>
                  <a:srgbClr val="000000"/>
                </a:solidFill>
                <a:latin typeface="Consolas"/>
                <a:cs typeface="Consolas"/>
              </a:rPr>
              <a:t>(</a:t>
            </a:r>
            <a:r>
              <a:rPr lang="en-US" dirty="0" err="1" smtClean="0">
                <a:solidFill>
                  <a:srgbClr val="000000"/>
                </a:solidFill>
                <a:latin typeface="Consolas"/>
                <a:cs typeface="Consolas"/>
              </a:rPr>
              <a:t>global_ptr</a:t>
            </a:r>
            <a:r>
              <a:rPr lang="en-US" dirty="0" smtClean="0">
                <a:solidFill>
                  <a:srgbClr val="000000"/>
                </a:solidFill>
                <a:latin typeface="Consolas"/>
                <a:cs typeface="Consolas"/>
              </a:rPr>
              <a:t>&lt;T&gt; </a:t>
            </a:r>
            <a:r>
              <a:rPr lang="en-US" dirty="0" err="1" smtClean="0">
                <a:solidFill>
                  <a:srgbClr val="000000"/>
                </a:solidFill>
                <a:latin typeface="Consolas"/>
                <a:cs typeface="Consolas"/>
              </a:rPr>
              <a:t>ptr</a:t>
            </a:r>
            <a:r>
              <a:rPr lang="en-US" dirty="0" smtClean="0">
                <a:solidFill>
                  <a:srgbClr val="000000"/>
                </a:solidFill>
                <a:latin typeface="Consolas"/>
                <a:cs typeface="Consolas"/>
              </a:rPr>
              <a:t>);</a:t>
            </a:r>
          </a:p>
          <a:p>
            <a:pPr marL="457200" lvl="1" indent="0">
              <a:buNone/>
            </a:pPr>
            <a:endParaRPr lang="en-US" dirty="0" smtClean="0">
              <a:solidFill>
                <a:srgbClr val="000000"/>
              </a:solidFill>
              <a:latin typeface="Consolas"/>
              <a:cs typeface="Consolas"/>
            </a:endParaRPr>
          </a:p>
          <a:p>
            <a:pPr marL="457200" lvl="1" indent="0">
              <a:buNone/>
            </a:pPr>
            <a:r>
              <a:rPr lang="en-US" dirty="0" smtClean="0">
                <a:solidFill>
                  <a:schemeClr val="tx1"/>
                </a:solidFill>
                <a:ea typeface="ＭＳ Ｐゴシック" charset="-128"/>
                <a:cs typeface="ＭＳ Ｐゴシック" charset="-128"/>
              </a:rPr>
              <a:t>Example</a:t>
            </a:r>
            <a:r>
              <a:rPr lang="en-US" dirty="0">
                <a:solidFill>
                  <a:schemeClr val="tx1"/>
                </a:solidFill>
                <a:ea typeface="ＭＳ Ｐゴシック" charset="-128"/>
                <a:cs typeface="ＭＳ Ｐゴシック" charset="-128"/>
              </a:rPr>
              <a:t>: allocate </a:t>
            </a:r>
            <a:r>
              <a:rPr lang="en-US" dirty="0" smtClean="0">
                <a:solidFill>
                  <a:schemeClr val="tx1"/>
                </a:solidFill>
                <a:ea typeface="ＭＳ Ｐゴシック" charset="-128"/>
                <a:cs typeface="ＭＳ Ｐゴシック" charset="-128"/>
              </a:rPr>
              <a:t>space for 512 integers </a:t>
            </a:r>
            <a:r>
              <a:rPr lang="en-US" dirty="0">
                <a:solidFill>
                  <a:schemeClr val="tx1"/>
                </a:solidFill>
                <a:ea typeface="ＭＳ Ｐゴシック" charset="-128"/>
                <a:cs typeface="ＭＳ Ｐゴシック" charset="-128"/>
              </a:rPr>
              <a:t>on </a:t>
            </a:r>
            <a:r>
              <a:rPr lang="en-US" dirty="0" smtClean="0">
                <a:solidFill>
                  <a:schemeClr val="tx1"/>
                </a:solidFill>
                <a:ea typeface="ＭＳ Ｐゴシック" charset="-128"/>
                <a:cs typeface="ＭＳ Ｐゴシック" charset="-128"/>
              </a:rPr>
              <a:t>rank 2</a:t>
            </a:r>
            <a:endParaRPr lang="en-US" dirty="0">
              <a:solidFill>
                <a:schemeClr val="tx1"/>
              </a:solidFill>
              <a:ea typeface="ＭＳ Ｐゴシック" charset="-128"/>
              <a:cs typeface="ＭＳ Ｐゴシック" charset="-128"/>
            </a:endParaRPr>
          </a:p>
          <a:p>
            <a:pPr marL="457200" lvl="1" indent="0">
              <a:buNone/>
            </a:pPr>
            <a:r>
              <a:rPr lang="en-US" dirty="0" err="1" smtClean="0">
                <a:solidFill>
                  <a:srgbClr val="0000FF"/>
                </a:solidFill>
                <a:latin typeface="Consolas"/>
                <a:cs typeface="Consolas"/>
              </a:rPr>
              <a:t>global_ptr</a:t>
            </a:r>
            <a:r>
              <a:rPr lang="en-US" dirty="0" smtClean="0">
                <a:solidFill>
                  <a:srgbClr val="0000FF"/>
                </a:solidFill>
                <a:latin typeface="Consolas"/>
                <a:cs typeface="Consolas"/>
              </a:rPr>
              <a:t>&lt;</a:t>
            </a:r>
            <a:r>
              <a:rPr lang="en-US" dirty="0" err="1" smtClean="0">
                <a:solidFill>
                  <a:srgbClr val="C0504D"/>
                </a:solidFill>
                <a:latin typeface="Consolas"/>
                <a:cs typeface="Consolas"/>
              </a:rPr>
              <a:t>int</a:t>
            </a:r>
            <a:r>
              <a:rPr lang="en-US" dirty="0" smtClean="0">
                <a:solidFill>
                  <a:srgbClr val="0000FF"/>
                </a:solidFill>
                <a:latin typeface="Consolas"/>
                <a:cs typeface="Consolas"/>
              </a:rPr>
              <a:t>&gt; </a:t>
            </a:r>
            <a:r>
              <a:rPr lang="en-US" dirty="0" smtClean="0">
                <a:solidFill>
                  <a:srgbClr val="000000"/>
                </a:solidFill>
                <a:latin typeface="Consolas"/>
                <a:cs typeface="Consolas"/>
              </a:rPr>
              <a:t>p</a:t>
            </a:r>
            <a:r>
              <a:rPr lang="en-US" dirty="0" smtClean="0">
                <a:solidFill>
                  <a:srgbClr val="0000FF"/>
                </a:solidFill>
                <a:latin typeface="Consolas"/>
                <a:cs typeface="Consolas"/>
              </a:rPr>
              <a:t> </a:t>
            </a:r>
            <a:r>
              <a:rPr lang="en-US" dirty="0">
                <a:solidFill>
                  <a:srgbClr val="0000FF"/>
                </a:solidFill>
                <a:latin typeface="Consolas"/>
                <a:cs typeface="Consolas"/>
              </a:rPr>
              <a:t>= allocate</a:t>
            </a:r>
            <a:r>
              <a:rPr lang="en-US" dirty="0" smtClean="0">
                <a:solidFill>
                  <a:srgbClr val="0000FF"/>
                </a:solidFill>
                <a:latin typeface="Consolas"/>
                <a:cs typeface="Consolas"/>
              </a:rPr>
              <a:t>&lt;</a:t>
            </a:r>
            <a:r>
              <a:rPr lang="en-US" dirty="0" err="1" smtClean="0">
                <a:solidFill>
                  <a:srgbClr val="C0504D"/>
                </a:solidFill>
                <a:latin typeface="Consolas"/>
                <a:cs typeface="Consolas"/>
              </a:rPr>
              <a:t>int</a:t>
            </a:r>
            <a:r>
              <a:rPr lang="en-US" dirty="0" smtClean="0">
                <a:solidFill>
                  <a:srgbClr val="0000FF"/>
                </a:solidFill>
                <a:latin typeface="Consolas"/>
                <a:cs typeface="Consolas"/>
              </a:rPr>
              <a:t>&gt;</a:t>
            </a:r>
            <a:r>
              <a:rPr lang="en-US" dirty="0">
                <a:solidFill>
                  <a:srgbClr val="000000"/>
                </a:solidFill>
                <a:latin typeface="Consolas"/>
                <a:cs typeface="Consolas"/>
              </a:rPr>
              <a:t>(2, 512);</a:t>
            </a:r>
          </a:p>
        </p:txBody>
      </p:sp>
      <p:sp>
        <p:nvSpPr>
          <p:cNvPr id="4" name="TextBox 3"/>
          <p:cNvSpPr txBox="1"/>
          <p:nvPr/>
        </p:nvSpPr>
        <p:spPr>
          <a:xfrm>
            <a:off x="1821012" y="5606067"/>
            <a:ext cx="5486999" cy="830997"/>
          </a:xfrm>
          <a:prstGeom prst="rect">
            <a:avLst/>
          </a:prstGeom>
          <a:noFill/>
        </p:spPr>
        <p:txBody>
          <a:bodyPr wrap="square" rtlCol="0">
            <a:spAutoFit/>
          </a:bodyPr>
          <a:lstStyle/>
          <a:p>
            <a:r>
              <a:rPr lang="en-US" sz="2400" i="1" dirty="0" smtClean="0">
                <a:solidFill>
                  <a:srgbClr val="FF0000"/>
                </a:solidFill>
              </a:rPr>
              <a:t>Remote memory allocation is not available in MPI-3, UPC or SHMEM.</a:t>
            </a:r>
            <a:endParaRPr lang="en-US" sz="2400" i="1" dirty="0">
              <a:solidFill>
                <a:srgbClr val="FF0000"/>
              </a:solidFill>
            </a:endParaRPr>
          </a:p>
        </p:txBody>
      </p:sp>
      <p:sp>
        <p:nvSpPr>
          <p:cNvPr id="7" name="Slide Number Placeholder 6"/>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139</a:t>
            </a:fld>
            <a:endParaRPr lang="en-US">
              <a:solidFill>
                <a:prstClr val="black"/>
              </a:solidFill>
            </a:endParaRPr>
          </a:p>
        </p:txBody>
      </p:sp>
    </p:spTree>
    <p:extLst>
      <p:ext uri="{BB962C8B-B14F-4D97-AF65-F5344CB8AC3E}">
        <p14:creationId xmlns:p14="http://schemas.microsoft.com/office/powerpoint/2010/main" val="3189634364"/>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a:grpSpLocks/>
          </p:cNvGrpSpPr>
          <p:nvPr/>
        </p:nvGrpSpPr>
        <p:grpSpPr bwMode="auto">
          <a:xfrm>
            <a:off x="1112838" y="4446588"/>
            <a:ext cx="7661275" cy="1704975"/>
            <a:chOff x="701" y="2801"/>
            <a:chExt cx="4826" cy="1074"/>
          </a:xfrm>
        </p:grpSpPr>
        <p:sp>
          <p:nvSpPr>
            <p:cNvPr id="33807" name="Rectangle 16"/>
            <p:cNvSpPr>
              <a:spLocks noChangeArrowheads="1"/>
            </p:cNvSpPr>
            <p:nvPr/>
          </p:nvSpPr>
          <p:spPr bwMode="auto">
            <a:xfrm>
              <a:off x="701" y="2801"/>
              <a:ext cx="4125" cy="745"/>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a:p>
          </p:txBody>
        </p:sp>
        <p:sp>
          <p:nvSpPr>
            <p:cNvPr id="33808" name="Text Box 17"/>
            <p:cNvSpPr txBox="1">
              <a:spLocks noChangeArrowheads="1"/>
            </p:cNvSpPr>
            <p:nvPr/>
          </p:nvSpPr>
          <p:spPr bwMode="auto">
            <a:xfrm>
              <a:off x="2379" y="3625"/>
              <a:ext cx="31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a:t>Each thread calls </a:t>
              </a:r>
              <a:r>
                <a:rPr lang="ja-JP" altLang="en-US"/>
                <a:t>“</a:t>
              </a:r>
              <a:r>
                <a:rPr lang="en-US" altLang="ja-JP"/>
                <a:t>hit</a:t>
              </a:r>
              <a:r>
                <a:rPr lang="ja-JP" altLang="en-US"/>
                <a:t>”</a:t>
              </a:r>
              <a:r>
                <a:rPr lang="en-US" altLang="ja-JP"/>
                <a:t> separately</a:t>
              </a:r>
              <a:endParaRPr lang="en-US"/>
            </a:p>
          </p:txBody>
        </p:sp>
      </p:grpSp>
      <p:grpSp>
        <p:nvGrpSpPr>
          <p:cNvPr id="3" name="Group 18"/>
          <p:cNvGrpSpPr>
            <a:grpSpLocks/>
          </p:cNvGrpSpPr>
          <p:nvPr/>
        </p:nvGrpSpPr>
        <p:grpSpPr bwMode="auto">
          <a:xfrm>
            <a:off x="1112838" y="3617913"/>
            <a:ext cx="8031162" cy="701675"/>
            <a:chOff x="701" y="2309"/>
            <a:chExt cx="5059" cy="442"/>
          </a:xfrm>
        </p:grpSpPr>
        <p:sp>
          <p:nvSpPr>
            <p:cNvPr id="33805" name="Rectangle 13"/>
            <p:cNvSpPr>
              <a:spLocks noChangeArrowheads="1"/>
            </p:cNvSpPr>
            <p:nvPr/>
          </p:nvSpPr>
          <p:spPr bwMode="auto">
            <a:xfrm>
              <a:off x="701" y="2441"/>
              <a:ext cx="3252" cy="268"/>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a:p>
          </p:txBody>
        </p:sp>
        <p:sp>
          <p:nvSpPr>
            <p:cNvPr id="33806" name="Text Box 14"/>
            <p:cNvSpPr txBox="1">
              <a:spLocks noChangeArrowheads="1"/>
            </p:cNvSpPr>
            <p:nvPr/>
          </p:nvSpPr>
          <p:spPr bwMode="auto">
            <a:xfrm>
              <a:off x="3953" y="2309"/>
              <a:ext cx="180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a:t>Initialize random in math library</a:t>
              </a:r>
            </a:p>
          </p:txBody>
        </p:sp>
      </p:grpSp>
      <p:grpSp>
        <p:nvGrpSpPr>
          <p:cNvPr id="4" name="Group 11"/>
          <p:cNvGrpSpPr>
            <a:grpSpLocks/>
          </p:cNvGrpSpPr>
          <p:nvPr/>
        </p:nvGrpSpPr>
        <p:grpSpPr bwMode="auto">
          <a:xfrm>
            <a:off x="1112838" y="2684463"/>
            <a:ext cx="8031162" cy="762000"/>
            <a:chOff x="701" y="1691"/>
            <a:chExt cx="5059" cy="480"/>
          </a:xfrm>
        </p:grpSpPr>
        <p:sp>
          <p:nvSpPr>
            <p:cNvPr id="33803" name="Rectangle 9"/>
            <p:cNvSpPr>
              <a:spLocks noChangeArrowheads="1"/>
            </p:cNvSpPr>
            <p:nvPr/>
          </p:nvSpPr>
          <p:spPr bwMode="auto">
            <a:xfrm>
              <a:off x="701" y="1691"/>
              <a:ext cx="3252" cy="480"/>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a:p>
          </p:txBody>
        </p:sp>
        <p:sp>
          <p:nvSpPr>
            <p:cNvPr id="33804" name="Text Box 10"/>
            <p:cNvSpPr txBox="1">
              <a:spLocks noChangeArrowheads="1"/>
            </p:cNvSpPr>
            <p:nvPr/>
          </p:nvSpPr>
          <p:spPr bwMode="auto">
            <a:xfrm>
              <a:off x="3953" y="1691"/>
              <a:ext cx="180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a:t>Each thread can use input arguments</a:t>
              </a:r>
            </a:p>
          </p:txBody>
        </p:sp>
      </p:grpSp>
      <p:grpSp>
        <p:nvGrpSpPr>
          <p:cNvPr id="5" name="Group 7"/>
          <p:cNvGrpSpPr>
            <a:grpSpLocks/>
          </p:cNvGrpSpPr>
          <p:nvPr/>
        </p:nvGrpSpPr>
        <p:grpSpPr bwMode="auto">
          <a:xfrm>
            <a:off x="1112838" y="1722438"/>
            <a:ext cx="7731125" cy="762000"/>
            <a:chOff x="701" y="1085"/>
            <a:chExt cx="4870" cy="480"/>
          </a:xfrm>
        </p:grpSpPr>
        <p:sp>
          <p:nvSpPr>
            <p:cNvPr id="33801" name="Rectangle 5"/>
            <p:cNvSpPr>
              <a:spLocks noChangeArrowheads="1"/>
            </p:cNvSpPr>
            <p:nvPr/>
          </p:nvSpPr>
          <p:spPr bwMode="auto">
            <a:xfrm>
              <a:off x="701" y="1085"/>
              <a:ext cx="2669" cy="480"/>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a:p>
          </p:txBody>
        </p:sp>
        <p:sp>
          <p:nvSpPr>
            <p:cNvPr id="33802" name="Text Box 6"/>
            <p:cNvSpPr txBox="1">
              <a:spLocks noChangeArrowheads="1"/>
            </p:cNvSpPr>
            <p:nvPr/>
          </p:nvSpPr>
          <p:spPr bwMode="auto">
            <a:xfrm>
              <a:off x="3516" y="1085"/>
              <a:ext cx="2055"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a:t>Each thread gets its own copy of these variables</a:t>
              </a:r>
            </a:p>
          </p:txBody>
        </p:sp>
      </p:grpSp>
      <p:sp>
        <p:nvSpPr>
          <p:cNvPr id="33799"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Pi in UPC </a:t>
            </a:r>
          </a:p>
        </p:txBody>
      </p:sp>
      <p:sp>
        <p:nvSpPr>
          <p:cNvPr id="33800" name="Rectangle 3"/>
          <p:cNvSpPr>
            <a:spLocks noGrp="1" noChangeArrowheads="1"/>
          </p:cNvSpPr>
          <p:nvPr>
            <p:ph type="body" idx="1"/>
          </p:nvPr>
        </p:nvSpPr>
        <p:spPr>
          <a:xfrm>
            <a:off x="609600" y="914400"/>
            <a:ext cx="8001000" cy="5038725"/>
          </a:xfrm>
        </p:spPr>
        <p:txBody>
          <a:bodyPr/>
          <a:lstStyle/>
          <a:p>
            <a:r>
              <a:rPr lang="en-US" sz="2800">
                <a:latin typeface="Arial" charset="0"/>
                <a:ea typeface="ＭＳ Ｐゴシック" charset="0"/>
                <a:cs typeface="ＭＳ Ｐゴシック" charset="0"/>
              </a:rPr>
              <a:t>Independent estimates of pi:</a:t>
            </a:r>
            <a:endParaRPr lang="en-US" b="1">
              <a:latin typeface="Courier New" charset="0"/>
              <a:ea typeface="ＭＳ Ｐゴシック" charset="0"/>
              <a:cs typeface="ＭＳ Ｐゴシック" charset="0"/>
            </a:endParaRPr>
          </a:p>
          <a:p>
            <a:pPr>
              <a:buFontTx/>
              <a:buNone/>
            </a:pPr>
            <a:r>
              <a:rPr lang="en-US" sz="2000" b="1">
                <a:latin typeface="Courier New" charset="0"/>
                <a:ea typeface="ＭＳ Ｐゴシック" charset="0"/>
                <a:cs typeface="ＭＳ Ｐゴシック" charset="0"/>
              </a:rPr>
              <a:t>  main(int argc, char **argv) {</a:t>
            </a:r>
          </a:p>
          <a:p>
            <a:pPr>
              <a:buFontTx/>
              <a:buNone/>
            </a:pPr>
            <a:r>
              <a:rPr lang="en-US" sz="2000" b="1">
                <a:latin typeface="Courier New" charset="0"/>
                <a:ea typeface="ＭＳ Ｐゴシック" charset="0"/>
                <a:cs typeface="ＭＳ Ｐゴシック" charset="0"/>
              </a:rPr>
              <a:t>    int i, hits, trials = 0;</a:t>
            </a:r>
          </a:p>
          <a:p>
            <a:pPr>
              <a:buFontTx/>
              <a:buNone/>
            </a:pPr>
            <a:r>
              <a:rPr lang="en-US" sz="2000" b="1">
                <a:latin typeface="Courier New" charset="0"/>
                <a:ea typeface="ＭＳ Ｐゴシック" charset="0"/>
                <a:cs typeface="ＭＳ Ｐゴシック" charset="0"/>
              </a:rPr>
              <a:t>    double pi;</a:t>
            </a:r>
          </a:p>
          <a:p>
            <a:pPr>
              <a:buFontTx/>
              <a:buNone/>
            </a:pPr>
            <a:endParaRPr lang="en-US" sz="2000" b="1">
              <a:latin typeface="Courier New" charset="0"/>
              <a:ea typeface="ＭＳ Ｐゴシック" charset="0"/>
              <a:cs typeface="ＭＳ Ｐゴシック" charset="0"/>
            </a:endParaRPr>
          </a:p>
          <a:p>
            <a:pPr>
              <a:buFontTx/>
              <a:buNone/>
            </a:pPr>
            <a:r>
              <a:rPr lang="en-US" sz="2000" b="1">
                <a:latin typeface="Courier New" charset="0"/>
                <a:ea typeface="ＭＳ Ｐゴシック" charset="0"/>
                <a:cs typeface="ＭＳ Ｐゴシック" charset="0"/>
              </a:rPr>
              <a:t>    if (argc != 2)trials = 1000000;</a:t>
            </a:r>
          </a:p>
          <a:p>
            <a:pPr>
              <a:buFontTx/>
              <a:buNone/>
            </a:pPr>
            <a:r>
              <a:rPr lang="en-US" sz="2000" b="1">
                <a:latin typeface="Courier New" charset="0"/>
                <a:ea typeface="ＭＳ Ｐゴシック" charset="0"/>
                <a:cs typeface="ＭＳ Ｐゴシック" charset="0"/>
              </a:rPr>
              <a:t>    else trials = atoi(argv[1]);</a:t>
            </a:r>
          </a:p>
          <a:p>
            <a:pPr>
              <a:buFontTx/>
              <a:buNone/>
            </a:pPr>
            <a:endParaRPr lang="en-US" sz="2000" b="1">
              <a:latin typeface="Courier New" charset="0"/>
              <a:ea typeface="ＭＳ Ｐゴシック" charset="0"/>
              <a:cs typeface="ＭＳ Ｐゴシック" charset="0"/>
            </a:endParaRPr>
          </a:p>
          <a:p>
            <a:pPr>
              <a:buFontTx/>
              <a:buNone/>
            </a:pPr>
            <a:r>
              <a:rPr lang="en-US" sz="2000" b="1">
                <a:latin typeface="Courier New" charset="0"/>
                <a:ea typeface="ＭＳ Ｐゴシック" charset="0"/>
                <a:cs typeface="ＭＳ Ｐゴシック" charset="0"/>
              </a:rPr>
              <a:t>    srand(MYTHREAD*17);</a:t>
            </a:r>
          </a:p>
          <a:p>
            <a:pPr>
              <a:buFontTx/>
              <a:buNone/>
            </a:pPr>
            <a:endParaRPr lang="en-US" sz="2000" b="1">
              <a:latin typeface="Courier New" charset="0"/>
              <a:ea typeface="ＭＳ Ｐゴシック" charset="0"/>
              <a:cs typeface="ＭＳ Ｐゴシック" charset="0"/>
            </a:endParaRPr>
          </a:p>
          <a:p>
            <a:pPr>
              <a:buFontTx/>
              <a:buNone/>
            </a:pPr>
            <a:r>
              <a:rPr lang="en-US" sz="2000" b="1">
                <a:latin typeface="Courier New" charset="0"/>
                <a:ea typeface="ＭＳ Ｐゴシック" charset="0"/>
                <a:cs typeface="ＭＳ Ｐゴシック" charset="0"/>
              </a:rPr>
              <a:t>    for (i=0; i &lt; trials; i++) hits += hit();</a:t>
            </a:r>
          </a:p>
          <a:p>
            <a:pPr>
              <a:buFontTx/>
              <a:buNone/>
            </a:pPr>
            <a:r>
              <a:rPr lang="en-US" sz="2000" b="1">
                <a:latin typeface="Courier New" charset="0"/>
                <a:ea typeface="ＭＳ Ｐゴシック" charset="0"/>
                <a:cs typeface="ＭＳ Ｐゴシック" charset="0"/>
              </a:rPr>
              <a:t>    pi = 4.0*hits/trials;</a:t>
            </a:r>
          </a:p>
          <a:p>
            <a:pPr>
              <a:buFontTx/>
              <a:buNone/>
            </a:pPr>
            <a:r>
              <a:rPr lang="en-US" sz="2000" b="1">
                <a:latin typeface="Courier New" charset="0"/>
                <a:ea typeface="ＭＳ Ｐゴシック" charset="0"/>
                <a:cs typeface="ＭＳ Ｐゴシック" charset="0"/>
              </a:rPr>
              <a:t>    printf("PI estimated to %f.", pi);</a:t>
            </a:r>
          </a:p>
          <a:p>
            <a:pPr>
              <a:buFontTx/>
              <a:buNone/>
            </a:pPr>
            <a:r>
              <a:rPr lang="en-US" sz="2000" b="1">
                <a:latin typeface="Courier New" charset="0"/>
                <a:ea typeface="ＭＳ Ｐゴシック" charset="0"/>
                <a:cs typeface="ＭＳ Ｐゴシック" charset="0"/>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Optimization Opportunities for </a:t>
            </a:r>
            <a:r>
              <a:rPr lang="en-US" dirty="0" err="1" smtClean="0"/>
              <a:t>Async_copy</a:t>
            </a:r>
            <a:endParaRPr lang="en-US" dirty="0"/>
          </a:p>
        </p:txBody>
      </p:sp>
      <p:sp>
        <p:nvSpPr>
          <p:cNvPr id="3" name="Content Placeholder 2"/>
          <p:cNvSpPr>
            <a:spLocks noGrp="1"/>
          </p:cNvSpPr>
          <p:nvPr>
            <p:ph idx="1"/>
          </p:nvPr>
        </p:nvSpPr>
        <p:spPr>
          <a:xfrm>
            <a:off x="681728" y="4823036"/>
            <a:ext cx="8136174" cy="1456296"/>
          </a:xfrm>
        </p:spPr>
        <p:txBody>
          <a:bodyPr/>
          <a:lstStyle/>
          <a:p>
            <a:pPr marL="0" indent="0">
              <a:buNone/>
            </a:pPr>
            <a:r>
              <a:rPr lang="en-US" sz="2200" dirty="0" err="1" smtClean="0">
                <a:solidFill>
                  <a:srgbClr val="6585CF"/>
                </a:solidFill>
                <a:latin typeface="Consolas"/>
                <a:cs typeface="Consolas"/>
              </a:rPr>
              <a:t>MPI_Put</a:t>
            </a:r>
            <a:r>
              <a:rPr lang="en-US" sz="2200" dirty="0" smtClean="0">
                <a:latin typeface="Consolas"/>
                <a:cs typeface="Consolas"/>
              </a:rPr>
              <a:t>(</a:t>
            </a:r>
            <a:r>
              <a:rPr lang="en-US" sz="2200" dirty="0" err="1" smtClean="0">
                <a:latin typeface="Consolas"/>
                <a:cs typeface="Consolas"/>
              </a:rPr>
              <a:t>origin_addr</a:t>
            </a:r>
            <a:r>
              <a:rPr lang="en-US" sz="2200" dirty="0">
                <a:latin typeface="Consolas"/>
                <a:cs typeface="Consolas"/>
              </a:rPr>
              <a:t>, </a:t>
            </a:r>
            <a:r>
              <a:rPr lang="en-US" sz="2200" dirty="0" err="1">
                <a:latin typeface="Consolas"/>
                <a:cs typeface="Consolas"/>
              </a:rPr>
              <a:t>origin_count</a:t>
            </a:r>
            <a:r>
              <a:rPr lang="en-US" sz="2200" dirty="0" smtClean="0">
                <a:latin typeface="Consolas"/>
                <a:cs typeface="Consolas"/>
              </a:rPr>
              <a:t>, </a:t>
            </a:r>
            <a:r>
              <a:rPr lang="en-US" sz="2200" dirty="0" err="1" smtClean="0">
                <a:latin typeface="Consolas"/>
                <a:cs typeface="Consolas"/>
              </a:rPr>
              <a:t>origin_datatype</a:t>
            </a:r>
            <a:r>
              <a:rPr lang="en-US" sz="2200" dirty="0">
                <a:latin typeface="Consolas"/>
                <a:cs typeface="Consolas"/>
              </a:rPr>
              <a:t>, </a:t>
            </a:r>
            <a:r>
              <a:rPr lang="en-US" sz="2200" dirty="0" smtClean="0">
                <a:latin typeface="Consolas"/>
                <a:cs typeface="Consolas"/>
              </a:rPr>
              <a:t/>
            </a:r>
            <a:br>
              <a:rPr lang="en-US" sz="2200" dirty="0" smtClean="0">
                <a:latin typeface="Consolas"/>
                <a:cs typeface="Consolas"/>
              </a:rPr>
            </a:br>
            <a:r>
              <a:rPr lang="en-US" sz="2200" dirty="0" smtClean="0">
                <a:latin typeface="Consolas"/>
                <a:cs typeface="Consolas"/>
              </a:rPr>
              <a:t>        </a:t>
            </a:r>
            <a:r>
              <a:rPr lang="en-US" sz="2200" dirty="0" err="1" smtClean="0">
                <a:latin typeface="Consolas"/>
                <a:cs typeface="Consolas"/>
              </a:rPr>
              <a:t>target_rank</a:t>
            </a:r>
            <a:r>
              <a:rPr lang="en-US" sz="2200" dirty="0">
                <a:latin typeface="Consolas"/>
                <a:cs typeface="Consolas"/>
              </a:rPr>
              <a:t>, </a:t>
            </a:r>
            <a:r>
              <a:rPr lang="en-US" sz="2200" dirty="0" err="1">
                <a:latin typeface="Consolas"/>
                <a:cs typeface="Consolas"/>
              </a:rPr>
              <a:t>target_disp</a:t>
            </a:r>
            <a:r>
              <a:rPr lang="en-US" sz="2200" dirty="0">
                <a:latin typeface="Consolas"/>
                <a:cs typeface="Consolas"/>
              </a:rPr>
              <a:t>, </a:t>
            </a:r>
            <a:r>
              <a:rPr lang="en-US" sz="2200" dirty="0" err="1">
                <a:latin typeface="Consolas"/>
                <a:cs typeface="Consolas"/>
              </a:rPr>
              <a:t>target_count</a:t>
            </a:r>
            <a:r>
              <a:rPr lang="en-US" sz="2200" dirty="0">
                <a:latin typeface="Consolas"/>
                <a:cs typeface="Consolas"/>
              </a:rPr>
              <a:t>, </a:t>
            </a:r>
            <a:r>
              <a:rPr lang="en-US" sz="2200" dirty="0" smtClean="0">
                <a:latin typeface="Consolas"/>
                <a:cs typeface="Consolas"/>
              </a:rPr>
              <a:t/>
            </a:r>
            <a:br>
              <a:rPr lang="en-US" sz="2200" dirty="0" smtClean="0">
                <a:latin typeface="Consolas"/>
                <a:cs typeface="Consolas"/>
              </a:rPr>
            </a:br>
            <a:r>
              <a:rPr lang="en-US" sz="2200" dirty="0" smtClean="0">
                <a:latin typeface="Consolas"/>
                <a:cs typeface="Consolas"/>
              </a:rPr>
              <a:t>        </a:t>
            </a:r>
            <a:r>
              <a:rPr lang="en-US" sz="2200" dirty="0" err="1" smtClean="0">
                <a:latin typeface="Consolas"/>
                <a:cs typeface="Consolas"/>
              </a:rPr>
              <a:t>target_datatype</a:t>
            </a:r>
            <a:r>
              <a:rPr lang="en-US" sz="2200" dirty="0">
                <a:latin typeface="Consolas"/>
                <a:cs typeface="Consolas"/>
              </a:rPr>
              <a:t>, </a:t>
            </a:r>
            <a:r>
              <a:rPr lang="en-US" sz="2200" dirty="0" smtClean="0">
                <a:latin typeface="Consolas"/>
                <a:cs typeface="Consolas"/>
              </a:rPr>
              <a:t>win)</a:t>
            </a:r>
            <a:endParaRPr lang="en-US" sz="2200" dirty="0">
              <a:latin typeface="Consolas"/>
              <a:cs typeface="Consolas"/>
            </a:endParaRPr>
          </a:p>
          <a:p>
            <a:endParaRPr lang="en-US" sz="2200" dirty="0"/>
          </a:p>
        </p:txBody>
      </p:sp>
      <p:sp>
        <p:nvSpPr>
          <p:cNvPr id="5" name="Rectangle 4"/>
          <p:cNvSpPr/>
          <p:nvPr/>
        </p:nvSpPr>
        <p:spPr>
          <a:xfrm>
            <a:off x="681728" y="941427"/>
            <a:ext cx="7595499" cy="1200328"/>
          </a:xfrm>
          <a:prstGeom prst="rect">
            <a:avLst/>
          </a:prstGeom>
        </p:spPr>
        <p:txBody>
          <a:bodyPr wrap="square">
            <a:spAutoFit/>
          </a:bodyPr>
          <a:lstStyle/>
          <a:p>
            <a:r>
              <a:rPr lang="en-US" sz="2400" dirty="0" err="1">
                <a:solidFill>
                  <a:srgbClr val="0000FF"/>
                </a:solidFill>
                <a:latin typeface="Consolas"/>
                <a:cs typeface="Consolas"/>
              </a:rPr>
              <a:t>upcxx</a:t>
            </a:r>
            <a:r>
              <a:rPr lang="en-US" sz="2400" dirty="0">
                <a:solidFill>
                  <a:srgbClr val="0000FF"/>
                </a:solidFill>
                <a:latin typeface="Consolas"/>
                <a:cs typeface="Consolas"/>
              </a:rPr>
              <a:t>::</a:t>
            </a:r>
            <a:r>
              <a:rPr lang="en-US" sz="2400" dirty="0" err="1">
                <a:solidFill>
                  <a:srgbClr val="0000FF"/>
                </a:solidFill>
                <a:latin typeface="Consolas"/>
                <a:cs typeface="Consolas"/>
              </a:rPr>
              <a:t>async_copy</a:t>
            </a:r>
            <a:r>
              <a:rPr lang="en-US" sz="2400" dirty="0">
                <a:solidFill>
                  <a:srgbClr val="0000FF"/>
                </a:solidFill>
                <a:latin typeface="Consolas"/>
                <a:cs typeface="Consolas"/>
              </a:rPr>
              <a:t>&lt;</a:t>
            </a:r>
            <a:r>
              <a:rPr lang="en-US" sz="2400" dirty="0">
                <a:solidFill>
                  <a:schemeClr val="accent3"/>
                </a:solidFill>
                <a:latin typeface="Consolas"/>
                <a:cs typeface="Consolas"/>
              </a:rPr>
              <a:t>T</a:t>
            </a:r>
            <a:r>
              <a:rPr lang="en-US" sz="2400" dirty="0">
                <a:solidFill>
                  <a:srgbClr val="0000FF"/>
                </a:solidFill>
                <a:latin typeface="Consolas"/>
                <a:cs typeface="Consolas"/>
              </a:rPr>
              <a:t>&gt;</a:t>
            </a:r>
            <a:r>
              <a:rPr lang="en-US" sz="2400" dirty="0">
                <a:latin typeface="Consolas"/>
                <a:cs typeface="Consolas"/>
              </a:rPr>
              <a:t>(</a:t>
            </a:r>
            <a:r>
              <a:rPr lang="en-US" sz="2400" dirty="0" err="1">
                <a:solidFill>
                  <a:srgbClr val="3366FF"/>
                </a:solidFill>
                <a:latin typeface="Consolas"/>
                <a:cs typeface="Consolas"/>
              </a:rPr>
              <a:t>global_ptr</a:t>
            </a:r>
            <a:r>
              <a:rPr lang="en-US" sz="2400" dirty="0">
                <a:solidFill>
                  <a:srgbClr val="3366FF"/>
                </a:solidFill>
                <a:latin typeface="Consolas"/>
                <a:cs typeface="Consolas"/>
              </a:rPr>
              <a:t>&lt;</a:t>
            </a:r>
            <a:r>
              <a:rPr lang="en-US" sz="2400" dirty="0">
                <a:solidFill>
                  <a:srgbClr val="9BBB59"/>
                </a:solidFill>
                <a:latin typeface="Consolas"/>
                <a:cs typeface="Consolas"/>
              </a:rPr>
              <a:t>T</a:t>
            </a:r>
            <a:r>
              <a:rPr lang="en-US" sz="2400" dirty="0">
                <a:solidFill>
                  <a:srgbClr val="3366FF"/>
                </a:solidFill>
                <a:latin typeface="Consolas"/>
                <a:cs typeface="Consolas"/>
              </a:rPr>
              <a:t>&gt; </a:t>
            </a:r>
            <a:r>
              <a:rPr lang="en-US" sz="2400" dirty="0" err="1">
                <a:latin typeface="Consolas"/>
                <a:cs typeface="Consolas"/>
              </a:rPr>
              <a:t>src</a:t>
            </a:r>
            <a:r>
              <a:rPr lang="en-US" sz="2400" dirty="0">
                <a:latin typeface="Consolas"/>
                <a:cs typeface="Consolas"/>
              </a:rPr>
              <a:t>,</a:t>
            </a:r>
            <a:endParaRPr lang="en-US" sz="2400" dirty="0">
              <a:solidFill>
                <a:srgbClr val="00B050"/>
              </a:solidFill>
              <a:latin typeface="Consolas"/>
              <a:cs typeface="Consolas"/>
            </a:endParaRPr>
          </a:p>
          <a:p>
            <a:pPr lvl="1"/>
            <a:r>
              <a:rPr lang="en-US" sz="2400" dirty="0">
                <a:solidFill>
                  <a:srgbClr val="00B050"/>
                </a:solidFill>
                <a:latin typeface="Consolas"/>
                <a:cs typeface="Consolas"/>
              </a:rPr>
              <a:t>                 </a:t>
            </a:r>
            <a:r>
              <a:rPr lang="en-US" sz="2400" dirty="0" smtClean="0">
                <a:solidFill>
                  <a:srgbClr val="00B050"/>
                </a:solidFill>
                <a:latin typeface="Consolas"/>
                <a:cs typeface="Consolas"/>
              </a:rPr>
              <a:t> </a:t>
            </a:r>
            <a:r>
              <a:rPr lang="en-US" sz="2400" dirty="0" err="1" smtClean="0">
                <a:solidFill>
                  <a:srgbClr val="3366FF"/>
                </a:solidFill>
                <a:latin typeface="Consolas"/>
                <a:cs typeface="Consolas"/>
              </a:rPr>
              <a:t>global_ptr</a:t>
            </a:r>
            <a:r>
              <a:rPr lang="en-US" sz="2400" dirty="0">
                <a:solidFill>
                  <a:srgbClr val="3366FF"/>
                </a:solidFill>
                <a:latin typeface="Consolas"/>
                <a:cs typeface="Consolas"/>
              </a:rPr>
              <a:t>&lt;</a:t>
            </a:r>
            <a:r>
              <a:rPr lang="en-US" sz="2400" dirty="0">
                <a:solidFill>
                  <a:srgbClr val="9BBB59"/>
                </a:solidFill>
                <a:latin typeface="Consolas"/>
                <a:cs typeface="Consolas"/>
              </a:rPr>
              <a:t>T</a:t>
            </a:r>
            <a:r>
              <a:rPr lang="en-US" sz="2400" dirty="0">
                <a:solidFill>
                  <a:srgbClr val="3366FF"/>
                </a:solidFill>
                <a:latin typeface="Consolas"/>
                <a:cs typeface="Consolas"/>
              </a:rPr>
              <a:t>&gt; </a:t>
            </a:r>
            <a:r>
              <a:rPr lang="en-US" sz="2400" dirty="0" err="1">
                <a:solidFill>
                  <a:srgbClr val="000000"/>
                </a:solidFill>
                <a:latin typeface="Consolas"/>
                <a:cs typeface="Consolas"/>
              </a:rPr>
              <a:t>dst</a:t>
            </a:r>
            <a:r>
              <a:rPr lang="en-US" sz="2400" dirty="0">
                <a:solidFill>
                  <a:srgbClr val="000000"/>
                </a:solidFill>
                <a:latin typeface="Consolas"/>
                <a:cs typeface="Consolas"/>
              </a:rPr>
              <a:t>,</a:t>
            </a:r>
            <a:r>
              <a:rPr lang="en-US" sz="2400" dirty="0">
                <a:solidFill>
                  <a:srgbClr val="00B050"/>
                </a:solidFill>
                <a:latin typeface="Consolas"/>
                <a:cs typeface="Consolas"/>
              </a:rPr>
              <a:t> </a:t>
            </a:r>
          </a:p>
          <a:p>
            <a:pPr lvl="1"/>
            <a:r>
              <a:rPr lang="en-US" sz="2400" dirty="0">
                <a:solidFill>
                  <a:srgbClr val="00B050"/>
                </a:solidFill>
                <a:latin typeface="Consolas"/>
                <a:cs typeface="Consolas"/>
              </a:rPr>
              <a:t>                  </a:t>
            </a:r>
            <a:r>
              <a:rPr lang="en-US" sz="2400" dirty="0" err="1">
                <a:solidFill>
                  <a:srgbClr val="3366FF"/>
                </a:solidFill>
                <a:latin typeface="Consolas"/>
                <a:cs typeface="Consolas"/>
              </a:rPr>
              <a:t>size_t</a:t>
            </a:r>
            <a:r>
              <a:rPr lang="en-US" sz="2400" dirty="0">
                <a:solidFill>
                  <a:srgbClr val="00B050"/>
                </a:solidFill>
                <a:latin typeface="Consolas"/>
                <a:cs typeface="Consolas"/>
              </a:rPr>
              <a:t> </a:t>
            </a:r>
            <a:r>
              <a:rPr lang="en-US" sz="2400" dirty="0" smtClean="0">
                <a:latin typeface="Consolas"/>
                <a:ea typeface="ＭＳ Ｐゴシック" charset="-128"/>
                <a:cs typeface="Consolas"/>
              </a:rPr>
              <a:t>count</a:t>
            </a:r>
            <a:r>
              <a:rPr lang="en-US" sz="2400" dirty="0" smtClean="0">
                <a:solidFill>
                  <a:srgbClr val="000000"/>
                </a:solidFill>
                <a:latin typeface="Consolas"/>
                <a:cs typeface="Consolas"/>
              </a:rPr>
              <a:t>)</a:t>
            </a:r>
            <a:r>
              <a:rPr lang="en-US" sz="2400" dirty="0">
                <a:solidFill>
                  <a:srgbClr val="000000"/>
                </a:solidFill>
                <a:latin typeface="Consolas"/>
                <a:cs typeface="Consolas"/>
              </a:rPr>
              <a:t>;</a:t>
            </a:r>
          </a:p>
        </p:txBody>
      </p:sp>
      <p:sp>
        <p:nvSpPr>
          <p:cNvPr id="6" name="TextBox 5"/>
          <p:cNvSpPr txBox="1"/>
          <p:nvPr/>
        </p:nvSpPr>
        <p:spPr>
          <a:xfrm>
            <a:off x="493059" y="2379678"/>
            <a:ext cx="8117541" cy="830997"/>
          </a:xfrm>
          <a:prstGeom prst="rect">
            <a:avLst/>
          </a:prstGeom>
          <a:noFill/>
        </p:spPr>
        <p:txBody>
          <a:bodyPr wrap="square" rtlCol="0">
            <a:spAutoFit/>
          </a:bodyPr>
          <a:lstStyle/>
          <a:p>
            <a:r>
              <a:rPr lang="en-US" sz="2400" i="1" dirty="0" smtClean="0">
                <a:solidFill>
                  <a:srgbClr val="3366FF"/>
                </a:solidFill>
              </a:rPr>
              <a:t>Template specialization </a:t>
            </a:r>
            <a:r>
              <a:rPr lang="en-US" sz="2400" i="1" dirty="0" smtClean="0"/>
              <a:t>plus </a:t>
            </a:r>
            <a:r>
              <a:rPr lang="en-US" sz="2400" i="1" dirty="0" smtClean="0">
                <a:solidFill>
                  <a:srgbClr val="3366FF"/>
                </a:solidFill>
              </a:rPr>
              <a:t>runtime </a:t>
            </a:r>
            <a:r>
              <a:rPr lang="en-US" sz="2400" i="1" dirty="0" smtClean="0">
                <a:solidFill>
                  <a:srgbClr val="3366FF"/>
                </a:solidFill>
              </a:rPr>
              <a:t>compilation</a:t>
            </a:r>
            <a:r>
              <a:rPr lang="en-US" sz="2400" i="1" dirty="0" smtClean="0"/>
              <a:t> may </a:t>
            </a:r>
            <a:r>
              <a:rPr lang="en-US" sz="2400" i="1" dirty="0" smtClean="0"/>
              <a:t>translate this into a </a:t>
            </a:r>
            <a:r>
              <a:rPr lang="en-US" sz="2400" i="1" dirty="0" smtClean="0"/>
              <a:t>few load and store </a:t>
            </a:r>
            <a:r>
              <a:rPr lang="en-US" sz="2400" i="1" dirty="0" smtClean="0"/>
              <a:t>instructions!</a:t>
            </a:r>
            <a:endParaRPr lang="en-US" sz="2400" i="1" dirty="0"/>
          </a:p>
        </p:txBody>
      </p:sp>
      <p:sp>
        <p:nvSpPr>
          <p:cNvPr id="7" name="TextBox 6"/>
          <p:cNvSpPr txBox="1"/>
          <p:nvPr/>
        </p:nvSpPr>
        <p:spPr>
          <a:xfrm>
            <a:off x="493060" y="4413326"/>
            <a:ext cx="8117540" cy="400110"/>
          </a:xfrm>
          <a:prstGeom prst="rect">
            <a:avLst/>
          </a:prstGeom>
          <a:noFill/>
        </p:spPr>
        <p:txBody>
          <a:bodyPr wrap="square" rtlCol="0">
            <a:spAutoFit/>
          </a:bodyPr>
          <a:lstStyle/>
          <a:p>
            <a:r>
              <a:rPr lang="en-US" sz="2000" dirty="0" smtClean="0">
                <a:solidFill>
                  <a:schemeClr val="accent2"/>
                </a:solidFill>
              </a:rPr>
              <a:t>This would be very difficult to do with a heavy-weight MPI API</a:t>
            </a:r>
            <a:endParaRPr lang="en-US" sz="2000" dirty="0">
              <a:solidFill>
                <a:schemeClr val="accent2"/>
              </a:solidFill>
            </a:endParaRPr>
          </a:p>
        </p:txBody>
      </p:sp>
      <p:sp>
        <p:nvSpPr>
          <p:cNvPr id="9" name="Slide Number Placeholder 8"/>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140</a:t>
            </a:fld>
            <a:endParaRPr lang="en-US">
              <a:solidFill>
                <a:prstClr val="black"/>
              </a:solidFill>
            </a:endParaRPr>
          </a:p>
        </p:txBody>
      </p:sp>
    </p:spTree>
    <p:extLst>
      <p:ext uri="{BB962C8B-B14F-4D97-AF65-F5344CB8AC3E}">
        <p14:creationId xmlns:p14="http://schemas.microsoft.com/office/powerpoint/2010/main" val="26987349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One-Sided Data Transfer Functions</a:t>
            </a:r>
            <a:endParaRPr lang="en-US" dirty="0"/>
          </a:p>
        </p:txBody>
      </p:sp>
      <p:sp>
        <p:nvSpPr>
          <p:cNvPr id="3" name="Content Placeholder 2"/>
          <p:cNvSpPr>
            <a:spLocks noGrp="1"/>
          </p:cNvSpPr>
          <p:nvPr>
            <p:ph idx="1"/>
          </p:nvPr>
        </p:nvSpPr>
        <p:spPr>
          <a:xfrm>
            <a:off x="798512" y="1042737"/>
            <a:ext cx="7463171" cy="4904226"/>
          </a:xfrm>
        </p:spPr>
        <p:txBody>
          <a:bodyPr>
            <a:noAutofit/>
          </a:bodyPr>
          <a:lstStyle/>
          <a:p>
            <a:pPr marL="0" indent="0">
              <a:buNone/>
            </a:pPr>
            <a:r>
              <a:rPr lang="en-US" dirty="0" smtClean="0">
                <a:solidFill>
                  <a:srgbClr val="7F7F7F"/>
                </a:solidFill>
                <a:latin typeface="Consolas"/>
                <a:cs typeface="Consolas"/>
              </a:rPr>
              <a:t>// Copy </a:t>
            </a:r>
            <a:r>
              <a:rPr lang="en-US" i="1" dirty="0" smtClean="0">
                <a:solidFill>
                  <a:srgbClr val="7F7F7F"/>
                </a:solidFill>
                <a:latin typeface="Consolas"/>
                <a:cs typeface="Consolas"/>
              </a:rPr>
              <a:t>count</a:t>
            </a:r>
            <a:r>
              <a:rPr lang="en-US" dirty="0" smtClean="0">
                <a:solidFill>
                  <a:srgbClr val="7F7F7F"/>
                </a:solidFill>
                <a:latin typeface="Consolas"/>
                <a:cs typeface="Consolas"/>
              </a:rPr>
              <a:t> elements of </a:t>
            </a:r>
            <a:r>
              <a:rPr lang="en-US" i="1" dirty="0" smtClean="0">
                <a:solidFill>
                  <a:srgbClr val="7F7F7F"/>
                </a:solidFill>
                <a:latin typeface="Consolas"/>
                <a:cs typeface="Consolas"/>
              </a:rPr>
              <a:t>T</a:t>
            </a:r>
            <a:r>
              <a:rPr lang="en-US" dirty="0" smtClean="0">
                <a:solidFill>
                  <a:srgbClr val="7F7F7F"/>
                </a:solidFill>
                <a:latin typeface="Consolas"/>
                <a:cs typeface="Consolas"/>
              </a:rPr>
              <a:t> from </a:t>
            </a:r>
            <a:r>
              <a:rPr lang="en-US" i="1" dirty="0" err="1" smtClean="0">
                <a:solidFill>
                  <a:srgbClr val="7F7F7F"/>
                </a:solidFill>
                <a:latin typeface="Consolas"/>
                <a:cs typeface="Consolas"/>
              </a:rPr>
              <a:t>src</a:t>
            </a:r>
            <a:r>
              <a:rPr lang="en-US" dirty="0" smtClean="0">
                <a:solidFill>
                  <a:srgbClr val="7F7F7F"/>
                </a:solidFill>
                <a:latin typeface="Consolas"/>
                <a:cs typeface="Consolas"/>
              </a:rPr>
              <a:t> to </a:t>
            </a:r>
            <a:r>
              <a:rPr lang="en-US" i="1" dirty="0" err="1" smtClean="0">
                <a:solidFill>
                  <a:srgbClr val="7F7F7F"/>
                </a:solidFill>
                <a:latin typeface="Consolas"/>
                <a:cs typeface="Consolas"/>
              </a:rPr>
              <a:t>dst</a:t>
            </a:r>
            <a:r>
              <a:rPr lang="en-US" dirty="0" smtClean="0">
                <a:solidFill>
                  <a:srgbClr val="7F7F7F"/>
                </a:solidFill>
                <a:latin typeface="Consolas"/>
                <a:cs typeface="Consolas"/>
              </a:rPr>
              <a:t> </a:t>
            </a:r>
            <a:r>
              <a:rPr lang="en-US" dirty="0" err="1" smtClean="0">
                <a:solidFill>
                  <a:srgbClr val="0000FF"/>
                </a:solidFill>
                <a:latin typeface="Consolas"/>
                <a:cs typeface="Consolas"/>
              </a:rPr>
              <a:t>upcxx</a:t>
            </a:r>
            <a:r>
              <a:rPr lang="en-US" dirty="0" smtClean="0">
                <a:solidFill>
                  <a:srgbClr val="0000FF"/>
                </a:solidFill>
                <a:latin typeface="Consolas"/>
                <a:cs typeface="Consolas"/>
              </a:rPr>
              <a:t>:</a:t>
            </a:r>
            <a:r>
              <a:rPr lang="en-US" dirty="0">
                <a:solidFill>
                  <a:srgbClr val="0000FF"/>
                </a:solidFill>
                <a:latin typeface="Consolas"/>
                <a:cs typeface="Consolas"/>
              </a:rPr>
              <a:t>:copy&lt;</a:t>
            </a:r>
            <a:r>
              <a:rPr lang="en-US" dirty="0">
                <a:solidFill>
                  <a:srgbClr val="C0504D"/>
                </a:solidFill>
                <a:latin typeface="Consolas"/>
                <a:cs typeface="Consolas"/>
              </a:rPr>
              <a:t>T</a:t>
            </a:r>
            <a:r>
              <a:rPr lang="en-US" dirty="0">
                <a:solidFill>
                  <a:srgbClr val="0000FF"/>
                </a:solidFill>
                <a:latin typeface="Consolas"/>
                <a:cs typeface="Consolas"/>
              </a:rPr>
              <a:t>&gt;</a:t>
            </a:r>
            <a:r>
              <a:rPr lang="en-US" dirty="0" smtClean="0">
                <a:latin typeface="Consolas"/>
                <a:cs typeface="Consolas"/>
              </a:rPr>
              <a:t>(</a:t>
            </a:r>
            <a:r>
              <a:rPr lang="en-US" dirty="0" err="1" smtClean="0">
                <a:solidFill>
                  <a:srgbClr val="3366FF"/>
                </a:solidFill>
                <a:latin typeface="Consolas"/>
                <a:ea typeface="ＭＳ Ｐゴシック" pitchFamily="-109" charset="-128"/>
                <a:cs typeface="Consolas"/>
              </a:rPr>
              <a:t>global_ptr</a:t>
            </a:r>
            <a:r>
              <a:rPr lang="en-US" dirty="0" smtClean="0">
                <a:solidFill>
                  <a:srgbClr val="3366FF"/>
                </a:solidFill>
                <a:latin typeface="Consolas"/>
                <a:cs typeface="Consolas"/>
              </a:rPr>
              <a:t>&lt;</a:t>
            </a:r>
            <a:r>
              <a:rPr lang="en-US" dirty="0">
                <a:solidFill>
                  <a:srgbClr val="C0504D"/>
                </a:solidFill>
                <a:latin typeface="Consolas"/>
                <a:cs typeface="Consolas"/>
              </a:rPr>
              <a:t>T</a:t>
            </a:r>
            <a:r>
              <a:rPr lang="en-US" dirty="0">
                <a:solidFill>
                  <a:srgbClr val="3366FF"/>
                </a:solidFill>
                <a:latin typeface="Consolas"/>
                <a:cs typeface="Consolas"/>
              </a:rPr>
              <a:t>&gt; </a:t>
            </a:r>
            <a:r>
              <a:rPr lang="en-US" dirty="0" err="1">
                <a:latin typeface="Consolas"/>
                <a:cs typeface="Consolas"/>
              </a:rPr>
              <a:t>src</a:t>
            </a:r>
            <a:r>
              <a:rPr lang="en-US" dirty="0" smtClean="0">
                <a:latin typeface="Consolas"/>
                <a:cs typeface="Consolas"/>
              </a:rPr>
              <a:t>,</a:t>
            </a:r>
            <a:r>
              <a:rPr lang="en-US" dirty="0">
                <a:solidFill>
                  <a:srgbClr val="00B050"/>
                </a:solidFill>
                <a:latin typeface="Consolas"/>
                <a:cs typeface="Consolas"/>
              </a:rPr>
              <a:t> </a:t>
            </a:r>
            <a:r>
              <a:rPr lang="en-US" dirty="0" smtClean="0">
                <a:solidFill>
                  <a:srgbClr val="00B050"/>
                </a:solidFill>
                <a:latin typeface="Consolas"/>
                <a:cs typeface="Consolas"/>
              </a:rPr>
              <a:t>                        </a:t>
            </a:r>
            <a:br>
              <a:rPr lang="en-US" dirty="0" smtClean="0">
                <a:solidFill>
                  <a:srgbClr val="00B050"/>
                </a:solidFill>
                <a:latin typeface="Consolas"/>
                <a:cs typeface="Consolas"/>
              </a:rPr>
            </a:br>
            <a:r>
              <a:rPr lang="en-US" dirty="0" smtClean="0">
                <a:solidFill>
                  <a:srgbClr val="00B050"/>
                </a:solidFill>
                <a:latin typeface="Consolas"/>
                <a:cs typeface="Consolas"/>
              </a:rPr>
              <a:t>               </a:t>
            </a:r>
            <a:r>
              <a:rPr lang="en-US" dirty="0" err="1" smtClean="0">
                <a:solidFill>
                  <a:srgbClr val="3366FF"/>
                </a:solidFill>
                <a:latin typeface="Consolas"/>
                <a:cs typeface="Consolas"/>
              </a:rPr>
              <a:t>global_ptr</a:t>
            </a:r>
            <a:r>
              <a:rPr lang="en-US" dirty="0" smtClean="0">
                <a:solidFill>
                  <a:srgbClr val="3366FF"/>
                </a:solidFill>
                <a:latin typeface="Consolas"/>
                <a:cs typeface="Consolas"/>
              </a:rPr>
              <a:t>&lt;</a:t>
            </a:r>
            <a:r>
              <a:rPr lang="en-US" dirty="0">
                <a:solidFill>
                  <a:srgbClr val="C0504D"/>
                </a:solidFill>
                <a:latin typeface="Consolas"/>
                <a:cs typeface="Consolas"/>
              </a:rPr>
              <a:t>T</a:t>
            </a:r>
            <a:r>
              <a:rPr lang="en-US" dirty="0">
                <a:solidFill>
                  <a:srgbClr val="3366FF"/>
                </a:solidFill>
                <a:latin typeface="Consolas"/>
                <a:cs typeface="Consolas"/>
              </a:rPr>
              <a:t>&gt; </a:t>
            </a:r>
            <a:r>
              <a:rPr lang="en-US" dirty="0" err="1">
                <a:solidFill>
                  <a:schemeClr val="tx1"/>
                </a:solidFill>
                <a:latin typeface="Consolas"/>
                <a:cs typeface="Consolas"/>
              </a:rPr>
              <a:t>dst</a:t>
            </a:r>
            <a:r>
              <a:rPr lang="en-US" dirty="0">
                <a:solidFill>
                  <a:schemeClr val="tx1"/>
                </a:solidFill>
                <a:latin typeface="Consolas"/>
                <a:cs typeface="Consolas"/>
              </a:rPr>
              <a:t>,</a:t>
            </a:r>
            <a:r>
              <a:rPr lang="en-US" dirty="0">
                <a:solidFill>
                  <a:srgbClr val="00B050"/>
                </a:solidFill>
                <a:latin typeface="Consolas"/>
                <a:cs typeface="Consolas"/>
              </a:rPr>
              <a:t> </a:t>
            </a:r>
          </a:p>
          <a:p>
            <a:pPr marL="457200" lvl="1" indent="0">
              <a:buNone/>
            </a:pPr>
            <a:r>
              <a:rPr lang="en-US" dirty="0">
                <a:solidFill>
                  <a:srgbClr val="00B050"/>
                </a:solidFill>
                <a:latin typeface="Consolas"/>
                <a:cs typeface="Consolas"/>
              </a:rPr>
              <a:t>           </a:t>
            </a:r>
            <a:r>
              <a:rPr lang="en-US" dirty="0" smtClean="0">
                <a:solidFill>
                  <a:srgbClr val="00B050"/>
                </a:solidFill>
                <a:latin typeface="Consolas"/>
                <a:cs typeface="Consolas"/>
              </a:rPr>
              <a:t> </a:t>
            </a:r>
            <a:r>
              <a:rPr lang="en-US" dirty="0" err="1" smtClean="0">
                <a:solidFill>
                  <a:srgbClr val="3366FF"/>
                </a:solidFill>
                <a:latin typeface="Consolas"/>
                <a:cs typeface="Consolas"/>
              </a:rPr>
              <a:t>size_t</a:t>
            </a:r>
            <a:r>
              <a:rPr lang="en-US" dirty="0" smtClean="0">
                <a:solidFill>
                  <a:srgbClr val="00B050"/>
                </a:solidFill>
                <a:latin typeface="Consolas"/>
                <a:cs typeface="Consolas"/>
              </a:rPr>
              <a:t> </a:t>
            </a:r>
            <a:r>
              <a:rPr lang="en-US" dirty="0">
                <a:solidFill>
                  <a:schemeClr val="tx1"/>
                </a:solidFill>
                <a:latin typeface="Consolas"/>
                <a:ea typeface="ＭＳ Ｐゴシック" charset="-128"/>
                <a:cs typeface="Consolas"/>
              </a:rPr>
              <a:t>count)</a:t>
            </a:r>
            <a:r>
              <a:rPr lang="en-US" dirty="0" smtClean="0">
                <a:solidFill>
                  <a:schemeClr val="tx1"/>
                </a:solidFill>
                <a:latin typeface="Consolas"/>
                <a:ea typeface="ＭＳ Ｐゴシック" charset="-128"/>
                <a:cs typeface="Consolas"/>
              </a:rPr>
              <a:t>;</a:t>
            </a:r>
          </a:p>
          <a:p>
            <a:pPr marL="457200" lvl="1" indent="0">
              <a:buNone/>
            </a:pPr>
            <a:endParaRPr lang="en-US" dirty="0" smtClean="0">
              <a:solidFill>
                <a:schemeClr val="tx1"/>
              </a:solidFill>
              <a:latin typeface="Consolas"/>
              <a:ea typeface="ＭＳ Ｐゴシック" charset="-128"/>
              <a:cs typeface="Consolas"/>
            </a:endParaRPr>
          </a:p>
          <a:p>
            <a:pPr marL="1588" lvl="1" indent="0">
              <a:buNone/>
            </a:pPr>
            <a:r>
              <a:rPr lang="en-US" dirty="0" smtClean="0">
                <a:solidFill>
                  <a:srgbClr val="7F7F7F"/>
                </a:solidFill>
                <a:latin typeface="Consolas"/>
                <a:cs typeface="Consolas"/>
              </a:rPr>
              <a:t>/</a:t>
            </a:r>
            <a:r>
              <a:rPr lang="en-US" dirty="0">
                <a:solidFill>
                  <a:srgbClr val="7F7F7F"/>
                </a:solidFill>
                <a:latin typeface="Consolas"/>
                <a:cs typeface="Consolas"/>
              </a:rPr>
              <a:t>/ </a:t>
            </a:r>
            <a:r>
              <a:rPr lang="en-US" dirty="0" smtClean="0">
                <a:solidFill>
                  <a:srgbClr val="7F7F7F"/>
                </a:solidFill>
                <a:latin typeface="Consolas"/>
                <a:cs typeface="Consolas"/>
              </a:rPr>
              <a:t>Non-blocking version of copy</a:t>
            </a:r>
          </a:p>
          <a:p>
            <a:pPr marL="0" indent="0">
              <a:buNone/>
            </a:pPr>
            <a:r>
              <a:rPr lang="en-US" dirty="0" err="1" smtClean="0">
                <a:solidFill>
                  <a:srgbClr val="0000FF"/>
                </a:solidFill>
                <a:latin typeface="Consolas"/>
                <a:cs typeface="Consolas"/>
              </a:rPr>
              <a:t>upcxx</a:t>
            </a:r>
            <a:r>
              <a:rPr lang="en-US" dirty="0" smtClean="0">
                <a:solidFill>
                  <a:srgbClr val="0000FF"/>
                </a:solidFill>
                <a:latin typeface="Consolas"/>
                <a:cs typeface="Consolas"/>
              </a:rPr>
              <a:t>::</a:t>
            </a:r>
            <a:r>
              <a:rPr lang="en-US" dirty="0" err="1" smtClean="0">
                <a:solidFill>
                  <a:srgbClr val="0000FF"/>
                </a:solidFill>
                <a:latin typeface="Consolas"/>
                <a:cs typeface="Consolas"/>
              </a:rPr>
              <a:t>async_copy</a:t>
            </a:r>
            <a:r>
              <a:rPr lang="en-US" dirty="0" smtClean="0">
                <a:solidFill>
                  <a:srgbClr val="0000FF"/>
                </a:solidFill>
                <a:latin typeface="Consolas"/>
                <a:cs typeface="Consolas"/>
              </a:rPr>
              <a:t>&lt;</a:t>
            </a:r>
            <a:r>
              <a:rPr lang="en-US" dirty="0" smtClean="0">
                <a:solidFill>
                  <a:srgbClr val="C0504D"/>
                </a:solidFill>
                <a:latin typeface="Consolas"/>
                <a:cs typeface="Consolas"/>
              </a:rPr>
              <a:t>T</a:t>
            </a:r>
            <a:r>
              <a:rPr lang="en-US" dirty="0" smtClean="0">
                <a:solidFill>
                  <a:srgbClr val="0000FF"/>
                </a:solidFill>
                <a:latin typeface="Consolas"/>
                <a:cs typeface="Consolas"/>
              </a:rPr>
              <a:t>&gt;</a:t>
            </a:r>
            <a:r>
              <a:rPr lang="en-US" dirty="0" smtClean="0">
                <a:latin typeface="Consolas"/>
                <a:cs typeface="Consolas"/>
              </a:rPr>
              <a:t>(</a:t>
            </a:r>
            <a:r>
              <a:rPr lang="en-US" dirty="0" err="1" smtClean="0">
                <a:solidFill>
                  <a:srgbClr val="3366FF"/>
                </a:solidFill>
                <a:latin typeface="Consolas"/>
                <a:cs typeface="Consolas"/>
              </a:rPr>
              <a:t>global_ptr</a:t>
            </a:r>
            <a:r>
              <a:rPr lang="en-US" dirty="0" smtClean="0">
                <a:solidFill>
                  <a:srgbClr val="3366FF"/>
                </a:solidFill>
                <a:latin typeface="Consolas"/>
                <a:cs typeface="Consolas"/>
              </a:rPr>
              <a:t>&lt;</a:t>
            </a:r>
            <a:r>
              <a:rPr lang="en-US" dirty="0" smtClean="0">
                <a:solidFill>
                  <a:srgbClr val="C0504D"/>
                </a:solidFill>
                <a:latin typeface="Consolas"/>
                <a:cs typeface="Consolas"/>
              </a:rPr>
              <a:t>T</a:t>
            </a:r>
            <a:r>
              <a:rPr lang="en-US" dirty="0" smtClean="0">
                <a:solidFill>
                  <a:srgbClr val="3366FF"/>
                </a:solidFill>
                <a:latin typeface="Consolas"/>
                <a:cs typeface="Consolas"/>
              </a:rPr>
              <a:t>&gt; </a:t>
            </a:r>
            <a:r>
              <a:rPr lang="en-US" dirty="0" err="1" smtClean="0">
                <a:latin typeface="Consolas"/>
                <a:cs typeface="Consolas"/>
              </a:rPr>
              <a:t>src</a:t>
            </a:r>
            <a:r>
              <a:rPr lang="en-US" dirty="0" smtClean="0">
                <a:latin typeface="Consolas"/>
                <a:cs typeface="Consolas"/>
              </a:rPr>
              <a:t>,</a:t>
            </a:r>
            <a:endParaRPr lang="en-US" dirty="0" smtClean="0">
              <a:solidFill>
                <a:srgbClr val="00B050"/>
              </a:solidFill>
              <a:latin typeface="Consolas"/>
              <a:cs typeface="Consolas"/>
            </a:endParaRPr>
          </a:p>
          <a:p>
            <a:pPr marL="457200" lvl="1" indent="0">
              <a:buNone/>
            </a:pPr>
            <a:r>
              <a:rPr lang="en-US" dirty="0" smtClean="0">
                <a:solidFill>
                  <a:srgbClr val="00B050"/>
                </a:solidFill>
                <a:latin typeface="Consolas"/>
                <a:cs typeface="Consolas"/>
              </a:rPr>
              <a:t>                  </a:t>
            </a:r>
            <a:r>
              <a:rPr lang="en-US" dirty="0" err="1" smtClean="0">
                <a:solidFill>
                  <a:srgbClr val="3366FF"/>
                </a:solidFill>
                <a:latin typeface="Consolas"/>
                <a:cs typeface="Consolas"/>
              </a:rPr>
              <a:t>global_ptr</a:t>
            </a:r>
            <a:r>
              <a:rPr lang="en-US" dirty="0" smtClean="0">
                <a:solidFill>
                  <a:srgbClr val="3366FF"/>
                </a:solidFill>
                <a:latin typeface="Consolas"/>
                <a:cs typeface="Consolas"/>
              </a:rPr>
              <a:t>&lt;</a:t>
            </a:r>
            <a:r>
              <a:rPr lang="en-US" dirty="0">
                <a:solidFill>
                  <a:srgbClr val="C0504D"/>
                </a:solidFill>
                <a:latin typeface="Consolas"/>
                <a:cs typeface="Consolas"/>
              </a:rPr>
              <a:t>T</a:t>
            </a:r>
            <a:r>
              <a:rPr lang="en-US" dirty="0">
                <a:solidFill>
                  <a:srgbClr val="3366FF"/>
                </a:solidFill>
                <a:latin typeface="Consolas"/>
                <a:cs typeface="Consolas"/>
              </a:rPr>
              <a:t>&gt; </a:t>
            </a:r>
            <a:r>
              <a:rPr lang="en-US" dirty="0" err="1">
                <a:solidFill>
                  <a:srgbClr val="000000"/>
                </a:solidFill>
                <a:latin typeface="Consolas"/>
                <a:cs typeface="Consolas"/>
              </a:rPr>
              <a:t>dst</a:t>
            </a:r>
            <a:r>
              <a:rPr lang="en-US" dirty="0">
                <a:solidFill>
                  <a:srgbClr val="000000"/>
                </a:solidFill>
                <a:latin typeface="Consolas"/>
                <a:cs typeface="Consolas"/>
              </a:rPr>
              <a:t>,</a:t>
            </a:r>
            <a:r>
              <a:rPr lang="en-US" dirty="0">
                <a:solidFill>
                  <a:srgbClr val="00B050"/>
                </a:solidFill>
                <a:latin typeface="Consolas"/>
                <a:cs typeface="Consolas"/>
              </a:rPr>
              <a:t> </a:t>
            </a:r>
            <a:endParaRPr lang="en-US" dirty="0" smtClean="0">
              <a:solidFill>
                <a:srgbClr val="00B050"/>
              </a:solidFill>
              <a:latin typeface="Consolas"/>
              <a:cs typeface="Consolas"/>
            </a:endParaRPr>
          </a:p>
          <a:p>
            <a:pPr marL="457200" lvl="1" indent="0">
              <a:buNone/>
            </a:pPr>
            <a:r>
              <a:rPr lang="en-US" dirty="0">
                <a:solidFill>
                  <a:srgbClr val="00B050"/>
                </a:solidFill>
                <a:latin typeface="Consolas"/>
                <a:cs typeface="Consolas"/>
              </a:rPr>
              <a:t> </a:t>
            </a:r>
            <a:r>
              <a:rPr lang="en-US" dirty="0" smtClean="0">
                <a:solidFill>
                  <a:srgbClr val="00B050"/>
                </a:solidFill>
                <a:latin typeface="Consolas"/>
                <a:cs typeface="Consolas"/>
              </a:rPr>
              <a:t>                 </a:t>
            </a:r>
            <a:r>
              <a:rPr lang="en-US" dirty="0" err="1" smtClean="0">
                <a:solidFill>
                  <a:srgbClr val="3366FF"/>
                </a:solidFill>
                <a:latin typeface="Consolas"/>
                <a:cs typeface="Consolas"/>
              </a:rPr>
              <a:t>size_t</a:t>
            </a:r>
            <a:r>
              <a:rPr lang="en-US" dirty="0" smtClean="0">
                <a:solidFill>
                  <a:srgbClr val="00B050"/>
                </a:solidFill>
                <a:latin typeface="Consolas"/>
                <a:cs typeface="Consolas"/>
              </a:rPr>
              <a:t> </a:t>
            </a:r>
            <a:r>
              <a:rPr lang="en-US" dirty="0" smtClean="0">
                <a:solidFill>
                  <a:schemeClr val="tx1"/>
                </a:solidFill>
                <a:latin typeface="Consolas"/>
                <a:ea typeface="ＭＳ Ｐゴシック" charset="-128"/>
                <a:cs typeface="Consolas"/>
              </a:rPr>
              <a:t>count</a:t>
            </a:r>
            <a:r>
              <a:rPr lang="en-US" dirty="0" smtClean="0">
                <a:solidFill>
                  <a:srgbClr val="000000"/>
                </a:solidFill>
                <a:latin typeface="Consolas"/>
                <a:cs typeface="Consolas"/>
              </a:rPr>
              <a:t>);</a:t>
            </a:r>
          </a:p>
          <a:p>
            <a:pPr marL="457200" lvl="1" indent="0">
              <a:buNone/>
            </a:pPr>
            <a:endParaRPr lang="en-US" dirty="0" smtClean="0">
              <a:latin typeface="Consolas"/>
              <a:cs typeface="Consolas"/>
            </a:endParaRPr>
          </a:p>
          <a:p>
            <a:pPr marL="0" indent="0">
              <a:buNone/>
            </a:pPr>
            <a:r>
              <a:rPr lang="en-US" dirty="0" smtClean="0">
                <a:solidFill>
                  <a:srgbClr val="7F7F7F"/>
                </a:solidFill>
                <a:latin typeface="Consolas"/>
                <a:cs typeface="Consolas"/>
              </a:rPr>
              <a:t>/</a:t>
            </a:r>
            <a:r>
              <a:rPr lang="en-US" dirty="0">
                <a:solidFill>
                  <a:srgbClr val="7F7F7F"/>
                </a:solidFill>
                <a:latin typeface="Consolas"/>
                <a:cs typeface="Consolas"/>
              </a:rPr>
              <a:t>/ </a:t>
            </a:r>
            <a:r>
              <a:rPr lang="en-US" dirty="0" smtClean="0">
                <a:solidFill>
                  <a:srgbClr val="7F7F7F"/>
                </a:solidFill>
                <a:latin typeface="Consolas"/>
                <a:cs typeface="Consolas"/>
              </a:rPr>
              <a:t>Synchronize all previous </a:t>
            </a:r>
            <a:r>
              <a:rPr lang="en-US" dirty="0" err="1" smtClean="0">
                <a:solidFill>
                  <a:srgbClr val="7F7F7F"/>
                </a:solidFill>
                <a:latin typeface="Consolas"/>
                <a:cs typeface="Consolas"/>
              </a:rPr>
              <a:t>asyncs</a:t>
            </a:r>
            <a:endParaRPr lang="en-US" dirty="0">
              <a:solidFill>
                <a:srgbClr val="7F7F7F"/>
              </a:solidFill>
              <a:latin typeface="Consolas"/>
              <a:cs typeface="Consolas"/>
            </a:endParaRPr>
          </a:p>
          <a:p>
            <a:pPr marL="0" indent="0">
              <a:buNone/>
            </a:pPr>
            <a:r>
              <a:rPr lang="en-US" dirty="0" err="1" smtClean="0">
                <a:solidFill>
                  <a:srgbClr val="0000FF"/>
                </a:solidFill>
                <a:latin typeface="Consolas"/>
                <a:cs typeface="Consolas"/>
              </a:rPr>
              <a:t>upcxx</a:t>
            </a:r>
            <a:r>
              <a:rPr lang="en-US" dirty="0" smtClean="0">
                <a:solidFill>
                  <a:srgbClr val="0000FF"/>
                </a:solidFill>
                <a:latin typeface="Consolas"/>
                <a:cs typeface="Consolas"/>
              </a:rPr>
              <a:t>:</a:t>
            </a:r>
            <a:r>
              <a:rPr lang="en-US" dirty="0">
                <a:solidFill>
                  <a:srgbClr val="0000FF"/>
                </a:solidFill>
                <a:latin typeface="Consolas"/>
                <a:cs typeface="Consolas"/>
              </a:rPr>
              <a:t>:</a:t>
            </a:r>
            <a:r>
              <a:rPr lang="en-US" dirty="0" err="1" smtClean="0">
                <a:solidFill>
                  <a:srgbClr val="0000FF"/>
                </a:solidFill>
                <a:latin typeface="Consolas"/>
                <a:cs typeface="Consolas"/>
              </a:rPr>
              <a:t>async_wait</a:t>
            </a:r>
            <a:r>
              <a:rPr lang="en-US" dirty="0" smtClean="0">
                <a:solidFill>
                  <a:srgbClr val="000000"/>
                </a:solidFill>
                <a:latin typeface="Consolas"/>
                <a:cs typeface="Consolas"/>
              </a:rPr>
              <a:t>();</a:t>
            </a:r>
            <a:endParaRPr lang="en-US" dirty="0">
              <a:solidFill>
                <a:srgbClr val="000000"/>
              </a:solidFill>
              <a:latin typeface="Consolas"/>
              <a:cs typeface="Consolas"/>
            </a:endParaRPr>
          </a:p>
          <a:p>
            <a:endParaRPr lang="en-US" dirty="0"/>
          </a:p>
        </p:txBody>
      </p:sp>
      <p:sp>
        <p:nvSpPr>
          <p:cNvPr id="4" name="TextBox 3"/>
          <p:cNvSpPr txBox="1"/>
          <p:nvPr/>
        </p:nvSpPr>
        <p:spPr>
          <a:xfrm>
            <a:off x="1886858" y="6000944"/>
            <a:ext cx="5780566" cy="400110"/>
          </a:xfrm>
          <a:prstGeom prst="rect">
            <a:avLst/>
          </a:prstGeom>
          <a:noFill/>
        </p:spPr>
        <p:txBody>
          <a:bodyPr wrap="square" rtlCol="0">
            <a:spAutoFit/>
          </a:bodyPr>
          <a:lstStyle/>
          <a:p>
            <a:r>
              <a:rPr lang="en-US" sz="2000" dirty="0" smtClean="0">
                <a:solidFill>
                  <a:srgbClr val="FF0000"/>
                </a:solidFill>
              </a:rPr>
              <a:t>Similar to </a:t>
            </a:r>
            <a:r>
              <a:rPr lang="en-US" sz="2000" i="1" dirty="0" err="1" smtClean="0">
                <a:solidFill>
                  <a:srgbClr val="FF0000"/>
                </a:solidFill>
              </a:rPr>
              <a:t>upc_memcpy_nb</a:t>
            </a:r>
            <a:r>
              <a:rPr lang="en-US" sz="2000" dirty="0" smtClean="0">
                <a:solidFill>
                  <a:srgbClr val="FF0000"/>
                </a:solidFill>
              </a:rPr>
              <a:t> extension in UPC 1.3</a:t>
            </a:r>
            <a:endParaRPr lang="en-US" sz="2000" dirty="0">
              <a:solidFill>
                <a:srgbClr val="FF0000"/>
              </a:solidFill>
            </a:endParaRPr>
          </a:p>
        </p:txBody>
      </p:sp>
      <p:sp>
        <p:nvSpPr>
          <p:cNvPr id="7" name="Slide Number Placeholder 6"/>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141</a:t>
            </a:fld>
            <a:endParaRPr lang="en-US">
              <a:solidFill>
                <a:prstClr val="black"/>
              </a:solidFill>
            </a:endParaRPr>
          </a:p>
        </p:txBody>
      </p:sp>
    </p:spTree>
    <p:extLst>
      <p:ext uri="{BB962C8B-B14F-4D97-AF65-F5344CB8AC3E}">
        <p14:creationId xmlns:p14="http://schemas.microsoft.com/office/powerpoint/2010/main" val="1525433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UPC++ Equivalents for UPC Users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340678356"/>
              </p:ext>
            </p:extLst>
          </p:nvPr>
        </p:nvGraphicFramePr>
        <p:xfrm>
          <a:off x="472880" y="940609"/>
          <a:ext cx="8221319" cy="5156835"/>
        </p:xfrm>
        <a:graphic>
          <a:graphicData uri="http://schemas.openxmlformats.org/drawingml/2006/table">
            <a:tbl>
              <a:tblPr firstRow="1" bandRow="1">
                <a:tableStyleId>{5FD0F851-EC5A-4D38-B0AD-8093EC10F338}</a:tableStyleId>
              </a:tblPr>
              <a:tblGrid>
                <a:gridCol w="2229563"/>
                <a:gridCol w="2533589"/>
                <a:gridCol w="3458167"/>
              </a:tblGrid>
              <a:tr h="411889">
                <a:tc>
                  <a:txBody>
                    <a:bodyPr/>
                    <a:lstStyle/>
                    <a:p>
                      <a:endParaRPr lang="en-US" dirty="0"/>
                    </a:p>
                  </a:txBody>
                  <a:tcPr/>
                </a:tc>
                <a:tc>
                  <a:txBody>
                    <a:bodyPr/>
                    <a:lstStyle/>
                    <a:p>
                      <a:r>
                        <a:rPr lang="en-US" dirty="0" smtClean="0"/>
                        <a:t>UPC</a:t>
                      </a:r>
                      <a:endParaRPr lang="en-US" dirty="0"/>
                    </a:p>
                  </a:txBody>
                  <a:tcPr/>
                </a:tc>
                <a:tc>
                  <a:txBody>
                    <a:bodyPr/>
                    <a:lstStyle/>
                    <a:p>
                      <a:r>
                        <a:rPr lang="en-US" dirty="0" smtClean="0"/>
                        <a:t>UPC++</a:t>
                      </a:r>
                      <a:endParaRPr lang="en-US" dirty="0"/>
                    </a:p>
                  </a:txBody>
                  <a:tcPr/>
                </a:tc>
              </a:tr>
              <a:tr h="411889">
                <a:tc>
                  <a:txBody>
                    <a:bodyPr/>
                    <a:lstStyle/>
                    <a:p>
                      <a:r>
                        <a:rPr lang="en-US" b="1" dirty="0" smtClean="0"/>
                        <a:t>Num.</a:t>
                      </a:r>
                      <a:r>
                        <a:rPr lang="en-US" b="1" baseline="0" dirty="0" smtClean="0"/>
                        <a:t> of threads</a:t>
                      </a:r>
                      <a:endParaRPr lang="en-US" b="1" dirty="0"/>
                    </a:p>
                  </a:txBody>
                  <a:tcPr/>
                </a:tc>
                <a:tc>
                  <a:txBody>
                    <a:bodyPr/>
                    <a:lstStyle/>
                    <a:p>
                      <a:r>
                        <a:rPr lang="en-US" dirty="0" smtClean="0"/>
                        <a:t>THREADS</a:t>
                      </a:r>
                      <a:endParaRPr lang="en-US" dirty="0"/>
                    </a:p>
                  </a:txBody>
                  <a:tcPr/>
                </a:tc>
                <a:tc>
                  <a:txBody>
                    <a:bodyPr/>
                    <a:lstStyle/>
                    <a:p>
                      <a:r>
                        <a:rPr lang="en-US" dirty="0" smtClean="0"/>
                        <a:t>THREADS</a:t>
                      </a:r>
                      <a:endParaRPr lang="en-US" dirty="0"/>
                    </a:p>
                  </a:txBody>
                  <a:tcPr/>
                </a:tc>
              </a:tr>
              <a:tr h="411889">
                <a:tc>
                  <a:txBody>
                    <a:bodyPr/>
                    <a:lstStyle/>
                    <a:p>
                      <a:r>
                        <a:rPr lang="en-US" b="1" dirty="0" smtClean="0"/>
                        <a:t>My ID</a:t>
                      </a:r>
                      <a:endParaRPr lang="en-US" b="1" dirty="0"/>
                    </a:p>
                  </a:txBody>
                  <a:tcPr/>
                </a:tc>
                <a:tc>
                  <a:txBody>
                    <a:bodyPr/>
                    <a:lstStyle/>
                    <a:p>
                      <a:r>
                        <a:rPr lang="en-US" dirty="0" smtClean="0"/>
                        <a:t>MYTHREAD</a:t>
                      </a:r>
                      <a:endParaRPr lang="en-US" dirty="0"/>
                    </a:p>
                  </a:txBody>
                  <a:tcPr/>
                </a:tc>
                <a:tc>
                  <a:txBody>
                    <a:bodyPr/>
                    <a:lstStyle/>
                    <a:p>
                      <a:r>
                        <a:rPr lang="en-US" dirty="0" smtClean="0"/>
                        <a:t>MYTHREAD</a:t>
                      </a:r>
                      <a:endParaRPr lang="en-US" dirty="0"/>
                    </a:p>
                  </a:txBody>
                  <a:tcPr/>
                </a:tc>
              </a:tr>
              <a:tr h="411889">
                <a:tc>
                  <a:txBody>
                    <a:bodyPr/>
                    <a:lstStyle/>
                    <a:p>
                      <a:r>
                        <a:rPr lang="en-US" b="1" dirty="0" smtClean="0"/>
                        <a:t>Shared variable</a:t>
                      </a:r>
                      <a:endParaRPr lang="en-US" b="1" dirty="0"/>
                    </a:p>
                  </a:txBody>
                  <a:tcPr/>
                </a:tc>
                <a:tc>
                  <a:txBody>
                    <a:bodyPr/>
                    <a:lstStyle/>
                    <a:p>
                      <a:r>
                        <a:rPr lang="en-US" dirty="0" smtClean="0">
                          <a:solidFill>
                            <a:srgbClr val="3366FF"/>
                          </a:solidFill>
                        </a:rPr>
                        <a:t>shared </a:t>
                      </a:r>
                      <a:r>
                        <a:rPr lang="en-US" sz="1800" kern="1200" dirty="0" smtClean="0">
                          <a:solidFill>
                            <a:srgbClr val="3366FF"/>
                          </a:solidFill>
                          <a:latin typeface="+mn-lt"/>
                          <a:ea typeface="+mn-ea"/>
                          <a:cs typeface="+mn-cs"/>
                        </a:rPr>
                        <a:t>Type</a:t>
                      </a:r>
                      <a:r>
                        <a:rPr lang="en-US" baseline="0" dirty="0" smtClean="0">
                          <a:solidFill>
                            <a:srgbClr val="3366FF"/>
                          </a:solidFill>
                        </a:rPr>
                        <a:t> </a:t>
                      </a:r>
                      <a:r>
                        <a:rPr lang="en-US" baseline="0" dirty="0" smtClean="0"/>
                        <a:t>s</a:t>
                      </a:r>
                      <a:endParaRPr lang="en-US" dirty="0"/>
                    </a:p>
                  </a:txBody>
                  <a:tcPr/>
                </a:tc>
                <a:tc>
                  <a:txBody>
                    <a:bodyPr/>
                    <a:lstStyle/>
                    <a:p>
                      <a:r>
                        <a:rPr lang="en-US" dirty="0" err="1" smtClean="0">
                          <a:solidFill>
                            <a:schemeClr val="accent3"/>
                          </a:solidFill>
                        </a:rPr>
                        <a:t>shared_var</a:t>
                      </a:r>
                      <a:r>
                        <a:rPr lang="en-US" dirty="0" smtClean="0">
                          <a:solidFill>
                            <a:schemeClr val="accent3"/>
                          </a:solidFill>
                        </a:rPr>
                        <a:t>&lt;Type&gt;  </a:t>
                      </a:r>
                      <a:r>
                        <a:rPr lang="en-US" dirty="0" smtClean="0"/>
                        <a:t>s</a:t>
                      </a:r>
                      <a:endParaRPr lang="en-US" dirty="0"/>
                    </a:p>
                  </a:txBody>
                  <a:tcPr/>
                </a:tc>
              </a:tr>
              <a:tr h="411889">
                <a:tc>
                  <a:txBody>
                    <a:bodyPr/>
                    <a:lstStyle/>
                    <a:p>
                      <a:r>
                        <a:rPr lang="en-US" b="1" dirty="0" smtClean="0"/>
                        <a:t>Shared array</a:t>
                      </a:r>
                      <a:endParaRPr lang="en-US" b="1" dirty="0"/>
                    </a:p>
                  </a:txBody>
                  <a:tcPr/>
                </a:tc>
                <a:tc>
                  <a:txBody>
                    <a:bodyPr/>
                    <a:lstStyle/>
                    <a:p>
                      <a:r>
                        <a:rPr lang="en-US" dirty="0" smtClean="0">
                          <a:solidFill>
                            <a:srgbClr val="3366FF"/>
                          </a:solidFill>
                        </a:rPr>
                        <a:t>shared [BS] Type </a:t>
                      </a:r>
                      <a:r>
                        <a:rPr lang="en-US" dirty="0" smtClean="0"/>
                        <a:t>A[</a:t>
                      </a:r>
                      <a:r>
                        <a:rPr lang="en-US" dirty="0" err="1" smtClean="0"/>
                        <a:t>sz</a:t>
                      </a:r>
                      <a:r>
                        <a:rPr lang="en-US" dirty="0" smtClean="0"/>
                        <a:t>]</a:t>
                      </a:r>
                      <a:endParaRPr lang="en-US" dirty="0"/>
                    </a:p>
                  </a:txBody>
                  <a:tcPr/>
                </a:tc>
                <a:tc>
                  <a:txBody>
                    <a:bodyPr/>
                    <a:lstStyle/>
                    <a:p>
                      <a:r>
                        <a:rPr lang="en-US" dirty="0" err="1" smtClean="0">
                          <a:solidFill>
                            <a:srgbClr val="9BBB59"/>
                          </a:solidFill>
                        </a:rPr>
                        <a:t>shared</a:t>
                      </a:r>
                      <a:r>
                        <a:rPr lang="en-US" baseline="0" dirty="0" err="1" smtClean="0">
                          <a:solidFill>
                            <a:srgbClr val="9BBB59"/>
                          </a:solidFill>
                        </a:rPr>
                        <a:t>_array</a:t>
                      </a:r>
                      <a:r>
                        <a:rPr lang="en-US" baseline="0" dirty="0" smtClean="0">
                          <a:solidFill>
                            <a:srgbClr val="9BBB59"/>
                          </a:solidFill>
                        </a:rPr>
                        <a:t>&lt;Type, BS&gt; </a:t>
                      </a:r>
                      <a:r>
                        <a:rPr lang="en-US" baseline="0" dirty="0" smtClean="0"/>
                        <a:t>A(</a:t>
                      </a:r>
                      <a:r>
                        <a:rPr lang="en-US" baseline="0" dirty="0" err="1" smtClean="0"/>
                        <a:t>sz</a:t>
                      </a:r>
                      <a:r>
                        <a:rPr lang="en-US" baseline="0" dirty="0" smtClean="0"/>
                        <a:t>)</a:t>
                      </a:r>
                      <a:endParaRPr lang="en-US" dirty="0"/>
                    </a:p>
                  </a:txBody>
                  <a:tcPr/>
                </a:tc>
              </a:tr>
              <a:tr h="411889">
                <a:tc>
                  <a:txBody>
                    <a:bodyPr/>
                    <a:lstStyle/>
                    <a:p>
                      <a:r>
                        <a:rPr lang="en-US" b="1" dirty="0" smtClean="0"/>
                        <a:t>Pointer-to-shared</a:t>
                      </a:r>
                      <a:endParaRPr lang="en-US" b="1" dirty="0"/>
                    </a:p>
                  </a:txBody>
                  <a:tcPr/>
                </a:tc>
                <a:tc>
                  <a:txBody>
                    <a:bodyPr/>
                    <a:lstStyle/>
                    <a:p>
                      <a:r>
                        <a:rPr lang="en-US" dirty="0" smtClean="0">
                          <a:solidFill>
                            <a:srgbClr val="3366FF"/>
                          </a:solidFill>
                        </a:rPr>
                        <a:t>shared Type *</a:t>
                      </a:r>
                      <a:r>
                        <a:rPr lang="en-US" dirty="0" err="1" smtClean="0"/>
                        <a:t>pts</a:t>
                      </a:r>
                      <a:endParaRPr lang="en-US" dirty="0"/>
                    </a:p>
                  </a:txBody>
                  <a:tcPr/>
                </a:tc>
                <a:tc>
                  <a:txBody>
                    <a:bodyPr/>
                    <a:lstStyle/>
                    <a:p>
                      <a:r>
                        <a:rPr lang="en-US" dirty="0" err="1" smtClean="0">
                          <a:solidFill>
                            <a:srgbClr val="9BBB59"/>
                          </a:solidFill>
                        </a:rPr>
                        <a:t>global_ptr</a:t>
                      </a:r>
                      <a:r>
                        <a:rPr lang="en-US" dirty="0" smtClean="0">
                          <a:solidFill>
                            <a:srgbClr val="9BBB59"/>
                          </a:solidFill>
                        </a:rPr>
                        <a:t>&lt;Type&gt; </a:t>
                      </a:r>
                      <a:r>
                        <a:rPr lang="en-US" dirty="0" err="1" smtClean="0"/>
                        <a:t>pts</a:t>
                      </a:r>
                      <a:endParaRPr lang="en-US" dirty="0"/>
                    </a:p>
                  </a:txBody>
                  <a:tcPr/>
                </a:tc>
              </a:tr>
              <a:tr h="710931">
                <a:tc>
                  <a:txBody>
                    <a:bodyPr/>
                    <a:lstStyle/>
                    <a:p>
                      <a:r>
                        <a:rPr lang="en-US" b="1" dirty="0" smtClean="0"/>
                        <a:t>Dynamic memory allocation</a:t>
                      </a:r>
                      <a:endParaRPr lang="en-US" b="1" dirty="0"/>
                    </a:p>
                  </a:txBody>
                  <a:tcPr/>
                </a:tc>
                <a:tc>
                  <a:txBody>
                    <a:bodyPr/>
                    <a:lstStyle/>
                    <a:p>
                      <a:r>
                        <a:rPr lang="en-US" dirty="0" smtClean="0">
                          <a:solidFill>
                            <a:schemeClr val="tx1"/>
                          </a:solidFill>
                        </a:rPr>
                        <a:t>shared</a:t>
                      </a:r>
                      <a:r>
                        <a:rPr lang="en-US" baseline="0" dirty="0" smtClean="0">
                          <a:solidFill>
                            <a:schemeClr val="tx1"/>
                          </a:solidFill>
                        </a:rPr>
                        <a:t> </a:t>
                      </a:r>
                      <a:r>
                        <a:rPr lang="en-US" baseline="0" dirty="0" smtClean="0"/>
                        <a:t>void * </a:t>
                      </a:r>
                      <a:r>
                        <a:rPr lang="en-US" dirty="0" err="1" smtClean="0">
                          <a:solidFill>
                            <a:srgbClr val="3366FF"/>
                          </a:solidFill>
                        </a:rPr>
                        <a:t>upc_alloc</a:t>
                      </a:r>
                      <a:r>
                        <a:rPr lang="en-US" dirty="0" smtClean="0"/>
                        <a:t>(</a:t>
                      </a:r>
                      <a:r>
                        <a:rPr lang="en-US" dirty="0" err="1" smtClean="0"/>
                        <a:t>nbytes</a:t>
                      </a:r>
                      <a:r>
                        <a:rPr lang="en-US" dirty="0" smtClean="0"/>
                        <a:t>)</a:t>
                      </a:r>
                      <a:endParaRPr lang="en-US" dirty="0"/>
                    </a:p>
                  </a:txBody>
                  <a:tcPr/>
                </a:tc>
                <a:tc>
                  <a:txBody>
                    <a:bodyPr/>
                    <a:lstStyle/>
                    <a:p>
                      <a:r>
                        <a:rPr lang="en-US" dirty="0" err="1" smtClean="0">
                          <a:solidFill>
                            <a:srgbClr val="000000"/>
                          </a:solidFill>
                        </a:rPr>
                        <a:t>global_ptr</a:t>
                      </a:r>
                      <a:r>
                        <a:rPr lang="en-US" dirty="0" smtClean="0"/>
                        <a:t>&lt;Type&gt;</a:t>
                      </a:r>
                      <a:r>
                        <a:rPr lang="en-US" baseline="0" dirty="0" smtClean="0"/>
                        <a:t> </a:t>
                      </a:r>
                      <a:r>
                        <a:rPr lang="en-US" dirty="0" smtClean="0"/>
                        <a:t> </a:t>
                      </a:r>
                    </a:p>
                    <a:p>
                      <a:r>
                        <a:rPr lang="en-US" dirty="0" smtClean="0">
                          <a:solidFill>
                            <a:srgbClr val="9BBB59"/>
                          </a:solidFill>
                        </a:rPr>
                        <a:t>allocate&lt;Type&gt;</a:t>
                      </a:r>
                      <a:r>
                        <a:rPr lang="en-US" dirty="0" smtClean="0"/>
                        <a:t>(place,</a:t>
                      </a:r>
                      <a:r>
                        <a:rPr lang="en-US" baseline="0" dirty="0" smtClean="0"/>
                        <a:t> count</a:t>
                      </a:r>
                      <a:r>
                        <a:rPr lang="en-US" dirty="0" smtClean="0"/>
                        <a:t>)</a:t>
                      </a:r>
                      <a:endParaRPr lang="en-US" dirty="0"/>
                    </a:p>
                  </a:txBody>
                  <a:tcPr/>
                </a:tc>
              </a:tr>
              <a:tr h="710931">
                <a:tc>
                  <a:txBody>
                    <a:bodyPr/>
                    <a:lstStyle/>
                    <a:p>
                      <a:r>
                        <a:rPr lang="en-US" b="1" dirty="0" smtClean="0"/>
                        <a:t>Bulk</a:t>
                      </a:r>
                      <a:r>
                        <a:rPr lang="en-US" b="1" baseline="0" dirty="0" smtClean="0"/>
                        <a:t> data transfer</a:t>
                      </a:r>
                      <a:endParaRPr lang="en-US" b="1" dirty="0"/>
                    </a:p>
                  </a:txBody>
                  <a:tcPr/>
                </a:tc>
                <a:tc>
                  <a:txBody>
                    <a:bodyPr/>
                    <a:lstStyle/>
                    <a:p>
                      <a:r>
                        <a:rPr lang="en-US" dirty="0" err="1" smtClean="0">
                          <a:solidFill>
                            <a:srgbClr val="3366FF"/>
                          </a:solidFill>
                        </a:rPr>
                        <a:t>upc_memcpy</a:t>
                      </a:r>
                      <a:r>
                        <a:rPr lang="en-US" dirty="0" smtClean="0"/>
                        <a:t>(</a:t>
                      </a:r>
                      <a:r>
                        <a:rPr lang="en-US" dirty="0" err="1" smtClean="0"/>
                        <a:t>dst</a:t>
                      </a:r>
                      <a:r>
                        <a:rPr lang="en-US" dirty="0" smtClean="0"/>
                        <a:t>, </a:t>
                      </a:r>
                      <a:r>
                        <a:rPr lang="en-US" dirty="0" err="1" smtClean="0"/>
                        <a:t>src</a:t>
                      </a:r>
                      <a:r>
                        <a:rPr lang="en-US" dirty="0" smtClean="0"/>
                        <a:t>,     </a:t>
                      </a:r>
                    </a:p>
                    <a:p>
                      <a:r>
                        <a:rPr lang="en-US" dirty="0" smtClean="0"/>
                        <a:t>                       </a:t>
                      </a:r>
                      <a:r>
                        <a:rPr lang="en-US" dirty="0" err="1" smtClean="0"/>
                        <a:t>nbytes</a:t>
                      </a:r>
                      <a:r>
                        <a:rPr lang="en-US" dirty="0" smtClean="0"/>
                        <a:t>);</a:t>
                      </a:r>
                      <a:endParaRPr lang="en-US" dirty="0"/>
                    </a:p>
                  </a:txBody>
                  <a:tcPr/>
                </a:tc>
                <a:tc>
                  <a:txBody>
                    <a:bodyPr/>
                    <a:lstStyle/>
                    <a:p>
                      <a:r>
                        <a:rPr lang="en-US" dirty="0" smtClean="0">
                          <a:solidFill>
                            <a:srgbClr val="9BBB59"/>
                          </a:solidFill>
                        </a:rPr>
                        <a:t>copy&lt;Type&gt;</a:t>
                      </a:r>
                      <a:r>
                        <a:rPr lang="en-US" dirty="0" smtClean="0"/>
                        <a:t>(</a:t>
                      </a:r>
                      <a:r>
                        <a:rPr lang="en-US" dirty="0" err="1" smtClean="0"/>
                        <a:t>src</a:t>
                      </a:r>
                      <a:r>
                        <a:rPr lang="en-US" dirty="0" smtClean="0"/>
                        <a:t>,</a:t>
                      </a:r>
                      <a:r>
                        <a:rPr lang="en-US" baseline="0" dirty="0" smtClean="0"/>
                        <a:t> </a:t>
                      </a:r>
                      <a:r>
                        <a:rPr lang="en-US" baseline="0" dirty="0" err="1" smtClean="0"/>
                        <a:t>dst</a:t>
                      </a:r>
                      <a:r>
                        <a:rPr lang="en-US" baseline="0" dirty="0" smtClean="0"/>
                        <a:t>, count);</a:t>
                      </a:r>
                    </a:p>
                  </a:txBody>
                  <a:tcPr/>
                </a:tc>
              </a:tr>
              <a:tr h="411889">
                <a:tc>
                  <a:txBody>
                    <a:bodyPr/>
                    <a:lstStyle/>
                    <a:p>
                      <a:r>
                        <a:rPr lang="en-US" b="1" dirty="0" smtClean="0"/>
                        <a:t>Affinity query </a:t>
                      </a:r>
                      <a:endParaRPr lang="en-US" b="1" dirty="0"/>
                    </a:p>
                  </a:txBody>
                  <a:tcPr/>
                </a:tc>
                <a:tc>
                  <a:txBody>
                    <a:bodyPr/>
                    <a:lstStyle/>
                    <a:p>
                      <a:r>
                        <a:rPr lang="en-US" dirty="0" err="1" smtClean="0">
                          <a:solidFill>
                            <a:srgbClr val="3366FF"/>
                          </a:solidFill>
                        </a:rPr>
                        <a:t>upc_threadof</a:t>
                      </a:r>
                      <a:r>
                        <a:rPr lang="en-US" dirty="0" smtClean="0"/>
                        <a:t>(</a:t>
                      </a:r>
                      <a:r>
                        <a:rPr lang="en-US" dirty="0" err="1" smtClean="0"/>
                        <a:t>ptr</a:t>
                      </a:r>
                      <a:r>
                        <a:rPr lang="en-US" dirty="0" smtClean="0"/>
                        <a:t>)</a:t>
                      </a:r>
                      <a:endParaRPr lang="en-US" dirty="0"/>
                    </a:p>
                  </a:txBody>
                  <a:tcPr/>
                </a:tc>
                <a:tc>
                  <a:txBody>
                    <a:bodyPr/>
                    <a:lstStyle/>
                    <a:p>
                      <a:r>
                        <a:rPr lang="en-US" dirty="0" err="1" smtClean="0">
                          <a:solidFill>
                            <a:srgbClr val="9BBB59"/>
                          </a:solidFill>
                        </a:rPr>
                        <a:t>global_ptr.where</a:t>
                      </a:r>
                      <a:r>
                        <a:rPr lang="en-US" dirty="0" smtClean="0"/>
                        <a:t>()</a:t>
                      </a:r>
                      <a:endParaRPr lang="en-US" dirty="0"/>
                    </a:p>
                  </a:txBody>
                  <a:tcPr/>
                </a:tc>
              </a:tr>
              <a:tr h="43986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Synchronization</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solidFill>
                            <a:srgbClr val="3366FF"/>
                          </a:solidFill>
                        </a:rPr>
                        <a:t>upc_lock_t</a:t>
                      </a:r>
                      <a:r>
                        <a:rPr lang="en-US" dirty="0" smtClean="0">
                          <a:solidFill>
                            <a:srgbClr val="3366FF"/>
                          </a:solidFill>
                        </a:rPr>
                        <a:t> </a:t>
                      </a:r>
                      <a:endParaRPr lang="en-US" baseline="0" dirty="0" smtClean="0">
                        <a:solidFill>
                          <a:srgbClr val="3366FF"/>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solidFill>
                            <a:srgbClr val="9BBB59"/>
                          </a:solidFill>
                        </a:rPr>
                        <a:t>shared_lock</a:t>
                      </a:r>
                      <a:endParaRPr lang="en-US" dirty="0" smtClean="0">
                        <a:solidFill>
                          <a:srgbClr val="9BBB59"/>
                        </a:solidFill>
                      </a:endParaRPr>
                    </a:p>
                  </a:txBody>
                  <a:tcPr/>
                </a:tc>
              </a:tr>
              <a:tr h="411889">
                <a:tc>
                  <a:txBody>
                    <a:bodyPr/>
                    <a:lstStyle/>
                    <a:p>
                      <a:endParaRPr lang="en-US" b="1" dirty="0"/>
                    </a:p>
                  </a:txBody>
                  <a:tcPr/>
                </a:tc>
                <a:tc>
                  <a:txBody>
                    <a:bodyPr/>
                    <a:lstStyle/>
                    <a:p>
                      <a:r>
                        <a:rPr lang="en-US" dirty="0" err="1" smtClean="0">
                          <a:solidFill>
                            <a:srgbClr val="3366FF"/>
                          </a:solidFill>
                        </a:rPr>
                        <a:t>upc_barrier</a:t>
                      </a:r>
                      <a:endParaRPr lang="en-US" dirty="0">
                        <a:solidFill>
                          <a:srgbClr val="3366FF"/>
                        </a:solidFill>
                      </a:endParaRPr>
                    </a:p>
                  </a:txBody>
                  <a:tcPr/>
                </a:tc>
                <a:tc>
                  <a:txBody>
                    <a:bodyPr/>
                    <a:lstStyle/>
                    <a:p>
                      <a:r>
                        <a:rPr lang="en-US" dirty="0" smtClean="0">
                          <a:solidFill>
                            <a:srgbClr val="9BBB59"/>
                          </a:solidFill>
                        </a:rPr>
                        <a:t>barrier</a:t>
                      </a:r>
                      <a:r>
                        <a:rPr lang="en-US" dirty="0" smtClean="0"/>
                        <a:t>()</a:t>
                      </a:r>
                      <a:endParaRPr lang="en-US" dirty="0"/>
                    </a:p>
                  </a:txBody>
                  <a:tcPr/>
                </a:tc>
              </a:tr>
            </a:tbl>
          </a:graphicData>
        </a:graphic>
      </p:graphicFrame>
      <p:sp>
        <p:nvSpPr>
          <p:cNvPr id="3" name="TextBox 2"/>
          <p:cNvSpPr txBox="1"/>
          <p:nvPr/>
        </p:nvSpPr>
        <p:spPr>
          <a:xfrm>
            <a:off x="1365760" y="6242442"/>
            <a:ext cx="6397505" cy="400110"/>
          </a:xfrm>
          <a:prstGeom prst="rect">
            <a:avLst/>
          </a:prstGeom>
          <a:noFill/>
        </p:spPr>
        <p:txBody>
          <a:bodyPr wrap="square" rtlCol="0">
            <a:spAutoFit/>
          </a:bodyPr>
          <a:lstStyle/>
          <a:p>
            <a:pPr algn="ctr"/>
            <a:r>
              <a:rPr lang="en-US" b="0" i="1" dirty="0" smtClean="0">
                <a:solidFill>
                  <a:schemeClr val="tx1"/>
                </a:solidFill>
              </a:rPr>
              <a:t>Homework: how to translate </a:t>
            </a:r>
            <a:r>
              <a:rPr lang="en-US" b="0" i="1" dirty="0" err="1" smtClean="0">
                <a:solidFill>
                  <a:srgbClr val="3366FF"/>
                </a:solidFill>
              </a:rPr>
              <a:t>upc_forall</a:t>
            </a:r>
            <a:r>
              <a:rPr lang="en-US" b="0" i="1" dirty="0" smtClean="0">
                <a:solidFill>
                  <a:schemeClr val="tx1"/>
                </a:solidFill>
              </a:rPr>
              <a:t>?</a:t>
            </a:r>
            <a:endParaRPr lang="en-US" b="0" i="1" dirty="0">
              <a:solidFill>
                <a:schemeClr val="tx1"/>
              </a:solidFill>
            </a:endParaRPr>
          </a:p>
        </p:txBody>
      </p:sp>
    </p:spTree>
    <p:extLst>
      <p:ext uri="{BB962C8B-B14F-4D97-AF65-F5344CB8AC3E}">
        <p14:creationId xmlns:p14="http://schemas.microsoft.com/office/powerpoint/2010/main" val="41441200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Task Execution</a:t>
            </a:r>
            <a:endParaRPr lang="en-US" dirty="0"/>
          </a:p>
        </p:txBody>
      </p:sp>
      <p:sp>
        <p:nvSpPr>
          <p:cNvPr id="3" name="Content Placeholder 2"/>
          <p:cNvSpPr>
            <a:spLocks noGrp="1"/>
          </p:cNvSpPr>
          <p:nvPr>
            <p:ph idx="1"/>
          </p:nvPr>
        </p:nvSpPr>
        <p:spPr>
          <a:xfrm>
            <a:off x="470937" y="1155723"/>
            <a:ext cx="8673064" cy="5588196"/>
          </a:xfrm>
        </p:spPr>
        <p:txBody>
          <a:bodyPr/>
          <a:lstStyle/>
          <a:p>
            <a:r>
              <a:rPr lang="en-US" dirty="0" smtClean="0"/>
              <a:t>C++ 11 </a:t>
            </a:r>
            <a:r>
              <a:rPr lang="en-US" dirty="0" err="1" smtClean="0"/>
              <a:t>async</a:t>
            </a:r>
            <a:r>
              <a:rPr lang="en-US" dirty="0" smtClean="0"/>
              <a:t> function</a:t>
            </a:r>
          </a:p>
          <a:p>
            <a:pPr marL="0" indent="0">
              <a:buNone/>
            </a:pPr>
            <a:r>
              <a:rPr lang="en-US" sz="2000" dirty="0" smtClean="0">
                <a:latin typeface="Menlo Regular"/>
                <a:cs typeface="Menlo Regular"/>
              </a:rPr>
              <a:t>   </a:t>
            </a:r>
            <a:r>
              <a:rPr lang="en-US" sz="2000" dirty="0" err="1" smtClean="0">
                <a:latin typeface="Consolas"/>
                <a:cs typeface="Consolas"/>
              </a:rPr>
              <a:t>std</a:t>
            </a:r>
            <a:r>
              <a:rPr lang="en-US" sz="2000" dirty="0" smtClean="0">
                <a:latin typeface="Consolas"/>
                <a:cs typeface="Consolas"/>
              </a:rPr>
              <a:t>::</a:t>
            </a:r>
            <a:r>
              <a:rPr lang="en-US" sz="2000" dirty="0" smtClean="0">
                <a:solidFill>
                  <a:srgbClr val="3366FF"/>
                </a:solidFill>
                <a:latin typeface="Consolas"/>
                <a:cs typeface="Consolas"/>
              </a:rPr>
              <a:t>future&lt;</a:t>
            </a:r>
            <a:r>
              <a:rPr lang="en-US" sz="2000" dirty="0">
                <a:solidFill>
                  <a:srgbClr val="3366FF"/>
                </a:solidFill>
                <a:latin typeface="Consolas"/>
                <a:cs typeface="Consolas"/>
              </a:rPr>
              <a:t>T</a:t>
            </a:r>
            <a:r>
              <a:rPr lang="en-US" sz="2000" dirty="0" smtClean="0">
                <a:solidFill>
                  <a:srgbClr val="3366FF"/>
                </a:solidFill>
                <a:latin typeface="Consolas"/>
                <a:cs typeface="Consolas"/>
              </a:rPr>
              <a:t>&gt;</a:t>
            </a:r>
            <a:r>
              <a:rPr lang="en-US" sz="2000" dirty="0" smtClean="0">
                <a:latin typeface="Consolas"/>
                <a:cs typeface="Consolas"/>
              </a:rPr>
              <a:t> handle </a:t>
            </a:r>
          </a:p>
          <a:p>
            <a:pPr marL="0" indent="0">
              <a:buNone/>
            </a:pPr>
            <a:r>
              <a:rPr lang="en-US" sz="2000" dirty="0">
                <a:latin typeface="Consolas"/>
                <a:cs typeface="Consolas"/>
              </a:rPr>
              <a:t> </a:t>
            </a:r>
            <a:r>
              <a:rPr lang="en-US" sz="2000" dirty="0" smtClean="0">
                <a:latin typeface="Consolas"/>
                <a:cs typeface="Consolas"/>
              </a:rPr>
              <a:t>    = </a:t>
            </a:r>
            <a:r>
              <a:rPr lang="en-US" sz="2000" dirty="0" err="1" smtClean="0">
                <a:solidFill>
                  <a:srgbClr val="000000"/>
                </a:solidFill>
                <a:latin typeface="Consolas"/>
                <a:cs typeface="Consolas"/>
              </a:rPr>
              <a:t>std</a:t>
            </a:r>
            <a:r>
              <a:rPr lang="en-US" sz="2000" dirty="0" smtClean="0">
                <a:solidFill>
                  <a:srgbClr val="000000"/>
                </a:solidFill>
                <a:latin typeface="Consolas"/>
                <a:cs typeface="Consolas"/>
              </a:rPr>
              <a:t>::</a:t>
            </a:r>
            <a:r>
              <a:rPr lang="en-US" sz="2000" dirty="0" err="1" smtClean="0">
                <a:solidFill>
                  <a:srgbClr val="3366FF"/>
                </a:solidFill>
                <a:latin typeface="Consolas"/>
                <a:cs typeface="Consolas"/>
              </a:rPr>
              <a:t>async</a:t>
            </a:r>
            <a:r>
              <a:rPr lang="en-US" sz="2000" dirty="0" smtClean="0">
                <a:latin typeface="Consolas"/>
                <a:cs typeface="Consolas"/>
              </a:rPr>
              <a:t>(Function&amp;&amp; f, </a:t>
            </a:r>
            <a:r>
              <a:rPr lang="en-US" sz="2000" dirty="0" err="1" smtClean="0">
                <a:latin typeface="Consolas"/>
                <a:cs typeface="Consolas"/>
              </a:rPr>
              <a:t>Args</a:t>
            </a:r>
            <a:r>
              <a:rPr lang="en-US" sz="2000" dirty="0" smtClean="0">
                <a:latin typeface="Consolas"/>
                <a:cs typeface="Consolas"/>
              </a:rPr>
              <a:t>&amp;&amp;… </a:t>
            </a:r>
            <a:r>
              <a:rPr lang="en-US" sz="2000" dirty="0" err="1" smtClean="0">
                <a:latin typeface="Consolas"/>
                <a:cs typeface="Consolas"/>
              </a:rPr>
              <a:t>args</a:t>
            </a:r>
            <a:r>
              <a:rPr lang="en-US" sz="2000" dirty="0" smtClean="0">
                <a:latin typeface="Consolas"/>
                <a:cs typeface="Consolas"/>
              </a:rPr>
              <a:t>);</a:t>
            </a:r>
          </a:p>
          <a:p>
            <a:pPr marL="457200" lvl="1" indent="0">
              <a:buNone/>
            </a:pPr>
            <a:r>
              <a:rPr lang="en-US" sz="2000" dirty="0" err="1" smtClean="0">
                <a:solidFill>
                  <a:srgbClr val="000000"/>
                </a:solidFill>
                <a:latin typeface="Consolas"/>
                <a:ea typeface="ＭＳ Ｐゴシック" charset="-128"/>
                <a:cs typeface="Consolas"/>
              </a:rPr>
              <a:t>handle.</a:t>
            </a:r>
            <a:r>
              <a:rPr lang="en-US" sz="2000" dirty="0" err="1" smtClean="0">
                <a:solidFill>
                  <a:srgbClr val="3366FF"/>
                </a:solidFill>
                <a:latin typeface="Consolas"/>
                <a:ea typeface="ＭＳ Ｐゴシック" charset="-128"/>
                <a:cs typeface="Consolas"/>
              </a:rPr>
              <a:t>wait</a:t>
            </a:r>
            <a:r>
              <a:rPr lang="en-US" sz="2000" dirty="0">
                <a:solidFill>
                  <a:srgbClr val="3366FF"/>
                </a:solidFill>
                <a:latin typeface="Consolas"/>
                <a:ea typeface="ＭＳ Ｐゴシック" charset="-128"/>
                <a:cs typeface="Consolas"/>
              </a:rPr>
              <a:t>()</a:t>
            </a:r>
            <a:r>
              <a:rPr lang="en-US" sz="2000" dirty="0" smtClean="0">
                <a:solidFill>
                  <a:srgbClr val="000000"/>
                </a:solidFill>
                <a:latin typeface="Consolas"/>
                <a:ea typeface="ＭＳ Ｐゴシック" charset="-128"/>
                <a:cs typeface="Consolas"/>
              </a:rPr>
              <a:t>;</a:t>
            </a:r>
          </a:p>
          <a:p>
            <a:pPr marL="457200" lvl="1" indent="0">
              <a:buNone/>
            </a:pPr>
            <a:endParaRPr lang="en-US" sz="2000" dirty="0" smtClean="0">
              <a:solidFill>
                <a:srgbClr val="3366FF"/>
              </a:solidFill>
              <a:latin typeface="Menlo Regular"/>
              <a:ea typeface="ＭＳ Ｐゴシック" charset="-128"/>
              <a:cs typeface="Menlo Regular"/>
            </a:endParaRPr>
          </a:p>
          <a:p>
            <a:r>
              <a:rPr lang="en-US" dirty="0" smtClean="0"/>
              <a:t>UPC++ </a:t>
            </a:r>
            <a:r>
              <a:rPr lang="en-US" dirty="0" err="1"/>
              <a:t>async</a:t>
            </a:r>
            <a:r>
              <a:rPr lang="en-US" dirty="0"/>
              <a:t> </a:t>
            </a:r>
            <a:r>
              <a:rPr lang="en-US" dirty="0" smtClean="0"/>
              <a:t>function</a:t>
            </a:r>
          </a:p>
          <a:p>
            <a:pPr marL="495300" lvl="1" indent="0">
              <a:buNone/>
            </a:pPr>
            <a:r>
              <a:rPr lang="en-US" sz="2000" dirty="0">
                <a:solidFill>
                  <a:schemeClr val="bg1">
                    <a:lumMod val="50000"/>
                  </a:schemeClr>
                </a:solidFill>
                <a:latin typeface="Consolas"/>
                <a:cs typeface="Consolas"/>
              </a:rPr>
              <a:t>// </a:t>
            </a:r>
            <a:r>
              <a:rPr lang="en-US" sz="2000" dirty="0" smtClean="0">
                <a:solidFill>
                  <a:schemeClr val="bg1">
                    <a:lumMod val="50000"/>
                  </a:schemeClr>
                </a:solidFill>
                <a:latin typeface="Consolas"/>
                <a:cs typeface="Consolas"/>
              </a:rPr>
              <a:t>Remote Procedure </a:t>
            </a:r>
            <a:r>
              <a:rPr lang="en-US" sz="2000" dirty="0">
                <a:solidFill>
                  <a:schemeClr val="bg1">
                    <a:lumMod val="50000"/>
                  </a:schemeClr>
                </a:solidFill>
                <a:latin typeface="Consolas"/>
                <a:cs typeface="Consolas"/>
              </a:rPr>
              <a:t>C</a:t>
            </a:r>
            <a:r>
              <a:rPr lang="en-US" sz="2000" dirty="0" smtClean="0">
                <a:solidFill>
                  <a:schemeClr val="bg1">
                    <a:lumMod val="50000"/>
                  </a:schemeClr>
                </a:solidFill>
                <a:latin typeface="Consolas"/>
                <a:cs typeface="Consolas"/>
              </a:rPr>
              <a:t>all</a:t>
            </a:r>
            <a:endParaRPr lang="en-US" sz="2000" dirty="0">
              <a:solidFill>
                <a:schemeClr val="bg1">
                  <a:lumMod val="50000"/>
                </a:schemeClr>
              </a:solidFill>
              <a:latin typeface="Consolas"/>
              <a:cs typeface="Consolas"/>
            </a:endParaRPr>
          </a:p>
          <a:p>
            <a:pPr marL="0" indent="0">
              <a:buNone/>
            </a:pPr>
            <a:r>
              <a:rPr lang="en-US" sz="2000" dirty="0" smtClean="0">
                <a:solidFill>
                  <a:srgbClr val="3366FF"/>
                </a:solidFill>
                <a:latin typeface="Consolas"/>
                <a:cs typeface="Consolas"/>
              </a:rPr>
              <a:t>   </a:t>
            </a:r>
            <a:r>
              <a:rPr lang="en-US" sz="2000" dirty="0" err="1" smtClean="0">
                <a:solidFill>
                  <a:srgbClr val="3366FF"/>
                </a:solidFill>
                <a:latin typeface="Consolas"/>
                <a:cs typeface="Consolas"/>
              </a:rPr>
              <a:t>upcxx</a:t>
            </a:r>
            <a:r>
              <a:rPr lang="en-US" sz="2000" dirty="0">
                <a:solidFill>
                  <a:srgbClr val="3366FF"/>
                </a:solidFill>
                <a:latin typeface="Consolas"/>
                <a:cs typeface="Consolas"/>
              </a:rPr>
              <a:t>::</a:t>
            </a:r>
            <a:r>
              <a:rPr lang="en-US" sz="2000" dirty="0" err="1">
                <a:solidFill>
                  <a:srgbClr val="3366FF"/>
                </a:solidFill>
                <a:latin typeface="Consolas"/>
                <a:cs typeface="Consolas"/>
              </a:rPr>
              <a:t>async</a:t>
            </a:r>
            <a:r>
              <a:rPr lang="en-US" sz="2000" dirty="0">
                <a:solidFill>
                  <a:srgbClr val="3366FF"/>
                </a:solidFill>
                <a:latin typeface="Consolas"/>
                <a:cs typeface="Consolas"/>
              </a:rPr>
              <a:t>(</a:t>
            </a:r>
            <a:r>
              <a:rPr lang="en-US" sz="2000" dirty="0" smtClean="0">
                <a:solidFill>
                  <a:srgbClr val="3366FF"/>
                </a:solidFill>
                <a:latin typeface="Consolas"/>
                <a:cs typeface="Consolas"/>
              </a:rPr>
              <a:t>place)</a:t>
            </a:r>
            <a:r>
              <a:rPr lang="en-US" sz="2000" dirty="0" smtClean="0">
                <a:latin typeface="Consolas"/>
                <a:cs typeface="Consolas"/>
              </a:rPr>
              <a:t>(Function f</a:t>
            </a:r>
            <a:r>
              <a:rPr lang="en-US" sz="2000" dirty="0">
                <a:latin typeface="Consolas"/>
                <a:cs typeface="Consolas"/>
              </a:rPr>
              <a:t>, </a:t>
            </a:r>
            <a:r>
              <a:rPr lang="en-US" sz="2000" dirty="0" smtClean="0">
                <a:latin typeface="Consolas"/>
                <a:cs typeface="Consolas"/>
              </a:rPr>
              <a:t>T1 arg1, T2 arg2,…)</a:t>
            </a:r>
            <a:r>
              <a:rPr lang="en-US" sz="2000" dirty="0">
                <a:latin typeface="Consolas"/>
                <a:cs typeface="Consolas"/>
              </a:rPr>
              <a:t>;</a:t>
            </a:r>
          </a:p>
          <a:p>
            <a:pPr marL="457200" lvl="1" indent="0">
              <a:buNone/>
            </a:pPr>
            <a:r>
              <a:rPr lang="en-US" sz="2000" dirty="0" err="1">
                <a:solidFill>
                  <a:srgbClr val="3366FF"/>
                </a:solidFill>
                <a:latin typeface="Consolas"/>
                <a:ea typeface="ＭＳ Ｐゴシック" charset="-128"/>
                <a:cs typeface="Consolas"/>
              </a:rPr>
              <a:t>upcxx</a:t>
            </a:r>
            <a:r>
              <a:rPr lang="en-US" sz="2000" dirty="0">
                <a:solidFill>
                  <a:srgbClr val="3366FF"/>
                </a:solidFill>
                <a:latin typeface="Consolas"/>
                <a:ea typeface="ＭＳ Ｐゴシック" charset="-128"/>
                <a:cs typeface="Consolas"/>
              </a:rPr>
              <a:t>::</a:t>
            </a:r>
            <a:r>
              <a:rPr lang="en-US" sz="2000" dirty="0" smtClean="0">
                <a:solidFill>
                  <a:srgbClr val="3366FF"/>
                </a:solidFill>
                <a:latin typeface="Consolas"/>
                <a:ea typeface="ＭＳ Ｐゴシック" charset="-128"/>
                <a:cs typeface="Consolas"/>
              </a:rPr>
              <a:t>wait</a:t>
            </a:r>
            <a:r>
              <a:rPr lang="en-US" sz="2000" dirty="0">
                <a:solidFill>
                  <a:srgbClr val="3366FF"/>
                </a:solidFill>
                <a:latin typeface="Consolas"/>
                <a:ea typeface="ＭＳ Ｐゴシック" charset="-128"/>
                <a:cs typeface="Consolas"/>
              </a:rPr>
              <a:t>()</a:t>
            </a:r>
            <a:r>
              <a:rPr lang="en-US" sz="2000" dirty="0">
                <a:solidFill>
                  <a:srgbClr val="000000"/>
                </a:solidFill>
                <a:latin typeface="Consolas"/>
                <a:ea typeface="ＭＳ Ｐゴシック" charset="-128"/>
                <a:cs typeface="Consolas"/>
              </a:rPr>
              <a:t>;</a:t>
            </a:r>
          </a:p>
          <a:p>
            <a:pPr marL="495300" lvl="1" indent="0">
              <a:buNone/>
            </a:pPr>
            <a:endParaRPr lang="en-US" sz="2000" dirty="0" smtClean="0">
              <a:solidFill>
                <a:srgbClr val="C0504D"/>
              </a:solidFill>
              <a:latin typeface="Consolas"/>
              <a:cs typeface="Consolas"/>
            </a:endParaRPr>
          </a:p>
          <a:p>
            <a:pPr marL="495300" lvl="1" indent="0">
              <a:buNone/>
            </a:pPr>
            <a:r>
              <a:rPr lang="en-US" sz="2000" dirty="0" smtClean="0">
                <a:solidFill>
                  <a:schemeClr val="bg1">
                    <a:lumMod val="50000"/>
                  </a:schemeClr>
                </a:solidFill>
                <a:latin typeface="Consolas"/>
                <a:cs typeface="Consolas"/>
              </a:rPr>
              <a:t>// Explicit task synchronization</a:t>
            </a:r>
          </a:p>
          <a:p>
            <a:pPr marL="0" indent="0">
              <a:buNone/>
            </a:pPr>
            <a:r>
              <a:rPr lang="en-US" sz="2000" dirty="0" smtClean="0">
                <a:solidFill>
                  <a:srgbClr val="9BBB59"/>
                </a:solidFill>
                <a:latin typeface="Consolas"/>
                <a:cs typeface="Consolas"/>
              </a:rPr>
              <a:t>   </a:t>
            </a:r>
            <a:r>
              <a:rPr lang="en-US" sz="2000" dirty="0" err="1" smtClean="0">
                <a:solidFill>
                  <a:srgbClr val="3366FF"/>
                </a:solidFill>
                <a:latin typeface="Consolas"/>
                <a:cs typeface="Consolas"/>
              </a:rPr>
              <a:t>upcxx</a:t>
            </a:r>
            <a:r>
              <a:rPr lang="en-US" sz="2000" dirty="0" smtClean="0">
                <a:solidFill>
                  <a:srgbClr val="3366FF"/>
                </a:solidFill>
                <a:latin typeface="Consolas"/>
                <a:cs typeface="Consolas"/>
              </a:rPr>
              <a:t>::event</a:t>
            </a:r>
            <a:r>
              <a:rPr lang="en-US" sz="2000" dirty="0" smtClean="0">
                <a:solidFill>
                  <a:srgbClr val="9BBB59"/>
                </a:solidFill>
                <a:latin typeface="Consolas"/>
                <a:cs typeface="Consolas"/>
              </a:rPr>
              <a:t> </a:t>
            </a:r>
            <a:r>
              <a:rPr lang="en-US" sz="2000" dirty="0" smtClean="0">
                <a:solidFill>
                  <a:schemeClr val="accent3"/>
                </a:solidFill>
                <a:latin typeface="Consolas"/>
                <a:cs typeface="Consolas"/>
              </a:rPr>
              <a:t>e</a:t>
            </a:r>
            <a:r>
              <a:rPr lang="en-US" sz="2000" dirty="0" smtClean="0">
                <a:latin typeface="Consolas"/>
                <a:cs typeface="Consolas"/>
              </a:rPr>
              <a:t>;</a:t>
            </a:r>
            <a:r>
              <a:rPr lang="en-US" sz="2000" dirty="0" smtClean="0">
                <a:solidFill>
                  <a:srgbClr val="9BBB59"/>
                </a:solidFill>
                <a:latin typeface="Consolas"/>
                <a:cs typeface="Consolas"/>
              </a:rPr>
              <a:t> </a:t>
            </a:r>
          </a:p>
          <a:p>
            <a:pPr marL="0" indent="0">
              <a:buNone/>
            </a:pPr>
            <a:r>
              <a:rPr lang="en-US" sz="2000" dirty="0" smtClean="0">
                <a:solidFill>
                  <a:srgbClr val="9BBB59"/>
                </a:solidFill>
                <a:latin typeface="Consolas"/>
                <a:cs typeface="Consolas"/>
              </a:rPr>
              <a:t>   </a:t>
            </a:r>
            <a:r>
              <a:rPr lang="en-US" sz="2000" dirty="0" err="1" smtClean="0">
                <a:solidFill>
                  <a:srgbClr val="3366FF"/>
                </a:solidFill>
                <a:latin typeface="Consolas"/>
                <a:cs typeface="Consolas"/>
              </a:rPr>
              <a:t>upcxx</a:t>
            </a:r>
            <a:r>
              <a:rPr lang="en-US" sz="2000" dirty="0">
                <a:solidFill>
                  <a:srgbClr val="3366FF"/>
                </a:solidFill>
                <a:latin typeface="Consolas"/>
                <a:cs typeface="Consolas"/>
              </a:rPr>
              <a:t>::</a:t>
            </a:r>
            <a:r>
              <a:rPr lang="en-US" sz="2000" dirty="0" err="1">
                <a:solidFill>
                  <a:srgbClr val="3366FF"/>
                </a:solidFill>
                <a:latin typeface="Consolas"/>
                <a:cs typeface="Consolas"/>
              </a:rPr>
              <a:t>async</a:t>
            </a:r>
            <a:r>
              <a:rPr lang="en-US" sz="2000" dirty="0">
                <a:solidFill>
                  <a:srgbClr val="3366FF"/>
                </a:solidFill>
                <a:latin typeface="Consolas"/>
                <a:cs typeface="Consolas"/>
              </a:rPr>
              <a:t>(</a:t>
            </a:r>
            <a:r>
              <a:rPr lang="en-US" sz="2000" dirty="0" smtClean="0">
                <a:solidFill>
                  <a:srgbClr val="3366FF"/>
                </a:solidFill>
                <a:latin typeface="Consolas"/>
                <a:cs typeface="Consolas"/>
              </a:rPr>
              <a:t>place, &amp;</a:t>
            </a:r>
            <a:r>
              <a:rPr lang="en-US" sz="2000" dirty="0" smtClean="0">
                <a:solidFill>
                  <a:srgbClr val="9BBB59"/>
                </a:solidFill>
                <a:latin typeface="Consolas"/>
                <a:cs typeface="Consolas"/>
              </a:rPr>
              <a:t>e</a:t>
            </a:r>
            <a:r>
              <a:rPr lang="en-US" sz="2000" dirty="0" smtClean="0">
                <a:solidFill>
                  <a:srgbClr val="3366FF"/>
                </a:solidFill>
                <a:latin typeface="Consolas"/>
                <a:cs typeface="Consolas"/>
              </a:rPr>
              <a:t>)</a:t>
            </a:r>
            <a:r>
              <a:rPr lang="en-US" sz="2000" dirty="0" smtClean="0">
                <a:latin typeface="Consolas"/>
                <a:cs typeface="Consolas"/>
              </a:rPr>
              <a:t>(Function f</a:t>
            </a:r>
            <a:r>
              <a:rPr lang="en-US" sz="2000" dirty="0">
                <a:latin typeface="Consolas"/>
                <a:cs typeface="Consolas"/>
              </a:rPr>
              <a:t>, </a:t>
            </a:r>
            <a:r>
              <a:rPr lang="en-US" sz="2000" dirty="0" smtClean="0">
                <a:latin typeface="Consolas"/>
                <a:cs typeface="Consolas"/>
              </a:rPr>
              <a:t>T1 arg1, …);</a:t>
            </a:r>
          </a:p>
          <a:p>
            <a:pPr marL="457200" lvl="1" indent="0">
              <a:buNone/>
            </a:pPr>
            <a:r>
              <a:rPr lang="en-US" sz="2000" dirty="0" err="1" smtClean="0">
                <a:solidFill>
                  <a:srgbClr val="9BBB59"/>
                </a:solidFill>
                <a:latin typeface="Consolas"/>
                <a:ea typeface="ＭＳ Ｐゴシック" charset="-128"/>
                <a:cs typeface="Consolas"/>
              </a:rPr>
              <a:t>e</a:t>
            </a:r>
            <a:r>
              <a:rPr lang="en-US" sz="2000" dirty="0" err="1" smtClean="0">
                <a:solidFill>
                  <a:srgbClr val="000000"/>
                </a:solidFill>
                <a:latin typeface="Consolas"/>
                <a:ea typeface="ＭＳ Ｐゴシック" charset="-128"/>
                <a:cs typeface="Consolas"/>
              </a:rPr>
              <a:t>.</a:t>
            </a:r>
            <a:r>
              <a:rPr lang="en-US" sz="2000" dirty="0" err="1" smtClean="0">
                <a:solidFill>
                  <a:srgbClr val="3366FF"/>
                </a:solidFill>
                <a:latin typeface="Consolas"/>
                <a:ea typeface="ＭＳ Ｐゴシック" charset="-128"/>
                <a:cs typeface="Consolas"/>
              </a:rPr>
              <a:t>wait</a:t>
            </a:r>
            <a:r>
              <a:rPr lang="en-US" sz="2000" dirty="0">
                <a:solidFill>
                  <a:srgbClr val="3366FF"/>
                </a:solidFill>
                <a:latin typeface="Consolas"/>
                <a:ea typeface="ＭＳ Ｐゴシック" charset="-128"/>
                <a:cs typeface="Consolas"/>
              </a:rPr>
              <a:t>()</a:t>
            </a:r>
            <a:r>
              <a:rPr lang="en-US" sz="2000" dirty="0">
                <a:solidFill>
                  <a:srgbClr val="000000"/>
                </a:solidFill>
                <a:latin typeface="Consolas"/>
                <a:ea typeface="ＭＳ Ｐゴシック" charset="-128"/>
                <a:cs typeface="Consolas"/>
              </a:rPr>
              <a:t>;</a:t>
            </a:r>
          </a:p>
          <a:p>
            <a:pPr marL="0" indent="0">
              <a:buNone/>
            </a:pPr>
            <a:endParaRPr lang="en-US" sz="2000" dirty="0" smtClean="0">
              <a:latin typeface="Menlo Regular"/>
              <a:cs typeface="Menlo Regular"/>
            </a:endParaRPr>
          </a:p>
        </p:txBody>
      </p:sp>
    </p:spTree>
    <p:extLst>
      <p:ext uri="{BB962C8B-B14F-4D97-AF65-F5344CB8AC3E}">
        <p14:creationId xmlns:p14="http://schemas.microsoft.com/office/powerpoint/2010/main" val="22769159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Task Example</a:t>
            </a:r>
            <a:endParaRPr lang="en-US" dirty="0"/>
          </a:p>
        </p:txBody>
      </p:sp>
      <p:sp>
        <p:nvSpPr>
          <p:cNvPr id="3" name="Content Placeholder 2"/>
          <p:cNvSpPr>
            <a:spLocks noGrp="1"/>
          </p:cNvSpPr>
          <p:nvPr>
            <p:ph idx="1"/>
          </p:nvPr>
        </p:nvSpPr>
        <p:spPr>
          <a:xfrm>
            <a:off x="798513" y="1160919"/>
            <a:ext cx="7772400" cy="4617720"/>
          </a:xfrm>
        </p:spPr>
        <p:txBody>
          <a:bodyPr>
            <a:noAutofit/>
          </a:bodyPr>
          <a:lstStyle/>
          <a:p>
            <a:pPr>
              <a:buNone/>
            </a:pPr>
            <a:r>
              <a:rPr lang="en-US" sz="1800" dirty="0" smtClean="0">
                <a:solidFill>
                  <a:srgbClr val="3366FF"/>
                </a:solidFill>
                <a:latin typeface="Consolas" pitchFamily="49" charset="0"/>
                <a:cs typeface="Consolas" pitchFamily="49" charset="0"/>
              </a:rPr>
              <a:t>#include &lt;</a:t>
            </a:r>
            <a:r>
              <a:rPr lang="en-US" sz="1800" dirty="0" err="1" smtClean="0">
                <a:solidFill>
                  <a:srgbClr val="3366FF"/>
                </a:solidFill>
                <a:latin typeface="Consolas" pitchFamily="49" charset="0"/>
                <a:cs typeface="Consolas" pitchFamily="49" charset="0"/>
              </a:rPr>
              <a:t>upcxx.h</a:t>
            </a:r>
            <a:r>
              <a:rPr lang="en-US" sz="1800" dirty="0" smtClean="0">
                <a:solidFill>
                  <a:srgbClr val="3366FF"/>
                </a:solidFill>
                <a:latin typeface="Consolas" pitchFamily="49" charset="0"/>
                <a:cs typeface="Consolas" pitchFamily="49" charset="0"/>
              </a:rPr>
              <a:t>&gt;</a:t>
            </a:r>
          </a:p>
          <a:p>
            <a:pPr>
              <a:buNone/>
            </a:pPr>
            <a:r>
              <a:rPr lang="en-US" sz="1800" dirty="0" smtClean="0">
                <a:solidFill>
                  <a:srgbClr val="3366FF"/>
                </a:solidFill>
                <a:latin typeface="Consolas" pitchFamily="49" charset="0"/>
                <a:cs typeface="Consolas" pitchFamily="49" charset="0"/>
              </a:rPr>
              <a:t>#include &lt;</a:t>
            </a:r>
            <a:r>
              <a:rPr lang="en-US" sz="1800" dirty="0" err="1" smtClean="0">
                <a:solidFill>
                  <a:srgbClr val="3366FF"/>
                </a:solidFill>
                <a:latin typeface="Consolas" pitchFamily="49" charset="0"/>
                <a:cs typeface="Consolas" pitchFamily="49" charset="0"/>
              </a:rPr>
              <a:t>forkjoin.h</a:t>
            </a:r>
            <a:r>
              <a:rPr lang="en-US" sz="1800" dirty="0" smtClean="0">
                <a:solidFill>
                  <a:srgbClr val="3366FF"/>
                </a:solidFill>
                <a:latin typeface="Consolas" pitchFamily="49" charset="0"/>
                <a:cs typeface="Consolas" pitchFamily="49" charset="0"/>
              </a:rPr>
              <a:t>&gt; </a:t>
            </a:r>
            <a:r>
              <a:rPr lang="en-US" sz="1800" dirty="0">
                <a:solidFill>
                  <a:schemeClr val="bg1">
                    <a:lumMod val="50000"/>
                  </a:schemeClr>
                </a:solidFill>
                <a:latin typeface="Consolas" pitchFamily="49" charset="0"/>
                <a:cs typeface="Consolas" pitchFamily="49" charset="0"/>
              </a:rPr>
              <a:t>// </a:t>
            </a:r>
            <a:r>
              <a:rPr lang="en-US" sz="1800" dirty="0" smtClean="0">
                <a:solidFill>
                  <a:schemeClr val="bg1">
                    <a:lumMod val="50000"/>
                  </a:schemeClr>
                </a:solidFill>
                <a:latin typeface="Consolas" pitchFamily="49" charset="0"/>
                <a:cs typeface="Consolas" pitchFamily="49" charset="0"/>
              </a:rPr>
              <a:t>using the fork-join execution model</a:t>
            </a:r>
            <a:endParaRPr lang="en-US" sz="1800" dirty="0">
              <a:solidFill>
                <a:schemeClr val="bg1">
                  <a:lumMod val="50000"/>
                </a:schemeClr>
              </a:solidFill>
              <a:latin typeface="Consolas" pitchFamily="49" charset="0"/>
              <a:cs typeface="Consolas" pitchFamily="49" charset="0"/>
            </a:endParaRPr>
          </a:p>
          <a:p>
            <a:pPr>
              <a:buNone/>
            </a:pPr>
            <a:endParaRPr lang="en-US" sz="1800" dirty="0" smtClean="0">
              <a:latin typeface="Consolas" pitchFamily="49" charset="0"/>
              <a:cs typeface="Consolas" pitchFamily="49" charset="0"/>
            </a:endParaRPr>
          </a:p>
          <a:p>
            <a:pPr>
              <a:buNone/>
            </a:pPr>
            <a:r>
              <a:rPr lang="en-US" sz="1800" dirty="0" smtClean="0">
                <a:latin typeface="Consolas" pitchFamily="49" charset="0"/>
                <a:cs typeface="Consolas" pitchFamily="49" charset="0"/>
              </a:rPr>
              <a:t>void </a:t>
            </a:r>
            <a:r>
              <a:rPr lang="en-US" sz="1800" dirty="0" err="1" smtClean="0">
                <a:latin typeface="Consolas" pitchFamily="49" charset="0"/>
                <a:cs typeface="Consolas" pitchFamily="49" charset="0"/>
              </a:rPr>
              <a:t>print_num</a:t>
            </a:r>
            <a:r>
              <a:rPr lang="en-US" sz="1800" dirty="0" smtClean="0">
                <a:latin typeface="Consolas" pitchFamily="49" charset="0"/>
                <a:cs typeface="Consolas" pitchFamily="49" charset="0"/>
              </a:rPr>
              <a:t>(</a:t>
            </a:r>
            <a:r>
              <a:rPr lang="en-US" sz="1800" dirty="0" err="1" smtClean="0">
                <a:latin typeface="Consolas" pitchFamily="49" charset="0"/>
                <a:cs typeface="Consolas" pitchFamily="49" charset="0"/>
              </a:rPr>
              <a:t>int</a:t>
            </a:r>
            <a:r>
              <a:rPr lang="en-US" sz="1800" dirty="0" smtClean="0">
                <a:latin typeface="Consolas" pitchFamily="49" charset="0"/>
                <a:cs typeface="Consolas" pitchFamily="49" charset="0"/>
              </a:rPr>
              <a:t> </a:t>
            </a:r>
            <a:r>
              <a:rPr lang="en-US" sz="1800" dirty="0" err="1" smtClean="0">
                <a:latin typeface="Consolas" pitchFamily="49" charset="0"/>
                <a:cs typeface="Consolas" pitchFamily="49" charset="0"/>
              </a:rPr>
              <a:t>num</a:t>
            </a:r>
            <a:r>
              <a:rPr lang="en-US" sz="1800" dirty="0" smtClean="0">
                <a:latin typeface="Consolas" pitchFamily="49" charset="0"/>
                <a:cs typeface="Consolas" pitchFamily="49" charset="0"/>
              </a:rPr>
              <a:t>)</a:t>
            </a:r>
          </a:p>
          <a:p>
            <a:pPr>
              <a:buNone/>
            </a:pPr>
            <a:r>
              <a:rPr lang="en-US" sz="1800" dirty="0" smtClean="0">
                <a:latin typeface="Consolas" pitchFamily="49" charset="0"/>
                <a:cs typeface="Consolas" pitchFamily="49" charset="0"/>
              </a:rPr>
              <a:t>{ </a:t>
            </a:r>
          </a:p>
          <a:p>
            <a:pPr>
              <a:buNone/>
            </a:pPr>
            <a:r>
              <a:rPr lang="en-US" sz="1800" dirty="0">
                <a:latin typeface="Consolas" pitchFamily="49" charset="0"/>
                <a:cs typeface="Consolas" pitchFamily="49" charset="0"/>
              </a:rPr>
              <a:t> </a:t>
            </a:r>
            <a:r>
              <a:rPr lang="en-US" sz="1800" dirty="0" smtClean="0">
                <a:latin typeface="Consolas" pitchFamily="49" charset="0"/>
                <a:cs typeface="Consolas" pitchFamily="49" charset="0"/>
              </a:rPr>
              <a:t> </a:t>
            </a:r>
            <a:r>
              <a:rPr lang="en-US" sz="1800" dirty="0" err="1" smtClean="0">
                <a:latin typeface="Consolas" pitchFamily="49" charset="0"/>
                <a:cs typeface="Consolas" pitchFamily="49" charset="0"/>
              </a:rPr>
              <a:t>printf</a:t>
            </a:r>
            <a:r>
              <a:rPr lang="en-US" sz="1800" dirty="0" smtClean="0">
                <a:latin typeface="Consolas" pitchFamily="49" charset="0"/>
                <a:cs typeface="Consolas" pitchFamily="49" charset="0"/>
              </a:rPr>
              <a:t>(“</a:t>
            </a:r>
            <a:r>
              <a:rPr lang="en-US" sz="1800" dirty="0" err="1" smtClean="0">
                <a:latin typeface="Consolas" pitchFamily="49" charset="0"/>
                <a:cs typeface="Consolas" pitchFamily="49" charset="0"/>
              </a:rPr>
              <a:t>myid</a:t>
            </a:r>
            <a:r>
              <a:rPr lang="en-US" sz="1800" dirty="0" smtClean="0">
                <a:latin typeface="Consolas" pitchFamily="49" charset="0"/>
                <a:cs typeface="Consolas" pitchFamily="49" charset="0"/>
              </a:rPr>
              <a:t> %u, </a:t>
            </a:r>
            <a:r>
              <a:rPr lang="en-US" sz="1800" dirty="0" err="1" smtClean="0">
                <a:latin typeface="Consolas" pitchFamily="49" charset="0"/>
                <a:cs typeface="Consolas" pitchFamily="49" charset="0"/>
              </a:rPr>
              <a:t>arg</a:t>
            </a:r>
            <a:r>
              <a:rPr lang="en-US" sz="1800" dirty="0" smtClean="0">
                <a:latin typeface="Consolas" pitchFamily="49" charset="0"/>
                <a:cs typeface="Consolas" pitchFamily="49" charset="0"/>
              </a:rPr>
              <a:t>: </a:t>
            </a:r>
            <a:r>
              <a:rPr lang="en-US" sz="1800" dirty="0">
                <a:latin typeface="Consolas" pitchFamily="49" charset="0"/>
                <a:cs typeface="Consolas" pitchFamily="49" charset="0"/>
              </a:rPr>
              <a:t>%d\n”, </a:t>
            </a:r>
            <a:r>
              <a:rPr lang="en-US" sz="1800" dirty="0" smtClean="0">
                <a:latin typeface="Consolas" pitchFamily="49" charset="0"/>
                <a:cs typeface="Consolas" pitchFamily="49" charset="0"/>
              </a:rPr>
              <a:t>MYTHREAD, </a:t>
            </a:r>
            <a:r>
              <a:rPr lang="en-US" sz="1800" dirty="0" err="1" smtClean="0">
                <a:latin typeface="Consolas" pitchFamily="49" charset="0"/>
                <a:cs typeface="Consolas" pitchFamily="49" charset="0"/>
              </a:rPr>
              <a:t>num</a:t>
            </a:r>
            <a:r>
              <a:rPr lang="en-US" sz="1800" dirty="0" smtClean="0">
                <a:latin typeface="Consolas" pitchFamily="49" charset="0"/>
                <a:cs typeface="Consolas" pitchFamily="49" charset="0"/>
              </a:rPr>
              <a:t>);</a:t>
            </a:r>
            <a:r>
              <a:rPr lang="en-US" sz="1800" dirty="0">
                <a:latin typeface="Consolas" pitchFamily="49" charset="0"/>
                <a:cs typeface="Consolas" pitchFamily="49" charset="0"/>
              </a:rPr>
              <a:t> </a:t>
            </a:r>
            <a:endParaRPr lang="en-US" sz="1800" dirty="0" smtClean="0">
              <a:latin typeface="Consolas" pitchFamily="49" charset="0"/>
              <a:cs typeface="Consolas" pitchFamily="49" charset="0"/>
            </a:endParaRPr>
          </a:p>
          <a:p>
            <a:pPr>
              <a:buNone/>
            </a:pPr>
            <a:r>
              <a:rPr lang="en-US" sz="1800" dirty="0" smtClean="0">
                <a:latin typeface="Consolas" pitchFamily="49" charset="0"/>
                <a:cs typeface="Consolas" pitchFamily="49" charset="0"/>
              </a:rPr>
              <a:t>}</a:t>
            </a:r>
          </a:p>
          <a:p>
            <a:pPr>
              <a:buNone/>
            </a:pPr>
            <a:endParaRPr lang="en-US" sz="1800" dirty="0">
              <a:solidFill>
                <a:schemeClr val="bg1">
                  <a:lumMod val="50000"/>
                </a:schemeClr>
              </a:solidFill>
              <a:latin typeface="Consolas" pitchFamily="49" charset="0"/>
              <a:cs typeface="Consolas" pitchFamily="49" charset="0"/>
            </a:endParaRPr>
          </a:p>
          <a:p>
            <a:pPr>
              <a:buNone/>
            </a:pPr>
            <a:r>
              <a:rPr lang="en-US" sz="1800" dirty="0" err="1" smtClean="0">
                <a:latin typeface="Consolas" pitchFamily="49" charset="0"/>
                <a:cs typeface="Consolas" pitchFamily="49" charset="0"/>
              </a:rPr>
              <a:t>int</a:t>
            </a:r>
            <a:r>
              <a:rPr lang="en-US" sz="1800" dirty="0" smtClean="0">
                <a:latin typeface="Consolas" pitchFamily="49" charset="0"/>
                <a:cs typeface="Consolas" pitchFamily="49" charset="0"/>
              </a:rPr>
              <a:t> main(</a:t>
            </a:r>
            <a:r>
              <a:rPr lang="en-US" sz="1800" dirty="0" err="1" smtClean="0">
                <a:latin typeface="Consolas" pitchFamily="49" charset="0"/>
                <a:cs typeface="Consolas" pitchFamily="49" charset="0"/>
              </a:rPr>
              <a:t>int</a:t>
            </a:r>
            <a:r>
              <a:rPr lang="en-US" sz="1800" dirty="0" smtClean="0">
                <a:latin typeface="Consolas" pitchFamily="49" charset="0"/>
                <a:cs typeface="Consolas" pitchFamily="49" charset="0"/>
              </a:rPr>
              <a:t> </a:t>
            </a:r>
            <a:r>
              <a:rPr lang="en-US" sz="1800" dirty="0" err="1" smtClean="0">
                <a:latin typeface="Consolas" pitchFamily="49" charset="0"/>
                <a:cs typeface="Consolas" pitchFamily="49" charset="0"/>
              </a:rPr>
              <a:t>argc</a:t>
            </a:r>
            <a:r>
              <a:rPr lang="en-US" sz="1800" dirty="0" smtClean="0">
                <a:latin typeface="Consolas" pitchFamily="49" charset="0"/>
                <a:cs typeface="Consolas" pitchFamily="49" charset="0"/>
              </a:rPr>
              <a:t>, char **</a:t>
            </a:r>
            <a:r>
              <a:rPr lang="en-US" sz="1800" dirty="0" err="1" smtClean="0">
                <a:latin typeface="Consolas" pitchFamily="49" charset="0"/>
                <a:cs typeface="Consolas" pitchFamily="49" charset="0"/>
              </a:rPr>
              <a:t>argv</a:t>
            </a:r>
            <a:r>
              <a:rPr lang="en-US" sz="1800" dirty="0" smtClean="0">
                <a:latin typeface="Consolas" pitchFamily="49" charset="0"/>
                <a:cs typeface="Consolas" pitchFamily="49" charset="0"/>
              </a:rPr>
              <a:t>)</a:t>
            </a:r>
          </a:p>
          <a:p>
            <a:pPr>
              <a:buNone/>
            </a:pPr>
            <a:r>
              <a:rPr lang="en-US" sz="1800" dirty="0" smtClean="0">
                <a:latin typeface="Consolas" pitchFamily="49" charset="0"/>
                <a:cs typeface="Consolas" pitchFamily="49" charset="0"/>
              </a:rPr>
              <a:t>{ </a:t>
            </a:r>
          </a:p>
          <a:p>
            <a:pPr>
              <a:buNone/>
            </a:pPr>
            <a:r>
              <a:rPr lang="en-US" sz="1800" dirty="0" smtClean="0">
                <a:solidFill>
                  <a:srgbClr val="3366FF"/>
                </a:solidFill>
                <a:latin typeface="Consolas" pitchFamily="49" charset="0"/>
                <a:cs typeface="Consolas" pitchFamily="49" charset="0"/>
              </a:rPr>
              <a:t>  </a:t>
            </a:r>
            <a:r>
              <a:rPr lang="en-US" sz="1800" b="1" dirty="0" err="1">
                <a:solidFill>
                  <a:srgbClr val="0000FF"/>
                </a:solidFill>
                <a:latin typeface="Consolas" pitchFamily="49" charset="0"/>
                <a:ea typeface="+mj-ea"/>
                <a:cs typeface="Consolas" pitchFamily="49" charset="0"/>
              </a:rPr>
              <a:t>upcxx</a:t>
            </a:r>
            <a:r>
              <a:rPr lang="en-US" sz="1800" b="1" dirty="0">
                <a:solidFill>
                  <a:srgbClr val="0000FF"/>
                </a:solidFill>
                <a:latin typeface="Consolas" pitchFamily="49" charset="0"/>
                <a:ea typeface="+mj-ea"/>
                <a:cs typeface="Consolas" pitchFamily="49" charset="0"/>
              </a:rPr>
              <a:t>::range </a:t>
            </a:r>
            <a:r>
              <a:rPr lang="en-US" sz="1800" dirty="0" err="1" smtClean="0">
                <a:solidFill>
                  <a:schemeClr val="accent3"/>
                </a:solidFill>
                <a:latin typeface="Consolas" pitchFamily="49" charset="0"/>
                <a:cs typeface="Consolas" pitchFamily="49" charset="0"/>
              </a:rPr>
              <a:t>tg</a:t>
            </a:r>
            <a:r>
              <a:rPr lang="en-US" sz="1800" dirty="0" smtClean="0">
                <a:latin typeface="Consolas" pitchFamily="49" charset="0"/>
                <a:cs typeface="Consolas" pitchFamily="49" charset="0"/>
              </a:rPr>
              <a:t>(1, THREADS, 2); </a:t>
            </a:r>
            <a:r>
              <a:rPr lang="en-US" sz="1800" dirty="0" smtClean="0">
                <a:solidFill>
                  <a:schemeClr val="bg1">
                    <a:lumMod val="50000"/>
                  </a:schemeClr>
                </a:solidFill>
                <a:latin typeface="Consolas" pitchFamily="49" charset="0"/>
                <a:cs typeface="Consolas" pitchFamily="49" charset="0"/>
              </a:rPr>
              <a:t>// threads 1,3,5,…</a:t>
            </a:r>
          </a:p>
          <a:p>
            <a:pPr>
              <a:buNone/>
            </a:pPr>
            <a:r>
              <a:rPr lang="en-US" sz="1800" dirty="0">
                <a:solidFill>
                  <a:schemeClr val="bg1">
                    <a:lumMod val="50000"/>
                  </a:schemeClr>
                </a:solidFill>
                <a:latin typeface="Consolas" pitchFamily="49" charset="0"/>
                <a:cs typeface="Consolas" pitchFamily="49" charset="0"/>
              </a:rPr>
              <a:t> </a:t>
            </a:r>
            <a:r>
              <a:rPr lang="en-US" sz="1800" dirty="0" smtClean="0">
                <a:solidFill>
                  <a:schemeClr val="bg1">
                    <a:lumMod val="50000"/>
                  </a:schemeClr>
                </a:solidFill>
                <a:latin typeface="Consolas" pitchFamily="49" charset="0"/>
                <a:cs typeface="Consolas" pitchFamily="49" charset="0"/>
              </a:rPr>
              <a:t> /</a:t>
            </a:r>
            <a:r>
              <a:rPr lang="en-US" sz="1800" dirty="0">
                <a:solidFill>
                  <a:schemeClr val="bg1">
                    <a:lumMod val="50000"/>
                  </a:schemeClr>
                </a:solidFill>
                <a:latin typeface="Consolas" pitchFamily="49" charset="0"/>
                <a:cs typeface="Consolas" pitchFamily="49" charset="0"/>
              </a:rPr>
              <a:t>/ call a function </a:t>
            </a:r>
            <a:r>
              <a:rPr lang="en-US" sz="1800" dirty="0" smtClean="0">
                <a:solidFill>
                  <a:schemeClr val="bg1">
                    <a:lumMod val="50000"/>
                  </a:schemeClr>
                </a:solidFill>
                <a:latin typeface="Consolas" pitchFamily="49" charset="0"/>
                <a:cs typeface="Consolas" pitchFamily="49" charset="0"/>
              </a:rPr>
              <a:t>on a group of remote processes</a:t>
            </a:r>
            <a:r>
              <a:rPr lang="en-US" sz="1800" dirty="0" smtClean="0">
                <a:solidFill>
                  <a:schemeClr val="accent3"/>
                </a:solidFill>
                <a:latin typeface="Consolas" pitchFamily="49" charset="0"/>
                <a:cs typeface="Consolas" pitchFamily="49" charset="0"/>
              </a:rPr>
              <a:t> </a:t>
            </a:r>
            <a:r>
              <a:rPr lang="en-US" sz="1800" dirty="0" smtClean="0">
                <a:solidFill>
                  <a:schemeClr val="bg1">
                    <a:lumMod val="50000"/>
                  </a:schemeClr>
                </a:solidFill>
                <a:latin typeface="Consolas" pitchFamily="49" charset="0"/>
                <a:cs typeface="Consolas" pitchFamily="49" charset="0"/>
              </a:rPr>
              <a:t> </a:t>
            </a:r>
          </a:p>
          <a:p>
            <a:pPr>
              <a:buNone/>
            </a:pPr>
            <a:r>
              <a:rPr lang="en-US" sz="1800" dirty="0" smtClean="0">
                <a:solidFill>
                  <a:schemeClr val="accent2"/>
                </a:solidFill>
                <a:latin typeface="Consolas" pitchFamily="49" charset="0"/>
                <a:ea typeface="+mj-ea"/>
                <a:cs typeface="Consolas" pitchFamily="49" charset="0"/>
              </a:rPr>
              <a:t>  </a:t>
            </a:r>
            <a:r>
              <a:rPr lang="en-US" sz="1800" b="1" dirty="0" err="1" smtClean="0">
                <a:solidFill>
                  <a:srgbClr val="0000FF"/>
                </a:solidFill>
                <a:latin typeface="Consolas" pitchFamily="49" charset="0"/>
                <a:ea typeface="+mj-ea"/>
                <a:cs typeface="Consolas" pitchFamily="49" charset="0"/>
              </a:rPr>
              <a:t>upcxx</a:t>
            </a:r>
            <a:r>
              <a:rPr lang="en-US" sz="1800" b="1" dirty="0" smtClean="0">
                <a:solidFill>
                  <a:srgbClr val="0000FF"/>
                </a:solidFill>
                <a:latin typeface="Consolas" pitchFamily="49" charset="0"/>
                <a:ea typeface="+mj-ea"/>
                <a:cs typeface="Consolas" pitchFamily="49" charset="0"/>
              </a:rPr>
              <a:t>:</a:t>
            </a:r>
            <a:r>
              <a:rPr lang="en-US" sz="1800" b="1" dirty="0">
                <a:solidFill>
                  <a:srgbClr val="0000FF"/>
                </a:solidFill>
                <a:latin typeface="Consolas" pitchFamily="49" charset="0"/>
                <a:ea typeface="+mj-ea"/>
                <a:cs typeface="Consolas" pitchFamily="49" charset="0"/>
              </a:rPr>
              <a:t>:</a:t>
            </a:r>
            <a:r>
              <a:rPr lang="en-US" sz="1800" b="1" dirty="0" err="1" smtClean="0">
                <a:solidFill>
                  <a:srgbClr val="0000FF"/>
                </a:solidFill>
                <a:latin typeface="Consolas" pitchFamily="49" charset="0"/>
                <a:ea typeface="+mj-ea"/>
                <a:cs typeface="Consolas" pitchFamily="49" charset="0"/>
              </a:rPr>
              <a:t>async</a:t>
            </a:r>
            <a:r>
              <a:rPr lang="en-US" sz="1800" b="1" dirty="0" smtClean="0">
                <a:solidFill>
                  <a:srgbClr val="0000FF"/>
                </a:solidFill>
                <a:latin typeface="Consolas" pitchFamily="49" charset="0"/>
                <a:ea typeface="+mj-ea"/>
                <a:cs typeface="Consolas" pitchFamily="49" charset="0"/>
              </a:rPr>
              <a:t>(</a:t>
            </a:r>
            <a:r>
              <a:rPr lang="en-US" sz="1800" b="1" dirty="0" err="1" smtClean="0">
                <a:solidFill>
                  <a:srgbClr val="9BBB59"/>
                </a:solidFill>
                <a:latin typeface="Consolas" pitchFamily="49" charset="0"/>
                <a:ea typeface="+mj-ea"/>
                <a:cs typeface="Consolas" pitchFamily="49" charset="0"/>
              </a:rPr>
              <a:t>tg</a:t>
            </a:r>
            <a:r>
              <a:rPr lang="en-US" sz="1800" b="1" dirty="0" smtClean="0">
                <a:solidFill>
                  <a:srgbClr val="0000FF"/>
                </a:solidFill>
                <a:latin typeface="Consolas" pitchFamily="49" charset="0"/>
                <a:ea typeface="+mj-ea"/>
                <a:cs typeface="Consolas" pitchFamily="49" charset="0"/>
              </a:rPr>
              <a:t>)</a:t>
            </a:r>
            <a:r>
              <a:rPr lang="en-US" sz="1800" b="1" dirty="0" smtClean="0">
                <a:solidFill>
                  <a:srgbClr val="000000"/>
                </a:solidFill>
                <a:latin typeface="Consolas" pitchFamily="49" charset="0"/>
                <a:ea typeface="+mj-ea"/>
                <a:cs typeface="Consolas" pitchFamily="49" charset="0"/>
              </a:rPr>
              <a:t>(</a:t>
            </a:r>
            <a:r>
              <a:rPr lang="en-US" sz="1800" b="1" dirty="0" err="1" smtClean="0">
                <a:solidFill>
                  <a:srgbClr val="000000"/>
                </a:solidFill>
                <a:latin typeface="Consolas" pitchFamily="49" charset="0"/>
                <a:ea typeface="+mj-ea"/>
                <a:cs typeface="Consolas" pitchFamily="49" charset="0"/>
              </a:rPr>
              <a:t>print_num</a:t>
            </a:r>
            <a:r>
              <a:rPr lang="en-US" sz="1800" b="1" dirty="0" smtClean="0">
                <a:solidFill>
                  <a:srgbClr val="000000"/>
                </a:solidFill>
                <a:latin typeface="Consolas" pitchFamily="49" charset="0"/>
                <a:ea typeface="+mj-ea"/>
                <a:cs typeface="Consolas" pitchFamily="49" charset="0"/>
              </a:rPr>
              <a:t>, 123); </a:t>
            </a:r>
          </a:p>
          <a:p>
            <a:pPr>
              <a:buNone/>
            </a:pPr>
            <a:r>
              <a:rPr lang="en-US" sz="1800" dirty="0" smtClean="0">
                <a:solidFill>
                  <a:srgbClr val="3366FF"/>
                </a:solidFill>
                <a:latin typeface="Consolas" pitchFamily="49" charset="0"/>
                <a:cs typeface="Consolas" pitchFamily="49" charset="0"/>
              </a:rPr>
              <a:t>  </a:t>
            </a:r>
            <a:r>
              <a:rPr lang="en-US" sz="1800" b="1" dirty="0" err="1">
                <a:solidFill>
                  <a:srgbClr val="0000FF"/>
                </a:solidFill>
                <a:latin typeface="Consolas" pitchFamily="49" charset="0"/>
                <a:ea typeface="+mj-ea"/>
                <a:cs typeface="Consolas" pitchFamily="49" charset="0"/>
              </a:rPr>
              <a:t>upcxx</a:t>
            </a:r>
            <a:r>
              <a:rPr lang="en-US" sz="1800" b="1" dirty="0">
                <a:solidFill>
                  <a:srgbClr val="0000FF"/>
                </a:solidFill>
                <a:latin typeface="Consolas" pitchFamily="49" charset="0"/>
                <a:ea typeface="+mj-ea"/>
                <a:cs typeface="Consolas" pitchFamily="49" charset="0"/>
              </a:rPr>
              <a:t>::wait()</a:t>
            </a:r>
            <a:r>
              <a:rPr lang="en-US" sz="1800" b="1" dirty="0">
                <a:solidFill>
                  <a:srgbClr val="000000"/>
                </a:solidFill>
                <a:latin typeface="Consolas" pitchFamily="49" charset="0"/>
                <a:ea typeface="+mj-ea"/>
                <a:cs typeface="Consolas" pitchFamily="49" charset="0"/>
              </a:rPr>
              <a:t>;</a:t>
            </a:r>
            <a:r>
              <a:rPr lang="en-US" sz="1800" b="1" dirty="0">
                <a:solidFill>
                  <a:srgbClr val="0000FF"/>
                </a:solidFill>
                <a:latin typeface="Consolas" pitchFamily="49" charset="0"/>
                <a:ea typeface="+mj-ea"/>
                <a:cs typeface="Consolas" pitchFamily="49" charset="0"/>
              </a:rPr>
              <a:t> </a:t>
            </a:r>
            <a:r>
              <a:rPr lang="en-US" sz="1800" dirty="0" smtClean="0">
                <a:solidFill>
                  <a:schemeClr val="bg1">
                    <a:lumMod val="50000"/>
                  </a:schemeClr>
                </a:solidFill>
                <a:latin typeface="Consolas" pitchFamily="49" charset="0"/>
                <a:cs typeface="Consolas" pitchFamily="49" charset="0"/>
              </a:rPr>
              <a:t>// wait for the remote tasks to complete</a:t>
            </a:r>
          </a:p>
          <a:p>
            <a:pPr>
              <a:buNone/>
            </a:pPr>
            <a:r>
              <a:rPr lang="en-US" sz="1800" dirty="0" smtClean="0">
                <a:latin typeface="Consolas" pitchFamily="49" charset="0"/>
                <a:cs typeface="Consolas" pitchFamily="49" charset="0"/>
              </a:rPr>
              <a:t>  return 0;</a:t>
            </a:r>
          </a:p>
          <a:p>
            <a:pPr>
              <a:buNone/>
            </a:pPr>
            <a:r>
              <a:rPr lang="en-US" sz="1800" dirty="0" smtClean="0">
                <a:latin typeface="Consolas" pitchFamily="49" charset="0"/>
                <a:cs typeface="Consolas" pitchFamily="49" charset="0"/>
              </a:rPr>
              <a:t>}</a:t>
            </a:r>
          </a:p>
        </p:txBody>
      </p:sp>
      <p:sp>
        <p:nvSpPr>
          <p:cNvPr id="13" name="Arc 12"/>
          <p:cNvSpPr/>
          <p:nvPr/>
        </p:nvSpPr>
        <p:spPr>
          <a:xfrm flipH="1">
            <a:off x="533468" y="2282056"/>
            <a:ext cx="1016001" cy="2850251"/>
          </a:xfrm>
          <a:prstGeom prst="arc">
            <a:avLst>
              <a:gd name="adj1" fmla="val 16627883"/>
              <a:gd name="adj2" fmla="val 5372708"/>
            </a:avLst>
          </a:prstGeom>
          <a:ln>
            <a:solidFill>
              <a:schemeClr val="accent2"/>
            </a:solidFill>
            <a:prstDash val="dash"/>
            <a:headEnd type="arrow" w="lg" len="lg"/>
            <a:tailEnd type="none" w="med" len="med"/>
          </a:ln>
        </p:spPr>
        <p:style>
          <a:lnRef idx="2">
            <a:schemeClr val="accent2"/>
          </a:lnRef>
          <a:fillRef idx="0">
            <a:schemeClr val="accent2"/>
          </a:fillRef>
          <a:effectRef idx="1">
            <a:schemeClr val="accent2"/>
          </a:effectRef>
          <a:fontRef idx="minor">
            <a:schemeClr val="tx1"/>
          </a:fontRef>
        </p:style>
        <p:txBody>
          <a:bodyPr rtlCol="0" anchor="ctr"/>
          <a:lstStyle/>
          <a:p>
            <a:pPr algn="ctr" defTabSz="457200" fontAlgn="auto">
              <a:spcBef>
                <a:spcPts val="0"/>
              </a:spcBef>
              <a:spcAft>
                <a:spcPts val="0"/>
              </a:spcAft>
            </a:pPr>
            <a:endParaRPr lang="en-US" sz="1800" b="0" dirty="0">
              <a:ln>
                <a:solidFill>
                  <a:srgbClr val="92D050"/>
                </a:solidFill>
              </a:ln>
              <a:solidFill>
                <a:srgbClr val="92D050"/>
              </a:solidFill>
              <a:latin typeface="Arial"/>
            </a:endParaRPr>
          </a:p>
        </p:txBody>
      </p:sp>
    </p:spTree>
    <p:extLst>
      <p:ext uri="{BB962C8B-B14F-4D97-AF65-F5344CB8AC3E}">
        <p14:creationId xmlns:p14="http://schemas.microsoft.com/office/powerpoint/2010/main" val="1805705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with Lambda Function</a:t>
            </a:r>
            <a:endParaRPr lang="en-US" dirty="0"/>
          </a:p>
        </p:txBody>
      </p:sp>
      <p:sp>
        <p:nvSpPr>
          <p:cNvPr id="3" name="Content Placeholder 2"/>
          <p:cNvSpPr>
            <a:spLocks noGrp="1"/>
          </p:cNvSpPr>
          <p:nvPr>
            <p:ph idx="1"/>
          </p:nvPr>
        </p:nvSpPr>
        <p:spPr>
          <a:xfrm>
            <a:off x="418649" y="1479416"/>
            <a:ext cx="8268151" cy="2919159"/>
          </a:xfrm>
        </p:spPr>
        <p:txBody>
          <a:bodyPr>
            <a:noAutofit/>
          </a:bodyPr>
          <a:lstStyle/>
          <a:p>
            <a:pPr marL="0" indent="0">
              <a:buNone/>
            </a:pPr>
            <a:r>
              <a:rPr lang="en-US" sz="1800" dirty="0" smtClean="0">
                <a:solidFill>
                  <a:schemeClr val="bg1">
                    <a:lumMod val="50000"/>
                  </a:schemeClr>
                </a:solidFill>
                <a:latin typeface="Consolas"/>
                <a:cs typeface="Consolas"/>
              </a:rPr>
              <a:t>// Thread 0 spawns </a:t>
            </a:r>
            <a:r>
              <a:rPr lang="en-US" sz="1800" dirty="0" err="1" smtClean="0">
                <a:solidFill>
                  <a:schemeClr val="bg1">
                    <a:lumMod val="50000"/>
                  </a:schemeClr>
                </a:solidFill>
                <a:latin typeface="Consolas"/>
                <a:cs typeface="Consolas"/>
              </a:rPr>
              <a:t>async</a:t>
            </a:r>
            <a:r>
              <a:rPr lang="en-US" sz="1800" dirty="0" smtClean="0">
                <a:solidFill>
                  <a:schemeClr val="bg1">
                    <a:lumMod val="50000"/>
                  </a:schemeClr>
                </a:solidFill>
                <a:latin typeface="Consolas"/>
                <a:cs typeface="Consolas"/>
              </a:rPr>
              <a:t> tasks</a:t>
            </a:r>
            <a:endParaRPr lang="en-US" sz="1800" dirty="0" smtClean="0">
              <a:solidFill>
                <a:srgbClr val="7F7F7F"/>
              </a:solidFill>
              <a:latin typeface="Consolas"/>
              <a:cs typeface="Consolas"/>
            </a:endParaRPr>
          </a:p>
          <a:p>
            <a:pPr marL="0" indent="0">
              <a:buNone/>
            </a:pPr>
            <a:r>
              <a:rPr lang="en-US" sz="1800" dirty="0" smtClean="0">
                <a:latin typeface="Consolas"/>
                <a:cs typeface="Consolas"/>
              </a:rPr>
              <a:t>for (</a:t>
            </a:r>
            <a:r>
              <a:rPr lang="en-US" sz="1800" dirty="0" err="1" smtClean="0">
                <a:latin typeface="Consolas"/>
                <a:cs typeface="Consolas"/>
              </a:rPr>
              <a:t>int</a:t>
            </a:r>
            <a:r>
              <a:rPr lang="en-US" sz="1800" dirty="0" smtClean="0">
                <a:latin typeface="Consolas"/>
                <a:cs typeface="Consolas"/>
              </a:rPr>
              <a:t> </a:t>
            </a:r>
            <a:r>
              <a:rPr lang="en-US" sz="1800" dirty="0" err="1" smtClean="0">
                <a:latin typeface="Consolas"/>
                <a:cs typeface="Consolas"/>
              </a:rPr>
              <a:t>i</a:t>
            </a:r>
            <a:r>
              <a:rPr lang="en-US" sz="1800" dirty="0" smtClean="0">
                <a:latin typeface="Consolas"/>
                <a:cs typeface="Consolas"/>
              </a:rPr>
              <a:t> = 0; </a:t>
            </a:r>
            <a:r>
              <a:rPr lang="en-US" sz="1800" dirty="0" err="1" smtClean="0">
                <a:latin typeface="Consolas"/>
                <a:cs typeface="Consolas"/>
              </a:rPr>
              <a:t>i</a:t>
            </a:r>
            <a:r>
              <a:rPr lang="en-US" sz="1800" dirty="0" smtClean="0">
                <a:latin typeface="Consolas"/>
                <a:cs typeface="Consolas"/>
              </a:rPr>
              <a:t> &lt; THREADS; </a:t>
            </a:r>
            <a:r>
              <a:rPr lang="en-US" sz="1800" dirty="0" err="1" smtClean="0">
                <a:latin typeface="Consolas"/>
                <a:cs typeface="Consolas"/>
              </a:rPr>
              <a:t>i</a:t>
            </a:r>
            <a:r>
              <a:rPr lang="en-US" sz="1800" dirty="0" smtClean="0">
                <a:latin typeface="Consolas"/>
                <a:cs typeface="Consolas"/>
              </a:rPr>
              <a:t>++) {</a:t>
            </a:r>
          </a:p>
          <a:p>
            <a:pPr marL="0" indent="0">
              <a:buNone/>
            </a:pPr>
            <a:r>
              <a:rPr lang="en-US" sz="1800" b="1" dirty="0">
                <a:solidFill>
                  <a:schemeClr val="bg1">
                    <a:lumMod val="50000"/>
                  </a:schemeClr>
                </a:solidFill>
                <a:latin typeface="Consolas"/>
                <a:cs typeface="Consolas"/>
              </a:rPr>
              <a:t> </a:t>
            </a:r>
            <a:r>
              <a:rPr lang="en-US" sz="1800" b="1" dirty="0" smtClean="0">
                <a:solidFill>
                  <a:schemeClr val="bg1">
                    <a:lumMod val="50000"/>
                  </a:schemeClr>
                </a:solidFill>
                <a:latin typeface="Consolas"/>
                <a:cs typeface="Consolas"/>
              </a:rPr>
              <a:t> /</a:t>
            </a:r>
            <a:r>
              <a:rPr lang="en-US" sz="1800" b="1" dirty="0">
                <a:solidFill>
                  <a:schemeClr val="bg1">
                    <a:lumMod val="50000"/>
                  </a:schemeClr>
                </a:solidFill>
                <a:latin typeface="Consolas"/>
                <a:cs typeface="Consolas"/>
              </a:rPr>
              <a:t>/ spawn a task at place </a:t>
            </a:r>
            <a:r>
              <a:rPr lang="en-US" sz="1800" b="1" dirty="0" smtClean="0">
                <a:solidFill>
                  <a:schemeClr val="bg1">
                    <a:lumMod val="50000"/>
                  </a:schemeClr>
                </a:solidFill>
                <a:latin typeface="Consolas"/>
                <a:cs typeface="Consolas"/>
              </a:rPr>
              <a:t>“</a:t>
            </a:r>
            <a:r>
              <a:rPr lang="en-US" sz="1800" b="1" dirty="0" err="1" smtClean="0">
                <a:solidFill>
                  <a:schemeClr val="bg1">
                    <a:lumMod val="50000"/>
                  </a:schemeClr>
                </a:solidFill>
                <a:latin typeface="Consolas"/>
                <a:cs typeface="Consolas"/>
              </a:rPr>
              <a:t>i</a:t>
            </a:r>
            <a:r>
              <a:rPr lang="en-US" sz="1800" b="1" dirty="0" smtClean="0">
                <a:solidFill>
                  <a:schemeClr val="bg1">
                    <a:lumMod val="50000"/>
                  </a:schemeClr>
                </a:solidFill>
                <a:latin typeface="Consolas"/>
                <a:cs typeface="Consolas"/>
              </a:rPr>
              <a:t>”</a:t>
            </a:r>
          </a:p>
          <a:p>
            <a:pPr marL="0" indent="0">
              <a:buNone/>
            </a:pPr>
            <a:r>
              <a:rPr lang="en-US" sz="1800" b="1" dirty="0">
                <a:solidFill>
                  <a:schemeClr val="bg1">
                    <a:lumMod val="50000"/>
                  </a:schemeClr>
                </a:solidFill>
                <a:latin typeface="Consolas"/>
                <a:cs typeface="Consolas"/>
              </a:rPr>
              <a:t> </a:t>
            </a:r>
            <a:r>
              <a:rPr lang="en-US" sz="1800" b="1" dirty="0" smtClean="0">
                <a:solidFill>
                  <a:schemeClr val="bg1">
                    <a:lumMod val="50000"/>
                  </a:schemeClr>
                </a:solidFill>
                <a:latin typeface="Consolas"/>
                <a:cs typeface="Consolas"/>
              </a:rPr>
              <a:t> </a:t>
            </a:r>
            <a:r>
              <a:rPr lang="en-US" sz="1800" b="1" dirty="0" smtClean="0">
                <a:solidFill>
                  <a:srgbClr val="7F7F7F"/>
                </a:solidFill>
                <a:latin typeface="Consolas"/>
                <a:cs typeface="Consolas"/>
              </a:rPr>
              <a:t>/</a:t>
            </a:r>
            <a:r>
              <a:rPr lang="en-US" sz="1800" b="1" dirty="0">
                <a:solidFill>
                  <a:srgbClr val="7F7F7F"/>
                </a:solidFill>
                <a:latin typeface="Consolas"/>
                <a:cs typeface="Consolas"/>
              </a:rPr>
              <a:t>/ the task </a:t>
            </a:r>
            <a:r>
              <a:rPr lang="en-US" sz="1800" b="1" dirty="0" smtClean="0">
                <a:solidFill>
                  <a:srgbClr val="7F7F7F"/>
                </a:solidFill>
                <a:latin typeface="Consolas"/>
                <a:cs typeface="Consolas"/>
              </a:rPr>
              <a:t>is expressed </a:t>
            </a:r>
            <a:r>
              <a:rPr lang="en-US" sz="1800" b="1" dirty="0">
                <a:solidFill>
                  <a:srgbClr val="7F7F7F"/>
                </a:solidFill>
                <a:latin typeface="Consolas"/>
                <a:cs typeface="Consolas"/>
              </a:rPr>
              <a:t>by a lambda </a:t>
            </a:r>
            <a:r>
              <a:rPr lang="en-US" sz="1800" b="1" dirty="0" smtClean="0">
                <a:solidFill>
                  <a:srgbClr val="7F7F7F"/>
                </a:solidFill>
                <a:latin typeface="Consolas"/>
                <a:cs typeface="Consolas"/>
              </a:rPr>
              <a:t>(anonymous) function</a:t>
            </a:r>
            <a:endParaRPr lang="en-US" sz="1800" dirty="0" smtClean="0">
              <a:latin typeface="Consolas"/>
              <a:cs typeface="Consolas"/>
            </a:endParaRPr>
          </a:p>
          <a:p>
            <a:pPr marL="0" indent="0">
              <a:buNone/>
            </a:pPr>
            <a:r>
              <a:rPr lang="en-US" sz="1800" b="1" dirty="0" smtClean="0">
                <a:solidFill>
                  <a:schemeClr val="accent2"/>
                </a:solidFill>
                <a:latin typeface="Consolas"/>
                <a:cs typeface="Consolas"/>
              </a:rPr>
              <a:t>  </a:t>
            </a:r>
            <a:r>
              <a:rPr lang="en-US" sz="1800" b="1" dirty="0" err="1" smtClean="0">
                <a:solidFill>
                  <a:srgbClr val="0000FF"/>
                </a:solidFill>
                <a:latin typeface="Consolas"/>
                <a:cs typeface="Consolas"/>
              </a:rPr>
              <a:t>upcxx</a:t>
            </a:r>
            <a:r>
              <a:rPr lang="en-US" sz="1800" b="1" dirty="0" smtClean="0">
                <a:solidFill>
                  <a:srgbClr val="0000FF"/>
                </a:solidFill>
                <a:latin typeface="Consolas"/>
                <a:cs typeface="Consolas"/>
              </a:rPr>
              <a:t>:</a:t>
            </a:r>
            <a:r>
              <a:rPr lang="en-US" sz="1800" b="1" dirty="0">
                <a:solidFill>
                  <a:srgbClr val="0000FF"/>
                </a:solidFill>
                <a:latin typeface="Consolas"/>
                <a:cs typeface="Consolas"/>
              </a:rPr>
              <a:t>:</a:t>
            </a:r>
            <a:r>
              <a:rPr lang="en-US" sz="1800" b="1" dirty="0" err="1" smtClean="0">
                <a:solidFill>
                  <a:srgbClr val="0000FF"/>
                </a:solidFill>
                <a:latin typeface="Consolas"/>
                <a:cs typeface="Consolas"/>
              </a:rPr>
              <a:t>async</a:t>
            </a:r>
            <a:r>
              <a:rPr lang="en-US" sz="1800" b="1" dirty="0">
                <a:solidFill>
                  <a:srgbClr val="0000FF"/>
                </a:solidFill>
                <a:latin typeface="Consolas"/>
                <a:cs typeface="Consolas"/>
              </a:rPr>
              <a:t>(</a:t>
            </a:r>
            <a:r>
              <a:rPr lang="en-US" sz="1800" b="1" dirty="0" err="1">
                <a:solidFill>
                  <a:srgbClr val="0000FF"/>
                </a:solidFill>
                <a:latin typeface="Consolas"/>
                <a:cs typeface="Consolas"/>
              </a:rPr>
              <a:t>i</a:t>
            </a:r>
            <a:r>
              <a:rPr lang="en-US" sz="1800" b="1" dirty="0">
                <a:solidFill>
                  <a:srgbClr val="0000FF"/>
                </a:solidFill>
                <a:latin typeface="Consolas"/>
                <a:cs typeface="Consolas"/>
              </a:rPr>
              <a:t>)</a:t>
            </a:r>
            <a:r>
              <a:rPr lang="en-US" sz="2000" b="1" dirty="0" smtClean="0">
                <a:latin typeface="Consolas"/>
                <a:cs typeface="Consolas"/>
              </a:rPr>
              <a:t>(</a:t>
            </a:r>
            <a:r>
              <a:rPr lang="en-US" sz="1800" b="1" dirty="0" smtClean="0">
                <a:latin typeface="Consolas"/>
                <a:cs typeface="Consolas"/>
              </a:rPr>
              <a:t>[</a:t>
            </a:r>
            <a:r>
              <a:rPr lang="en-US" sz="1800" b="1" dirty="0">
                <a:latin typeface="Consolas"/>
                <a:cs typeface="Consolas"/>
              </a:rPr>
              <a:t>] (</a:t>
            </a:r>
            <a:r>
              <a:rPr lang="en-US" sz="1800" b="1" dirty="0" err="1">
                <a:solidFill>
                  <a:schemeClr val="accent2"/>
                </a:solidFill>
                <a:latin typeface="Consolas"/>
                <a:cs typeface="Consolas"/>
              </a:rPr>
              <a:t>int</a:t>
            </a:r>
            <a:r>
              <a:rPr lang="en-US" sz="1800" b="1" dirty="0">
                <a:solidFill>
                  <a:schemeClr val="accent2"/>
                </a:solidFill>
                <a:latin typeface="Consolas"/>
                <a:cs typeface="Consolas"/>
              </a:rPr>
              <a:t> </a:t>
            </a:r>
            <a:r>
              <a:rPr lang="en-US" sz="1800" b="1" dirty="0" err="1" smtClean="0">
                <a:solidFill>
                  <a:schemeClr val="accent3"/>
                </a:solidFill>
                <a:latin typeface="Consolas"/>
                <a:cs typeface="Consolas"/>
              </a:rPr>
              <a:t>num</a:t>
            </a:r>
            <a:r>
              <a:rPr lang="en-US" sz="1800" b="1" dirty="0" smtClean="0">
                <a:latin typeface="Consolas"/>
                <a:cs typeface="Consolas"/>
              </a:rPr>
              <a:t>) { </a:t>
            </a:r>
            <a:r>
              <a:rPr lang="en-US" sz="1800" dirty="0" err="1" smtClean="0">
                <a:latin typeface="Consolas"/>
                <a:cs typeface="Consolas"/>
              </a:rPr>
              <a:t>printf</a:t>
            </a:r>
            <a:r>
              <a:rPr lang="en-US" sz="1800" dirty="0" smtClean="0">
                <a:latin typeface="Consolas"/>
                <a:cs typeface="Consolas"/>
              </a:rPr>
              <a:t>("</a:t>
            </a:r>
            <a:r>
              <a:rPr lang="en-US" sz="1800" dirty="0" err="1" smtClean="0">
                <a:latin typeface="Consolas"/>
                <a:cs typeface="Consolas"/>
              </a:rPr>
              <a:t>num</a:t>
            </a:r>
            <a:r>
              <a:rPr lang="en-US" sz="1800" dirty="0" smtClean="0">
                <a:latin typeface="Consolas"/>
                <a:cs typeface="Consolas"/>
              </a:rPr>
              <a:t>: %d\n”</a:t>
            </a:r>
            <a:r>
              <a:rPr lang="en-US" sz="1800" dirty="0">
                <a:latin typeface="Consolas"/>
                <a:cs typeface="Consolas"/>
              </a:rPr>
              <a:t>, </a:t>
            </a:r>
            <a:r>
              <a:rPr lang="en-US" sz="1800" dirty="0" err="1">
                <a:latin typeface="Consolas"/>
                <a:cs typeface="Consolas"/>
              </a:rPr>
              <a:t>num</a:t>
            </a:r>
            <a:r>
              <a:rPr lang="en-US" sz="1800" dirty="0" smtClean="0">
                <a:latin typeface="Consolas"/>
                <a:cs typeface="Consolas"/>
              </a:rPr>
              <a:t>); </a:t>
            </a:r>
            <a:r>
              <a:rPr lang="en-US" sz="1800" b="1" dirty="0" smtClean="0">
                <a:latin typeface="Consolas"/>
                <a:cs typeface="Consolas"/>
              </a:rPr>
              <a:t>}</a:t>
            </a:r>
            <a:r>
              <a:rPr lang="en-US" sz="1800" b="1" dirty="0" smtClean="0">
                <a:solidFill>
                  <a:srgbClr val="000000"/>
                </a:solidFill>
                <a:latin typeface="Consolas"/>
                <a:cs typeface="Consolas"/>
              </a:rPr>
              <a:t>,</a:t>
            </a:r>
            <a:r>
              <a:rPr lang="en-US" sz="1800" b="1" dirty="0" smtClean="0">
                <a:solidFill>
                  <a:schemeClr val="accent1"/>
                </a:solidFill>
                <a:latin typeface="Consolas"/>
                <a:cs typeface="Consolas"/>
              </a:rPr>
              <a:t> </a:t>
            </a:r>
          </a:p>
          <a:p>
            <a:pPr marL="0" indent="0">
              <a:buNone/>
            </a:pPr>
            <a:r>
              <a:rPr lang="en-US" sz="1800" dirty="0">
                <a:solidFill>
                  <a:schemeClr val="accent1"/>
                </a:solidFill>
                <a:latin typeface="Consolas"/>
                <a:cs typeface="Consolas"/>
              </a:rPr>
              <a:t> </a:t>
            </a:r>
            <a:r>
              <a:rPr lang="en-US" sz="1800" dirty="0" smtClean="0">
                <a:solidFill>
                  <a:schemeClr val="accent1"/>
                </a:solidFill>
                <a:latin typeface="Consolas"/>
                <a:cs typeface="Consolas"/>
              </a:rPr>
              <a:t>                     </a:t>
            </a:r>
            <a:r>
              <a:rPr lang="en-US" sz="1800" dirty="0" smtClean="0">
                <a:solidFill>
                  <a:srgbClr val="9BBB59"/>
                </a:solidFill>
                <a:latin typeface="Consolas"/>
                <a:cs typeface="Consolas"/>
              </a:rPr>
              <a:t>1000+i</a:t>
            </a:r>
            <a:r>
              <a:rPr lang="en-US" sz="2000" b="1" dirty="0" smtClean="0">
                <a:latin typeface="Consolas"/>
                <a:cs typeface="Consolas"/>
              </a:rPr>
              <a:t>)</a:t>
            </a:r>
            <a:r>
              <a:rPr lang="en-US" sz="1800" dirty="0" smtClean="0">
                <a:latin typeface="Consolas"/>
                <a:cs typeface="Consolas"/>
              </a:rPr>
              <a:t>; </a:t>
            </a:r>
            <a:r>
              <a:rPr lang="en-US" sz="1800" b="1" dirty="0">
                <a:solidFill>
                  <a:srgbClr val="7F7F7F"/>
                </a:solidFill>
                <a:latin typeface="Consolas"/>
                <a:cs typeface="Consolas"/>
              </a:rPr>
              <a:t>// </a:t>
            </a:r>
            <a:r>
              <a:rPr lang="en-US" sz="1800" b="1" dirty="0" smtClean="0">
                <a:solidFill>
                  <a:srgbClr val="7F7F7F"/>
                </a:solidFill>
                <a:latin typeface="Consolas"/>
                <a:cs typeface="Consolas"/>
              </a:rPr>
              <a:t>argument </a:t>
            </a:r>
            <a:r>
              <a:rPr lang="en-US" sz="1800" b="1" dirty="0">
                <a:solidFill>
                  <a:srgbClr val="7F7F7F"/>
                </a:solidFill>
                <a:latin typeface="Consolas"/>
                <a:cs typeface="Consolas"/>
              </a:rPr>
              <a:t>to the </a:t>
            </a:r>
            <a:r>
              <a:rPr lang="en-US" sz="1800" b="1" dirty="0" err="1" smtClean="0">
                <a:solidFill>
                  <a:srgbClr val="7F7F7F"/>
                </a:solidFill>
                <a:latin typeface="Consolas"/>
                <a:cs typeface="Consolas"/>
              </a:rPr>
              <a:t>λ</a:t>
            </a:r>
            <a:r>
              <a:rPr lang="en-US" sz="1800" b="1" dirty="0" smtClean="0">
                <a:solidFill>
                  <a:srgbClr val="7F7F7F"/>
                </a:solidFill>
                <a:latin typeface="Consolas"/>
                <a:cs typeface="Consolas"/>
              </a:rPr>
              <a:t> function</a:t>
            </a:r>
            <a:endParaRPr lang="en-US" sz="1800" dirty="0" smtClean="0">
              <a:latin typeface="Consolas"/>
              <a:cs typeface="Consolas"/>
            </a:endParaRPr>
          </a:p>
          <a:p>
            <a:pPr marL="0" indent="0">
              <a:buNone/>
            </a:pPr>
            <a:r>
              <a:rPr lang="en-US" sz="1800" b="1" dirty="0" smtClean="0">
                <a:solidFill>
                  <a:srgbClr val="C0504D"/>
                </a:solidFill>
                <a:latin typeface="Consolas"/>
                <a:cs typeface="Consolas"/>
              </a:rPr>
              <a:t>  </a:t>
            </a:r>
            <a:r>
              <a:rPr lang="en-US" sz="1800" b="1" dirty="0" err="1" smtClean="0">
                <a:solidFill>
                  <a:srgbClr val="0000FF"/>
                </a:solidFill>
                <a:latin typeface="Consolas"/>
                <a:cs typeface="Consolas"/>
              </a:rPr>
              <a:t>upcxx</a:t>
            </a:r>
            <a:r>
              <a:rPr lang="en-US" sz="1800" b="1" dirty="0" smtClean="0">
                <a:solidFill>
                  <a:srgbClr val="0000FF"/>
                </a:solidFill>
                <a:latin typeface="Consolas"/>
                <a:cs typeface="Consolas"/>
              </a:rPr>
              <a:t>::wait</a:t>
            </a:r>
            <a:r>
              <a:rPr lang="en-US" sz="1800" b="1" dirty="0">
                <a:solidFill>
                  <a:srgbClr val="0000FF"/>
                </a:solidFill>
                <a:latin typeface="Consolas"/>
                <a:cs typeface="Consolas"/>
              </a:rPr>
              <a:t>()</a:t>
            </a:r>
            <a:r>
              <a:rPr lang="en-US" sz="1800" b="1" dirty="0" smtClean="0">
                <a:solidFill>
                  <a:srgbClr val="0000FF"/>
                </a:solidFill>
                <a:latin typeface="Consolas"/>
                <a:cs typeface="Consolas"/>
              </a:rPr>
              <a:t>;</a:t>
            </a:r>
            <a:r>
              <a:rPr lang="en-US" sz="1800" b="1" dirty="0" smtClean="0">
                <a:solidFill>
                  <a:srgbClr val="C0504D"/>
                </a:solidFill>
                <a:latin typeface="Consolas"/>
                <a:cs typeface="Consolas"/>
              </a:rPr>
              <a:t> </a:t>
            </a:r>
            <a:r>
              <a:rPr lang="en-US" sz="1800" b="1" dirty="0" smtClean="0">
                <a:solidFill>
                  <a:srgbClr val="7F7F7F"/>
                </a:solidFill>
                <a:latin typeface="Consolas"/>
                <a:cs typeface="Consolas"/>
              </a:rPr>
              <a:t>// wait for all tasks to finish</a:t>
            </a:r>
            <a:endParaRPr lang="en-US" sz="1800" b="1" dirty="0">
              <a:solidFill>
                <a:srgbClr val="7F7F7F"/>
              </a:solidFill>
              <a:latin typeface="Consolas"/>
              <a:cs typeface="Consolas"/>
            </a:endParaRPr>
          </a:p>
          <a:p>
            <a:pPr marL="0" indent="0">
              <a:buNone/>
            </a:pPr>
            <a:r>
              <a:rPr lang="en-US" sz="1800" dirty="0" smtClean="0">
                <a:latin typeface="Consolas"/>
                <a:cs typeface="Consolas"/>
              </a:rPr>
              <a:t>}</a:t>
            </a:r>
          </a:p>
          <a:p>
            <a:pPr marL="0" indent="0">
              <a:buNone/>
            </a:pPr>
            <a:endParaRPr lang="en-US" sz="1400" dirty="0">
              <a:latin typeface="Consolas"/>
              <a:cs typeface="Consolas"/>
            </a:endParaRPr>
          </a:p>
        </p:txBody>
      </p:sp>
      <p:sp>
        <p:nvSpPr>
          <p:cNvPr id="4" name="TextBox 3"/>
          <p:cNvSpPr txBox="1"/>
          <p:nvPr/>
        </p:nvSpPr>
        <p:spPr>
          <a:xfrm>
            <a:off x="1836615" y="4189223"/>
            <a:ext cx="5490308" cy="1846659"/>
          </a:xfrm>
          <a:prstGeom prst="rect">
            <a:avLst/>
          </a:prstGeom>
          <a:noFill/>
        </p:spPr>
        <p:txBody>
          <a:bodyPr wrap="square" rtlCol="0">
            <a:spAutoFit/>
          </a:bodyPr>
          <a:lstStyle/>
          <a:p>
            <a:pPr defTabSz="457200" fontAlgn="auto">
              <a:spcBef>
                <a:spcPts val="0"/>
              </a:spcBef>
              <a:spcAft>
                <a:spcPts val="0"/>
              </a:spcAft>
            </a:pPr>
            <a:r>
              <a:rPr lang="en-US" sz="1600" b="0" i="1" dirty="0" err="1" smtClean="0">
                <a:solidFill>
                  <a:prstClr val="black"/>
                </a:solidFill>
                <a:latin typeface="Menlo Regular"/>
                <a:cs typeface="Menlo Regular"/>
              </a:rPr>
              <a:t>mpirun</a:t>
            </a:r>
            <a:r>
              <a:rPr lang="en-US" sz="1600" b="0" i="1" dirty="0" smtClean="0">
                <a:solidFill>
                  <a:prstClr val="black"/>
                </a:solidFill>
                <a:latin typeface="Menlo Regular"/>
                <a:cs typeface="Menlo Regular"/>
              </a:rPr>
              <a:t> –n 4  ./</a:t>
            </a:r>
            <a:r>
              <a:rPr lang="en-US" sz="1600" b="0" i="1" dirty="0" err="1" smtClean="0">
                <a:solidFill>
                  <a:prstClr val="black"/>
                </a:solidFill>
                <a:latin typeface="Menlo Regular"/>
                <a:cs typeface="Menlo Regular"/>
              </a:rPr>
              <a:t>test_async</a:t>
            </a:r>
            <a:endParaRPr lang="en-US" sz="1600" b="0" i="1" dirty="0" smtClean="0">
              <a:solidFill>
                <a:prstClr val="black"/>
              </a:solidFill>
              <a:latin typeface="Menlo Regular"/>
              <a:cs typeface="Menlo Regular"/>
            </a:endParaRPr>
          </a:p>
          <a:p>
            <a:pPr defTabSz="457200" fontAlgn="auto">
              <a:spcBef>
                <a:spcPts val="0"/>
              </a:spcBef>
              <a:spcAft>
                <a:spcPts val="0"/>
              </a:spcAft>
            </a:pPr>
            <a:endParaRPr lang="en-US" sz="1600" b="0" dirty="0" smtClean="0">
              <a:solidFill>
                <a:srgbClr val="4F81BD"/>
              </a:solidFill>
              <a:latin typeface="Menlo Regular"/>
              <a:cs typeface="Menlo Regular"/>
            </a:endParaRPr>
          </a:p>
          <a:p>
            <a:pPr defTabSz="457200" fontAlgn="auto">
              <a:spcBef>
                <a:spcPts val="0"/>
              </a:spcBef>
              <a:spcAft>
                <a:spcPts val="0"/>
              </a:spcAft>
            </a:pPr>
            <a:r>
              <a:rPr lang="en-US" sz="1600" b="0" dirty="0" smtClean="0">
                <a:solidFill>
                  <a:srgbClr val="4F81BD"/>
                </a:solidFill>
                <a:latin typeface="Menlo Regular"/>
                <a:cs typeface="Menlo Regular"/>
              </a:rPr>
              <a:t>Output:</a:t>
            </a:r>
          </a:p>
          <a:p>
            <a:pPr defTabSz="457200" fontAlgn="auto">
              <a:spcBef>
                <a:spcPts val="0"/>
              </a:spcBef>
              <a:spcAft>
                <a:spcPts val="0"/>
              </a:spcAft>
            </a:pPr>
            <a:r>
              <a:rPr lang="en-US" sz="1600" b="0" dirty="0" err="1" smtClean="0">
                <a:solidFill>
                  <a:prstClr val="black"/>
                </a:solidFill>
                <a:latin typeface="Menlo Regular"/>
                <a:cs typeface="Menlo Regular"/>
              </a:rPr>
              <a:t>num</a:t>
            </a:r>
            <a:r>
              <a:rPr lang="en-US" sz="1600" b="0" dirty="0">
                <a:solidFill>
                  <a:prstClr val="black"/>
                </a:solidFill>
                <a:latin typeface="Menlo Regular"/>
                <a:cs typeface="Menlo Regular"/>
              </a:rPr>
              <a:t>:  1000</a:t>
            </a:r>
          </a:p>
          <a:p>
            <a:pPr defTabSz="457200" fontAlgn="auto">
              <a:spcBef>
                <a:spcPts val="0"/>
              </a:spcBef>
              <a:spcAft>
                <a:spcPts val="0"/>
              </a:spcAft>
            </a:pPr>
            <a:r>
              <a:rPr lang="en-US" sz="1600" b="0" dirty="0" err="1">
                <a:solidFill>
                  <a:prstClr val="black"/>
                </a:solidFill>
                <a:latin typeface="Menlo Regular"/>
                <a:cs typeface="Menlo Regular"/>
              </a:rPr>
              <a:t>num</a:t>
            </a:r>
            <a:r>
              <a:rPr lang="en-US" sz="1600" b="0" dirty="0">
                <a:solidFill>
                  <a:prstClr val="black"/>
                </a:solidFill>
                <a:latin typeface="Menlo Regular"/>
                <a:cs typeface="Menlo Regular"/>
              </a:rPr>
              <a:t>:  1001</a:t>
            </a:r>
          </a:p>
          <a:p>
            <a:pPr defTabSz="457200" fontAlgn="auto">
              <a:spcBef>
                <a:spcPts val="0"/>
              </a:spcBef>
              <a:spcAft>
                <a:spcPts val="0"/>
              </a:spcAft>
            </a:pPr>
            <a:r>
              <a:rPr lang="en-US" sz="1600" b="0" dirty="0" err="1">
                <a:solidFill>
                  <a:prstClr val="black"/>
                </a:solidFill>
                <a:latin typeface="Menlo Regular"/>
                <a:cs typeface="Menlo Regular"/>
              </a:rPr>
              <a:t>num</a:t>
            </a:r>
            <a:r>
              <a:rPr lang="en-US" sz="1600" b="0" dirty="0">
                <a:solidFill>
                  <a:prstClr val="black"/>
                </a:solidFill>
                <a:latin typeface="Menlo Regular"/>
                <a:cs typeface="Menlo Regular"/>
              </a:rPr>
              <a:t>:  1002</a:t>
            </a:r>
          </a:p>
          <a:p>
            <a:pPr defTabSz="457200" fontAlgn="auto">
              <a:spcBef>
                <a:spcPts val="0"/>
              </a:spcBef>
              <a:spcAft>
                <a:spcPts val="0"/>
              </a:spcAft>
            </a:pPr>
            <a:r>
              <a:rPr lang="en-US" sz="1600" b="0" dirty="0" err="1">
                <a:solidFill>
                  <a:prstClr val="black"/>
                </a:solidFill>
                <a:latin typeface="Menlo Regular"/>
                <a:cs typeface="Menlo Regular"/>
              </a:rPr>
              <a:t>num</a:t>
            </a:r>
            <a:r>
              <a:rPr lang="en-US" sz="1600" b="0" dirty="0">
                <a:solidFill>
                  <a:prstClr val="black"/>
                </a:solidFill>
                <a:latin typeface="Menlo Regular"/>
                <a:cs typeface="Menlo Regular"/>
              </a:rPr>
              <a:t>:  1003</a:t>
            </a:r>
            <a:endParaRPr lang="en-US" sz="1600" b="0" dirty="0" smtClean="0">
              <a:solidFill>
                <a:prstClr val="black"/>
              </a:solidFill>
              <a:latin typeface="Menlo Regular"/>
              <a:cs typeface="Menlo Regular"/>
            </a:endParaRPr>
          </a:p>
        </p:txBody>
      </p:sp>
    </p:spTree>
    <p:extLst>
      <p:ext uri="{BB962C8B-B14F-4D97-AF65-F5344CB8AC3E}">
        <p14:creationId xmlns:p14="http://schemas.microsoft.com/office/powerpoint/2010/main" val="14427356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X10-style Finish-</a:t>
            </a:r>
            <a:r>
              <a:rPr lang="en-US" dirty="0" err="1" smtClean="0"/>
              <a:t>Async</a:t>
            </a:r>
            <a:r>
              <a:rPr lang="en-US" dirty="0" smtClean="0"/>
              <a:t> Programming Idiom</a:t>
            </a:r>
            <a:endParaRPr lang="en-US" dirty="0"/>
          </a:p>
        </p:txBody>
      </p:sp>
      <p:sp>
        <p:nvSpPr>
          <p:cNvPr id="4" name="Content Placeholder 2"/>
          <p:cNvSpPr>
            <a:spLocks noGrp="1"/>
          </p:cNvSpPr>
          <p:nvPr>
            <p:ph idx="1"/>
          </p:nvPr>
        </p:nvSpPr>
        <p:spPr>
          <a:xfrm>
            <a:off x="1150113" y="1533652"/>
            <a:ext cx="6888700" cy="4109707"/>
          </a:xfrm>
        </p:spPr>
        <p:txBody>
          <a:bodyPr>
            <a:noAutofit/>
          </a:bodyPr>
          <a:lstStyle/>
          <a:p>
            <a:pPr marL="0" indent="0">
              <a:buNone/>
            </a:pPr>
            <a:r>
              <a:rPr lang="en-US" sz="2000" dirty="0">
                <a:latin typeface="Consolas"/>
                <a:cs typeface="Consolas"/>
              </a:rPr>
              <a:t>using namespace </a:t>
            </a:r>
            <a:r>
              <a:rPr lang="en-US" sz="2000" dirty="0" err="1">
                <a:latin typeface="Consolas"/>
                <a:cs typeface="Consolas"/>
              </a:rPr>
              <a:t>upcxx</a:t>
            </a:r>
            <a:r>
              <a:rPr lang="en-US" sz="2000" dirty="0">
                <a:latin typeface="Consolas"/>
                <a:cs typeface="Consolas"/>
              </a:rPr>
              <a:t>;</a:t>
            </a:r>
          </a:p>
          <a:p>
            <a:pPr marL="0" indent="0">
              <a:buNone/>
            </a:pPr>
            <a:endParaRPr lang="en-US" sz="2000" dirty="0" smtClean="0">
              <a:solidFill>
                <a:schemeClr val="bg1">
                  <a:lumMod val="50000"/>
                </a:schemeClr>
              </a:solidFill>
              <a:latin typeface="Consolas"/>
              <a:cs typeface="Consolas"/>
            </a:endParaRPr>
          </a:p>
          <a:p>
            <a:pPr marL="0" indent="0">
              <a:buNone/>
            </a:pPr>
            <a:r>
              <a:rPr lang="en-US" sz="2000" dirty="0" smtClean="0">
                <a:solidFill>
                  <a:schemeClr val="bg1">
                    <a:lumMod val="50000"/>
                  </a:schemeClr>
                </a:solidFill>
                <a:latin typeface="Consolas"/>
                <a:cs typeface="Consolas"/>
              </a:rPr>
              <a:t>// Thread 0 spawns </a:t>
            </a:r>
            <a:r>
              <a:rPr lang="en-US" sz="2000" dirty="0" err="1" smtClean="0">
                <a:solidFill>
                  <a:schemeClr val="bg1">
                    <a:lumMod val="50000"/>
                  </a:schemeClr>
                </a:solidFill>
                <a:latin typeface="Consolas"/>
                <a:cs typeface="Consolas"/>
              </a:rPr>
              <a:t>async</a:t>
            </a:r>
            <a:r>
              <a:rPr lang="en-US" sz="2000" dirty="0" smtClean="0">
                <a:solidFill>
                  <a:schemeClr val="bg1">
                    <a:lumMod val="50000"/>
                  </a:schemeClr>
                </a:solidFill>
                <a:latin typeface="Consolas"/>
                <a:cs typeface="Consolas"/>
              </a:rPr>
              <a:t> tasks</a:t>
            </a:r>
          </a:p>
          <a:p>
            <a:pPr marL="0" indent="0">
              <a:buNone/>
            </a:pPr>
            <a:r>
              <a:rPr lang="en-US" sz="2000" b="1" dirty="0">
                <a:solidFill>
                  <a:srgbClr val="3366FF"/>
                </a:solidFill>
                <a:latin typeface="Consolas"/>
                <a:cs typeface="Consolas"/>
              </a:rPr>
              <a:t>finish {</a:t>
            </a:r>
          </a:p>
          <a:p>
            <a:pPr marL="0" indent="0">
              <a:buNone/>
            </a:pPr>
            <a:r>
              <a:rPr lang="en-US" sz="2000" dirty="0" smtClean="0">
                <a:latin typeface="Consolas"/>
                <a:cs typeface="Consolas"/>
              </a:rPr>
              <a:t>  for (</a:t>
            </a:r>
            <a:r>
              <a:rPr lang="en-US" sz="2000" dirty="0" err="1" smtClean="0">
                <a:latin typeface="Consolas"/>
                <a:cs typeface="Consolas"/>
              </a:rPr>
              <a:t>int</a:t>
            </a:r>
            <a:r>
              <a:rPr lang="en-US" sz="2000" dirty="0" smtClean="0">
                <a:latin typeface="Consolas"/>
                <a:cs typeface="Consolas"/>
              </a:rPr>
              <a:t> </a:t>
            </a:r>
            <a:r>
              <a:rPr lang="en-US" sz="2000" dirty="0" err="1" smtClean="0">
                <a:latin typeface="Consolas"/>
                <a:cs typeface="Consolas"/>
              </a:rPr>
              <a:t>i</a:t>
            </a:r>
            <a:r>
              <a:rPr lang="en-US" sz="2000" dirty="0" smtClean="0">
                <a:latin typeface="Consolas"/>
                <a:cs typeface="Consolas"/>
              </a:rPr>
              <a:t> = 0; </a:t>
            </a:r>
            <a:r>
              <a:rPr lang="en-US" sz="2000" dirty="0" err="1" smtClean="0">
                <a:latin typeface="Consolas"/>
                <a:cs typeface="Consolas"/>
              </a:rPr>
              <a:t>i</a:t>
            </a:r>
            <a:r>
              <a:rPr lang="en-US" sz="2000" dirty="0" smtClean="0">
                <a:latin typeface="Consolas"/>
                <a:cs typeface="Consolas"/>
              </a:rPr>
              <a:t> &lt; THREADS; </a:t>
            </a:r>
            <a:r>
              <a:rPr lang="en-US" sz="2000" dirty="0" err="1" smtClean="0">
                <a:latin typeface="Consolas"/>
                <a:cs typeface="Consolas"/>
              </a:rPr>
              <a:t>i</a:t>
            </a:r>
            <a:r>
              <a:rPr lang="en-US" sz="2000" dirty="0" smtClean="0">
                <a:latin typeface="Consolas"/>
                <a:cs typeface="Consolas"/>
              </a:rPr>
              <a:t>++) {</a:t>
            </a:r>
          </a:p>
          <a:p>
            <a:pPr marL="0" indent="0">
              <a:buNone/>
            </a:pPr>
            <a:r>
              <a:rPr lang="en-US" sz="2000" b="1" dirty="0" smtClean="0">
                <a:solidFill>
                  <a:srgbClr val="3366FF"/>
                </a:solidFill>
                <a:latin typeface="Consolas"/>
                <a:cs typeface="Consolas"/>
              </a:rPr>
              <a:t>    </a:t>
            </a:r>
            <a:r>
              <a:rPr lang="en-US" sz="2000" b="1" dirty="0" err="1" smtClean="0">
                <a:solidFill>
                  <a:srgbClr val="3366FF"/>
                </a:solidFill>
                <a:latin typeface="Consolas"/>
                <a:cs typeface="Consolas"/>
              </a:rPr>
              <a:t>async</a:t>
            </a:r>
            <a:r>
              <a:rPr lang="en-US" sz="2000" b="1" dirty="0">
                <a:solidFill>
                  <a:srgbClr val="3366FF"/>
                </a:solidFill>
                <a:latin typeface="Consolas"/>
                <a:cs typeface="Consolas"/>
              </a:rPr>
              <a:t>(</a:t>
            </a:r>
            <a:r>
              <a:rPr lang="en-US" sz="2000" b="1" dirty="0" err="1">
                <a:solidFill>
                  <a:srgbClr val="3366FF"/>
                </a:solidFill>
                <a:latin typeface="Consolas"/>
                <a:cs typeface="Consolas"/>
              </a:rPr>
              <a:t>i</a:t>
            </a:r>
            <a:r>
              <a:rPr lang="en-US" sz="2000" b="1" dirty="0">
                <a:solidFill>
                  <a:srgbClr val="3366FF"/>
                </a:solidFill>
                <a:latin typeface="Consolas"/>
                <a:cs typeface="Consolas"/>
              </a:rPr>
              <a:t>)</a:t>
            </a:r>
            <a:r>
              <a:rPr lang="en-US" sz="2000" dirty="0">
                <a:latin typeface="Consolas"/>
                <a:cs typeface="Consolas"/>
              </a:rPr>
              <a:t>([] (</a:t>
            </a:r>
            <a:r>
              <a:rPr lang="en-US" sz="2000" dirty="0" err="1">
                <a:latin typeface="Consolas"/>
                <a:cs typeface="Consolas"/>
              </a:rPr>
              <a:t>int</a:t>
            </a:r>
            <a:r>
              <a:rPr lang="en-US" sz="2000" dirty="0">
                <a:latin typeface="Consolas"/>
                <a:cs typeface="Consolas"/>
              </a:rPr>
              <a:t> </a:t>
            </a:r>
            <a:r>
              <a:rPr lang="en-US" sz="2000" dirty="0" err="1">
                <a:latin typeface="Consolas"/>
                <a:cs typeface="Consolas"/>
              </a:rPr>
              <a:t>num</a:t>
            </a:r>
            <a:r>
              <a:rPr lang="en-US" sz="2000" dirty="0">
                <a:latin typeface="Consolas"/>
                <a:cs typeface="Consolas"/>
              </a:rPr>
              <a:t>) </a:t>
            </a:r>
          </a:p>
          <a:p>
            <a:pPr marL="0" indent="0">
              <a:buNone/>
            </a:pPr>
            <a:r>
              <a:rPr lang="en-US" sz="2000" dirty="0">
                <a:latin typeface="Consolas"/>
                <a:cs typeface="Consolas"/>
              </a:rPr>
              <a:t>                 { </a:t>
            </a:r>
            <a:r>
              <a:rPr lang="en-US" sz="2000" dirty="0" err="1">
                <a:latin typeface="Consolas"/>
                <a:cs typeface="Consolas"/>
              </a:rPr>
              <a:t>printf</a:t>
            </a:r>
            <a:r>
              <a:rPr lang="en-US" sz="2000" dirty="0">
                <a:latin typeface="Consolas"/>
                <a:cs typeface="Consolas"/>
              </a:rPr>
              <a:t>("</a:t>
            </a:r>
            <a:r>
              <a:rPr lang="en-US" sz="2000" dirty="0" err="1">
                <a:latin typeface="Consolas"/>
                <a:cs typeface="Consolas"/>
              </a:rPr>
              <a:t>num</a:t>
            </a:r>
            <a:r>
              <a:rPr lang="en-US" sz="2000" dirty="0">
                <a:latin typeface="Consolas"/>
                <a:cs typeface="Consolas"/>
              </a:rPr>
              <a:t>: %d\n”, </a:t>
            </a:r>
            <a:r>
              <a:rPr lang="en-US" sz="2000" dirty="0" err="1">
                <a:latin typeface="Consolas"/>
                <a:cs typeface="Consolas"/>
              </a:rPr>
              <a:t>num</a:t>
            </a:r>
            <a:r>
              <a:rPr lang="en-US" sz="2000" dirty="0">
                <a:latin typeface="Consolas"/>
                <a:cs typeface="Consolas"/>
              </a:rPr>
              <a:t>); }, </a:t>
            </a:r>
          </a:p>
          <a:p>
            <a:pPr marL="0" indent="0">
              <a:buNone/>
            </a:pPr>
            <a:r>
              <a:rPr lang="en-US" sz="2000" dirty="0">
                <a:latin typeface="Consolas"/>
                <a:cs typeface="Consolas"/>
              </a:rPr>
              <a:t>                 1000+i);</a:t>
            </a:r>
          </a:p>
          <a:p>
            <a:pPr marL="0" indent="0">
              <a:buNone/>
            </a:pPr>
            <a:r>
              <a:rPr lang="en-US" sz="2000" dirty="0">
                <a:latin typeface="Consolas"/>
                <a:cs typeface="Consolas"/>
              </a:rPr>
              <a:t> </a:t>
            </a:r>
            <a:r>
              <a:rPr lang="en-US" sz="2000" dirty="0" smtClean="0">
                <a:latin typeface="Consolas"/>
                <a:cs typeface="Consolas"/>
              </a:rPr>
              <a:t> }</a:t>
            </a:r>
          </a:p>
          <a:p>
            <a:pPr marL="0" indent="0">
              <a:buNone/>
            </a:pPr>
            <a:r>
              <a:rPr lang="en-US" sz="2000" b="1" dirty="0" smtClean="0">
                <a:solidFill>
                  <a:srgbClr val="3366FF"/>
                </a:solidFill>
                <a:latin typeface="Consolas"/>
                <a:cs typeface="Consolas"/>
              </a:rPr>
              <a:t>}</a:t>
            </a:r>
            <a:r>
              <a:rPr lang="en-US" sz="2000" b="1" dirty="0" smtClean="0">
                <a:solidFill>
                  <a:srgbClr val="FF0000"/>
                </a:solidFill>
                <a:latin typeface="Consolas"/>
                <a:cs typeface="Consolas"/>
              </a:rPr>
              <a:t> </a:t>
            </a:r>
            <a:r>
              <a:rPr lang="en-US" sz="2000" dirty="0">
                <a:solidFill>
                  <a:schemeClr val="bg1">
                    <a:lumMod val="50000"/>
                  </a:schemeClr>
                </a:solidFill>
                <a:latin typeface="Consolas"/>
                <a:cs typeface="Consolas"/>
              </a:rPr>
              <a:t>// </a:t>
            </a:r>
            <a:r>
              <a:rPr lang="en-US" sz="2000" i="1" dirty="0">
                <a:solidFill>
                  <a:schemeClr val="bg1">
                    <a:lumMod val="50000"/>
                  </a:schemeClr>
                </a:solidFill>
                <a:latin typeface="Consolas"/>
                <a:cs typeface="Consolas"/>
              </a:rPr>
              <a:t>All </a:t>
            </a:r>
            <a:r>
              <a:rPr lang="en-US" sz="2000" i="1" dirty="0" err="1" smtClean="0">
                <a:solidFill>
                  <a:schemeClr val="bg1">
                    <a:lumMod val="50000"/>
                  </a:schemeClr>
                </a:solidFill>
                <a:latin typeface="Consolas"/>
                <a:cs typeface="Consolas"/>
              </a:rPr>
              <a:t>async</a:t>
            </a:r>
            <a:r>
              <a:rPr lang="en-US" sz="2000" i="1" dirty="0" smtClean="0">
                <a:solidFill>
                  <a:schemeClr val="bg1">
                    <a:lumMod val="50000"/>
                  </a:schemeClr>
                </a:solidFill>
                <a:latin typeface="Consolas"/>
                <a:cs typeface="Consolas"/>
              </a:rPr>
              <a:t> </a:t>
            </a:r>
            <a:r>
              <a:rPr lang="en-US" sz="2000" i="1" dirty="0">
                <a:solidFill>
                  <a:schemeClr val="bg1">
                    <a:lumMod val="50000"/>
                  </a:schemeClr>
                </a:solidFill>
                <a:latin typeface="Consolas"/>
                <a:cs typeface="Consolas"/>
              </a:rPr>
              <a:t>tasks </a:t>
            </a:r>
            <a:r>
              <a:rPr lang="en-US" sz="2000" i="1" dirty="0" smtClean="0">
                <a:solidFill>
                  <a:schemeClr val="bg1">
                    <a:lumMod val="50000"/>
                  </a:schemeClr>
                </a:solidFill>
                <a:latin typeface="Consolas"/>
                <a:cs typeface="Consolas"/>
              </a:rPr>
              <a:t>are completed</a:t>
            </a:r>
            <a:endParaRPr lang="en-US" sz="2000" i="1" dirty="0">
              <a:solidFill>
                <a:schemeClr val="bg1">
                  <a:lumMod val="50000"/>
                </a:schemeClr>
              </a:solidFill>
              <a:latin typeface="Consolas"/>
              <a:cs typeface="Consolas"/>
            </a:endParaRPr>
          </a:p>
          <a:p>
            <a:pPr marL="0" indent="0">
              <a:buNone/>
            </a:pPr>
            <a:endParaRPr lang="en-US" sz="2000" dirty="0">
              <a:solidFill>
                <a:schemeClr val="bg1">
                  <a:lumMod val="50000"/>
                </a:schemeClr>
              </a:solidFill>
              <a:latin typeface="Consolas"/>
              <a:cs typeface="Consolas"/>
            </a:endParaRPr>
          </a:p>
        </p:txBody>
      </p:sp>
    </p:spTree>
    <p:extLst>
      <p:ext uri="{BB962C8B-B14F-4D97-AF65-F5344CB8AC3E}">
        <p14:creationId xmlns:p14="http://schemas.microsoft.com/office/powerpoint/2010/main" val="24462145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How We Did It?</a:t>
            </a:r>
            <a:endParaRPr lang="en-US" dirty="0"/>
          </a:p>
        </p:txBody>
      </p:sp>
      <p:sp>
        <p:nvSpPr>
          <p:cNvPr id="4" name="Content Placeholder 2"/>
          <p:cNvSpPr>
            <a:spLocks noGrp="1"/>
          </p:cNvSpPr>
          <p:nvPr>
            <p:ph idx="1"/>
          </p:nvPr>
        </p:nvSpPr>
        <p:spPr>
          <a:xfrm>
            <a:off x="934466" y="1149898"/>
            <a:ext cx="7296033" cy="4859976"/>
          </a:xfrm>
        </p:spPr>
        <p:txBody>
          <a:bodyPr>
            <a:noAutofit/>
          </a:bodyPr>
          <a:lstStyle/>
          <a:p>
            <a:pPr marL="0" indent="0">
              <a:buNone/>
            </a:pPr>
            <a:r>
              <a:rPr lang="en-US" sz="2000" b="1" dirty="0">
                <a:solidFill>
                  <a:schemeClr val="bg1">
                    <a:lumMod val="65000"/>
                  </a:schemeClr>
                </a:solidFill>
                <a:latin typeface="Consolas"/>
                <a:cs typeface="Consolas"/>
              </a:rPr>
              <a:t>// </a:t>
            </a:r>
            <a:r>
              <a:rPr lang="en-US" sz="2000" b="1" dirty="0">
                <a:solidFill>
                  <a:srgbClr val="3366FF"/>
                </a:solidFill>
                <a:latin typeface="Consolas"/>
                <a:cs typeface="Consolas"/>
              </a:rPr>
              <a:t>finish {</a:t>
            </a:r>
            <a:r>
              <a:rPr lang="en-US" sz="2000" b="1" dirty="0">
                <a:solidFill>
                  <a:schemeClr val="bg1">
                    <a:lumMod val="65000"/>
                  </a:schemeClr>
                </a:solidFill>
                <a:latin typeface="Consolas"/>
                <a:cs typeface="Consolas"/>
              </a:rPr>
              <a:t> </a:t>
            </a:r>
            <a:r>
              <a:rPr lang="en-US" sz="2000" b="1" dirty="0" smtClean="0">
                <a:solidFill>
                  <a:schemeClr val="accent3"/>
                </a:solidFill>
                <a:latin typeface="Consolas"/>
                <a:cs typeface="Consolas"/>
              </a:rPr>
              <a:t>=&gt; macro expansion =&gt;</a:t>
            </a:r>
          </a:p>
          <a:p>
            <a:pPr marL="0" indent="0">
              <a:buNone/>
            </a:pPr>
            <a:r>
              <a:rPr lang="en-US" sz="2000" b="1" dirty="0">
                <a:solidFill>
                  <a:schemeClr val="accent3"/>
                </a:solidFill>
                <a:latin typeface="Consolas"/>
                <a:cs typeface="Consolas"/>
              </a:rPr>
              <a:t>for (</a:t>
            </a:r>
            <a:r>
              <a:rPr lang="en-US" sz="2000" b="1" dirty="0" err="1">
                <a:solidFill>
                  <a:schemeClr val="accent3"/>
                </a:solidFill>
                <a:latin typeface="Consolas"/>
                <a:cs typeface="Consolas"/>
              </a:rPr>
              <a:t>f_scope</a:t>
            </a:r>
            <a:r>
              <a:rPr lang="en-US" sz="2000" b="1" dirty="0">
                <a:solidFill>
                  <a:schemeClr val="accent3"/>
                </a:solidFill>
                <a:latin typeface="Consolas"/>
                <a:cs typeface="Consolas"/>
              </a:rPr>
              <a:t> _</a:t>
            </a:r>
            <a:r>
              <a:rPr lang="en-US" sz="2000" b="1" dirty="0" err="1">
                <a:solidFill>
                  <a:schemeClr val="accent3"/>
                </a:solidFill>
                <a:latin typeface="Consolas"/>
                <a:cs typeface="Consolas"/>
              </a:rPr>
              <a:t>fs</a:t>
            </a:r>
            <a:r>
              <a:rPr lang="en-US" sz="2000" b="1" dirty="0">
                <a:solidFill>
                  <a:schemeClr val="accent3"/>
                </a:solidFill>
                <a:latin typeface="Consolas"/>
                <a:cs typeface="Consolas"/>
              </a:rPr>
              <a:t>; _</a:t>
            </a:r>
            <a:r>
              <a:rPr lang="en-US" sz="2000" b="1" dirty="0" err="1">
                <a:solidFill>
                  <a:schemeClr val="accent3"/>
                </a:solidFill>
                <a:latin typeface="Consolas"/>
                <a:cs typeface="Consolas"/>
              </a:rPr>
              <a:t>fs.done</a:t>
            </a:r>
            <a:r>
              <a:rPr lang="en-US" sz="2000" b="1" dirty="0">
                <a:solidFill>
                  <a:schemeClr val="accent3"/>
                </a:solidFill>
                <a:latin typeface="Consolas"/>
                <a:cs typeface="Consolas"/>
              </a:rPr>
              <a:t> == 0; _</a:t>
            </a:r>
            <a:r>
              <a:rPr lang="en-US" sz="2000" b="1" dirty="0" err="1">
                <a:solidFill>
                  <a:schemeClr val="accent3"/>
                </a:solidFill>
                <a:latin typeface="Consolas"/>
                <a:cs typeface="Consolas"/>
              </a:rPr>
              <a:t>fs.done</a:t>
            </a:r>
            <a:r>
              <a:rPr lang="en-US" sz="2000" b="1" dirty="0">
                <a:solidFill>
                  <a:schemeClr val="accent3"/>
                </a:solidFill>
                <a:latin typeface="Consolas"/>
                <a:cs typeface="Consolas"/>
              </a:rPr>
              <a:t> = 1) {</a:t>
            </a:r>
          </a:p>
          <a:p>
            <a:pPr marL="0" indent="0">
              <a:buNone/>
            </a:pPr>
            <a:r>
              <a:rPr lang="en-US" sz="2000" b="1" dirty="0">
                <a:solidFill>
                  <a:srgbClr val="3366FF"/>
                </a:solidFill>
                <a:latin typeface="Consolas"/>
                <a:cs typeface="Consolas"/>
              </a:rPr>
              <a:t> </a:t>
            </a:r>
            <a:r>
              <a:rPr lang="en-US" sz="2000" b="1" dirty="0" smtClean="0">
                <a:solidFill>
                  <a:srgbClr val="3366FF"/>
                </a:solidFill>
                <a:latin typeface="Consolas"/>
                <a:cs typeface="Consolas"/>
              </a:rPr>
              <a:t> </a:t>
            </a:r>
            <a:r>
              <a:rPr lang="en-US" sz="2000" b="1" dirty="0">
                <a:latin typeface="Consolas"/>
                <a:cs typeface="Consolas"/>
              </a:rPr>
              <a:t>// </a:t>
            </a:r>
            <a:r>
              <a:rPr lang="en-US" sz="2000" b="1" dirty="0" err="1" smtClean="0">
                <a:latin typeface="Consolas"/>
                <a:cs typeface="Consolas"/>
              </a:rPr>
              <a:t>f_scope</a:t>
            </a:r>
            <a:r>
              <a:rPr lang="en-US" sz="2000" b="1" dirty="0" smtClean="0">
                <a:latin typeface="Consolas"/>
                <a:cs typeface="Consolas"/>
              </a:rPr>
              <a:t> </a:t>
            </a:r>
            <a:r>
              <a:rPr lang="en-US" sz="2000" b="1" dirty="0">
                <a:latin typeface="Consolas"/>
                <a:cs typeface="Consolas"/>
              </a:rPr>
              <a:t>constructor call generated by </a:t>
            </a:r>
            <a:r>
              <a:rPr lang="en-US" sz="2000" b="1" dirty="0" smtClean="0">
                <a:latin typeface="Consolas"/>
                <a:cs typeface="Consolas"/>
              </a:rPr>
              <a:t>compiler</a:t>
            </a:r>
          </a:p>
          <a:p>
            <a:pPr marL="0" indent="0">
              <a:buNone/>
            </a:pPr>
            <a:r>
              <a:rPr lang="en-US" sz="2000" b="1" dirty="0">
                <a:latin typeface="Consolas"/>
                <a:cs typeface="Consolas"/>
              </a:rPr>
              <a:t> </a:t>
            </a:r>
            <a:r>
              <a:rPr lang="en-US" sz="2000" b="1" dirty="0" smtClean="0">
                <a:latin typeface="Consolas"/>
                <a:cs typeface="Consolas"/>
              </a:rPr>
              <a:t> // push the current scope in a stack</a:t>
            </a:r>
            <a:endParaRPr lang="en-US" sz="2000" b="1" dirty="0">
              <a:latin typeface="Consolas"/>
              <a:cs typeface="Consolas"/>
            </a:endParaRPr>
          </a:p>
          <a:p>
            <a:pPr marL="0" indent="0">
              <a:buNone/>
            </a:pPr>
            <a:r>
              <a:rPr lang="en-US" sz="2000" b="1" dirty="0" smtClean="0">
                <a:solidFill>
                  <a:srgbClr val="3366FF"/>
                </a:solidFill>
                <a:latin typeface="Consolas"/>
                <a:cs typeface="Consolas"/>
              </a:rPr>
              <a:t>  </a:t>
            </a:r>
            <a:r>
              <a:rPr lang="en-US" sz="2000" b="1" dirty="0" err="1" smtClean="0">
                <a:solidFill>
                  <a:schemeClr val="accent3"/>
                </a:solidFill>
                <a:latin typeface="Consolas"/>
                <a:cs typeface="Consolas"/>
              </a:rPr>
              <a:t>f_scope</a:t>
            </a:r>
            <a:r>
              <a:rPr lang="en-US" sz="2000" b="1" dirty="0" smtClean="0">
                <a:solidFill>
                  <a:schemeClr val="accent3"/>
                </a:solidFill>
                <a:latin typeface="Consolas"/>
                <a:cs typeface="Consolas"/>
              </a:rPr>
              <a:t>(</a:t>
            </a:r>
            <a:r>
              <a:rPr lang="en-US" sz="2000" b="1" dirty="0">
                <a:solidFill>
                  <a:schemeClr val="accent3"/>
                </a:solidFill>
                <a:latin typeface="Consolas"/>
                <a:cs typeface="Consolas"/>
              </a:rPr>
              <a:t>) </a:t>
            </a:r>
            <a:r>
              <a:rPr lang="en-US" sz="2000" b="1" dirty="0" smtClean="0">
                <a:solidFill>
                  <a:schemeClr val="accent3"/>
                </a:solidFill>
                <a:latin typeface="Consolas"/>
                <a:cs typeface="Consolas"/>
              </a:rPr>
              <a:t>{ </a:t>
            </a:r>
            <a:r>
              <a:rPr lang="en-US" sz="2000" b="1" dirty="0" err="1" smtClean="0">
                <a:solidFill>
                  <a:schemeClr val="accent3"/>
                </a:solidFill>
                <a:latin typeface="Consolas"/>
                <a:cs typeface="Consolas"/>
              </a:rPr>
              <a:t>push_event</a:t>
            </a:r>
            <a:r>
              <a:rPr lang="en-US" sz="2000" b="1" dirty="0" smtClean="0">
                <a:solidFill>
                  <a:schemeClr val="accent3"/>
                </a:solidFill>
                <a:latin typeface="Consolas"/>
                <a:cs typeface="Consolas"/>
              </a:rPr>
              <a:t>(&amp;_</a:t>
            </a:r>
            <a:r>
              <a:rPr lang="en-US" sz="2000" b="1" dirty="0" err="1" smtClean="0">
                <a:solidFill>
                  <a:schemeClr val="accent3"/>
                </a:solidFill>
                <a:latin typeface="Consolas"/>
                <a:cs typeface="Consolas"/>
              </a:rPr>
              <a:t>fs.e</a:t>
            </a:r>
            <a:r>
              <a:rPr lang="en-US" sz="2000" b="1" dirty="0" smtClean="0">
                <a:solidFill>
                  <a:schemeClr val="accent3"/>
                </a:solidFill>
                <a:latin typeface="Consolas"/>
                <a:cs typeface="Consolas"/>
              </a:rPr>
              <a:t>); }</a:t>
            </a:r>
            <a:endParaRPr lang="en-US" sz="2000" b="1" dirty="0">
              <a:solidFill>
                <a:schemeClr val="accent3"/>
              </a:solidFill>
              <a:latin typeface="Consolas"/>
              <a:cs typeface="Consolas"/>
            </a:endParaRPr>
          </a:p>
          <a:p>
            <a:pPr marL="0" indent="0">
              <a:buNone/>
            </a:pPr>
            <a:endParaRPr lang="en-US" sz="2000" b="1" dirty="0">
              <a:solidFill>
                <a:srgbClr val="3366FF"/>
              </a:solidFill>
              <a:latin typeface="Consolas"/>
              <a:cs typeface="Consolas"/>
            </a:endParaRPr>
          </a:p>
          <a:p>
            <a:pPr marL="0" indent="0">
              <a:buNone/>
            </a:pPr>
            <a:r>
              <a:rPr lang="en-US" sz="2000" dirty="0" smtClean="0">
                <a:latin typeface="Consolas"/>
                <a:cs typeface="Consolas"/>
              </a:rPr>
              <a:t>  for (</a:t>
            </a:r>
            <a:r>
              <a:rPr lang="en-US" sz="2000" dirty="0" err="1" smtClean="0">
                <a:latin typeface="Consolas"/>
                <a:cs typeface="Consolas"/>
              </a:rPr>
              <a:t>int</a:t>
            </a:r>
            <a:r>
              <a:rPr lang="en-US" sz="2000" dirty="0" smtClean="0">
                <a:latin typeface="Consolas"/>
                <a:cs typeface="Consolas"/>
              </a:rPr>
              <a:t> </a:t>
            </a:r>
            <a:r>
              <a:rPr lang="en-US" sz="2000" dirty="0" err="1" smtClean="0">
                <a:latin typeface="Consolas"/>
                <a:cs typeface="Consolas"/>
              </a:rPr>
              <a:t>i</a:t>
            </a:r>
            <a:r>
              <a:rPr lang="en-US" sz="2000" dirty="0" smtClean="0">
                <a:latin typeface="Consolas"/>
                <a:cs typeface="Consolas"/>
              </a:rPr>
              <a:t> = 0; </a:t>
            </a:r>
            <a:r>
              <a:rPr lang="en-US" sz="2000" dirty="0" err="1" smtClean="0">
                <a:latin typeface="Consolas"/>
                <a:cs typeface="Consolas"/>
              </a:rPr>
              <a:t>i</a:t>
            </a:r>
            <a:r>
              <a:rPr lang="en-US" sz="2000" dirty="0" smtClean="0">
                <a:latin typeface="Consolas"/>
                <a:cs typeface="Consolas"/>
              </a:rPr>
              <a:t> &lt; THREADS; </a:t>
            </a:r>
            <a:r>
              <a:rPr lang="en-US" sz="2000" dirty="0" err="1" smtClean="0">
                <a:latin typeface="Consolas"/>
                <a:cs typeface="Consolas"/>
              </a:rPr>
              <a:t>i</a:t>
            </a:r>
            <a:r>
              <a:rPr lang="en-US" sz="2000" dirty="0" smtClean="0">
                <a:latin typeface="Consolas"/>
                <a:cs typeface="Consolas"/>
              </a:rPr>
              <a:t>++) {</a:t>
            </a:r>
          </a:p>
          <a:p>
            <a:pPr marL="0" indent="0">
              <a:buNone/>
            </a:pPr>
            <a:r>
              <a:rPr lang="en-US" sz="2000" dirty="0">
                <a:latin typeface="Consolas"/>
                <a:cs typeface="Consolas"/>
              </a:rPr>
              <a:t> </a:t>
            </a:r>
            <a:r>
              <a:rPr lang="en-US" sz="2000" dirty="0" smtClean="0">
                <a:latin typeface="Consolas"/>
                <a:cs typeface="Consolas"/>
              </a:rPr>
              <a:t>   </a:t>
            </a:r>
            <a:r>
              <a:rPr lang="en-US" sz="2000" b="1" dirty="0">
                <a:solidFill>
                  <a:srgbClr val="000000"/>
                </a:solidFill>
                <a:latin typeface="Consolas"/>
                <a:cs typeface="Consolas"/>
              </a:rPr>
              <a:t>// register the </a:t>
            </a:r>
            <a:r>
              <a:rPr lang="en-US" sz="2000" b="1" dirty="0" err="1">
                <a:solidFill>
                  <a:srgbClr val="000000"/>
                </a:solidFill>
                <a:latin typeface="Consolas"/>
                <a:cs typeface="Consolas"/>
              </a:rPr>
              <a:t>async</a:t>
            </a:r>
            <a:r>
              <a:rPr lang="en-US" sz="2000" b="1" dirty="0">
                <a:solidFill>
                  <a:srgbClr val="000000"/>
                </a:solidFill>
                <a:latin typeface="Consolas"/>
                <a:cs typeface="Consolas"/>
              </a:rPr>
              <a:t> with the current scope</a:t>
            </a:r>
          </a:p>
          <a:p>
            <a:pPr marL="0" indent="0">
              <a:buNone/>
            </a:pPr>
            <a:r>
              <a:rPr lang="en-US" sz="2000" b="1" dirty="0" smtClean="0">
                <a:solidFill>
                  <a:srgbClr val="3366FF"/>
                </a:solidFill>
                <a:latin typeface="Consolas"/>
                <a:cs typeface="Consolas"/>
              </a:rPr>
              <a:t>    </a:t>
            </a:r>
            <a:r>
              <a:rPr lang="en-US" sz="2000" b="1" dirty="0" err="1" smtClean="0">
                <a:solidFill>
                  <a:srgbClr val="3366FF"/>
                </a:solidFill>
                <a:latin typeface="Consolas"/>
                <a:cs typeface="Consolas"/>
              </a:rPr>
              <a:t>async</a:t>
            </a:r>
            <a:r>
              <a:rPr lang="en-US" sz="2000" b="1" dirty="0" smtClean="0">
                <a:solidFill>
                  <a:srgbClr val="3366FF"/>
                </a:solidFill>
                <a:latin typeface="Consolas"/>
                <a:cs typeface="Consolas"/>
              </a:rPr>
              <a:t>(</a:t>
            </a:r>
            <a:r>
              <a:rPr lang="en-US" sz="2000" b="1" dirty="0" err="1" smtClean="0">
                <a:solidFill>
                  <a:srgbClr val="3366FF"/>
                </a:solidFill>
                <a:latin typeface="Consolas"/>
                <a:cs typeface="Consolas"/>
              </a:rPr>
              <a:t>i</a:t>
            </a:r>
            <a:r>
              <a:rPr lang="en-US" sz="2000" b="1" dirty="0" smtClean="0">
                <a:solidFill>
                  <a:srgbClr val="3366FF"/>
                </a:solidFill>
                <a:latin typeface="Consolas"/>
                <a:cs typeface="Consolas"/>
              </a:rPr>
              <a:t>, </a:t>
            </a:r>
            <a:r>
              <a:rPr lang="en-US" sz="2000" b="1" dirty="0">
                <a:solidFill>
                  <a:schemeClr val="accent3"/>
                </a:solidFill>
                <a:latin typeface="Consolas"/>
                <a:cs typeface="Consolas"/>
              </a:rPr>
              <a:t>e = </a:t>
            </a:r>
            <a:r>
              <a:rPr lang="en-US" sz="2000" b="1" dirty="0" err="1">
                <a:solidFill>
                  <a:schemeClr val="accent3"/>
                </a:solidFill>
                <a:latin typeface="Consolas"/>
                <a:cs typeface="Consolas"/>
              </a:rPr>
              <a:t>peek_event</a:t>
            </a:r>
            <a:r>
              <a:rPr lang="en-US" sz="2000" b="1" dirty="0">
                <a:solidFill>
                  <a:schemeClr val="accent3"/>
                </a:solidFill>
                <a:latin typeface="Consolas"/>
                <a:cs typeface="Consolas"/>
              </a:rPr>
              <a:t>()</a:t>
            </a:r>
            <a:r>
              <a:rPr lang="en-US" sz="2000" b="1" dirty="0" smtClean="0">
                <a:solidFill>
                  <a:srgbClr val="3366FF"/>
                </a:solidFill>
                <a:latin typeface="Consolas"/>
                <a:cs typeface="Consolas"/>
              </a:rPr>
              <a:t>)</a:t>
            </a:r>
            <a:r>
              <a:rPr lang="en-US" sz="2000" dirty="0">
                <a:latin typeface="Consolas"/>
                <a:cs typeface="Consolas"/>
              </a:rPr>
              <a:t>(…)</a:t>
            </a:r>
            <a:r>
              <a:rPr lang="en-US" sz="2000" dirty="0" smtClean="0">
                <a:latin typeface="Consolas"/>
                <a:cs typeface="Consolas"/>
              </a:rPr>
              <a:t>;</a:t>
            </a:r>
          </a:p>
          <a:p>
            <a:pPr marL="0" indent="0">
              <a:buNone/>
            </a:pPr>
            <a:r>
              <a:rPr lang="en-US" sz="2000" dirty="0" smtClean="0">
                <a:latin typeface="Consolas"/>
                <a:cs typeface="Consolas"/>
              </a:rPr>
              <a:t>  }</a:t>
            </a:r>
          </a:p>
          <a:p>
            <a:pPr marL="0" indent="0">
              <a:buNone/>
            </a:pPr>
            <a:r>
              <a:rPr lang="en-US" sz="2000" dirty="0">
                <a:latin typeface="Consolas"/>
                <a:cs typeface="Consolas"/>
              </a:rPr>
              <a:t> </a:t>
            </a:r>
            <a:r>
              <a:rPr lang="en-US" sz="2000" dirty="0" smtClean="0">
                <a:latin typeface="Consolas"/>
                <a:cs typeface="Consolas"/>
              </a:rPr>
              <a:t> </a:t>
            </a:r>
            <a:r>
              <a:rPr lang="en-US" sz="2000" b="1" dirty="0">
                <a:solidFill>
                  <a:srgbClr val="000000"/>
                </a:solidFill>
                <a:latin typeface="Consolas"/>
                <a:cs typeface="Consolas"/>
              </a:rPr>
              <a:t>// </a:t>
            </a:r>
            <a:r>
              <a:rPr lang="en-US" sz="2000" b="1" dirty="0" err="1" smtClean="0">
                <a:solidFill>
                  <a:srgbClr val="000000"/>
                </a:solidFill>
                <a:latin typeface="Consolas"/>
                <a:cs typeface="Consolas"/>
              </a:rPr>
              <a:t>f_scope</a:t>
            </a:r>
            <a:r>
              <a:rPr lang="en-US" sz="2000" b="1" dirty="0" smtClean="0">
                <a:solidFill>
                  <a:srgbClr val="000000"/>
                </a:solidFill>
                <a:latin typeface="Consolas"/>
                <a:cs typeface="Consolas"/>
              </a:rPr>
              <a:t> </a:t>
            </a:r>
            <a:r>
              <a:rPr lang="en-US" sz="2000" b="1" dirty="0">
                <a:solidFill>
                  <a:srgbClr val="000000"/>
                </a:solidFill>
                <a:latin typeface="Consolas"/>
                <a:cs typeface="Consolas"/>
              </a:rPr>
              <a:t>destructor call generated by compiler</a:t>
            </a:r>
          </a:p>
          <a:p>
            <a:pPr marL="0" indent="0">
              <a:buNone/>
            </a:pPr>
            <a:r>
              <a:rPr lang="en-US" sz="2000" dirty="0" smtClean="0">
                <a:solidFill>
                  <a:schemeClr val="bg1">
                    <a:lumMod val="50000"/>
                  </a:schemeClr>
                </a:solidFill>
                <a:latin typeface="Consolas"/>
                <a:cs typeface="Consolas"/>
              </a:rPr>
              <a:t>  </a:t>
            </a:r>
            <a:r>
              <a:rPr lang="en-US" sz="2000" b="1" dirty="0">
                <a:solidFill>
                  <a:schemeClr val="accent3"/>
                </a:solidFill>
                <a:latin typeface="Consolas"/>
                <a:cs typeface="Consolas"/>
              </a:rPr>
              <a:t>~</a:t>
            </a:r>
            <a:r>
              <a:rPr lang="en-US" sz="2000" b="1" dirty="0" err="1">
                <a:solidFill>
                  <a:schemeClr val="accent3"/>
                </a:solidFill>
                <a:latin typeface="Consolas"/>
                <a:cs typeface="Consolas"/>
              </a:rPr>
              <a:t>f_scope</a:t>
            </a:r>
            <a:r>
              <a:rPr lang="en-US" sz="2000" b="1" dirty="0">
                <a:solidFill>
                  <a:schemeClr val="accent3"/>
                </a:solidFill>
                <a:latin typeface="Consolas"/>
                <a:cs typeface="Consolas"/>
              </a:rPr>
              <a:t>(</a:t>
            </a:r>
            <a:r>
              <a:rPr lang="en-US" sz="2000" b="1" dirty="0" smtClean="0">
                <a:solidFill>
                  <a:schemeClr val="accent3"/>
                </a:solidFill>
                <a:latin typeface="Consolas"/>
                <a:cs typeface="Consolas"/>
              </a:rPr>
              <a:t>) { </a:t>
            </a:r>
            <a:r>
              <a:rPr lang="en-US" sz="2000" b="1" dirty="0" err="1" smtClean="0">
                <a:solidFill>
                  <a:schemeClr val="accent3"/>
                </a:solidFill>
                <a:latin typeface="Consolas"/>
                <a:cs typeface="Consolas"/>
              </a:rPr>
              <a:t>pop_event</a:t>
            </a:r>
            <a:r>
              <a:rPr lang="en-US" sz="2000" b="1" dirty="0">
                <a:solidFill>
                  <a:schemeClr val="accent3"/>
                </a:solidFill>
                <a:latin typeface="Consolas"/>
                <a:cs typeface="Consolas"/>
              </a:rPr>
              <a:t>();  _</a:t>
            </a:r>
            <a:r>
              <a:rPr lang="en-US" sz="2000" b="1" dirty="0" err="1">
                <a:solidFill>
                  <a:schemeClr val="accent3"/>
                </a:solidFill>
                <a:latin typeface="Consolas"/>
                <a:cs typeface="Consolas"/>
              </a:rPr>
              <a:t>fs.e.wait</a:t>
            </a:r>
            <a:r>
              <a:rPr lang="en-US" sz="2000" b="1" dirty="0">
                <a:solidFill>
                  <a:schemeClr val="accent3"/>
                </a:solidFill>
                <a:latin typeface="Consolas"/>
                <a:cs typeface="Consolas"/>
              </a:rPr>
              <a:t>()</a:t>
            </a:r>
            <a:r>
              <a:rPr lang="en-US" sz="2000" b="1" dirty="0" smtClean="0">
                <a:solidFill>
                  <a:schemeClr val="accent3"/>
                </a:solidFill>
                <a:latin typeface="Consolas"/>
                <a:cs typeface="Consolas"/>
              </a:rPr>
              <a:t>; }</a:t>
            </a:r>
            <a:endParaRPr lang="en-US" sz="2000" b="1" dirty="0">
              <a:solidFill>
                <a:schemeClr val="accent3"/>
              </a:solidFill>
              <a:latin typeface="Consolas"/>
              <a:cs typeface="Consolas"/>
            </a:endParaRPr>
          </a:p>
          <a:p>
            <a:pPr marL="0" indent="0">
              <a:buNone/>
            </a:pPr>
            <a:r>
              <a:rPr lang="en-US" sz="2000" b="1" dirty="0" smtClean="0">
                <a:solidFill>
                  <a:srgbClr val="3366FF"/>
                </a:solidFill>
                <a:latin typeface="Consolas"/>
                <a:cs typeface="Consolas"/>
              </a:rPr>
              <a:t>  </a:t>
            </a:r>
            <a:r>
              <a:rPr lang="en-US" sz="2000" b="1" dirty="0">
                <a:solidFill>
                  <a:srgbClr val="000000"/>
                </a:solidFill>
                <a:latin typeface="Consolas"/>
                <a:cs typeface="Consolas"/>
              </a:rPr>
              <a:t>// All registered</a:t>
            </a:r>
            <a:r>
              <a:rPr lang="en-US" sz="2000" b="1" dirty="0" smtClean="0">
                <a:solidFill>
                  <a:srgbClr val="000000"/>
                </a:solidFill>
                <a:latin typeface="Consolas"/>
                <a:cs typeface="Consolas"/>
              </a:rPr>
              <a:t> tasks are waited for completion</a:t>
            </a:r>
            <a:endParaRPr lang="en-US" sz="2000" b="1" dirty="0">
              <a:solidFill>
                <a:srgbClr val="000000"/>
              </a:solidFill>
              <a:latin typeface="Consolas"/>
              <a:cs typeface="Consolas"/>
            </a:endParaRPr>
          </a:p>
          <a:p>
            <a:pPr marL="0" indent="0">
              <a:buNone/>
            </a:pPr>
            <a:r>
              <a:rPr lang="en-US" sz="2000" b="1" dirty="0" smtClean="0">
                <a:solidFill>
                  <a:srgbClr val="3366FF"/>
                </a:solidFill>
                <a:latin typeface="Consolas"/>
                <a:cs typeface="Consolas"/>
              </a:rPr>
              <a:t>}</a:t>
            </a:r>
          </a:p>
        </p:txBody>
      </p:sp>
      <p:sp>
        <p:nvSpPr>
          <p:cNvPr id="5" name="TextBox 4"/>
          <p:cNvSpPr txBox="1"/>
          <p:nvPr/>
        </p:nvSpPr>
        <p:spPr>
          <a:xfrm>
            <a:off x="1868935" y="5809805"/>
            <a:ext cx="5247392" cy="954107"/>
          </a:xfrm>
          <a:prstGeom prst="rect">
            <a:avLst/>
          </a:prstGeom>
          <a:noFill/>
        </p:spPr>
        <p:txBody>
          <a:bodyPr wrap="square" rtlCol="0">
            <a:spAutoFit/>
          </a:bodyPr>
          <a:lstStyle/>
          <a:p>
            <a:r>
              <a:rPr lang="en-US" sz="1800" i="1" dirty="0" smtClean="0">
                <a:solidFill>
                  <a:schemeClr val="accent2"/>
                </a:solidFill>
              </a:rPr>
              <a:t>Leverage C++ Programming Idiom Resource </a:t>
            </a:r>
            <a:r>
              <a:rPr lang="en-US" sz="1800" i="1" dirty="0">
                <a:solidFill>
                  <a:schemeClr val="accent2"/>
                </a:solidFill>
              </a:rPr>
              <a:t>Acquisition Is Initialization (RAII)</a:t>
            </a:r>
          </a:p>
          <a:p>
            <a:endParaRPr lang="en-US" sz="1800" i="1" dirty="0">
              <a:solidFill>
                <a:schemeClr val="accent2"/>
              </a:solidFill>
            </a:endParaRPr>
          </a:p>
        </p:txBody>
      </p:sp>
    </p:spTree>
    <p:extLst>
      <p:ext uri="{BB962C8B-B14F-4D97-AF65-F5344CB8AC3E}">
        <p14:creationId xmlns:p14="http://schemas.microsoft.com/office/powerpoint/2010/main" val="12921037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Random Access Benchmark (GUPS)</a:t>
            </a:r>
            <a:endParaRPr lang="en-US" dirty="0"/>
          </a:p>
        </p:txBody>
      </p:sp>
      <p:sp>
        <p:nvSpPr>
          <p:cNvPr id="6" name="TextBox 5"/>
          <p:cNvSpPr txBox="1"/>
          <p:nvPr/>
        </p:nvSpPr>
        <p:spPr>
          <a:xfrm>
            <a:off x="1251021" y="1178592"/>
            <a:ext cx="7772664" cy="3416320"/>
          </a:xfrm>
          <a:prstGeom prst="rect">
            <a:avLst/>
          </a:prstGeom>
          <a:noFill/>
        </p:spPr>
        <p:txBody>
          <a:bodyPr wrap="square" rtlCol="0">
            <a:spAutoFit/>
          </a:bodyPr>
          <a:lstStyle/>
          <a:p>
            <a:pPr defTabSz="457200" fontAlgn="auto">
              <a:spcBef>
                <a:spcPts val="0"/>
              </a:spcBef>
              <a:spcAft>
                <a:spcPts val="0"/>
              </a:spcAft>
            </a:pPr>
            <a:r>
              <a:rPr lang="en-US" sz="1800" b="0" dirty="0" smtClean="0">
                <a:solidFill>
                  <a:prstClr val="white">
                    <a:lumMod val="50000"/>
                  </a:prstClr>
                </a:solidFill>
                <a:latin typeface="Consolas" pitchFamily="49" charset="0"/>
                <a:cs typeface="Consolas" pitchFamily="49" charset="0"/>
              </a:rPr>
              <a:t>// shared uint64_t Table[</a:t>
            </a:r>
            <a:r>
              <a:rPr lang="en-US" sz="1800" b="0" dirty="0" err="1" smtClean="0">
                <a:solidFill>
                  <a:prstClr val="white">
                    <a:lumMod val="50000"/>
                  </a:prstClr>
                </a:solidFill>
                <a:latin typeface="Consolas" pitchFamily="49" charset="0"/>
                <a:cs typeface="Consolas" pitchFamily="49" charset="0"/>
              </a:rPr>
              <a:t>TableSize</a:t>
            </a:r>
            <a:r>
              <a:rPr lang="en-US" sz="1800" b="0" dirty="0" smtClean="0">
                <a:solidFill>
                  <a:prstClr val="white">
                    <a:lumMod val="50000"/>
                  </a:prstClr>
                </a:solidFill>
                <a:latin typeface="Consolas" pitchFamily="49" charset="0"/>
                <a:cs typeface="Consolas" pitchFamily="49" charset="0"/>
              </a:rPr>
              <a:t>]; in UPC</a:t>
            </a:r>
          </a:p>
          <a:p>
            <a:pPr defTabSz="457200" fontAlgn="auto">
              <a:spcBef>
                <a:spcPts val="0"/>
              </a:spcBef>
              <a:spcAft>
                <a:spcPts val="0"/>
              </a:spcAft>
            </a:pPr>
            <a:r>
              <a:rPr lang="en-US" sz="1800" dirty="0" err="1" smtClean="0">
                <a:solidFill>
                  <a:srgbClr val="3366FF"/>
                </a:solidFill>
                <a:latin typeface="Consolas" pitchFamily="49" charset="0"/>
                <a:cs typeface="Consolas" pitchFamily="49" charset="0"/>
              </a:rPr>
              <a:t>shared_array</a:t>
            </a:r>
            <a:r>
              <a:rPr lang="en-US" sz="1800" b="0" dirty="0" smtClean="0">
                <a:solidFill>
                  <a:srgbClr val="3366FF"/>
                </a:solidFill>
                <a:latin typeface="Consolas" pitchFamily="49" charset="0"/>
                <a:cs typeface="Consolas" pitchFamily="49" charset="0"/>
              </a:rPr>
              <a:t>&lt;</a:t>
            </a:r>
            <a:r>
              <a:rPr lang="en-US" sz="1800" b="0" dirty="0" smtClean="0">
                <a:solidFill>
                  <a:srgbClr val="C0504D"/>
                </a:solidFill>
                <a:latin typeface="Consolas" pitchFamily="49" charset="0"/>
                <a:cs typeface="Consolas" pitchFamily="49" charset="0"/>
              </a:rPr>
              <a:t>uint64_t</a:t>
            </a:r>
            <a:r>
              <a:rPr lang="en-US" sz="1800" b="0" dirty="0" smtClean="0">
                <a:solidFill>
                  <a:srgbClr val="3366FF"/>
                </a:solidFill>
                <a:latin typeface="Consolas" pitchFamily="49" charset="0"/>
                <a:cs typeface="Consolas" pitchFamily="49" charset="0"/>
              </a:rPr>
              <a:t>&gt; </a:t>
            </a:r>
            <a:r>
              <a:rPr lang="en-US" sz="1800" dirty="0" smtClean="0">
                <a:solidFill>
                  <a:srgbClr val="9BBB59"/>
                </a:solidFill>
                <a:latin typeface="Consolas" pitchFamily="49" charset="0"/>
                <a:cs typeface="Consolas" pitchFamily="49" charset="0"/>
              </a:rPr>
              <a:t>Table</a:t>
            </a:r>
            <a:r>
              <a:rPr lang="en-US" sz="1800" b="0" dirty="0" smtClean="0">
                <a:solidFill>
                  <a:prstClr val="black"/>
                </a:solidFill>
                <a:latin typeface="Consolas" pitchFamily="49" charset="0"/>
                <a:cs typeface="Consolas" pitchFamily="49" charset="0"/>
              </a:rPr>
              <a:t>(</a:t>
            </a:r>
            <a:r>
              <a:rPr lang="en-US" sz="1800" b="0" dirty="0" err="1" smtClean="0">
                <a:solidFill>
                  <a:prstClr val="black"/>
                </a:solidFill>
                <a:latin typeface="Consolas" pitchFamily="49" charset="0"/>
                <a:cs typeface="Consolas" pitchFamily="49" charset="0"/>
              </a:rPr>
              <a:t>TableSize</a:t>
            </a:r>
            <a:r>
              <a:rPr lang="en-US" sz="1800" b="0" dirty="0" smtClean="0">
                <a:solidFill>
                  <a:prstClr val="black"/>
                </a:solidFill>
                <a:latin typeface="Consolas" pitchFamily="49" charset="0"/>
                <a:cs typeface="Consolas" pitchFamily="49" charset="0"/>
              </a:rPr>
              <a:t>);</a:t>
            </a:r>
          </a:p>
          <a:p>
            <a:pPr defTabSz="457200" fontAlgn="auto">
              <a:spcBef>
                <a:spcPts val="0"/>
              </a:spcBef>
              <a:spcAft>
                <a:spcPts val="0"/>
              </a:spcAft>
            </a:pPr>
            <a:endParaRPr lang="en-US" sz="1800" b="0" dirty="0" smtClean="0">
              <a:solidFill>
                <a:prstClr val="black"/>
              </a:solidFill>
              <a:latin typeface="Consolas" pitchFamily="49" charset="0"/>
              <a:cs typeface="Consolas" pitchFamily="49" charset="0"/>
            </a:endParaRPr>
          </a:p>
          <a:p>
            <a:pPr defTabSz="457200" fontAlgn="auto">
              <a:spcBef>
                <a:spcPts val="0"/>
              </a:spcBef>
              <a:spcAft>
                <a:spcPts val="0"/>
              </a:spcAft>
            </a:pPr>
            <a:r>
              <a:rPr lang="en-US" sz="1800" b="0" dirty="0" smtClean="0">
                <a:solidFill>
                  <a:prstClr val="black"/>
                </a:solidFill>
                <a:latin typeface="Consolas" pitchFamily="49" charset="0"/>
                <a:cs typeface="Consolas" pitchFamily="49" charset="0"/>
              </a:rPr>
              <a:t>void </a:t>
            </a:r>
            <a:r>
              <a:rPr lang="en-US" sz="1800" b="0" dirty="0" err="1" smtClean="0">
                <a:solidFill>
                  <a:prstClr val="black"/>
                </a:solidFill>
                <a:latin typeface="Consolas" pitchFamily="49" charset="0"/>
                <a:cs typeface="Consolas" pitchFamily="49" charset="0"/>
              </a:rPr>
              <a:t>RandomAccessUpdate</a:t>
            </a:r>
            <a:r>
              <a:rPr lang="en-US" sz="1800" b="0" dirty="0" smtClean="0">
                <a:solidFill>
                  <a:prstClr val="black"/>
                </a:solidFill>
                <a:latin typeface="Consolas" pitchFamily="49" charset="0"/>
                <a:cs typeface="Consolas" pitchFamily="49" charset="0"/>
              </a:rPr>
              <a:t>() </a:t>
            </a:r>
          </a:p>
          <a:p>
            <a:pPr defTabSz="457200" fontAlgn="auto">
              <a:spcBef>
                <a:spcPts val="0"/>
              </a:spcBef>
              <a:spcAft>
                <a:spcPts val="0"/>
              </a:spcAft>
            </a:pPr>
            <a:r>
              <a:rPr lang="en-US" sz="1800" b="0" dirty="0" smtClean="0">
                <a:solidFill>
                  <a:prstClr val="black"/>
                </a:solidFill>
                <a:latin typeface="Consolas" pitchFamily="49" charset="0"/>
                <a:cs typeface="Consolas" pitchFamily="49" charset="0"/>
              </a:rPr>
              <a:t>{</a:t>
            </a:r>
          </a:p>
          <a:p>
            <a:pPr defTabSz="457200" fontAlgn="auto">
              <a:spcBef>
                <a:spcPts val="0"/>
              </a:spcBef>
              <a:spcAft>
                <a:spcPts val="0"/>
              </a:spcAft>
            </a:pPr>
            <a:r>
              <a:rPr lang="en-US" sz="1800" b="0" dirty="0" smtClean="0">
                <a:solidFill>
                  <a:prstClr val="black"/>
                </a:solidFill>
                <a:latin typeface="Consolas" pitchFamily="49" charset="0"/>
                <a:cs typeface="Consolas" pitchFamily="49" charset="0"/>
              </a:rPr>
              <a:t>  uint64_t ran, </a:t>
            </a:r>
            <a:r>
              <a:rPr lang="en-US" sz="1800" b="0" dirty="0" err="1" smtClean="0">
                <a:solidFill>
                  <a:prstClr val="black"/>
                </a:solidFill>
                <a:latin typeface="Consolas" pitchFamily="49" charset="0"/>
                <a:cs typeface="Consolas" pitchFamily="49" charset="0"/>
              </a:rPr>
              <a:t>i</a:t>
            </a:r>
            <a:r>
              <a:rPr lang="en-US" sz="1800" b="0" dirty="0" smtClean="0">
                <a:solidFill>
                  <a:prstClr val="black"/>
                </a:solidFill>
                <a:latin typeface="Consolas" pitchFamily="49" charset="0"/>
                <a:cs typeface="Consolas" pitchFamily="49" charset="0"/>
              </a:rPr>
              <a:t>; </a:t>
            </a:r>
          </a:p>
          <a:p>
            <a:pPr defTabSz="457200" fontAlgn="auto">
              <a:spcBef>
                <a:spcPts val="0"/>
              </a:spcBef>
              <a:spcAft>
                <a:spcPts val="0"/>
              </a:spcAft>
            </a:pPr>
            <a:r>
              <a:rPr lang="en-US" sz="1800" b="0" dirty="0">
                <a:solidFill>
                  <a:prstClr val="black"/>
                </a:solidFill>
                <a:latin typeface="Consolas" pitchFamily="49" charset="0"/>
                <a:cs typeface="Consolas" pitchFamily="49" charset="0"/>
              </a:rPr>
              <a:t> </a:t>
            </a:r>
            <a:r>
              <a:rPr lang="en-US" sz="1800" b="0" dirty="0" smtClean="0">
                <a:solidFill>
                  <a:prstClr val="black"/>
                </a:solidFill>
                <a:latin typeface="Consolas" pitchFamily="49" charset="0"/>
                <a:cs typeface="Consolas" pitchFamily="49" charset="0"/>
              </a:rPr>
              <a:t> ran = starts(NUPDATE / </a:t>
            </a:r>
            <a:r>
              <a:rPr lang="en-US" sz="1800" b="0" dirty="0" smtClean="0">
                <a:solidFill>
                  <a:srgbClr val="3366FF"/>
                </a:solidFill>
                <a:latin typeface="Consolas" pitchFamily="49" charset="0"/>
                <a:cs typeface="Consolas" pitchFamily="49" charset="0"/>
              </a:rPr>
              <a:t>THREADS</a:t>
            </a:r>
            <a:r>
              <a:rPr lang="en-US" sz="1800" b="0" dirty="0" smtClean="0">
                <a:solidFill>
                  <a:prstClr val="black"/>
                </a:solidFill>
                <a:latin typeface="Consolas" pitchFamily="49" charset="0"/>
                <a:cs typeface="Consolas" pitchFamily="49" charset="0"/>
              </a:rPr>
              <a:t> * </a:t>
            </a:r>
            <a:r>
              <a:rPr lang="en-US" sz="1800" b="0" dirty="0" smtClean="0">
                <a:solidFill>
                  <a:srgbClr val="3366FF"/>
                </a:solidFill>
                <a:latin typeface="Consolas" pitchFamily="49" charset="0"/>
                <a:cs typeface="Consolas" pitchFamily="49" charset="0"/>
              </a:rPr>
              <a:t>MYTHREAD</a:t>
            </a:r>
            <a:r>
              <a:rPr lang="en-US" sz="1800" b="0" dirty="0" smtClean="0">
                <a:solidFill>
                  <a:prstClr val="black"/>
                </a:solidFill>
                <a:latin typeface="Consolas" pitchFamily="49" charset="0"/>
                <a:cs typeface="Consolas" pitchFamily="49" charset="0"/>
              </a:rPr>
              <a:t>);</a:t>
            </a:r>
          </a:p>
          <a:p>
            <a:pPr defTabSz="457200" fontAlgn="auto">
              <a:spcBef>
                <a:spcPts val="0"/>
              </a:spcBef>
              <a:spcAft>
                <a:spcPts val="0"/>
              </a:spcAft>
            </a:pPr>
            <a:r>
              <a:rPr lang="en-US" sz="1800" b="0" dirty="0" smtClean="0">
                <a:solidFill>
                  <a:prstClr val="black"/>
                </a:solidFill>
                <a:latin typeface="Consolas" pitchFamily="49" charset="0"/>
                <a:cs typeface="Consolas" pitchFamily="49" charset="0"/>
              </a:rPr>
              <a:t>  for(</a:t>
            </a:r>
            <a:r>
              <a:rPr lang="en-US" sz="1800" b="0" dirty="0" err="1" smtClean="0">
                <a:solidFill>
                  <a:prstClr val="black"/>
                </a:solidFill>
                <a:latin typeface="Consolas" pitchFamily="49" charset="0"/>
                <a:cs typeface="Consolas" pitchFamily="49" charset="0"/>
              </a:rPr>
              <a:t>i</a:t>
            </a:r>
            <a:r>
              <a:rPr lang="en-US" sz="1800" b="0" dirty="0" smtClean="0">
                <a:solidFill>
                  <a:prstClr val="black"/>
                </a:solidFill>
                <a:latin typeface="Consolas" pitchFamily="49" charset="0"/>
                <a:cs typeface="Consolas" pitchFamily="49" charset="0"/>
              </a:rPr>
              <a:t> = </a:t>
            </a:r>
            <a:r>
              <a:rPr lang="en-US" sz="1800" b="0" dirty="0" smtClean="0">
                <a:solidFill>
                  <a:srgbClr val="3366FF"/>
                </a:solidFill>
                <a:latin typeface="Consolas" pitchFamily="49" charset="0"/>
                <a:cs typeface="Consolas" pitchFamily="49" charset="0"/>
              </a:rPr>
              <a:t>MYTHREAD</a:t>
            </a:r>
            <a:r>
              <a:rPr lang="en-US" sz="1800" b="0" dirty="0" smtClean="0">
                <a:solidFill>
                  <a:prstClr val="black"/>
                </a:solidFill>
                <a:latin typeface="Consolas" pitchFamily="49" charset="0"/>
                <a:cs typeface="Consolas" pitchFamily="49" charset="0"/>
              </a:rPr>
              <a:t>; </a:t>
            </a:r>
            <a:r>
              <a:rPr lang="en-US" sz="1800" b="0" dirty="0" err="1" smtClean="0">
                <a:solidFill>
                  <a:prstClr val="black"/>
                </a:solidFill>
                <a:latin typeface="Consolas" pitchFamily="49" charset="0"/>
                <a:cs typeface="Consolas" pitchFamily="49" charset="0"/>
              </a:rPr>
              <a:t>i</a:t>
            </a:r>
            <a:r>
              <a:rPr lang="en-US" sz="1800" b="0" dirty="0" smtClean="0">
                <a:solidFill>
                  <a:prstClr val="black"/>
                </a:solidFill>
                <a:latin typeface="Consolas" pitchFamily="49" charset="0"/>
                <a:cs typeface="Consolas" pitchFamily="49" charset="0"/>
              </a:rPr>
              <a:t> &lt; NUPDATE; </a:t>
            </a:r>
            <a:r>
              <a:rPr lang="en-US" sz="1800" b="0" dirty="0" err="1" smtClean="0">
                <a:solidFill>
                  <a:prstClr val="black"/>
                </a:solidFill>
                <a:latin typeface="Consolas" pitchFamily="49" charset="0"/>
                <a:cs typeface="Consolas" pitchFamily="49" charset="0"/>
              </a:rPr>
              <a:t>i</a:t>
            </a:r>
            <a:r>
              <a:rPr lang="en-US" sz="1800" b="0" dirty="0" smtClean="0">
                <a:solidFill>
                  <a:prstClr val="black"/>
                </a:solidFill>
                <a:latin typeface="Consolas" pitchFamily="49" charset="0"/>
                <a:cs typeface="Consolas" pitchFamily="49" charset="0"/>
              </a:rPr>
              <a:t> += </a:t>
            </a:r>
            <a:r>
              <a:rPr lang="en-US" sz="1800" b="0" dirty="0" smtClean="0">
                <a:solidFill>
                  <a:srgbClr val="3366FF"/>
                </a:solidFill>
                <a:latin typeface="Consolas" pitchFamily="49" charset="0"/>
                <a:cs typeface="Consolas" pitchFamily="49" charset="0"/>
              </a:rPr>
              <a:t>THREADS</a:t>
            </a:r>
            <a:r>
              <a:rPr lang="en-US" sz="1800" b="0" dirty="0" smtClean="0">
                <a:solidFill>
                  <a:prstClr val="black"/>
                </a:solidFill>
                <a:latin typeface="Consolas" pitchFamily="49" charset="0"/>
                <a:cs typeface="Consolas" pitchFamily="49" charset="0"/>
              </a:rPr>
              <a:t>) {</a:t>
            </a:r>
          </a:p>
          <a:p>
            <a:pPr defTabSz="457200" fontAlgn="auto">
              <a:spcBef>
                <a:spcPts val="0"/>
              </a:spcBef>
              <a:spcAft>
                <a:spcPts val="0"/>
              </a:spcAft>
            </a:pPr>
            <a:r>
              <a:rPr lang="en-US" sz="1800" b="0" dirty="0" smtClean="0">
                <a:solidFill>
                  <a:prstClr val="black"/>
                </a:solidFill>
                <a:latin typeface="Consolas" pitchFamily="49" charset="0"/>
                <a:cs typeface="Consolas" pitchFamily="49" charset="0"/>
              </a:rPr>
              <a:t>    ran = (ran &lt;&lt; 1) ^ ((int64_t)ran &lt; 0 ? POLY : 0);</a:t>
            </a:r>
          </a:p>
          <a:p>
            <a:pPr defTabSz="457200" fontAlgn="auto">
              <a:spcBef>
                <a:spcPts val="0"/>
              </a:spcBef>
              <a:spcAft>
                <a:spcPts val="0"/>
              </a:spcAft>
            </a:pPr>
            <a:r>
              <a:rPr lang="en-US" sz="1800" b="0" dirty="0" smtClean="0">
                <a:solidFill>
                  <a:prstClr val="black"/>
                </a:solidFill>
                <a:latin typeface="Consolas" pitchFamily="49" charset="0"/>
                <a:cs typeface="Consolas" pitchFamily="49" charset="0"/>
              </a:rPr>
              <a:t>    </a:t>
            </a:r>
            <a:r>
              <a:rPr lang="en-US" sz="1800" dirty="0" smtClean="0">
                <a:solidFill>
                  <a:srgbClr val="9BBB59"/>
                </a:solidFill>
                <a:latin typeface="Consolas" pitchFamily="49" charset="0"/>
                <a:cs typeface="Consolas" pitchFamily="49" charset="0"/>
              </a:rPr>
              <a:t>Table</a:t>
            </a:r>
            <a:r>
              <a:rPr lang="en-US" sz="1800" dirty="0" smtClean="0">
                <a:solidFill>
                  <a:srgbClr val="0000FF"/>
                </a:solidFill>
                <a:latin typeface="Consolas" pitchFamily="49" charset="0"/>
                <a:cs typeface="Consolas" pitchFamily="49" charset="0"/>
              </a:rPr>
              <a:t>[</a:t>
            </a:r>
            <a:r>
              <a:rPr lang="en-US" sz="1800" b="0" dirty="0">
                <a:solidFill>
                  <a:prstClr val="black"/>
                </a:solidFill>
                <a:latin typeface="Consolas" pitchFamily="49" charset="0"/>
                <a:cs typeface="Consolas" pitchFamily="49" charset="0"/>
              </a:rPr>
              <a:t>ran &amp; (TableSize-1)</a:t>
            </a:r>
            <a:r>
              <a:rPr lang="en-US" sz="1800" dirty="0" smtClean="0">
                <a:solidFill>
                  <a:srgbClr val="0000FF"/>
                </a:solidFill>
                <a:latin typeface="Consolas" pitchFamily="49" charset="0"/>
                <a:cs typeface="Consolas" pitchFamily="49" charset="0"/>
              </a:rPr>
              <a:t>] </a:t>
            </a:r>
            <a:r>
              <a:rPr lang="en-US" sz="1800" dirty="0">
                <a:solidFill>
                  <a:srgbClr val="3366FF"/>
                </a:solidFill>
                <a:latin typeface="Consolas" pitchFamily="49" charset="0"/>
                <a:cs typeface="Consolas" pitchFamily="49" charset="0"/>
              </a:rPr>
              <a:t>^=</a:t>
            </a:r>
            <a:r>
              <a:rPr lang="en-US" sz="1800" dirty="0" smtClean="0">
                <a:solidFill>
                  <a:srgbClr val="0000FF"/>
                </a:solidFill>
                <a:latin typeface="Consolas" pitchFamily="49" charset="0"/>
                <a:cs typeface="Consolas" pitchFamily="49" charset="0"/>
              </a:rPr>
              <a:t> </a:t>
            </a:r>
            <a:r>
              <a:rPr lang="en-US" sz="1800" b="0" dirty="0" smtClean="0">
                <a:solidFill>
                  <a:prstClr val="black"/>
                </a:solidFill>
                <a:latin typeface="Consolas" pitchFamily="49" charset="0"/>
                <a:cs typeface="Consolas" pitchFamily="49" charset="0"/>
              </a:rPr>
              <a:t>ran;</a:t>
            </a:r>
            <a:endParaRPr lang="en-US" sz="1800" b="0" dirty="0" smtClean="0">
              <a:solidFill>
                <a:srgbClr val="0000FF"/>
              </a:solidFill>
              <a:latin typeface="Consolas" pitchFamily="49" charset="0"/>
              <a:cs typeface="Consolas" pitchFamily="49" charset="0"/>
            </a:endParaRPr>
          </a:p>
          <a:p>
            <a:pPr defTabSz="457200" fontAlgn="auto">
              <a:spcBef>
                <a:spcPts val="0"/>
              </a:spcBef>
              <a:spcAft>
                <a:spcPts val="0"/>
              </a:spcAft>
            </a:pPr>
            <a:r>
              <a:rPr lang="en-US" sz="1800" b="0" dirty="0" smtClean="0">
                <a:solidFill>
                  <a:prstClr val="black"/>
                </a:solidFill>
                <a:latin typeface="Consolas" pitchFamily="49" charset="0"/>
                <a:cs typeface="Consolas" pitchFamily="49" charset="0"/>
              </a:rPr>
              <a:t>  }</a:t>
            </a:r>
          </a:p>
          <a:p>
            <a:pPr defTabSz="457200" fontAlgn="auto">
              <a:spcBef>
                <a:spcPts val="0"/>
              </a:spcBef>
              <a:spcAft>
                <a:spcPts val="0"/>
              </a:spcAft>
            </a:pPr>
            <a:r>
              <a:rPr lang="en-US" sz="1800" b="0" dirty="0" smtClean="0">
                <a:solidFill>
                  <a:prstClr val="black"/>
                </a:solidFill>
                <a:latin typeface="Consolas" pitchFamily="49" charset="0"/>
                <a:cs typeface="Consolas" pitchFamily="49" charset="0"/>
              </a:rPr>
              <a:t>}</a:t>
            </a:r>
            <a:endParaRPr lang="en-US" sz="1800" b="0" dirty="0">
              <a:solidFill>
                <a:prstClr val="black"/>
              </a:solidFill>
              <a:latin typeface="Arial"/>
            </a:endParaRPr>
          </a:p>
        </p:txBody>
      </p:sp>
      <p:grpSp>
        <p:nvGrpSpPr>
          <p:cNvPr id="8" name="Group 7"/>
          <p:cNvGrpSpPr/>
          <p:nvPr/>
        </p:nvGrpSpPr>
        <p:grpSpPr>
          <a:xfrm>
            <a:off x="1363580" y="4555623"/>
            <a:ext cx="6430210" cy="1639374"/>
            <a:chOff x="733533" y="1963751"/>
            <a:chExt cx="7626241" cy="3056350"/>
          </a:xfrm>
        </p:grpSpPr>
        <p:grpSp>
          <p:nvGrpSpPr>
            <p:cNvPr id="10" name="Group 9"/>
            <p:cNvGrpSpPr/>
            <p:nvPr/>
          </p:nvGrpSpPr>
          <p:grpSpPr>
            <a:xfrm>
              <a:off x="2327227" y="3722595"/>
              <a:ext cx="1906624" cy="466927"/>
              <a:chOff x="1348902" y="5843079"/>
              <a:chExt cx="1906624" cy="466927"/>
            </a:xfrm>
          </p:grpSpPr>
          <p:sp>
            <p:nvSpPr>
              <p:cNvPr id="51" name="Rectangle 50"/>
              <p:cNvSpPr/>
              <p:nvPr/>
            </p:nvSpPr>
            <p:spPr>
              <a:xfrm>
                <a:off x="1348902" y="5843079"/>
                <a:ext cx="476656" cy="46692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0</a:t>
                </a:r>
                <a:endParaRPr lang="en-US" sz="1200" b="0" dirty="0">
                  <a:solidFill>
                    <a:prstClr val="black"/>
                  </a:solidFill>
                  <a:latin typeface="Arial"/>
                </a:endParaRPr>
              </a:p>
            </p:txBody>
          </p:sp>
          <p:sp>
            <p:nvSpPr>
              <p:cNvPr id="52" name="Rectangle 51"/>
              <p:cNvSpPr/>
              <p:nvPr/>
            </p:nvSpPr>
            <p:spPr>
              <a:xfrm>
                <a:off x="1825558" y="5843079"/>
                <a:ext cx="476656" cy="46692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r>
                  <a:rPr lang="en-US" sz="1200" b="0" dirty="0">
                    <a:solidFill>
                      <a:prstClr val="black"/>
                    </a:solidFill>
                    <a:latin typeface="Arial"/>
                  </a:rPr>
                  <a:t>4</a:t>
                </a:r>
              </a:p>
            </p:txBody>
          </p:sp>
          <p:sp>
            <p:nvSpPr>
              <p:cNvPr id="53" name="Rectangle 52"/>
              <p:cNvSpPr/>
              <p:nvPr/>
            </p:nvSpPr>
            <p:spPr>
              <a:xfrm>
                <a:off x="2302214" y="5843079"/>
                <a:ext cx="476656" cy="46692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8</a:t>
                </a:r>
                <a:endParaRPr lang="en-US" sz="1200" b="0" dirty="0">
                  <a:solidFill>
                    <a:prstClr val="black"/>
                  </a:solidFill>
                  <a:latin typeface="Arial"/>
                </a:endParaRPr>
              </a:p>
            </p:txBody>
          </p:sp>
          <p:sp>
            <p:nvSpPr>
              <p:cNvPr id="54" name="Rectangle 53"/>
              <p:cNvSpPr/>
              <p:nvPr/>
            </p:nvSpPr>
            <p:spPr>
              <a:xfrm>
                <a:off x="2778870" y="5843079"/>
                <a:ext cx="476656" cy="46692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12</a:t>
                </a:r>
                <a:endParaRPr lang="en-US" sz="1200" b="0" dirty="0">
                  <a:solidFill>
                    <a:prstClr val="black"/>
                  </a:solidFill>
                  <a:latin typeface="Arial"/>
                </a:endParaRPr>
              </a:p>
            </p:txBody>
          </p:sp>
        </p:grpSp>
        <p:grpSp>
          <p:nvGrpSpPr>
            <p:cNvPr id="11" name="Group 10"/>
            <p:cNvGrpSpPr/>
            <p:nvPr/>
          </p:nvGrpSpPr>
          <p:grpSpPr>
            <a:xfrm>
              <a:off x="5869438" y="3683314"/>
              <a:ext cx="1906624" cy="466927"/>
              <a:chOff x="3493854" y="5843079"/>
              <a:chExt cx="1906624" cy="466927"/>
            </a:xfrm>
          </p:grpSpPr>
          <p:sp>
            <p:nvSpPr>
              <p:cNvPr id="47" name="Rectangle 46"/>
              <p:cNvSpPr/>
              <p:nvPr/>
            </p:nvSpPr>
            <p:spPr>
              <a:xfrm>
                <a:off x="3493854" y="5843079"/>
                <a:ext cx="476656" cy="4669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en-US" sz="1200" b="0" dirty="0">
                    <a:solidFill>
                      <a:prstClr val="black"/>
                    </a:solidFill>
                    <a:latin typeface="Arial"/>
                  </a:rPr>
                  <a:t>1</a:t>
                </a:r>
              </a:p>
            </p:txBody>
          </p:sp>
          <p:sp>
            <p:nvSpPr>
              <p:cNvPr id="48" name="Rectangle 47"/>
              <p:cNvSpPr/>
              <p:nvPr/>
            </p:nvSpPr>
            <p:spPr>
              <a:xfrm>
                <a:off x="3970510" y="5843079"/>
                <a:ext cx="476656" cy="4669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5</a:t>
                </a:r>
                <a:endParaRPr lang="en-US" sz="1200" b="0" dirty="0">
                  <a:solidFill>
                    <a:prstClr val="black"/>
                  </a:solidFill>
                  <a:latin typeface="Arial"/>
                </a:endParaRPr>
              </a:p>
            </p:txBody>
          </p:sp>
          <p:sp>
            <p:nvSpPr>
              <p:cNvPr id="49" name="Rectangle 48"/>
              <p:cNvSpPr/>
              <p:nvPr/>
            </p:nvSpPr>
            <p:spPr>
              <a:xfrm>
                <a:off x="4447166" y="5843079"/>
                <a:ext cx="476656" cy="4669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9</a:t>
                </a:r>
                <a:endParaRPr lang="en-US" sz="1200" b="0" dirty="0">
                  <a:solidFill>
                    <a:prstClr val="black"/>
                  </a:solidFill>
                  <a:latin typeface="Arial"/>
                </a:endParaRPr>
              </a:p>
            </p:txBody>
          </p:sp>
          <p:sp>
            <p:nvSpPr>
              <p:cNvPr id="50" name="Rectangle 49"/>
              <p:cNvSpPr/>
              <p:nvPr/>
            </p:nvSpPr>
            <p:spPr>
              <a:xfrm>
                <a:off x="4923822" y="5843079"/>
                <a:ext cx="476656" cy="4669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13</a:t>
                </a:r>
                <a:endParaRPr lang="en-US" sz="1200" b="0" dirty="0">
                  <a:solidFill>
                    <a:prstClr val="black"/>
                  </a:solidFill>
                  <a:latin typeface="Arial"/>
                </a:endParaRPr>
              </a:p>
            </p:txBody>
          </p:sp>
        </p:grpSp>
        <p:grpSp>
          <p:nvGrpSpPr>
            <p:cNvPr id="12" name="Group 11"/>
            <p:cNvGrpSpPr/>
            <p:nvPr/>
          </p:nvGrpSpPr>
          <p:grpSpPr>
            <a:xfrm>
              <a:off x="733533" y="2482870"/>
              <a:ext cx="7626241" cy="466927"/>
              <a:chOff x="1186772" y="2482870"/>
              <a:chExt cx="7626241" cy="466927"/>
            </a:xfrm>
          </p:grpSpPr>
          <p:sp>
            <p:nvSpPr>
              <p:cNvPr id="31" name="Rectangle 30"/>
              <p:cNvSpPr/>
              <p:nvPr/>
            </p:nvSpPr>
            <p:spPr>
              <a:xfrm>
                <a:off x="1186772" y="2482870"/>
                <a:ext cx="476656" cy="46692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0</a:t>
                </a:r>
                <a:endParaRPr lang="en-US" sz="1200" b="0" dirty="0">
                  <a:solidFill>
                    <a:prstClr val="black"/>
                  </a:solidFill>
                  <a:latin typeface="Arial"/>
                </a:endParaRPr>
              </a:p>
            </p:txBody>
          </p:sp>
          <p:sp>
            <p:nvSpPr>
              <p:cNvPr id="32" name="Rectangle 31"/>
              <p:cNvSpPr/>
              <p:nvPr/>
            </p:nvSpPr>
            <p:spPr>
              <a:xfrm>
                <a:off x="1663428" y="2482870"/>
                <a:ext cx="476656" cy="4669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1</a:t>
                </a:r>
                <a:endParaRPr lang="en-US" sz="1200" b="0" dirty="0">
                  <a:solidFill>
                    <a:prstClr val="black"/>
                  </a:solidFill>
                  <a:latin typeface="Arial"/>
                </a:endParaRPr>
              </a:p>
            </p:txBody>
          </p:sp>
          <p:sp>
            <p:nvSpPr>
              <p:cNvPr id="33" name="Rectangle 32"/>
              <p:cNvSpPr/>
              <p:nvPr/>
            </p:nvSpPr>
            <p:spPr>
              <a:xfrm>
                <a:off x="2140084" y="2482870"/>
                <a:ext cx="476656" cy="4669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2</a:t>
                </a:r>
                <a:endParaRPr lang="en-US" sz="1200" b="0" dirty="0">
                  <a:solidFill>
                    <a:prstClr val="black"/>
                  </a:solidFill>
                  <a:latin typeface="Arial"/>
                </a:endParaRPr>
              </a:p>
            </p:txBody>
          </p:sp>
          <p:sp>
            <p:nvSpPr>
              <p:cNvPr id="34" name="Rectangle 33"/>
              <p:cNvSpPr/>
              <p:nvPr/>
            </p:nvSpPr>
            <p:spPr>
              <a:xfrm>
                <a:off x="2616740" y="2482870"/>
                <a:ext cx="476656" cy="4669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3</a:t>
                </a:r>
                <a:endParaRPr lang="en-US" sz="1200" b="0" dirty="0">
                  <a:solidFill>
                    <a:prstClr val="black"/>
                  </a:solidFill>
                  <a:latin typeface="Arial"/>
                </a:endParaRPr>
              </a:p>
            </p:txBody>
          </p:sp>
          <p:sp>
            <p:nvSpPr>
              <p:cNvPr id="35" name="Rectangle 34"/>
              <p:cNvSpPr/>
              <p:nvPr/>
            </p:nvSpPr>
            <p:spPr>
              <a:xfrm>
                <a:off x="3093396" y="2482870"/>
                <a:ext cx="476656" cy="46692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4</a:t>
                </a:r>
                <a:endParaRPr lang="en-US" sz="1200" b="0" dirty="0">
                  <a:solidFill>
                    <a:prstClr val="black"/>
                  </a:solidFill>
                  <a:latin typeface="Arial"/>
                </a:endParaRPr>
              </a:p>
            </p:txBody>
          </p:sp>
          <p:sp>
            <p:nvSpPr>
              <p:cNvPr id="36" name="Rectangle 35"/>
              <p:cNvSpPr/>
              <p:nvPr/>
            </p:nvSpPr>
            <p:spPr>
              <a:xfrm>
                <a:off x="3570052" y="2482870"/>
                <a:ext cx="476656" cy="4669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5</a:t>
                </a:r>
                <a:endParaRPr lang="en-US" sz="1200" b="0" dirty="0">
                  <a:solidFill>
                    <a:prstClr val="black"/>
                  </a:solidFill>
                  <a:latin typeface="Arial"/>
                </a:endParaRPr>
              </a:p>
            </p:txBody>
          </p:sp>
          <p:sp>
            <p:nvSpPr>
              <p:cNvPr id="37" name="Rectangle 36"/>
              <p:cNvSpPr/>
              <p:nvPr/>
            </p:nvSpPr>
            <p:spPr>
              <a:xfrm>
                <a:off x="4046708" y="2482870"/>
                <a:ext cx="476656" cy="4669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6</a:t>
                </a:r>
                <a:endParaRPr lang="en-US" sz="1200" b="0" dirty="0">
                  <a:solidFill>
                    <a:prstClr val="black"/>
                  </a:solidFill>
                  <a:latin typeface="Arial"/>
                </a:endParaRPr>
              </a:p>
            </p:txBody>
          </p:sp>
          <p:sp>
            <p:nvSpPr>
              <p:cNvPr id="38" name="Rectangle 37"/>
              <p:cNvSpPr/>
              <p:nvPr/>
            </p:nvSpPr>
            <p:spPr>
              <a:xfrm>
                <a:off x="4523364" y="2482870"/>
                <a:ext cx="476656" cy="4669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7</a:t>
                </a:r>
                <a:endParaRPr lang="en-US" sz="1200" b="0" dirty="0">
                  <a:solidFill>
                    <a:prstClr val="black"/>
                  </a:solidFill>
                  <a:latin typeface="Arial"/>
                </a:endParaRPr>
              </a:p>
            </p:txBody>
          </p:sp>
          <p:sp>
            <p:nvSpPr>
              <p:cNvPr id="39" name="Rectangle 38"/>
              <p:cNvSpPr/>
              <p:nvPr/>
            </p:nvSpPr>
            <p:spPr>
              <a:xfrm>
                <a:off x="5000020" y="2482870"/>
                <a:ext cx="476656" cy="46692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8</a:t>
                </a:r>
                <a:endParaRPr lang="en-US" sz="1200" b="0" dirty="0">
                  <a:solidFill>
                    <a:prstClr val="black"/>
                  </a:solidFill>
                  <a:latin typeface="Arial"/>
                </a:endParaRPr>
              </a:p>
            </p:txBody>
          </p:sp>
          <p:sp>
            <p:nvSpPr>
              <p:cNvPr id="40" name="Rectangle 39"/>
              <p:cNvSpPr/>
              <p:nvPr/>
            </p:nvSpPr>
            <p:spPr>
              <a:xfrm>
                <a:off x="5476676" y="2482870"/>
                <a:ext cx="476656" cy="4669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9</a:t>
                </a:r>
                <a:endParaRPr lang="en-US" sz="1200" b="0" dirty="0">
                  <a:solidFill>
                    <a:prstClr val="black"/>
                  </a:solidFill>
                  <a:latin typeface="Arial"/>
                </a:endParaRPr>
              </a:p>
            </p:txBody>
          </p:sp>
          <p:sp>
            <p:nvSpPr>
              <p:cNvPr id="41" name="Rectangle 40"/>
              <p:cNvSpPr/>
              <p:nvPr/>
            </p:nvSpPr>
            <p:spPr>
              <a:xfrm>
                <a:off x="5953332" y="2482870"/>
                <a:ext cx="476656" cy="4669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10</a:t>
                </a:r>
                <a:endParaRPr lang="en-US" sz="1200" b="0" dirty="0">
                  <a:solidFill>
                    <a:prstClr val="black"/>
                  </a:solidFill>
                  <a:latin typeface="Arial"/>
                </a:endParaRPr>
              </a:p>
            </p:txBody>
          </p:sp>
          <p:sp>
            <p:nvSpPr>
              <p:cNvPr id="42" name="Rectangle 41"/>
              <p:cNvSpPr/>
              <p:nvPr/>
            </p:nvSpPr>
            <p:spPr>
              <a:xfrm>
                <a:off x="6429988" y="2482870"/>
                <a:ext cx="476656" cy="4669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11</a:t>
                </a:r>
                <a:endParaRPr lang="en-US" sz="1200" b="0" dirty="0">
                  <a:solidFill>
                    <a:prstClr val="black"/>
                  </a:solidFill>
                  <a:latin typeface="Arial"/>
                </a:endParaRPr>
              </a:p>
            </p:txBody>
          </p:sp>
          <p:sp>
            <p:nvSpPr>
              <p:cNvPr id="43" name="Rectangle 42"/>
              <p:cNvSpPr/>
              <p:nvPr/>
            </p:nvSpPr>
            <p:spPr>
              <a:xfrm>
                <a:off x="6906389" y="2482870"/>
                <a:ext cx="476656" cy="46692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12</a:t>
                </a:r>
                <a:endParaRPr lang="en-US" sz="1200" b="0" dirty="0">
                  <a:solidFill>
                    <a:prstClr val="black"/>
                  </a:solidFill>
                  <a:latin typeface="Arial"/>
                </a:endParaRPr>
              </a:p>
            </p:txBody>
          </p:sp>
          <p:sp>
            <p:nvSpPr>
              <p:cNvPr id="44" name="Rectangle 43"/>
              <p:cNvSpPr/>
              <p:nvPr/>
            </p:nvSpPr>
            <p:spPr>
              <a:xfrm>
                <a:off x="7383045" y="2482870"/>
                <a:ext cx="476656" cy="4669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13</a:t>
                </a:r>
                <a:endParaRPr lang="en-US" sz="1200" b="0" dirty="0">
                  <a:solidFill>
                    <a:prstClr val="black"/>
                  </a:solidFill>
                  <a:latin typeface="Arial"/>
                </a:endParaRPr>
              </a:p>
            </p:txBody>
          </p:sp>
          <p:sp>
            <p:nvSpPr>
              <p:cNvPr id="45" name="Rectangle 44"/>
              <p:cNvSpPr/>
              <p:nvPr/>
            </p:nvSpPr>
            <p:spPr>
              <a:xfrm>
                <a:off x="7859701" y="2482870"/>
                <a:ext cx="476656" cy="4669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14</a:t>
                </a:r>
                <a:endParaRPr lang="en-US" sz="1200" b="0" dirty="0">
                  <a:solidFill>
                    <a:prstClr val="black"/>
                  </a:solidFill>
                  <a:latin typeface="Arial"/>
                </a:endParaRPr>
              </a:p>
            </p:txBody>
          </p:sp>
          <p:sp>
            <p:nvSpPr>
              <p:cNvPr id="46" name="Rectangle 45"/>
              <p:cNvSpPr/>
              <p:nvPr/>
            </p:nvSpPr>
            <p:spPr>
              <a:xfrm>
                <a:off x="8336357" y="2482870"/>
                <a:ext cx="476656" cy="4669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15</a:t>
                </a:r>
                <a:endParaRPr lang="en-US" sz="1200" b="0" dirty="0">
                  <a:solidFill>
                    <a:prstClr val="black"/>
                  </a:solidFill>
                  <a:latin typeface="Arial"/>
                </a:endParaRPr>
              </a:p>
            </p:txBody>
          </p:sp>
        </p:grpSp>
        <p:grpSp>
          <p:nvGrpSpPr>
            <p:cNvPr id="13" name="Group 12"/>
            <p:cNvGrpSpPr/>
            <p:nvPr/>
          </p:nvGrpSpPr>
          <p:grpSpPr>
            <a:xfrm>
              <a:off x="2328774" y="4462063"/>
              <a:ext cx="1905077" cy="466927"/>
              <a:chOff x="1210189" y="4505295"/>
              <a:chExt cx="1905077" cy="466927"/>
            </a:xfrm>
          </p:grpSpPr>
          <p:sp>
            <p:nvSpPr>
              <p:cNvPr id="27" name="Rectangle 26"/>
              <p:cNvSpPr/>
              <p:nvPr/>
            </p:nvSpPr>
            <p:spPr>
              <a:xfrm>
                <a:off x="1210189" y="4505295"/>
                <a:ext cx="476656" cy="4669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2</a:t>
                </a:r>
                <a:endParaRPr lang="en-US" sz="1200" b="0" dirty="0">
                  <a:solidFill>
                    <a:prstClr val="black"/>
                  </a:solidFill>
                  <a:latin typeface="Arial"/>
                </a:endParaRPr>
              </a:p>
            </p:txBody>
          </p:sp>
          <p:sp>
            <p:nvSpPr>
              <p:cNvPr id="28" name="Rectangle 27"/>
              <p:cNvSpPr/>
              <p:nvPr/>
            </p:nvSpPr>
            <p:spPr>
              <a:xfrm>
                <a:off x="1686845" y="4505295"/>
                <a:ext cx="476656" cy="4669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6</a:t>
                </a:r>
                <a:endParaRPr lang="en-US" sz="1200" b="0" dirty="0">
                  <a:solidFill>
                    <a:prstClr val="black"/>
                  </a:solidFill>
                  <a:latin typeface="Arial"/>
                </a:endParaRPr>
              </a:p>
            </p:txBody>
          </p:sp>
          <p:sp>
            <p:nvSpPr>
              <p:cNvPr id="29" name="Rectangle 28"/>
              <p:cNvSpPr/>
              <p:nvPr/>
            </p:nvSpPr>
            <p:spPr>
              <a:xfrm>
                <a:off x="2161954" y="4505295"/>
                <a:ext cx="476656" cy="4669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10</a:t>
                </a:r>
                <a:endParaRPr lang="en-US" sz="1200" b="0" dirty="0">
                  <a:solidFill>
                    <a:prstClr val="black"/>
                  </a:solidFill>
                  <a:latin typeface="Arial"/>
                </a:endParaRPr>
              </a:p>
            </p:txBody>
          </p:sp>
          <p:sp>
            <p:nvSpPr>
              <p:cNvPr id="30" name="Rectangle 29"/>
              <p:cNvSpPr/>
              <p:nvPr/>
            </p:nvSpPr>
            <p:spPr>
              <a:xfrm>
                <a:off x="2638610" y="4505295"/>
                <a:ext cx="476656" cy="4669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14</a:t>
                </a:r>
                <a:endParaRPr lang="en-US" sz="1200" b="0" dirty="0">
                  <a:solidFill>
                    <a:prstClr val="black"/>
                  </a:solidFill>
                  <a:latin typeface="Arial"/>
                </a:endParaRPr>
              </a:p>
            </p:txBody>
          </p:sp>
        </p:grpSp>
        <p:grpSp>
          <p:nvGrpSpPr>
            <p:cNvPr id="14" name="Group 13"/>
            <p:cNvGrpSpPr/>
            <p:nvPr/>
          </p:nvGrpSpPr>
          <p:grpSpPr>
            <a:xfrm>
              <a:off x="5879202" y="4462063"/>
              <a:ext cx="1896860" cy="466927"/>
              <a:chOff x="4497175" y="4972222"/>
              <a:chExt cx="1896860" cy="466927"/>
            </a:xfrm>
          </p:grpSpPr>
          <p:grpSp>
            <p:nvGrpSpPr>
              <p:cNvPr id="21" name="Group 20"/>
              <p:cNvGrpSpPr/>
              <p:nvPr/>
            </p:nvGrpSpPr>
            <p:grpSpPr>
              <a:xfrm>
                <a:off x="4497175" y="4972222"/>
                <a:ext cx="948430" cy="466927"/>
                <a:chOff x="7307102" y="5843079"/>
                <a:chExt cx="948430" cy="466927"/>
              </a:xfrm>
            </p:grpSpPr>
            <p:sp>
              <p:nvSpPr>
                <p:cNvPr id="25" name="Rectangle 24"/>
                <p:cNvSpPr/>
                <p:nvPr/>
              </p:nvSpPr>
              <p:spPr>
                <a:xfrm>
                  <a:off x="7307102" y="5843079"/>
                  <a:ext cx="476656" cy="4669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3</a:t>
                  </a:r>
                  <a:endParaRPr lang="en-US" sz="1200" b="0" dirty="0">
                    <a:solidFill>
                      <a:prstClr val="black"/>
                    </a:solidFill>
                    <a:latin typeface="Arial"/>
                  </a:endParaRPr>
                </a:p>
              </p:txBody>
            </p:sp>
            <p:sp>
              <p:nvSpPr>
                <p:cNvPr id="26" name="Rectangle 25"/>
                <p:cNvSpPr/>
                <p:nvPr/>
              </p:nvSpPr>
              <p:spPr>
                <a:xfrm>
                  <a:off x="7778876" y="5843079"/>
                  <a:ext cx="476656" cy="4669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7</a:t>
                  </a:r>
                  <a:endParaRPr lang="en-US" sz="1200" b="0" dirty="0">
                    <a:solidFill>
                      <a:prstClr val="black"/>
                    </a:solidFill>
                    <a:latin typeface="Arial"/>
                  </a:endParaRPr>
                </a:p>
              </p:txBody>
            </p:sp>
          </p:grpSp>
          <p:grpSp>
            <p:nvGrpSpPr>
              <p:cNvPr id="22" name="Group 21"/>
              <p:cNvGrpSpPr/>
              <p:nvPr/>
            </p:nvGrpSpPr>
            <p:grpSpPr>
              <a:xfrm>
                <a:off x="5445605" y="4972222"/>
                <a:ext cx="948430" cy="466927"/>
                <a:chOff x="7307102" y="5843079"/>
                <a:chExt cx="948430" cy="466927"/>
              </a:xfrm>
            </p:grpSpPr>
            <p:sp>
              <p:nvSpPr>
                <p:cNvPr id="23" name="Rectangle 22"/>
                <p:cNvSpPr/>
                <p:nvPr/>
              </p:nvSpPr>
              <p:spPr>
                <a:xfrm>
                  <a:off x="7307102" y="5843079"/>
                  <a:ext cx="476656" cy="4669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11</a:t>
                  </a:r>
                  <a:endParaRPr lang="en-US" sz="1200" b="0" dirty="0">
                    <a:solidFill>
                      <a:prstClr val="black"/>
                    </a:solidFill>
                    <a:latin typeface="Arial"/>
                  </a:endParaRPr>
                </a:p>
              </p:txBody>
            </p:sp>
            <p:sp>
              <p:nvSpPr>
                <p:cNvPr id="24" name="Rectangle 23"/>
                <p:cNvSpPr/>
                <p:nvPr/>
              </p:nvSpPr>
              <p:spPr>
                <a:xfrm>
                  <a:off x="7778876" y="5843079"/>
                  <a:ext cx="476656" cy="46692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r>
                    <a:rPr lang="en-US" sz="1200" b="0" dirty="0" smtClean="0">
                      <a:solidFill>
                        <a:prstClr val="black"/>
                      </a:solidFill>
                      <a:latin typeface="Arial"/>
                    </a:rPr>
                    <a:t>15</a:t>
                  </a:r>
                  <a:endParaRPr lang="en-US" sz="1200" b="0" dirty="0">
                    <a:solidFill>
                      <a:prstClr val="black"/>
                    </a:solidFill>
                    <a:latin typeface="Arial"/>
                  </a:endParaRPr>
                </a:p>
              </p:txBody>
            </p:sp>
          </p:grpSp>
        </p:grpSp>
        <p:sp>
          <p:nvSpPr>
            <p:cNvPr id="15" name="TextBox 14"/>
            <p:cNvSpPr txBox="1"/>
            <p:nvPr/>
          </p:nvSpPr>
          <p:spPr>
            <a:xfrm>
              <a:off x="1210189" y="3800314"/>
              <a:ext cx="1117038" cy="516420"/>
            </a:xfrm>
            <a:prstGeom prst="rect">
              <a:avLst/>
            </a:prstGeom>
            <a:noFill/>
          </p:spPr>
          <p:txBody>
            <a:bodyPr wrap="square" rtlCol="0">
              <a:spAutoFit/>
            </a:bodyPr>
            <a:lstStyle/>
            <a:p>
              <a:pPr defTabSz="457200" fontAlgn="auto">
                <a:spcBef>
                  <a:spcPts val="0"/>
                </a:spcBef>
                <a:spcAft>
                  <a:spcPts val="0"/>
                </a:spcAft>
              </a:pPr>
              <a:r>
                <a:rPr lang="en-US" sz="1200" b="0" dirty="0" smtClean="0">
                  <a:solidFill>
                    <a:prstClr val="black"/>
                  </a:solidFill>
                  <a:latin typeface="Arial"/>
                </a:rPr>
                <a:t>Thread 0</a:t>
              </a:r>
              <a:endParaRPr lang="en-US" sz="1200" b="0" dirty="0">
                <a:solidFill>
                  <a:prstClr val="black"/>
                </a:solidFill>
                <a:latin typeface="Arial"/>
              </a:endParaRPr>
            </a:p>
          </p:txBody>
        </p:sp>
        <p:sp>
          <p:nvSpPr>
            <p:cNvPr id="16" name="TextBox 15"/>
            <p:cNvSpPr txBox="1"/>
            <p:nvPr/>
          </p:nvSpPr>
          <p:spPr>
            <a:xfrm>
              <a:off x="4762164" y="3779167"/>
              <a:ext cx="1117038" cy="516420"/>
            </a:xfrm>
            <a:prstGeom prst="rect">
              <a:avLst/>
            </a:prstGeom>
            <a:noFill/>
          </p:spPr>
          <p:txBody>
            <a:bodyPr wrap="square" rtlCol="0">
              <a:spAutoFit/>
            </a:bodyPr>
            <a:lstStyle/>
            <a:p>
              <a:pPr defTabSz="457200" fontAlgn="auto">
                <a:spcBef>
                  <a:spcPts val="0"/>
                </a:spcBef>
                <a:spcAft>
                  <a:spcPts val="0"/>
                </a:spcAft>
              </a:pPr>
              <a:r>
                <a:rPr lang="en-US" sz="1200" b="0" dirty="0" smtClean="0">
                  <a:solidFill>
                    <a:prstClr val="black"/>
                  </a:solidFill>
                  <a:latin typeface="Arial"/>
                </a:rPr>
                <a:t>Thread 1</a:t>
              </a:r>
              <a:endParaRPr lang="en-US" sz="1200" b="0" dirty="0">
                <a:solidFill>
                  <a:prstClr val="black"/>
                </a:solidFill>
                <a:latin typeface="Arial"/>
              </a:endParaRPr>
            </a:p>
          </p:txBody>
        </p:sp>
        <p:sp>
          <p:nvSpPr>
            <p:cNvPr id="17" name="TextBox 16"/>
            <p:cNvSpPr txBox="1"/>
            <p:nvPr/>
          </p:nvSpPr>
          <p:spPr>
            <a:xfrm>
              <a:off x="1210189" y="4486619"/>
              <a:ext cx="1117038" cy="516420"/>
            </a:xfrm>
            <a:prstGeom prst="rect">
              <a:avLst/>
            </a:prstGeom>
            <a:noFill/>
          </p:spPr>
          <p:txBody>
            <a:bodyPr wrap="square" rtlCol="0">
              <a:spAutoFit/>
            </a:bodyPr>
            <a:lstStyle/>
            <a:p>
              <a:pPr defTabSz="457200" fontAlgn="auto">
                <a:spcBef>
                  <a:spcPts val="0"/>
                </a:spcBef>
                <a:spcAft>
                  <a:spcPts val="0"/>
                </a:spcAft>
              </a:pPr>
              <a:r>
                <a:rPr lang="en-US" sz="1200" b="0" dirty="0" smtClean="0">
                  <a:solidFill>
                    <a:prstClr val="black"/>
                  </a:solidFill>
                  <a:latin typeface="Arial"/>
                </a:rPr>
                <a:t>Thread 2</a:t>
              </a:r>
              <a:endParaRPr lang="en-US" sz="1200" b="0" dirty="0">
                <a:solidFill>
                  <a:prstClr val="black"/>
                </a:solidFill>
                <a:latin typeface="Arial"/>
              </a:endParaRPr>
            </a:p>
          </p:txBody>
        </p:sp>
        <p:sp>
          <p:nvSpPr>
            <p:cNvPr id="18" name="TextBox 17"/>
            <p:cNvSpPr txBox="1"/>
            <p:nvPr/>
          </p:nvSpPr>
          <p:spPr>
            <a:xfrm>
              <a:off x="4762164" y="4503681"/>
              <a:ext cx="1117038" cy="516420"/>
            </a:xfrm>
            <a:prstGeom prst="rect">
              <a:avLst/>
            </a:prstGeom>
            <a:noFill/>
          </p:spPr>
          <p:txBody>
            <a:bodyPr wrap="square" rtlCol="0">
              <a:spAutoFit/>
            </a:bodyPr>
            <a:lstStyle/>
            <a:p>
              <a:pPr defTabSz="457200" fontAlgn="auto">
                <a:spcBef>
                  <a:spcPts val="0"/>
                </a:spcBef>
                <a:spcAft>
                  <a:spcPts val="0"/>
                </a:spcAft>
              </a:pPr>
              <a:r>
                <a:rPr lang="en-US" sz="1200" b="0" dirty="0" smtClean="0">
                  <a:solidFill>
                    <a:prstClr val="black"/>
                  </a:solidFill>
                  <a:latin typeface="Arial"/>
                </a:rPr>
                <a:t>Thread 3</a:t>
              </a:r>
              <a:endParaRPr lang="en-US" sz="1200" b="0" dirty="0">
                <a:solidFill>
                  <a:prstClr val="black"/>
                </a:solidFill>
                <a:latin typeface="Arial"/>
              </a:endParaRPr>
            </a:p>
          </p:txBody>
        </p:sp>
        <p:sp>
          <p:nvSpPr>
            <p:cNvPr id="19" name="TextBox 18"/>
            <p:cNvSpPr txBox="1"/>
            <p:nvPr/>
          </p:nvSpPr>
          <p:spPr>
            <a:xfrm>
              <a:off x="733533" y="1963751"/>
              <a:ext cx="2272133" cy="516420"/>
            </a:xfrm>
            <a:prstGeom prst="rect">
              <a:avLst/>
            </a:prstGeom>
            <a:noFill/>
          </p:spPr>
          <p:txBody>
            <a:bodyPr wrap="square" rtlCol="0">
              <a:spAutoFit/>
            </a:bodyPr>
            <a:lstStyle/>
            <a:p>
              <a:pPr defTabSz="457200" fontAlgn="auto">
                <a:spcBef>
                  <a:spcPts val="0"/>
                </a:spcBef>
                <a:spcAft>
                  <a:spcPts val="0"/>
                </a:spcAft>
              </a:pPr>
              <a:r>
                <a:rPr lang="en-US" sz="1200" dirty="0" smtClean="0">
                  <a:solidFill>
                    <a:prstClr val="black"/>
                  </a:solidFill>
                  <a:latin typeface="Arial"/>
                </a:rPr>
                <a:t>Logical data layout</a:t>
              </a:r>
              <a:endParaRPr lang="en-US" sz="1200" dirty="0">
                <a:solidFill>
                  <a:prstClr val="black"/>
                </a:solidFill>
                <a:latin typeface="Arial"/>
              </a:endParaRPr>
            </a:p>
          </p:txBody>
        </p:sp>
        <p:sp>
          <p:nvSpPr>
            <p:cNvPr id="20" name="TextBox 19"/>
            <p:cNvSpPr txBox="1"/>
            <p:nvPr/>
          </p:nvSpPr>
          <p:spPr>
            <a:xfrm>
              <a:off x="733533" y="3206235"/>
              <a:ext cx="2859937" cy="516420"/>
            </a:xfrm>
            <a:prstGeom prst="rect">
              <a:avLst/>
            </a:prstGeom>
            <a:noFill/>
          </p:spPr>
          <p:txBody>
            <a:bodyPr wrap="square" rtlCol="0">
              <a:spAutoFit/>
            </a:bodyPr>
            <a:lstStyle/>
            <a:p>
              <a:pPr defTabSz="457200" fontAlgn="auto">
                <a:spcBef>
                  <a:spcPts val="0"/>
                </a:spcBef>
                <a:spcAft>
                  <a:spcPts val="0"/>
                </a:spcAft>
              </a:pPr>
              <a:r>
                <a:rPr lang="en-US" sz="1200" dirty="0" smtClean="0">
                  <a:solidFill>
                    <a:prstClr val="black"/>
                  </a:solidFill>
                  <a:latin typeface="Arial"/>
                </a:rPr>
                <a:t>Physical data layout</a:t>
              </a:r>
              <a:endParaRPr lang="en-US" sz="1200" dirty="0">
                <a:solidFill>
                  <a:prstClr val="black"/>
                </a:solidFill>
                <a:latin typeface="Arial"/>
              </a:endParaRPr>
            </a:p>
          </p:txBody>
        </p:sp>
      </p:grpSp>
      <p:sp>
        <p:nvSpPr>
          <p:cNvPr id="55" name="Left Brace 54"/>
          <p:cNvSpPr/>
          <p:nvPr/>
        </p:nvSpPr>
        <p:spPr>
          <a:xfrm>
            <a:off x="1230319" y="3272272"/>
            <a:ext cx="266521" cy="890409"/>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5" name="TextBox 4"/>
          <p:cNvSpPr txBox="1"/>
          <p:nvPr/>
        </p:nvSpPr>
        <p:spPr>
          <a:xfrm>
            <a:off x="289004" y="3272272"/>
            <a:ext cx="851240" cy="923330"/>
          </a:xfrm>
          <a:prstGeom prst="rect">
            <a:avLst/>
          </a:prstGeom>
          <a:noFill/>
        </p:spPr>
        <p:txBody>
          <a:bodyPr wrap="none" rtlCol="0">
            <a:spAutoFit/>
          </a:bodyPr>
          <a:lstStyle/>
          <a:p>
            <a:pPr defTabSz="457200" fontAlgn="auto">
              <a:spcBef>
                <a:spcPts val="0"/>
              </a:spcBef>
              <a:spcAft>
                <a:spcPts val="0"/>
              </a:spcAft>
            </a:pPr>
            <a:r>
              <a:rPr lang="en-US" sz="1800" b="0" dirty="0" smtClean="0">
                <a:solidFill>
                  <a:prstClr val="black"/>
                </a:solidFill>
                <a:latin typeface="Arial"/>
              </a:rPr>
              <a:t>Main </a:t>
            </a:r>
          </a:p>
          <a:p>
            <a:pPr defTabSz="457200" fontAlgn="auto">
              <a:spcBef>
                <a:spcPts val="0"/>
              </a:spcBef>
              <a:spcAft>
                <a:spcPts val="0"/>
              </a:spcAft>
            </a:pPr>
            <a:r>
              <a:rPr lang="en-US" sz="1800" b="0" dirty="0" smtClean="0">
                <a:solidFill>
                  <a:prstClr val="black"/>
                </a:solidFill>
                <a:latin typeface="Arial"/>
              </a:rPr>
              <a:t>update</a:t>
            </a:r>
          </a:p>
          <a:p>
            <a:pPr defTabSz="457200" fontAlgn="auto">
              <a:spcBef>
                <a:spcPts val="0"/>
              </a:spcBef>
              <a:spcAft>
                <a:spcPts val="0"/>
              </a:spcAft>
            </a:pPr>
            <a:r>
              <a:rPr lang="en-US" sz="1800" b="0" dirty="0" smtClean="0">
                <a:solidFill>
                  <a:prstClr val="black"/>
                </a:solidFill>
                <a:latin typeface="Arial"/>
              </a:rPr>
              <a:t>loop</a:t>
            </a:r>
            <a:endParaRPr lang="en-US" sz="1800" b="0" dirty="0">
              <a:solidFill>
                <a:prstClr val="black"/>
              </a:solidFill>
              <a:latin typeface="Arial"/>
            </a:endParaRPr>
          </a:p>
        </p:txBody>
      </p:sp>
    </p:spTree>
    <p:extLst>
      <p:ext uri="{BB962C8B-B14F-4D97-AF65-F5344CB8AC3E}">
        <p14:creationId xmlns:p14="http://schemas.microsoft.com/office/powerpoint/2010/main" val="2856583278"/>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Manycore</a:t>
            </a:r>
            <a:r>
              <a:rPr lang="en-US" dirty="0" smtClean="0"/>
              <a:t> - A Good Fit for PGAS</a:t>
            </a:r>
            <a:endParaRPr lang="en-US" dirty="0"/>
          </a:p>
        </p:txBody>
      </p:sp>
      <p:grpSp>
        <p:nvGrpSpPr>
          <p:cNvPr id="7" name="Group 6"/>
          <p:cNvGrpSpPr/>
          <p:nvPr/>
        </p:nvGrpSpPr>
        <p:grpSpPr>
          <a:xfrm>
            <a:off x="165977" y="2166813"/>
            <a:ext cx="4458438" cy="3007029"/>
            <a:chOff x="1179048" y="753529"/>
            <a:chExt cx="7415061" cy="4915110"/>
          </a:xfrm>
        </p:grpSpPr>
        <p:sp>
          <p:nvSpPr>
            <p:cNvPr id="8" name="Rounded Rectangle 7"/>
            <p:cNvSpPr/>
            <p:nvPr/>
          </p:nvSpPr>
          <p:spPr>
            <a:xfrm>
              <a:off x="2257286" y="2023586"/>
              <a:ext cx="5355215" cy="2378358"/>
            </a:xfrm>
            <a:prstGeom prst="roundRect">
              <a:avLst>
                <a:gd name="adj" fmla="val 27633"/>
              </a:avLst>
            </a:prstGeom>
            <a:ln w="57150" cmpd="sng"/>
          </p:spPr>
          <p:style>
            <a:lnRef idx="2">
              <a:schemeClr val="accent4"/>
            </a:lnRef>
            <a:fillRef idx="1">
              <a:schemeClr val="lt1"/>
            </a:fillRef>
            <a:effectRef idx="0">
              <a:schemeClr val="accent4"/>
            </a:effectRef>
            <a:fontRef idx="minor">
              <a:schemeClr val="dk1"/>
            </a:fontRef>
          </p:style>
          <p:txBody>
            <a:bodyPr rtlCol="0" anchor="ctr"/>
            <a:lstStyle/>
            <a:p>
              <a:pPr algn="ctr" defTabSz="457200" fontAlgn="auto">
                <a:spcBef>
                  <a:spcPts val="0"/>
                </a:spcBef>
                <a:spcAft>
                  <a:spcPts val="0"/>
                </a:spcAft>
              </a:pPr>
              <a:r>
                <a:rPr lang="en-US" sz="1000" b="0" dirty="0" smtClean="0">
                  <a:solidFill>
                    <a:prstClr val="black"/>
                  </a:solidFill>
                  <a:latin typeface="Arial"/>
                </a:rPr>
                <a:t>61 cores, 30MB aggregate L2</a:t>
              </a:r>
            </a:p>
            <a:p>
              <a:pPr algn="ctr" defTabSz="457200" fontAlgn="auto">
                <a:spcBef>
                  <a:spcPts val="0"/>
                </a:spcBef>
                <a:spcAft>
                  <a:spcPts val="0"/>
                </a:spcAft>
              </a:pPr>
              <a:r>
                <a:rPr lang="en-US" sz="1000" b="0" dirty="0" smtClean="0">
                  <a:solidFill>
                    <a:prstClr val="black"/>
                  </a:solidFill>
                  <a:latin typeface="Arial"/>
                </a:rPr>
                <a:t>1TFlops, 352GB/s memory </a:t>
              </a:r>
              <a:r>
                <a:rPr lang="en-US" sz="1000" b="0" dirty="0" err="1" smtClean="0">
                  <a:solidFill>
                    <a:prstClr val="black"/>
                  </a:solidFill>
                  <a:latin typeface="Arial"/>
                </a:rPr>
                <a:t>bw</a:t>
              </a:r>
              <a:endParaRPr lang="en-US" sz="1000" b="0" dirty="0">
                <a:solidFill>
                  <a:prstClr val="black"/>
                </a:solidFill>
                <a:latin typeface="Arial"/>
              </a:endParaRPr>
            </a:p>
          </p:txBody>
        </p:sp>
        <p:grpSp>
          <p:nvGrpSpPr>
            <p:cNvPr id="9" name="Group 8"/>
            <p:cNvGrpSpPr/>
            <p:nvPr/>
          </p:nvGrpSpPr>
          <p:grpSpPr>
            <a:xfrm>
              <a:off x="2921490" y="753529"/>
              <a:ext cx="4030688" cy="2078820"/>
              <a:chOff x="2683597" y="874660"/>
              <a:chExt cx="4030688" cy="2078820"/>
            </a:xfrm>
          </p:grpSpPr>
          <p:cxnSp>
            <p:nvCxnSpPr>
              <p:cNvPr id="54" name="Straight Connector 53"/>
              <p:cNvCxnSpPr/>
              <p:nvPr/>
            </p:nvCxnSpPr>
            <p:spPr>
              <a:xfrm>
                <a:off x="4468670" y="1377886"/>
                <a:ext cx="563076" cy="4"/>
              </a:xfrm>
              <a:prstGeom prst="line">
                <a:avLst/>
              </a:prstGeom>
              <a:ln w="57150" cmpd="sng">
                <a:prstDash val="dot"/>
              </a:ln>
            </p:spPr>
            <p:style>
              <a:lnRef idx="2">
                <a:schemeClr val="accent1"/>
              </a:lnRef>
              <a:fillRef idx="0">
                <a:schemeClr val="accent1"/>
              </a:fillRef>
              <a:effectRef idx="1">
                <a:schemeClr val="accent1"/>
              </a:effectRef>
              <a:fontRef idx="minor">
                <a:schemeClr val="tx1"/>
              </a:fontRef>
            </p:style>
          </p:cxnSp>
          <p:grpSp>
            <p:nvGrpSpPr>
              <p:cNvPr id="55" name="Group 54"/>
              <p:cNvGrpSpPr/>
              <p:nvPr/>
            </p:nvGrpSpPr>
            <p:grpSpPr>
              <a:xfrm>
                <a:off x="2683597" y="874660"/>
                <a:ext cx="1506180" cy="2078820"/>
                <a:chOff x="2683597" y="874660"/>
                <a:chExt cx="1506180" cy="2078820"/>
              </a:xfrm>
            </p:grpSpPr>
            <p:grpSp>
              <p:nvGrpSpPr>
                <p:cNvPr id="69" name="Group 68"/>
                <p:cNvGrpSpPr/>
                <p:nvPr/>
              </p:nvGrpSpPr>
              <p:grpSpPr>
                <a:xfrm>
                  <a:off x="2683597" y="874660"/>
                  <a:ext cx="682880" cy="2078820"/>
                  <a:chOff x="2683597" y="874660"/>
                  <a:chExt cx="682880" cy="2078820"/>
                </a:xfrm>
              </p:grpSpPr>
              <p:grpSp>
                <p:nvGrpSpPr>
                  <p:cNvPr id="76" name="Group 75"/>
                  <p:cNvGrpSpPr/>
                  <p:nvPr/>
                </p:nvGrpSpPr>
                <p:grpSpPr>
                  <a:xfrm>
                    <a:off x="2683597" y="874660"/>
                    <a:ext cx="670900" cy="958533"/>
                    <a:chOff x="2779440" y="874660"/>
                    <a:chExt cx="670900" cy="958533"/>
                  </a:xfrm>
                </p:grpSpPr>
                <p:sp>
                  <p:nvSpPr>
                    <p:cNvPr id="79" name="Rectangle 78"/>
                    <p:cNvSpPr/>
                    <p:nvPr/>
                  </p:nvSpPr>
                  <p:spPr>
                    <a:xfrm>
                      <a:off x="2779440" y="1377890"/>
                      <a:ext cx="670900" cy="45530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L2</a:t>
                      </a:r>
                      <a:endParaRPr lang="en-US" sz="900" b="0" dirty="0">
                        <a:solidFill>
                          <a:prstClr val="white"/>
                        </a:solidFill>
                        <a:latin typeface="Arial"/>
                      </a:endParaRPr>
                    </a:p>
                  </p:txBody>
                </p:sp>
                <p:sp>
                  <p:nvSpPr>
                    <p:cNvPr id="80" name="Rectangle 79"/>
                    <p:cNvSpPr/>
                    <p:nvPr/>
                  </p:nvSpPr>
                  <p:spPr>
                    <a:xfrm>
                      <a:off x="2779440" y="874660"/>
                      <a:ext cx="670900" cy="45530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Core</a:t>
                      </a:r>
                      <a:endParaRPr lang="en-US" sz="900" b="0" dirty="0">
                        <a:solidFill>
                          <a:prstClr val="white"/>
                        </a:solidFill>
                        <a:latin typeface="Arial"/>
                      </a:endParaRPr>
                    </a:p>
                  </p:txBody>
                </p:sp>
              </p:grpSp>
              <p:sp>
                <p:nvSpPr>
                  <p:cNvPr id="77" name="Rectangle 76"/>
                  <p:cNvSpPr/>
                  <p:nvPr/>
                </p:nvSpPr>
                <p:spPr>
                  <a:xfrm>
                    <a:off x="2695577" y="2480204"/>
                    <a:ext cx="670900" cy="47327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TD</a:t>
                    </a:r>
                    <a:endParaRPr lang="en-US" sz="900" b="0" dirty="0">
                      <a:solidFill>
                        <a:prstClr val="white"/>
                      </a:solidFill>
                      <a:latin typeface="Arial"/>
                    </a:endParaRPr>
                  </a:p>
                </p:txBody>
              </p:sp>
              <p:sp>
                <p:nvSpPr>
                  <p:cNvPr id="78" name="Up-Down Arrow Callout 77"/>
                  <p:cNvSpPr/>
                  <p:nvPr/>
                </p:nvSpPr>
                <p:spPr>
                  <a:xfrm>
                    <a:off x="2839342" y="1833194"/>
                    <a:ext cx="383371" cy="635028"/>
                  </a:xfrm>
                  <a:prstGeom prst="upDownArrowCallout">
                    <a:avLst>
                      <a:gd name="adj1" fmla="val 27172"/>
                      <a:gd name="adj2" fmla="val 28031"/>
                      <a:gd name="adj3" fmla="val 38638"/>
                      <a:gd name="adj4" fmla="val 11317"/>
                    </a:avLst>
                  </a:prstGeom>
                </p:spPr>
                <p:style>
                  <a:lnRef idx="1">
                    <a:schemeClr val="dk1"/>
                  </a:lnRef>
                  <a:fillRef idx="3">
                    <a:schemeClr val="dk1"/>
                  </a:fillRef>
                  <a:effectRef idx="2">
                    <a:schemeClr val="dk1"/>
                  </a:effectRef>
                  <a:fontRef idx="minor">
                    <a:schemeClr val="lt1"/>
                  </a:fontRef>
                </p:style>
                <p:txBody>
                  <a:bodyPr rtlCol="0" anchor="ctr"/>
                  <a:lstStyle/>
                  <a:p>
                    <a:pPr algn="ctr" defTabSz="457200" fontAlgn="auto">
                      <a:spcBef>
                        <a:spcPts val="0"/>
                      </a:spcBef>
                      <a:spcAft>
                        <a:spcPts val="0"/>
                      </a:spcAft>
                    </a:pPr>
                    <a:endParaRPr lang="en-US" sz="900" b="0">
                      <a:solidFill>
                        <a:prstClr val="white"/>
                      </a:solidFill>
                      <a:latin typeface="Arial"/>
                    </a:endParaRPr>
                  </a:p>
                </p:txBody>
              </p:sp>
            </p:grpSp>
            <p:grpSp>
              <p:nvGrpSpPr>
                <p:cNvPr id="70" name="Group 69"/>
                <p:cNvGrpSpPr/>
                <p:nvPr/>
              </p:nvGrpSpPr>
              <p:grpSpPr>
                <a:xfrm>
                  <a:off x="3506897" y="874660"/>
                  <a:ext cx="682880" cy="2078820"/>
                  <a:chOff x="2683597" y="874660"/>
                  <a:chExt cx="682880" cy="2078820"/>
                </a:xfrm>
              </p:grpSpPr>
              <p:grpSp>
                <p:nvGrpSpPr>
                  <p:cNvPr id="71" name="Group 70"/>
                  <p:cNvGrpSpPr/>
                  <p:nvPr/>
                </p:nvGrpSpPr>
                <p:grpSpPr>
                  <a:xfrm>
                    <a:off x="2683597" y="874660"/>
                    <a:ext cx="670900" cy="958533"/>
                    <a:chOff x="2779440" y="874660"/>
                    <a:chExt cx="670900" cy="958533"/>
                  </a:xfrm>
                </p:grpSpPr>
                <p:sp>
                  <p:nvSpPr>
                    <p:cNvPr id="74" name="Rectangle 73"/>
                    <p:cNvSpPr/>
                    <p:nvPr/>
                  </p:nvSpPr>
                  <p:spPr>
                    <a:xfrm>
                      <a:off x="2779440" y="1377890"/>
                      <a:ext cx="670900" cy="45530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L2</a:t>
                      </a:r>
                      <a:endParaRPr lang="en-US" sz="900" b="0" dirty="0">
                        <a:solidFill>
                          <a:prstClr val="white"/>
                        </a:solidFill>
                        <a:latin typeface="Arial"/>
                      </a:endParaRPr>
                    </a:p>
                  </p:txBody>
                </p:sp>
                <p:sp>
                  <p:nvSpPr>
                    <p:cNvPr id="75" name="Rectangle 74"/>
                    <p:cNvSpPr/>
                    <p:nvPr/>
                  </p:nvSpPr>
                  <p:spPr>
                    <a:xfrm>
                      <a:off x="2779440" y="874660"/>
                      <a:ext cx="670900" cy="45530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Core</a:t>
                      </a:r>
                      <a:endParaRPr lang="en-US" sz="900" b="0" dirty="0">
                        <a:solidFill>
                          <a:prstClr val="white"/>
                        </a:solidFill>
                        <a:latin typeface="Arial"/>
                      </a:endParaRPr>
                    </a:p>
                  </p:txBody>
                </p:sp>
              </p:grpSp>
              <p:sp>
                <p:nvSpPr>
                  <p:cNvPr id="72" name="Rectangle 71"/>
                  <p:cNvSpPr/>
                  <p:nvPr/>
                </p:nvSpPr>
                <p:spPr>
                  <a:xfrm>
                    <a:off x="2695577" y="2480204"/>
                    <a:ext cx="670900" cy="47327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TD</a:t>
                    </a:r>
                    <a:endParaRPr lang="en-US" sz="900" b="0" dirty="0">
                      <a:solidFill>
                        <a:prstClr val="white"/>
                      </a:solidFill>
                      <a:latin typeface="Arial"/>
                    </a:endParaRPr>
                  </a:p>
                </p:txBody>
              </p:sp>
              <p:sp>
                <p:nvSpPr>
                  <p:cNvPr id="73" name="Up-Down Arrow Callout 72"/>
                  <p:cNvSpPr/>
                  <p:nvPr/>
                </p:nvSpPr>
                <p:spPr>
                  <a:xfrm>
                    <a:off x="2839342" y="1833194"/>
                    <a:ext cx="383371" cy="635028"/>
                  </a:xfrm>
                  <a:prstGeom prst="upDownArrowCallout">
                    <a:avLst>
                      <a:gd name="adj1" fmla="val 27172"/>
                      <a:gd name="adj2" fmla="val 28031"/>
                      <a:gd name="adj3" fmla="val 38638"/>
                      <a:gd name="adj4" fmla="val 11317"/>
                    </a:avLst>
                  </a:prstGeom>
                </p:spPr>
                <p:style>
                  <a:lnRef idx="1">
                    <a:schemeClr val="dk1"/>
                  </a:lnRef>
                  <a:fillRef idx="3">
                    <a:schemeClr val="dk1"/>
                  </a:fillRef>
                  <a:effectRef idx="2">
                    <a:schemeClr val="dk1"/>
                  </a:effectRef>
                  <a:fontRef idx="minor">
                    <a:schemeClr val="lt1"/>
                  </a:fontRef>
                </p:style>
                <p:txBody>
                  <a:bodyPr rtlCol="0" anchor="ctr"/>
                  <a:lstStyle/>
                  <a:p>
                    <a:pPr algn="ctr" defTabSz="457200" fontAlgn="auto">
                      <a:spcBef>
                        <a:spcPts val="0"/>
                      </a:spcBef>
                      <a:spcAft>
                        <a:spcPts val="0"/>
                      </a:spcAft>
                    </a:pPr>
                    <a:endParaRPr lang="en-US" sz="900" b="0">
                      <a:solidFill>
                        <a:prstClr val="white"/>
                      </a:solidFill>
                      <a:latin typeface="Arial"/>
                    </a:endParaRPr>
                  </a:p>
                </p:txBody>
              </p:sp>
            </p:grpSp>
          </p:grpSp>
          <p:grpSp>
            <p:nvGrpSpPr>
              <p:cNvPr id="56" name="Group 55"/>
              <p:cNvGrpSpPr/>
              <p:nvPr/>
            </p:nvGrpSpPr>
            <p:grpSpPr>
              <a:xfrm>
                <a:off x="5208105" y="874660"/>
                <a:ext cx="1506180" cy="2078820"/>
                <a:chOff x="2683597" y="874660"/>
                <a:chExt cx="1506180" cy="2078820"/>
              </a:xfrm>
            </p:grpSpPr>
            <p:grpSp>
              <p:nvGrpSpPr>
                <p:cNvPr id="57" name="Group 56"/>
                <p:cNvGrpSpPr/>
                <p:nvPr/>
              </p:nvGrpSpPr>
              <p:grpSpPr>
                <a:xfrm>
                  <a:off x="2683597" y="874660"/>
                  <a:ext cx="682880" cy="2078820"/>
                  <a:chOff x="2683597" y="874660"/>
                  <a:chExt cx="682880" cy="2078820"/>
                </a:xfrm>
              </p:grpSpPr>
              <p:grpSp>
                <p:nvGrpSpPr>
                  <p:cNvPr id="64" name="Group 63"/>
                  <p:cNvGrpSpPr/>
                  <p:nvPr/>
                </p:nvGrpSpPr>
                <p:grpSpPr>
                  <a:xfrm>
                    <a:off x="2683597" y="874660"/>
                    <a:ext cx="670900" cy="958533"/>
                    <a:chOff x="2779440" y="874660"/>
                    <a:chExt cx="670900" cy="958533"/>
                  </a:xfrm>
                </p:grpSpPr>
                <p:sp>
                  <p:nvSpPr>
                    <p:cNvPr id="67" name="Rectangle 66"/>
                    <p:cNvSpPr/>
                    <p:nvPr/>
                  </p:nvSpPr>
                  <p:spPr>
                    <a:xfrm>
                      <a:off x="2779440" y="1377890"/>
                      <a:ext cx="670900" cy="45530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L2</a:t>
                      </a:r>
                      <a:endParaRPr lang="en-US" sz="900" b="0" dirty="0">
                        <a:solidFill>
                          <a:prstClr val="white"/>
                        </a:solidFill>
                        <a:latin typeface="Arial"/>
                      </a:endParaRPr>
                    </a:p>
                  </p:txBody>
                </p:sp>
                <p:sp>
                  <p:nvSpPr>
                    <p:cNvPr id="68" name="Rectangle 67"/>
                    <p:cNvSpPr/>
                    <p:nvPr/>
                  </p:nvSpPr>
                  <p:spPr>
                    <a:xfrm>
                      <a:off x="2779440" y="874660"/>
                      <a:ext cx="670900" cy="45530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Core</a:t>
                      </a:r>
                      <a:endParaRPr lang="en-US" sz="900" b="0" dirty="0">
                        <a:solidFill>
                          <a:prstClr val="white"/>
                        </a:solidFill>
                        <a:latin typeface="Arial"/>
                      </a:endParaRPr>
                    </a:p>
                  </p:txBody>
                </p:sp>
              </p:grpSp>
              <p:sp>
                <p:nvSpPr>
                  <p:cNvPr id="65" name="Rectangle 64"/>
                  <p:cNvSpPr/>
                  <p:nvPr/>
                </p:nvSpPr>
                <p:spPr>
                  <a:xfrm>
                    <a:off x="2695577" y="2480204"/>
                    <a:ext cx="670900" cy="47327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TD</a:t>
                    </a:r>
                    <a:endParaRPr lang="en-US" sz="900" b="0" dirty="0">
                      <a:solidFill>
                        <a:prstClr val="white"/>
                      </a:solidFill>
                      <a:latin typeface="Arial"/>
                    </a:endParaRPr>
                  </a:p>
                </p:txBody>
              </p:sp>
              <p:sp>
                <p:nvSpPr>
                  <p:cNvPr id="66" name="Up-Down Arrow Callout 65"/>
                  <p:cNvSpPr/>
                  <p:nvPr/>
                </p:nvSpPr>
                <p:spPr>
                  <a:xfrm>
                    <a:off x="2839342" y="1833194"/>
                    <a:ext cx="383371" cy="635028"/>
                  </a:xfrm>
                  <a:prstGeom prst="upDownArrowCallout">
                    <a:avLst>
                      <a:gd name="adj1" fmla="val 27172"/>
                      <a:gd name="adj2" fmla="val 28031"/>
                      <a:gd name="adj3" fmla="val 38638"/>
                      <a:gd name="adj4" fmla="val 11317"/>
                    </a:avLst>
                  </a:prstGeom>
                </p:spPr>
                <p:style>
                  <a:lnRef idx="1">
                    <a:schemeClr val="dk1"/>
                  </a:lnRef>
                  <a:fillRef idx="3">
                    <a:schemeClr val="dk1"/>
                  </a:fillRef>
                  <a:effectRef idx="2">
                    <a:schemeClr val="dk1"/>
                  </a:effectRef>
                  <a:fontRef idx="minor">
                    <a:schemeClr val="lt1"/>
                  </a:fontRef>
                </p:style>
                <p:txBody>
                  <a:bodyPr rtlCol="0" anchor="ctr"/>
                  <a:lstStyle/>
                  <a:p>
                    <a:pPr algn="ctr" defTabSz="457200" fontAlgn="auto">
                      <a:spcBef>
                        <a:spcPts val="0"/>
                      </a:spcBef>
                      <a:spcAft>
                        <a:spcPts val="0"/>
                      </a:spcAft>
                    </a:pPr>
                    <a:endParaRPr lang="en-US" sz="900" b="0">
                      <a:solidFill>
                        <a:prstClr val="white"/>
                      </a:solidFill>
                      <a:latin typeface="Arial"/>
                    </a:endParaRPr>
                  </a:p>
                </p:txBody>
              </p:sp>
            </p:grpSp>
            <p:grpSp>
              <p:nvGrpSpPr>
                <p:cNvPr id="58" name="Group 57"/>
                <p:cNvGrpSpPr/>
                <p:nvPr/>
              </p:nvGrpSpPr>
              <p:grpSpPr>
                <a:xfrm>
                  <a:off x="3506897" y="874660"/>
                  <a:ext cx="682880" cy="2078820"/>
                  <a:chOff x="2683597" y="874660"/>
                  <a:chExt cx="682880" cy="2078820"/>
                </a:xfrm>
              </p:grpSpPr>
              <p:grpSp>
                <p:nvGrpSpPr>
                  <p:cNvPr id="59" name="Group 58"/>
                  <p:cNvGrpSpPr/>
                  <p:nvPr/>
                </p:nvGrpSpPr>
                <p:grpSpPr>
                  <a:xfrm>
                    <a:off x="2683597" y="874660"/>
                    <a:ext cx="670900" cy="958533"/>
                    <a:chOff x="2779440" y="874660"/>
                    <a:chExt cx="670900" cy="958533"/>
                  </a:xfrm>
                </p:grpSpPr>
                <p:sp>
                  <p:nvSpPr>
                    <p:cNvPr id="62" name="Rectangle 61"/>
                    <p:cNvSpPr/>
                    <p:nvPr/>
                  </p:nvSpPr>
                  <p:spPr>
                    <a:xfrm>
                      <a:off x="2779440" y="1377890"/>
                      <a:ext cx="670900" cy="45530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L2</a:t>
                      </a:r>
                      <a:endParaRPr lang="en-US" sz="900" b="0" dirty="0">
                        <a:solidFill>
                          <a:prstClr val="white"/>
                        </a:solidFill>
                        <a:latin typeface="Arial"/>
                      </a:endParaRPr>
                    </a:p>
                  </p:txBody>
                </p:sp>
                <p:sp>
                  <p:nvSpPr>
                    <p:cNvPr id="63" name="Rectangle 62"/>
                    <p:cNvSpPr/>
                    <p:nvPr/>
                  </p:nvSpPr>
                  <p:spPr>
                    <a:xfrm>
                      <a:off x="2779440" y="874660"/>
                      <a:ext cx="670900" cy="45530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Core</a:t>
                      </a:r>
                      <a:endParaRPr lang="en-US" sz="900" b="0" dirty="0">
                        <a:solidFill>
                          <a:prstClr val="white"/>
                        </a:solidFill>
                        <a:latin typeface="Arial"/>
                      </a:endParaRPr>
                    </a:p>
                  </p:txBody>
                </p:sp>
              </p:grpSp>
              <p:sp>
                <p:nvSpPr>
                  <p:cNvPr id="60" name="Rectangle 59"/>
                  <p:cNvSpPr/>
                  <p:nvPr/>
                </p:nvSpPr>
                <p:spPr>
                  <a:xfrm>
                    <a:off x="2695577" y="2480204"/>
                    <a:ext cx="670900" cy="47327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TD</a:t>
                    </a:r>
                    <a:endParaRPr lang="en-US" sz="900" b="0" dirty="0">
                      <a:solidFill>
                        <a:prstClr val="white"/>
                      </a:solidFill>
                      <a:latin typeface="Arial"/>
                    </a:endParaRPr>
                  </a:p>
                </p:txBody>
              </p:sp>
              <p:sp>
                <p:nvSpPr>
                  <p:cNvPr id="61" name="Up-Down Arrow Callout 60"/>
                  <p:cNvSpPr/>
                  <p:nvPr/>
                </p:nvSpPr>
                <p:spPr>
                  <a:xfrm>
                    <a:off x="2839342" y="1833194"/>
                    <a:ext cx="383371" cy="635028"/>
                  </a:xfrm>
                  <a:prstGeom prst="upDownArrowCallout">
                    <a:avLst>
                      <a:gd name="adj1" fmla="val 27172"/>
                      <a:gd name="adj2" fmla="val 28031"/>
                      <a:gd name="adj3" fmla="val 38638"/>
                      <a:gd name="adj4" fmla="val 11317"/>
                    </a:avLst>
                  </a:prstGeom>
                </p:spPr>
                <p:style>
                  <a:lnRef idx="1">
                    <a:schemeClr val="dk1"/>
                  </a:lnRef>
                  <a:fillRef idx="3">
                    <a:schemeClr val="dk1"/>
                  </a:fillRef>
                  <a:effectRef idx="2">
                    <a:schemeClr val="dk1"/>
                  </a:effectRef>
                  <a:fontRef idx="minor">
                    <a:schemeClr val="lt1"/>
                  </a:fontRef>
                </p:style>
                <p:txBody>
                  <a:bodyPr rtlCol="0" anchor="ctr"/>
                  <a:lstStyle/>
                  <a:p>
                    <a:pPr algn="ctr" defTabSz="457200" fontAlgn="auto">
                      <a:spcBef>
                        <a:spcPts val="0"/>
                      </a:spcBef>
                      <a:spcAft>
                        <a:spcPts val="0"/>
                      </a:spcAft>
                    </a:pPr>
                    <a:endParaRPr lang="en-US" sz="900" b="0">
                      <a:solidFill>
                        <a:prstClr val="white"/>
                      </a:solidFill>
                      <a:latin typeface="Arial"/>
                    </a:endParaRPr>
                  </a:p>
                </p:txBody>
              </p:sp>
            </p:grpSp>
          </p:grpSp>
        </p:grpSp>
        <p:grpSp>
          <p:nvGrpSpPr>
            <p:cNvPr id="10" name="Group 9"/>
            <p:cNvGrpSpPr/>
            <p:nvPr/>
          </p:nvGrpSpPr>
          <p:grpSpPr>
            <a:xfrm rot="10800000">
              <a:off x="2909511" y="3589819"/>
              <a:ext cx="4030688" cy="2078820"/>
              <a:chOff x="2683597" y="874660"/>
              <a:chExt cx="4030688" cy="2078820"/>
            </a:xfrm>
          </p:grpSpPr>
          <p:cxnSp>
            <p:nvCxnSpPr>
              <p:cNvPr id="27" name="Straight Connector 26"/>
              <p:cNvCxnSpPr/>
              <p:nvPr/>
            </p:nvCxnSpPr>
            <p:spPr>
              <a:xfrm>
                <a:off x="4468670" y="1377886"/>
                <a:ext cx="563076" cy="4"/>
              </a:xfrm>
              <a:prstGeom prst="line">
                <a:avLst/>
              </a:prstGeom>
              <a:ln w="57150" cmpd="sng">
                <a:prstDash val="dot"/>
              </a:ln>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a:off x="2683597" y="874660"/>
                <a:ext cx="1506180" cy="2078820"/>
                <a:chOff x="2683597" y="874660"/>
                <a:chExt cx="1506180" cy="2078820"/>
              </a:xfrm>
            </p:grpSpPr>
            <p:grpSp>
              <p:nvGrpSpPr>
                <p:cNvPr id="42" name="Group 41"/>
                <p:cNvGrpSpPr/>
                <p:nvPr/>
              </p:nvGrpSpPr>
              <p:grpSpPr>
                <a:xfrm>
                  <a:off x="2683597" y="874660"/>
                  <a:ext cx="682880" cy="2078820"/>
                  <a:chOff x="2683597" y="874660"/>
                  <a:chExt cx="682880" cy="2078820"/>
                </a:xfrm>
              </p:grpSpPr>
              <p:grpSp>
                <p:nvGrpSpPr>
                  <p:cNvPr id="49" name="Group 48"/>
                  <p:cNvGrpSpPr/>
                  <p:nvPr/>
                </p:nvGrpSpPr>
                <p:grpSpPr>
                  <a:xfrm>
                    <a:off x="2683597" y="874660"/>
                    <a:ext cx="670900" cy="958533"/>
                    <a:chOff x="2779440" y="874660"/>
                    <a:chExt cx="670900" cy="958533"/>
                  </a:xfrm>
                </p:grpSpPr>
                <p:sp>
                  <p:nvSpPr>
                    <p:cNvPr id="52" name="Rectangle 51"/>
                    <p:cNvSpPr/>
                    <p:nvPr/>
                  </p:nvSpPr>
                  <p:spPr>
                    <a:xfrm>
                      <a:off x="2779440" y="1377890"/>
                      <a:ext cx="670900" cy="45530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L2</a:t>
                      </a:r>
                      <a:endParaRPr lang="en-US" sz="900" b="0" dirty="0">
                        <a:solidFill>
                          <a:prstClr val="white"/>
                        </a:solidFill>
                        <a:latin typeface="Arial"/>
                      </a:endParaRPr>
                    </a:p>
                  </p:txBody>
                </p:sp>
                <p:sp>
                  <p:nvSpPr>
                    <p:cNvPr id="53" name="Rectangle 52"/>
                    <p:cNvSpPr/>
                    <p:nvPr/>
                  </p:nvSpPr>
                  <p:spPr>
                    <a:xfrm>
                      <a:off x="2779440" y="874660"/>
                      <a:ext cx="670900" cy="45530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Core</a:t>
                      </a:r>
                      <a:endParaRPr lang="en-US" sz="900" b="0" dirty="0">
                        <a:solidFill>
                          <a:prstClr val="white"/>
                        </a:solidFill>
                        <a:latin typeface="Arial"/>
                      </a:endParaRPr>
                    </a:p>
                  </p:txBody>
                </p:sp>
              </p:grpSp>
              <p:sp>
                <p:nvSpPr>
                  <p:cNvPr id="50" name="Rectangle 49"/>
                  <p:cNvSpPr/>
                  <p:nvPr/>
                </p:nvSpPr>
                <p:spPr>
                  <a:xfrm>
                    <a:off x="2695577" y="2480204"/>
                    <a:ext cx="670900" cy="47327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TD</a:t>
                    </a:r>
                    <a:endParaRPr lang="en-US" sz="900" b="0" dirty="0">
                      <a:solidFill>
                        <a:prstClr val="white"/>
                      </a:solidFill>
                      <a:latin typeface="Arial"/>
                    </a:endParaRPr>
                  </a:p>
                </p:txBody>
              </p:sp>
              <p:sp>
                <p:nvSpPr>
                  <p:cNvPr id="51" name="Up-Down Arrow Callout 50"/>
                  <p:cNvSpPr/>
                  <p:nvPr/>
                </p:nvSpPr>
                <p:spPr>
                  <a:xfrm>
                    <a:off x="2839342" y="1833194"/>
                    <a:ext cx="383371" cy="635028"/>
                  </a:xfrm>
                  <a:prstGeom prst="upDownArrowCallout">
                    <a:avLst>
                      <a:gd name="adj1" fmla="val 27172"/>
                      <a:gd name="adj2" fmla="val 28031"/>
                      <a:gd name="adj3" fmla="val 38638"/>
                      <a:gd name="adj4" fmla="val 11317"/>
                    </a:avLst>
                  </a:prstGeom>
                </p:spPr>
                <p:style>
                  <a:lnRef idx="1">
                    <a:schemeClr val="dk1"/>
                  </a:lnRef>
                  <a:fillRef idx="3">
                    <a:schemeClr val="dk1"/>
                  </a:fillRef>
                  <a:effectRef idx="2">
                    <a:schemeClr val="dk1"/>
                  </a:effectRef>
                  <a:fontRef idx="minor">
                    <a:schemeClr val="lt1"/>
                  </a:fontRef>
                </p:style>
                <p:txBody>
                  <a:bodyPr rtlCol="0" anchor="ctr"/>
                  <a:lstStyle/>
                  <a:p>
                    <a:pPr algn="ctr" defTabSz="457200" fontAlgn="auto">
                      <a:spcBef>
                        <a:spcPts val="0"/>
                      </a:spcBef>
                      <a:spcAft>
                        <a:spcPts val="0"/>
                      </a:spcAft>
                    </a:pPr>
                    <a:endParaRPr lang="en-US" sz="900" b="0">
                      <a:solidFill>
                        <a:prstClr val="white"/>
                      </a:solidFill>
                      <a:latin typeface="Arial"/>
                    </a:endParaRPr>
                  </a:p>
                </p:txBody>
              </p:sp>
            </p:grpSp>
            <p:grpSp>
              <p:nvGrpSpPr>
                <p:cNvPr id="43" name="Group 42"/>
                <p:cNvGrpSpPr/>
                <p:nvPr/>
              </p:nvGrpSpPr>
              <p:grpSpPr>
                <a:xfrm>
                  <a:off x="3506897" y="874660"/>
                  <a:ext cx="682880" cy="2078820"/>
                  <a:chOff x="2683597" y="874660"/>
                  <a:chExt cx="682880" cy="2078820"/>
                </a:xfrm>
              </p:grpSpPr>
              <p:grpSp>
                <p:nvGrpSpPr>
                  <p:cNvPr id="44" name="Group 43"/>
                  <p:cNvGrpSpPr/>
                  <p:nvPr/>
                </p:nvGrpSpPr>
                <p:grpSpPr>
                  <a:xfrm>
                    <a:off x="2683597" y="874660"/>
                    <a:ext cx="670900" cy="958533"/>
                    <a:chOff x="2779440" y="874660"/>
                    <a:chExt cx="670900" cy="958533"/>
                  </a:xfrm>
                </p:grpSpPr>
                <p:sp>
                  <p:nvSpPr>
                    <p:cNvPr id="47" name="Rectangle 46"/>
                    <p:cNvSpPr/>
                    <p:nvPr/>
                  </p:nvSpPr>
                  <p:spPr>
                    <a:xfrm>
                      <a:off x="2779440" y="1377890"/>
                      <a:ext cx="670900" cy="45530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L2</a:t>
                      </a:r>
                      <a:endParaRPr lang="en-US" sz="900" b="0" dirty="0">
                        <a:solidFill>
                          <a:prstClr val="white"/>
                        </a:solidFill>
                        <a:latin typeface="Arial"/>
                      </a:endParaRPr>
                    </a:p>
                  </p:txBody>
                </p:sp>
                <p:sp>
                  <p:nvSpPr>
                    <p:cNvPr id="48" name="Rectangle 47"/>
                    <p:cNvSpPr/>
                    <p:nvPr/>
                  </p:nvSpPr>
                  <p:spPr>
                    <a:xfrm>
                      <a:off x="2779440" y="874660"/>
                      <a:ext cx="670900" cy="45530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Core</a:t>
                      </a:r>
                      <a:endParaRPr lang="en-US" sz="900" b="0" dirty="0">
                        <a:solidFill>
                          <a:prstClr val="white"/>
                        </a:solidFill>
                        <a:latin typeface="Arial"/>
                      </a:endParaRPr>
                    </a:p>
                  </p:txBody>
                </p:sp>
              </p:grpSp>
              <p:sp>
                <p:nvSpPr>
                  <p:cNvPr id="45" name="Rectangle 44"/>
                  <p:cNvSpPr/>
                  <p:nvPr/>
                </p:nvSpPr>
                <p:spPr>
                  <a:xfrm>
                    <a:off x="2695577" y="2480204"/>
                    <a:ext cx="670900" cy="47327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TD</a:t>
                    </a:r>
                    <a:endParaRPr lang="en-US" sz="900" b="0" dirty="0">
                      <a:solidFill>
                        <a:prstClr val="white"/>
                      </a:solidFill>
                      <a:latin typeface="Arial"/>
                    </a:endParaRPr>
                  </a:p>
                </p:txBody>
              </p:sp>
              <p:sp>
                <p:nvSpPr>
                  <p:cNvPr id="46" name="Up-Down Arrow Callout 45"/>
                  <p:cNvSpPr/>
                  <p:nvPr/>
                </p:nvSpPr>
                <p:spPr>
                  <a:xfrm>
                    <a:off x="2839342" y="1833194"/>
                    <a:ext cx="383371" cy="635028"/>
                  </a:xfrm>
                  <a:prstGeom prst="upDownArrowCallout">
                    <a:avLst>
                      <a:gd name="adj1" fmla="val 27172"/>
                      <a:gd name="adj2" fmla="val 28031"/>
                      <a:gd name="adj3" fmla="val 38638"/>
                      <a:gd name="adj4" fmla="val 11317"/>
                    </a:avLst>
                  </a:prstGeom>
                </p:spPr>
                <p:style>
                  <a:lnRef idx="1">
                    <a:schemeClr val="dk1"/>
                  </a:lnRef>
                  <a:fillRef idx="3">
                    <a:schemeClr val="dk1"/>
                  </a:fillRef>
                  <a:effectRef idx="2">
                    <a:schemeClr val="dk1"/>
                  </a:effectRef>
                  <a:fontRef idx="minor">
                    <a:schemeClr val="lt1"/>
                  </a:fontRef>
                </p:style>
                <p:txBody>
                  <a:bodyPr rtlCol="0" anchor="ctr"/>
                  <a:lstStyle/>
                  <a:p>
                    <a:pPr algn="ctr" defTabSz="457200" fontAlgn="auto">
                      <a:spcBef>
                        <a:spcPts val="0"/>
                      </a:spcBef>
                      <a:spcAft>
                        <a:spcPts val="0"/>
                      </a:spcAft>
                    </a:pPr>
                    <a:endParaRPr lang="en-US" sz="900" b="0">
                      <a:solidFill>
                        <a:prstClr val="white"/>
                      </a:solidFill>
                      <a:latin typeface="Arial"/>
                    </a:endParaRPr>
                  </a:p>
                </p:txBody>
              </p:sp>
            </p:grpSp>
          </p:grpSp>
          <p:grpSp>
            <p:nvGrpSpPr>
              <p:cNvPr id="29" name="Group 28"/>
              <p:cNvGrpSpPr/>
              <p:nvPr/>
            </p:nvGrpSpPr>
            <p:grpSpPr>
              <a:xfrm>
                <a:off x="5208105" y="874660"/>
                <a:ext cx="1506180" cy="2078820"/>
                <a:chOff x="2683597" y="874660"/>
                <a:chExt cx="1506180" cy="2078820"/>
              </a:xfrm>
            </p:grpSpPr>
            <p:grpSp>
              <p:nvGrpSpPr>
                <p:cNvPr id="30" name="Group 29"/>
                <p:cNvGrpSpPr/>
                <p:nvPr/>
              </p:nvGrpSpPr>
              <p:grpSpPr>
                <a:xfrm>
                  <a:off x="2683597" y="874660"/>
                  <a:ext cx="682880" cy="2078820"/>
                  <a:chOff x="2683597" y="874660"/>
                  <a:chExt cx="682880" cy="2078820"/>
                </a:xfrm>
              </p:grpSpPr>
              <p:grpSp>
                <p:nvGrpSpPr>
                  <p:cNvPr id="37" name="Group 36"/>
                  <p:cNvGrpSpPr/>
                  <p:nvPr/>
                </p:nvGrpSpPr>
                <p:grpSpPr>
                  <a:xfrm>
                    <a:off x="2683597" y="874660"/>
                    <a:ext cx="670900" cy="958533"/>
                    <a:chOff x="2779440" y="874660"/>
                    <a:chExt cx="670900" cy="958533"/>
                  </a:xfrm>
                </p:grpSpPr>
                <p:sp>
                  <p:nvSpPr>
                    <p:cNvPr id="40" name="Rectangle 39"/>
                    <p:cNvSpPr/>
                    <p:nvPr/>
                  </p:nvSpPr>
                  <p:spPr>
                    <a:xfrm>
                      <a:off x="2779440" y="1377890"/>
                      <a:ext cx="670900" cy="45530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L2</a:t>
                      </a:r>
                      <a:endParaRPr lang="en-US" sz="900" b="0" dirty="0">
                        <a:solidFill>
                          <a:prstClr val="white"/>
                        </a:solidFill>
                        <a:latin typeface="Arial"/>
                      </a:endParaRPr>
                    </a:p>
                  </p:txBody>
                </p:sp>
                <p:sp>
                  <p:nvSpPr>
                    <p:cNvPr id="41" name="Rectangle 40"/>
                    <p:cNvSpPr/>
                    <p:nvPr/>
                  </p:nvSpPr>
                  <p:spPr>
                    <a:xfrm>
                      <a:off x="2779440" y="874660"/>
                      <a:ext cx="670900" cy="45530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Core</a:t>
                      </a:r>
                      <a:endParaRPr lang="en-US" sz="900" b="0" dirty="0">
                        <a:solidFill>
                          <a:prstClr val="white"/>
                        </a:solidFill>
                        <a:latin typeface="Arial"/>
                      </a:endParaRPr>
                    </a:p>
                  </p:txBody>
                </p:sp>
              </p:grpSp>
              <p:sp>
                <p:nvSpPr>
                  <p:cNvPr id="38" name="Rectangle 37"/>
                  <p:cNvSpPr/>
                  <p:nvPr/>
                </p:nvSpPr>
                <p:spPr>
                  <a:xfrm>
                    <a:off x="2695577" y="2480204"/>
                    <a:ext cx="670900" cy="47327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TD</a:t>
                    </a:r>
                    <a:endParaRPr lang="en-US" sz="900" b="0" dirty="0">
                      <a:solidFill>
                        <a:prstClr val="white"/>
                      </a:solidFill>
                      <a:latin typeface="Arial"/>
                    </a:endParaRPr>
                  </a:p>
                </p:txBody>
              </p:sp>
              <p:sp>
                <p:nvSpPr>
                  <p:cNvPr id="39" name="Up-Down Arrow Callout 38"/>
                  <p:cNvSpPr/>
                  <p:nvPr/>
                </p:nvSpPr>
                <p:spPr>
                  <a:xfrm>
                    <a:off x="2839342" y="1833194"/>
                    <a:ext cx="383371" cy="635028"/>
                  </a:xfrm>
                  <a:prstGeom prst="upDownArrowCallout">
                    <a:avLst>
                      <a:gd name="adj1" fmla="val 27172"/>
                      <a:gd name="adj2" fmla="val 28031"/>
                      <a:gd name="adj3" fmla="val 38638"/>
                      <a:gd name="adj4" fmla="val 11317"/>
                    </a:avLst>
                  </a:prstGeom>
                </p:spPr>
                <p:style>
                  <a:lnRef idx="1">
                    <a:schemeClr val="dk1"/>
                  </a:lnRef>
                  <a:fillRef idx="3">
                    <a:schemeClr val="dk1"/>
                  </a:fillRef>
                  <a:effectRef idx="2">
                    <a:schemeClr val="dk1"/>
                  </a:effectRef>
                  <a:fontRef idx="minor">
                    <a:schemeClr val="lt1"/>
                  </a:fontRef>
                </p:style>
                <p:txBody>
                  <a:bodyPr rtlCol="0" anchor="ctr"/>
                  <a:lstStyle/>
                  <a:p>
                    <a:pPr algn="ctr" defTabSz="457200" fontAlgn="auto">
                      <a:spcBef>
                        <a:spcPts val="0"/>
                      </a:spcBef>
                      <a:spcAft>
                        <a:spcPts val="0"/>
                      </a:spcAft>
                    </a:pPr>
                    <a:endParaRPr lang="en-US" sz="900" b="0">
                      <a:solidFill>
                        <a:prstClr val="white"/>
                      </a:solidFill>
                      <a:latin typeface="Arial"/>
                    </a:endParaRPr>
                  </a:p>
                </p:txBody>
              </p:sp>
            </p:grpSp>
            <p:grpSp>
              <p:nvGrpSpPr>
                <p:cNvPr id="31" name="Group 30"/>
                <p:cNvGrpSpPr/>
                <p:nvPr/>
              </p:nvGrpSpPr>
              <p:grpSpPr>
                <a:xfrm>
                  <a:off x="3506897" y="874660"/>
                  <a:ext cx="682880" cy="2078820"/>
                  <a:chOff x="2683597" y="874660"/>
                  <a:chExt cx="682880" cy="2078820"/>
                </a:xfrm>
              </p:grpSpPr>
              <p:grpSp>
                <p:nvGrpSpPr>
                  <p:cNvPr id="32" name="Group 31"/>
                  <p:cNvGrpSpPr/>
                  <p:nvPr/>
                </p:nvGrpSpPr>
                <p:grpSpPr>
                  <a:xfrm>
                    <a:off x="2683597" y="874660"/>
                    <a:ext cx="670900" cy="958533"/>
                    <a:chOff x="2779440" y="874660"/>
                    <a:chExt cx="670900" cy="958533"/>
                  </a:xfrm>
                </p:grpSpPr>
                <p:sp>
                  <p:nvSpPr>
                    <p:cNvPr id="35" name="Rectangle 34"/>
                    <p:cNvSpPr/>
                    <p:nvPr/>
                  </p:nvSpPr>
                  <p:spPr>
                    <a:xfrm>
                      <a:off x="2779440" y="1377890"/>
                      <a:ext cx="670900" cy="45530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L2</a:t>
                      </a:r>
                      <a:endParaRPr lang="en-US" sz="900" b="0" dirty="0">
                        <a:solidFill>
                          <a:prstClr val="white"/>
                        </a:solidFill>
                        <a:latin typeface="Arial"/>
                      </a:endParaRPr>
                    </a:p>
                  </p:txBody>
                </p:sp>
                <p:sp>
                  <p:nvSpPr>
                    <p:cNvPr id="36" name="Rectangle 35"/>
                    <p:cNvSpPr/>
                    <p:nvPr/>
                  </p:nvSpPr>
                  <p:spPr>
                    <a:xfrm>
                      <a:off x="2779440" y="874660"/>
                      <a:ext cx="670900" cy="45530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Core</a:t>
                      </a:r>
                      <a:endParaRPr lang="en-US" sz="900" b="0" dirty="0">
                        <a:solidFill>
                          <a:prstClr val="white"/>
                        </a:solidFill>
                        <a:latin typeface="Arial"/>
                      </a:endParaRPr>
                    </a:p>
                  </p:txBody>
                </p:sp>
              </p:grpSp>
              <p:sp>
                <p:nvSpPr>
                  <p:cNvPr id="33" name="Rectangle 32"/>
                  <p:cNvSpPr/>
                  <p:nvPr/>
                </p:nvSpPr>
                <p:spPr>
                  <a:xfrm>
                    <a:off x="2695577" y="2480204"/>
                    <a:ext cx="670900" cy="47327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TD</a:t>
                    </a:r>
                    <a:endParaRPr lang="en-US" sz="900" b="0" dirty="0">
                      <a:solidFill>
                        <a:prstClr val="white"/>
                      </a:solidFill>
                      <a:latin typeface="Arial"/>
                    </a:endParaRPr>
                  </a:p>
                </p:txBody>
              </p:sp>
              <p:sp>
                <p:nvSpPr>
                  <p:cNvPr id="34" name="Up-Down Arrow Callout 33"/>
                  <p:cNvSpPr/>
                  <p:nvPr/>
                </p:nvSpPr>
                <p:spPr>
                  <a:xfrm>
                    <a:off x="2839342" y="1833194"/>
                    <a:ext cx="383371" cy="635028"/>
                  </a:xfrm>
                  <a:prstGeom prst="upDownArrowCallout">
                    <a:avLst>
                      <a:gd name="adj1" fmla="val 27172"/>
                      <a:gd name="adj2" fmla="val 28031"/>
                      <a:gd name="adj3" fmla="val 38638"/>
                      <a:gd name="adj4" fmla="val 11317"/>
                    </a:avLst>
                  </a:prstGeom>
                </p:spPr>
                <p:style>
                  <a:lnRef idx="1">
                    <a:schemeClr val="dk1"/>
                  </a:lnRef>
                  <a:fillRef idx="3">
                    <a:schemeClr val="dk1"/>
                  </a:fillRef>
                  <a:effectRef idx="2">
                    <a:schemeClr val="dk1"/>
                  </a:effectRef>
                  <a:fontRef idx="minor">
                    <a:schemeClr val="lt1"/>
                  </a:fontRef>
                </p:style>
                <p:txBody>
                  <a:bodyPr rtlCol="0" anchor="ctr"/>
                  <a:lstStyle/>
                  <a:p>
                    <a:pPr algn="ctr" defTabSz="457200" fontAlgn="auto">
                      <a:spcBef>
                        <a:spcPts val="0"/>
                      </a:spcBef>
                      <a:spcAft>
                        <a:spcPts val="0"/>
                      </a:spcAft>
                    </a:pPr>
                    <a:endParaRPr lang="en-US" sz="900" b="0">
                      <a:solidFill>
                        <a:prstClr val="white"/>
                      </a:solidFill>
                      <a:latin typeface="Arial"/>
                    </a:endParaRPr>
                  </a:p>
                </p:txBody>
              </p:sp>
            </p:grpSp>
          </p:grpSp>
        </p:grpSp>
        <p:grpSp>
          <p:nvGrpSpPr>
            <p:cNvPr id="11" name="Group 10"/>
            <p:cNvGrpSpPr/>
            <p:nvPr/>
          </p:nvGrpSpPr>
          <p:grpSpPr>
            <a:xfrm>
              <a:off x="1191028" y="2556771"/>
              <a:ext cx="1102194" cy="1299639"/>
              <a:chOff x="958421" y="2677902"/>
              <a:chExt cx="1102194" cy="1299639"/>
            </a:xfrm>
          </p:grpSpPr>
          <p:grpSp>
            <p:nvGrpSpPr>
              <p:cNvPr id="21" name="Group 20"/>
              <p:cNvGrpSpPr/>
              <p:nvPr/>
            </p:nvGrpSpPr>
            <p:grpSpPr>
              <a:xfrm>
                <a:off x="958421" y="2677902"/>
                <a:ext cx="1102194" cy="533182"/>
                <a:chOff x="575055" y="2677902"/>
                <a:chExt cx="1102194" cy="533182"/>
              </a:xfrm>
            </p:grpSpPr>
            <p:sp>
              <p:nvSpPr>
                <p:cNvPr id="25" name="Rectangle 24"/>
                <p:cNvSpPr/>
                <p:nvPr/>
              </p:nvSpPr>
              <p:spPr>
                <a:xfrm>
                  <a:off x="575055" y="2677902"/>
                  <a:ext cx="646939" cy="53318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MC</a:t>
                  </a:r>
                  <a:endParaRPr lang="en-US" sz="900" b="0" dirty="0">
                    <a:solidFill>
                      <a:prstClr val="white"/>
                    </a:solidFill>
                    <a:latin typeface="Arial"/>
                  </a:endParaRPr>
                </a:p>
              </p:txBody>
            </p:sp>
            <p:sp>
              <p:nvSpPr>
                <p:cNvPr id="26" name="Left Arrow Callout 25"/>
                <p:cNvSpPr/>
                <p:nvPr/>
              </p:nvSpPr>
              <p:spPr>
                <a:xfrm>
                  <a:off x="1221995" y="2782741"/>
                  <a:ext cx="455254" cy="317514"/>
                </a:xfrm>
                <a:prstGeom prst="leftArrowCallout">
                  <a:avLst>
                    <a:gd name="adj1" fmla="val 29651"/>
                    <a:gd name="adj2" fmla="val 36628"/>
                    <a:gd name="adj3" fmla="val 41277"/>
                    <a:gd name="adj4" fmla="val 22424"/>
                  </a:avLst>
                </a:prstGeom>
              </p:spPr>
              <p:style>
                <a:lnRef idx="1">
                  <a:schemeClr val="dk1"/>
                </a:lnRef>
                <a:fillRef idx="3">
                  <a:schemeClr val="dk1"/>
                </a:fillRef>
                <a:effectRef idx="2">
                  <a:schemeClr val="dk1"/>
                </a:effectRef>
                <a:fontRef idx="minor">
                  <a:schemeClr val="lt1"/>
                </a:fontRef>
              </p:style>
              <p:txBody>
                <a:bodyPr rtlCol="0" anchor="ctr"/>
                <a:lstStyle/>
                <a:p>
                  <a:pPr algn="ctr" defTabSz="457200" fontAlgn="auto">
                    <a:spcBef>
                      <a:spcPts val="0"/>
                    </a:spcBef>
                    <a:spcAft>
                      <a:spcPts val="0"/>
                    </a:spcAft>
                  </a:pPr>
                  <a:endParaRPr lang="en-US" sz="900" b="0">
                    <a:solidFill>
                      <a:prstClr val="white"/>
                    </a:solidFill>
                    <a:latin typeface="Arial"/>
                  </a:endParaRPr>
                </a:p>
              </p:txBody>
            </p:sp>
          </p:grpSp>
          <p:grpSp>
            <p:nvGrpSpPr>
              <p:cNvPr id="22" name="Group 21"/>
              <p:cNvGrpSpPr/>
              <p:nvPr/>
            </p:nvGrpSpPr>
            <p:grpSpPr>
              <a:xfrm>
                <a:off x="958421" y="3444359"/>
                <a:ext cx="1102194" cy="533182"/>
                <a:chOff x="575055" y="2677902"/>
                <a:chExt cx="1102194" cy="533182"/>
              </a:xfrm>
            </p:grpSpPr>
            <p:sp>
              <p:nvSpPr>
                <p:cNvPr id="23" name="Rectangle 22"/>
                <p:cNvSpPr/>
                <p:nvPr/>
              </p:nvSpPr>
              <p:spPr>
                <a:xfrm>
                  <a:off x="575055" y="2677902"/>
                  <a:ext cx="646939" cy="53318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MC</a:t>
                  </a:r>
                  <a:endParaRPr lang="en-US" sz="900" b="0" dirty="0">
                    <a:solidFill>
                      <a:prstClr val="white"/>
                    </a:solidFill>
                    <a:latin typeface="Arial"/>
                  </a:endParaRPr>
                </a:p>
              </p:txBody>
            </p:sp>
            <p:sp>
              <p:nvSpPr>
                <p:cNvPr id="24" name="Left Arrow Callout 23"/>
                <p:cNvSpPr/>
                <p:nvPr/>
              </p:nvSpPr>
              <p:spPr>
                <a:xfrm>
                  <a:off x="1221995" y="2782741"/>
                  <a:ext cx="455254" cy="317514"/>
                </a:xfrm>
                <a:prstGeom prst="leftArrowCallout">
                  <a:avLst>
                    <a:gd name="adj1" fmla="val 29651"/>
                    <a:gd name="adj2" fmla="val 36628"/>
                    <a:gd name="adj3" fmla="val 41277"/>
                    <a:gd name="adj4" fmla="val 22424"/>
                  </a:avLst>
                </a:prstGeom>
              </p:spPr>
              <p:style>
                <a:lnRef idx="1">
                  <a:schemeClr val="dk1"/>
                </a:lnRef>
                <a:fillRef idx="3">
                  <a:schemeClr val="dk1"/>
                </a:fillRef>
                <a:effectRef idx="2">
                  <a:schemeClr val="dk1"/>
                </a:effectRef>
                <a:fontRef idx="minor">
                  <a:schemeClr val="lt1"/>
                </a:fontRef>
              </p:style>
              <p:txBody>
                <a:bodyPr rtlCol="0" anchor="ctr"/>
                <a:lstStyle/>
                <a:p>
                  <a:pPr algn="ctr" defTabSz="457200" fontAlgn="auto">
                    <a:spcBef>
                      <a:spcPts val="0"/>
                    </a:spcBef>
                    <a:spcAft>
                      <a:spcPts val="0"/>
                    </a:spcAft>
                  </a:pPr>
                  <a:endParaRPr lang="en-US" sz="900" b="0">
                    <a:solidFill>
                      <a:prstClr val="white"/>
                    </a:solidFill>
                    <a:latin typeface="Arial"/>
                  </a:endParaRPr>
                </a:p>
              </p:txBody>
            </p:sp>
          </p:grpSp>
        </p:grpSp>
        <p:grpSp>
          <p:nvGrpSpPr>
            <p:cNvPr id="12" name="Group 11"/>
            <p:cNvGrpSpPr/>
            <p:nvPr/>
          </p:nvGrpSpPr>
          <p:grpSpPr>
            <a:xfrm flipH="1">
              <a:off x="7551820" y="2556771"/>
              <a:ext cx="1042289" cy="1299639"/>
              <a:chOff x="958421" y="2677902"/>
              <a:chExt cx="1102194" cy="1299639"/>
            </a:xfrm>
          </p:grpSpPr>
          <p:grpSp>
            <p:nvGrpSpPr>
              <p:cNvPr id="15" name="Group 14"/>
              <p:cNvGrpSpPr/>
              <p:nvPr/>
            </p:nvGrpSpPr>
            <p:grpSpPr>
              <a:xfrm>
                <a:off x="958421" y="2677902"/>
                <a:ext cx="1102194" cy="533182"/>
                <a:chOff x="575055" y="2677902"/>
                <a:chExt cx="1102194" cy="533182"/>
              </a:xfrm>
            </p:grpSpPr>
            <p:sp>
              <p:nvSpPr>
                <p:cNvPr id="19" name="Rectangle 18"/>
                <p:cNvSpPr/>
                <p:nvPr/>
              </p:nvSpPr>
              <p:spPr>
                <a:xfrm>
                  <a:off x="575055" y="2677902"/>
                  <a:ext cx="646939" cy="53318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MC</a:t>
                  </a:r>
                  <a:endParaRPr lang="en-US" sz="900" b="0" dirty="0">
                    <a:solidFill>
                      <a:prstClr val="white"/>
                    </a:solidFill>
                    <a:latin typeface="Arial"/>
                  </a:endParaRPr>
                </a:p>
              </p:txBody>
            </p:sp>
            <p:sp>
              <p:nvSpPr>
                <p:cNvPr id="20" name="Left Arrow Callout 19"/>
                <p:cNvSpPr/>
                <p:nvPr/>
              </p:nvSpPr>
              <p:spPr>
                <a:xfrm>
                  <a:off x="1221995" y="2782741"/>
                  <a:ext cx="455254" cy="317514"/>
                </a:xfrm>
                <a:prstGeom prst="leftArrowCallout">
                  <a:avLst>
                    <a:gd name="adj1" fmla="val 29651"/>
                    <a:gd name="adj2" fmla="val 36628"/>
                    <a:gd name="adj3" fmla="val 41277"/>
                    <a:gd name="adj4" fmla="val 22424"/>
                  </a:avLst>
                </a:prstGeom>
              </p:spPr>
              <p:style>
                <a:lnRef idx="1">
                  <a:schemeClr val="dk1"/>
                </a:lnRef>
                <a:fillRef idx="3">
                  <a:schemeClr val="dk1"/>
                </a:fillRef>
                <a:effectRef idx="2">
                  <a:schemeClr val="dk1"/>
                </a:effectRef>
                <a:fontRef idx="minor">
                  <a:schemeClr val="lt1"/>
                </a:fontRef>
              </p:style>
              <p:txBody>
                <a:bodyPr rtlCol="0" anchor="ctr"/>
                <a:lstStyle/>
                <a:p>
                  <a:pPr algn="ctr" defTabSz="457200" fontAlgn="auto">
                    <a:spcBef>
                      <a:spcPts val="0"/>
                    </a:spcBef>
                    <a:spcAft>
                      <a:spcPts val="0"/>
                    </a:spcAft>
                  </a:pPr>
                  <a:endParaRPr lang="en-US" sz="900" b="0">
                    <a:solidFill>
                      <a:prstClr val="white"/>
                    </a:solidFill>
                    <a:latin typeface="Arial"/>
                  </a:endParaRPr>
                </a:p>
              </p:txBody>
            </p:sp>
          </p:grpSp>
          <p:grpSp>
            <p:nvGrpSpPr>
              <p:cNvPr id="16" name="Group 15"/>
              <p:cNvGrpSpPr/>
              <p:nvPr/>
            </p:nvGrpSpPr>
            <p:grpSpPr>
              <a:xfrm>
                <a:off x="958421" y="3444359"/>
                <a:ext cx="1102194" cy="533182"/>
                <a:chOff x="575055" y="2677902"/>
                <a:chExt cx="1102194" cy="533182"/>
              </a:xfrm>
            </p:grpSpPr>
            <p:sp>
              <p:nvSpPr>
                <p:cNvPr id="17" name="Rectangle 16"/>
                <p:cNvSpPr/>
                <p:nvPr/>
              </p:nvSpPr>
              <p:spPr>
                <a:xfrm>
                  <a:off x="575055" y="2677902"/>
                  <a:ext cx="646939" cy="53318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457200" fontAlgn="auto">
                    <a:spcBef>
                      <a:spcPts val="0"/>
                    </a:spcBef>
                    <a:spcAft>
                      <a:spcPts val="0"/>
                    </a:spcAft>
                  </a:pPr>
                  <a:r>
                    <a:rPr lang="en-US" sz="900" b="0" dirty="0" smtClean="0">
                      <a:solidFill>
                        <a:prstClr val="white"/>
                      </a:solidFill>
                      <a:latin typeface="Arial"/>
                    </a:rPr>
                    <a:t>MC</a:t>
                  </a:r>
                  <a:endParaRPr lang="en-US" sz="900" b="0" dirty="0">
                    <a:solidFill>
                      <a:prstClr val="white"/>
                    </a:solidFill>
                    <a:latin typeface="Arial"/>
                  </a:endParaRPr>
                </a:p>
              </p:txBody>
            </p:sp>
            <p:sp>
              <p:nvSpPr>
                <p:cNvPr id="18" name="Left Arrow Callout 17"/>
                <p:cNvSpPr/>
                <p:nvPr/>
              </p:nvSpPr>
              <p:spPr>
                <a:xfrm>
                  <a:off x="1221995" y="2782741"/>
                  <a:ext cx="455254" cy="317514"/>
                </a:xfrm>
                <a:prstGeom prst="leftArrowCallout">
                  <a:avLst>
                    <a:gd name="adj1" fmla="val 29651"/>
                    <a:gd name="adj2" fmla="val 36628"/>
                    <a:gd name="adj3" fmla="val 41277"/>
                    <a:gd name="adj4" fmla="val 22424"/>
                  </a:avLst>
                </a:prstGeom>
              </p:spPr>
              <p:style>
                <a:lnRef idx="1">
                  <a:schemeClr val="dk1"/>
                </a:lnRef>
                <a:fillRef idx="3">
                  <a:schemeClr val="dk1"/>
                </a:fillRef>
                <a:effectRef idx="2">
                  <a:schemeClr val="dk1"/>
                </a:effectRef>
                <a:fontRef idx="minor">
                  <a:schemeClr val="lt1"/>
                </a:fontRef>
              </p:style>
              <p:txBody>
                <a:bodyPr rtlCol="0" anchor="ctr"/>
                <a:lstStyle/>
                <a:p>
                  <a:pPr algn="ctr" defTabSz="457200" fontAlgn="auto">
                    <a:spcBef>
                      <a:spcPts val="0"/>
                    </a:spcBef>
                    <a:spcAft>
                      <a:spcPts val="0"/>
                    </a:spcAft>
                  </a:pPr>
                  <a:endParaRPr lang="en-US" sz="900" b="0">
                    <a:solidFill>
                      <a:prstClr val="white"/>
                    </a:solidFill>
                    <a:latin typeface="Arial"/>
                  </a:endParaRPr>
                </a:p>
              </p:txBody>
            </p:sp>
          </p:grpSp>
        </p:grpSp>
        <p:sp>
          <p:nvSpPr>
            <p:cNvPr id="13" name="Rectangle 12"/>
            <p:cNvSpPr/>
            <p:nvPr/>
          </p:nvSpPr>
          <p:spPr>
            <a:xfrm>
              <a:off x="1179048" y="1220814"/>
              <a:ext cx="970407" cy="74286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457200" fontAlgn="auto">
                <a:spcBef>
                  <a:spcPts val="0"/>
                </a:spcBef>
                <a:spcAft>
                  <a:spcPts val="0"/>
                </a:spcAft>
              </a:pPr>
              <a:r>
                <a:rPr lang="en-US" sz="800" b="0" dirty="0" err="1" smtClean="0">
                  <a:solidFill>
                    <a:prstClr val="white"/>
                  </a:solidFill>
                  <a:latin typeface="Arial"/>
                </a:rPr>
                <a:t>PCIe</a:t>
              </a:r>
              <a:r>
                <a:rPr lang="en-US" sz="800" b="0" dirty="0" smtClean="0">
                  <a:solidFill>
                    <a:prstClr val="white"/>
                  </a:solidFill>
                  <a:latin typeface="Arial"/>
                </a:rPr>
                <a:t> Client Logic</a:t>
              </a:r>
              <a:endParaRPr lang="en-US" sz="800" b="0" dirty="0">
                <a:solidFill>
                  <a:prstClr val="white"/>
                </a:solidFill>
                <a:latin typeface="Arial"/>
              </a:endParaRPr>
            </a:p>
          </p:txBody>
        </p:sp>
        <p:sp>
          <p:nvSpPr>
            <p:cNvPr id="14" name="Left Arrow Callout 13"/>
            <p:cNvSpPr/>
            <p:nvPr/>
          </p:nvSpPr>
          <p:spPr>
            <a:xfrm rot="2521518">
              <a:off x="2065599" y="1972663"/>
              <a:ext cx="455254" cy="317514"/>
            </a:xfrm>
            <a:prstGeom prst="leftArrowCallout">
              <a:avLst>
                <a:gd name="adj1" fmla="val 29651"/>
                <a:gd name="adj2" fmla="val 36628"/>
                <a:gd name="adj3" fmla="val 41277"/>
                <a:gd name="adj4" fmla="val 22424"/>
              </a:avLst>
            </a:prstGeom>
          </p:spPr>
          <p:style>
            <a:lnRef idx="1">
              <a:schemeClr val="dk1"/>
            </a:lnRef>
            <a:fillRef idx="3">
              <a:schemeClr val="dk1"/>
            </a:fillRef>
            <a:effectRef idx="2">
              <a:schemeClr val="dk1"/>
            </a:effectRef>
            <a:fontRef idx="minor">
              <a:schemeClr val="lt1"/>
            </a:fontRef>
          </p:style>
          <p:txBody>
            <a:bodyPr rtlCol="0" anchor="ctr"/>
            <a:lstStyle/>
            <a:p>
              <a:pPr algn="ctr" defTabSz="457200" fontAlgn="auto">
                <a:spcBef>
                  <a:spcPts val="0"/>
                </a:spcBef>
                <a:spcAft>
                  <a:spcPts val="0"/>
                </a:spcAft>
              </a:pPr>
              <a:endParaRPr lang="en-US" sz="900" b="0">
                <a:solidFill>
                  <a:prstClr val="white"/>
                </a:solidFill>
                <a:latin typeface="Arial"/>
              </a:endParaRPr>
            </a:p>
          </p:txBody>
        </p:sp>
      </p:grpSp>
      <p:sp>
        <p:nvSpPr>
          <p:cNvPr id="99" name="TextBox 98"/>
          <p:cNvSpPr txBox="1"/>
          <p:nvPr/>
        </p:nvSpPr>
        <p:spPr>
          <a:xfrm>
            <a:off x="705449" y="5479345"/>
            <a:ext cx="3769007" cy="646331"/>
          </a:xfrm>
          <a:prstGeom prst="rect">
            <a:avLst/>
          </a:prstGeom>
          <a:noFill/>
        </p:spPr>
        <p:txBody>
          <a:bodyPr wrap="square" rtlCol="0">
            <a:spAutoFit/>
          </a:bodyPr>
          <a:lstStyle/>
          <a:p>
            <a:pPr defTabSz="457200" fontAlgn="auto">
              <a:spcBef>
                <a:spcPts val="0"/>
              </a:spcBef>
              <a:spcAft>
                <a:spcPts val="0"/>
              </a:spcAft>
            </a:pPr>
            <a:r>
              <a:rPr lang="en-US" sz="1800" b="0" dirty="0" smtClean="0">
                <a:solidFill>
                  <a:prstClr val="black"/>
                </a:solidFill>
                <a:latin typeface="Arial"/>
              </a:rPr>
              <a:t>Block Diagram of the Intel Knights Corner (MIC) micro-architecture</a:t>
            </a:r>
            <a:endParaRPr lang="en-US" sz="1800" b="0" dirty="0">
              <a:solidFill>
                <a:prstClr val="black"/>
              </a:solidFill>
              <a:latin typeface="Arial"/>
            </a:endParaRPr>
          </a:p>
        </p:txBody>
      </p:sp>
      <p:sp>
        <p:nvSpPr>
          <p:cNvPr id="100" name="TextBox 99"/>
          <p:cNvSpPr txBox="1"/>
          <p:nvPr/>
        </p:nvSpPr>
        <p:spPr>
          <a:xfrm>
            <a:off x="5217440" y="4681306"/>
            <a:ext cx="3457518" cy="369332"/>
          </a:xfrm>
          <a:prstGeom prst="rect">
            <a:avLst/>
          </a:prstGeom>
          <a:noFill/>
        </p:spPr>
        <p:txBody>
          <a:bodyPr wrap="square" rtlCol="0">
            <a:spAutoFit/>
          </a:bodyPr>
          <a:lstStyle/>
          <a:p>
            <a:pPr algn="ctr" defTabSz="457200" fontAlgn="auto">
              <a:spcBef>
                <a:spcPts val="0"/>
              </a:spcBef>
              <a:spcAft>
                <a:spcPts val="0"/>
              </a:spcAft>
            </a:pPr>
            <a:r>
              <a:rPr lang="en-US" sz="1800" b="0" dirty="0" smtClean="0">
                <a:solidFill>
                  <a:prstClr val="black"/>
                </a:solidFill>
                <a:latin typeface="Arial"/>
              </a:rPr>
              <a:t>PGAS Abstraction</a:t>
            </a:r>
            <a:endParaRPr lang="en-US" sz="1800" b="0" dirty="0">
              <a:solidFill>
                <a:prstClr val="black"/>
              </a:solidFill>
              <a:latin typeface="Arial"/>
            </a:endParaRPr>
          </a:p>
        </p:txBody>
      </p:sp>
      <p:grpSp>
        <p:nvGrpSpPr>
          <p:cNvPr id="104" name="Group 103"/>
          <p:cNvGrpSpPr/>
          <p:nvPr/>
        </p:nvGrpSpPr>
        <p:grpSpPr>
          <a:xfrm>
            <a:off x="4803657" y="2527145"/>
            <a:ext cx="4001905" cy="1871742"/>
            <a:chOff x="5103166" y="2435482"/>
            <a:chExt cx="4001905" cy="1871742"/>
          </a:xfrm>
        </p:grpSpPr>
        <p:sp>
          <p:nvSpPr>
            <p:cNvPr id="82" name="TextBox 81"/>
            <p:cNvSpPr txBox="1"/>
            <p:nvPr/>
          </p:nvSpPr>
          <p:spPr>
            <a:xfrm>
              <a:off x="5103166" y="2435482"/>
              <a:ext cx="793584" cy="276999"/>
            </a:xfrm>
            <a:prstGeom prst="rect">
              <a:avLst/>
            </a:prstGeom>
            <a:noFill/>
          </p:spPr>
          <p:txBody>
            <a:bodyPr wrap="square" rtlCol="0">
              <a:spAutoFit/>
            </a:bodyPr>
            <a:lstStyle/>
            <a:p>
              <a:pPr algn="ctr" defTabSz="457200" fontAlgn="auto">
                <a:spcBef>
                  <a:spcPts val="0"/>
                </a:spcBef>
                <a:spcAft>
                  <a:spcPts val="0"/>
                </a:spcAft>
              </a:pPr>
              <a:r>
                <a:rPr lang="en-US" sz="1200" b="0" dirty="0" smtClean="0">
                  <a:solidFill>
                    <a:prstClr val="black"/>
                  </a:solidFill>
                  <a:latin typeface="Arial"/>
                </a:rPr>
                <a:t>Thread 0</a:t>
              </a:r>
              <a:endParaRPr lang="en-US" sz="1200" b="0" dirty="0">
                <a:solidFill>
                  <a:prstClr val="black"/>
                </a:solidFill>
                <a:latin typeface="Arial"/>
              </a:endParaRPr>
            </a:p>
          </p:txBody>
        </p:sp>
        <p:sp>
          <p:nvSpPr>
            <p:cNvPr id="83" name="TextBox 82"/>
            <p:cNvSpPr txBox="1"/>
            <p:nvPr/>
          </p:nvSpPr>
          <p:spPr>
            <a:xfrm>
              <a:off x="6134293" y="2435482"/>
              <a:ext cx="793584" cy="276999"/>
            </a:xfrm>
            <a:prstGeom prst="rect">
              <a:avLst/>
            </a:prstGeom>
            <a:noFill/>
          </p:spPr>
          <p:txBody>
            <a:bodyPr wrap="square" rtlCol="0">
              <a:spAutoFit/>
            </a:bodyPr>
            <a:lstStyle/>
            <a:p>
              <a:pPr algn="ctr" defTabSz="457200" fontAlgn="auto">
                <a:spcBef>
                  <a:spcPts val="0"/>
                </a:spcBef>
                <a:spcAft>
                  <a:spcPts val="0"/>
                </a:spcAft>
              </a:pPr>
              <a:r>
                <a:rPr lang="en-US" sz="1200" b="0" dirty="0" smtClean="0">
                  <a:solidFill>
                    <a:prstClr val="black"/>
                  </a:solidFill>
                  <a:latin typeface="Arial"/>
                </a:rPr>
                <a:t>Thread 1</a:t>
              </a:r>
              <a:endParaRPr lang="en-US" sz="1200" b="0" dirty="0">
                <a:solidFill>
                  <a:prstClr val="black"/>
                </a:solidFill>
                <a:latin typeface="Arial"/>
              </a:endParaRPr>
            </a:p>
          </p:txBody>
        </p:sp>
        <p:sp>
          <p:nvSpPr>
            <p:cNvPr id="84" name="TextBox 83"/>
            <p:cNvSpPr txBox="1"/>
            <p:nvPr/>
          </p:nvSpPr>
          <p:spPr>
            <a:xfrm>
              <a:off x="7219391" y="2435482"/>
              <a:ext cx="793584" cy="276999"/>
            </a:xfrm>
            <a:prstGeom prst="rect">
              <a:avLst/>
            </a:prstGeom>
            <a:noFill/>
          </p:spPr>
          <p:txBody>
            <a:bodyPr wrap="square" rtlCol="0">
              <a:spAutoFit/>
            </a:bodyPr>
            <a:lstStyle/>
            <a:p>
              <a:pPr algn="ctr" defTabSz="457200" fontAlgn="auto">
                <a:spcBef>
                  <a:spcPts val="0"/>
                </a:spcBef>
                <a:spcAft>
                  <a:spcPts val="0"/>
                </a:spcAft>
              </a:pPr>
              <a:r>
                <a:rPr lang="en-US" sz="1200" b="0" dirty="0" smtClean="0">
                  <a:solidFill>
                    <a:prstClr val="black"/>
                  </a:solidFill>
                  <a:latin typeface="Arial"/>
                </a:rPr>
                <a:t>Thread 2</a:t>
              </a:r>
              <a:endParaRPr lang="en-US" sz="1200" b="0" dirty="0">
                <a:solidFill>
                  <a:prstClr val="black"/>
                </a:solidFill>
                <a:latin typeface="Arial"/>
              </a:endParaRPr>
            </a:p>
          </p:txBody>
        </p:sp>
        <p:sp>
          <p:nvSpPr>
            <p:cNvPr id="85" name="TextBox 84"/>
            <p:cNvSpPr txBox="1"/>
            <p:nvPr/>
          </p:nvSpPr>
          <p:spPr>
            <a:xfrm>
              <a:off x="8290008" y="2435482"/>
              <a:ext cx="793584" cy="276999"/>
            </a:xfrm>
            <a:prstGeom prst="rect">
              <a:avLst/>
            </a:prstGeom>
            <a:noFill/>
          </p:spPr>
          <p:txBody>
            <a:bodyPr wrap="square" rtlCol="0">
              <a:spAutoFit/>
            </a:bodyPr>
            <a:lstStyle/>
            <a:p>
              <a:pPr algn="ctr" defTabSz="457200" fontAlgn="auto">
                <a:spcBef>
                  <a:spcPts val="0"/>
                </a:spcBef>
                <a:spcAft>
                  <a:spcPts val="0"/>
                </a:spcAft>
              </a:pPr>
              <a:r>
                <a:rPr lang="en-US" sz="1200" b="0" dirty="0" smtClean="0">
                  <a:solidFill>
                    <a:prstClr val="black"/>
                  </a:solidFill>
                  <a:latin typeface="Arial"/>
                </a:rPr>
                <a:t>Thread 3</a:t>
              </a:r>
              <a:endParaRPr lang="en-US" sz="1200" b="0" dirty="0">
                <a:solidFill>
                  <a:prstClr val="black"/>
                </a:solidFill>
                <a:latin typeface="Arial"/>
              </a:endParaRPr>
            </a:p>
          </p:txBody>
        </p:sp>
        <p:grpSp>
          <p:nvGrpSpPr>
            <p:cNvPr id="3" name="Group 2"/>
            <p:cNvGrpSpPr/>
            <p:nvPr/>
          </p:nvGrpSpPr>
          <p:grpSpPr>
            <a:xfrm>
              <a:off x="5103166" y="2749609"/>
              <a:ext cx="4001905" cy="1557615"/>
              <a:chOff x="4988673" y="1167740"/>
              <a:chExt cx="4001905" cy="1557615"/>
            </a:xfrm>
          </p:grpSpPr>
          <p:sp>
            <p:nvSpPr>
              <p:cNvPr id="87" name="Rectangle 86"/>
              <p:cNvSpPr/>
              <p:nvPr/>
            </p:nvSpPr>
            <p:spPr bwMode="auto">
              <a:xfrm>
                <a:off x="4988673" y="1167740"/>
                <a:ext cx="793584" cy="803062"/>
              </a:xfrm>
              <a:prstGeom prst="rect">
                <a:avLst/>
              </a:prstGeom>
              <a:ln w="57150"/>
            </p:spPr>
            <p:style>
              <a:lnRef idx="1">
                <a:schemeClr val="accent5"/>
              </a:lnRef>
              <a:fillRef idx="2">
                <a:schemeClr val="accent5"/>
              </a:fillRef>
              <a:effectRef idx="1">
                <a:schemeClr val="accent5"/>
              </a:effectRef>
              <a:fontRef idx="minor">
                <a:schemeClr val="dk1"/>
              </a:fontRef>
            </p:style>
            <p:txBody>
              <a:bodyPr anchor="ctr" anchorCtr="1"/>
              <a:lstStyle/>
              <a:p>
                <a:pPr algn="ctr" defTabSz="457200" fontAlgn="auto">
                  <a:spcBef>
                    <a:spcPts val="0"/>
                  </a:spcBef>
                  <a:spcAft>
                    <a:spcPts val="0"/>
                  </a:spcAft>
                  <a:defRPr/>
                </a:pPr>
                <a:r>
                  <a:rPr lang="en-US" sz="1200" b="0" dirty="0" smtClean="0">
                    <a:solidFill>
                      <a:prstClr val="black"/>
                    </a:solidFill>
                    <a:latin typeface="Arial"/>
                  </a:rPr>
                  <a:t>Private Memory</a:t>
                </a:r>
                <a:endParaRPr lang="en-US" sz="1200" b="0" dirty="0">
                  <a:solidFill>
                    <a:prstClr val="black"/>
                  </a:solidFill>
                  <a:latin typeface="Arial"/>
                </a:endParaRPr>
              </a:p>
            </p:txBody>
          </p:sp>
          <p:sp>
            <p:nvSpPr>
              <p:cNvPr id="88" name="Rectangle 87"/>
              <p:cNvSpPr/>
              <p:nvPr/>
            </p:nvSpPr>
            <p:spPr bwMode="auto">
              <a:xfrm>
                <a:off x="4988673" y="2064010"/>
                <a:ext cx="4001905" cy="661345"/>
              </a:xfrm>
              <a:prstGeom prst="rect">
                <a:avLst/>
              </a:prstGeom>
              <a:ln w="57150"/>
            </p:spPr>
            <p:style>
              <a:lnRef idx="1">
                <a:schemeClr val="accent1"/>
              </a:lnRef>
              <a:fillRef idx="2">
                <a:schemeClr val="accent1"/>
              </a:fillRef>
              <a:effectRef idx="1">
                <a:schemeClr val="accent1"/>
              </a:effectRef>
              <a:fontRef idx="minor">
                <a:schemeClr val="dk1"/>
              </a:fontRef>
            </p:style>
            <p:txBody>
              <a:bodyPr anchor="ctr" anchorCtr="1"/>
              <a:lstStyle/>
              <a:p>
                <a:pPr algn="ctr" defTabSz="457200" fontAlgn="auto">
                  <a:spcBef>
                    <a:spcPts val="0"/>
                  </a:spcBef>
                  <a:spcAft>
                    <a:spcPts val="0"/>
                  </a:spcAft>
                  <a:defRPr/>
                </a:pPr>
                <a:r>
                  <a:rPr lang="en-US" sz="1600" b="0" dirty="0" smtClean="0">
                    <a:solidFill>
                      <a:prstClr val="black"/>
                    </a:solidFill>
                    <a:latin typeface="Arial"/>
                  </a:rPr>
                  <a:t>Shared    Memory</a:t>
                </a:r>
                <a:endParaRPr lang="en-US" sz="1600" b="0" dirty="0">
                  <a:solidFill>
                    <a:prstClr val="black"/>
                  </a:solidFill>
                  <a:latin typeface="Arial"/>
                </a:endParaRPr>
              </a:p>
            </p:txBody>
          </p:sp>
          <p:cxnSp>
            <p:nvCxnSpPr>
              <p:cNvPr id="89" name="Straight Connector 88"/>
              <p:cNvCxnSpPr/>
              <p:nvPr/>
            </p:nvCxnSpPr>
            <p:spPr>
              <a:xfrm>
                <a:off x="5896750" y="1167740"/>
                <a:ext cx="0" cy="1464407"/>
              </a:xfrm>
              <a:prstGeom prst="line">
                <a:avLst/>
              </a:prstGeom>
              <a:ln w="57150">
                <a:solidFill>
                  <a:schemeClr val="accent2">
                    <a:lumMod val="60000"/>
                    <a:lumOff val="40000"/>
                  </a:schemeClr>
                </a:solidFill>
                <a:prstDash val="sysDash"/>
              </a:ln>
              <a:effectLst/>
            </p:spPr>
            <p:style>
              <a:lnRef idx="3">
                <a:schemeClr val="accent2"/>
              </a:lnRef>
              <a:fillRef idx="0">
                <a:schemeClr val="accent2"/>
              </a:fillRef>
              <a:effectRef idx="2">
                <a:schemeClr val="accent2"/>
              </a:effectRef>
              <a:fontRef idx="minor">
                <a:schemeClr val="tx1"/>
              </a:fontRef>
            </p:style>
          </p:cxnSp>
          <p:cxnSp>
            <p:nvCxnSpPr>
              <p:cNvPr id="90" name="Straight Connector 89"/>
              <p:cNvCxnSpPr/>
              <p:nvPr/>
            </p:nvCxnSpPr>
            <p:spPr>
              <a:xfrm>
                <a:off x="8066686" y="1167740"/>
                <a:ext cx="0" cy="1464407"/>
              </a:xfrm>
              <a:prstGeom prst="line">
                <a:avLst/>
              </a:prstGeom>
              <a:ln w="57150">
                <a:solidFill>
                  <a:schemeClr val="accent2">
                    <a:lumMod val="60000"/>
                    <a:lumOff val="40000"/>
                  </a:schemeClr>
                </a:solidFill>
                <a:prstDash val="sysDash"/>
              </a:ln>
              <a:effectLst/>
            </p:spPr>
            <p:style>
              <a:lnRef idx="3">
                <a:schemeClr val="accent2"/>
              </a:lnRef>
              <a:fillRef idx="0">
                <a:schemeClr val="accent2"/>
              </a:fillRef>
              <a:effectRef idx="2">
                <a:schemeClr val="accent2"/>
              </a:effectRef>
              <a:fontRef idx="minor">
                <a:schemeClr val="tx1"/>
              </a:fontRef>
            </p:style>
          </p:cxnSp>
          <p:cxnSp>
            <p:nvCxnSpPr>
              <p:cNvPr id="97" name="Straight Connector 96"/>
              <p:cNvCxnSpPr/>
              <p:nvPr/>
            </p:nvCxnSpPr>
            <p:spPr>
              <a:xfrm>
                <a:off x="6954863" y="1167740"/>
                <a:ext cx="0" cy="1464407"/>
              </a:xfrm>
              <a:prstGeom prst="line">
                <a:avLst/>
              </a:prstGeom>
              <a:ln w="57150">
                <a:solidFill>
                  <a:schemeClr val="accent2">
                    <a:lumMod val="60000"/>
                    <a:lumOff val="40000"/>
                  </a:schemeClr>
                </a:solidFill>
                <a:prstDash val="sysDash"/>
              </a:ln>
              <a:effectLst/>
            </p:spPr>
            <p:style>
              <a:lnRef idx="3">
                <a:schemeClr val="accent2"/>
              </a:lnRef>
              <a:fillRef idx="0">
                <a:schemeClr val="accent2"/>
              </a:fillRef>
              <a:effectRef idx="2">
                <a:schemeClr val="accent2"/>
              </a:effectRef>
              <a:fontRef idx="minor">
                <a:schemeClr val="tx1"/>
              </a:fontRef>
            </p:style>
          </p:cxnSp>
          <p:sp>
            <p:nvSpPr>
              <p:cNvPr id="101" name="Rectangle 100"/>
              <p:cNvSpPr/>
              <p:nvPr/>
            </p:nvSpPr>
            <p:spPr bwMode="auto">
              <a:xfrm>
                <a:off x="6019800" y="1167740"/>
                <a:ext cx="793584" cy="803062"/>
              </a:xfrm>
              <a:prstGeom prst="rect">
                <a:avLst/>
              </a:prstGeom>
              <a:ln w="57150"/>
            </p:spPr>
            <p:style>
              <a:lnRef idx="1">
                <a:schemeClr val="accent5"/>
              </a:lnRef>
              <a:fillRef idx="2">
                <a:schemeClr val="accent5"/>
              </a:fillRef>
              <a:effectRef idx="1">
                <a:schemeClr val="accent5"/>
              </a:effectRef>
              <a:fontRef idx="minor">
                <a:schemeClr val="dk1"/>
              </a:fontRef>
            </p:style>
            <p:txBody>
              <a:bodyPr anchor="ctr" anchorCtr="1"/>
              <a:lstStyle/>
              <a:p>
                <a:pPr algn="ctr" defTabSz="457200" fontAlgn="auto">
                  <a:spcBef>
                    <a:spcPts val="0"/>
                  </a:spcBef>
                  <a:spcAft>
                    <a:spcPts val="0"/>
                  </a:spcAft>
                  <a:defRPr/>
                </a:pPr>
                <a:r>
                  <a:rPr lang="en-US" sz="1200" b="0" dirty="0" smtClean="0">
                    <a:solidFill>
                      <a:prstClr val="black"/>
                    </a:solidFill>
                    <a:latin typeface="Arial"/>
                  </a:rPr>
                  <a:t>Private Memory</a:t>
                </a:r>
                <a:endParaRPr lang="en-US" sz="1200" b="0" dirty="0">
                  <a:solidFill>
                    <a:prstClr val="black"/>
                  </a:solidFill>
                  <a:latin typeface="Arial"/>
                </a:endParaRPr>
              </a:p>
            </p:txBody>
          </p:sp>
          <p:sp>
            <p:nvSpPr>
              <p:cNvPr id="102" name="Rectangle 101"/>
              <p:cNvSpPr/>
              <p:nvPr/>
            </p:nvSpPr>
            <p:spPr bwMode="auto">
              <a:xfrm>
                <a:off x="7131215" y="1167740"/>
                <a:ext cx="793584" cy="803062"/>
              </a:xfrm>
              <a:prstGeom prst="rect">
                <a:avLst/>
              </a:prstGeom>
              <a:ln w="57150"/>
            </p:spPr>
            <p:style>
              <a:lnRef idx="1">
                <a:schemeClr val="accent5"/>
              </a:lnRef>
              <a:fillRef idx="2">
                <a:schemeClr val="accent5"/>
              </a:fillRef>
              <a:effectRef idx="1">
                <a:schemeClr val="accent5"/>
              </a:effectRef>
              <a:fontRef idx="minor">
                <a:schemeClr val="dk1"/>
              </a:fontRef>
            </p:style>
            <p:txBody>
              <a:bodyPr anchor="ctr" anchorCtr="1"/>
              <a:lstStyle/>
              <a:p>
                <a:pPr algn="ctr" defTabSz="457200" fontAlgn="auto">
                  <a:spcBef>
                    <a:spcPts val="0"/>
                  </a:spcBef>
                  <a:spcAft>
                    <a:spcPts val="0"/>
                  </a:spcAft>
                  <a:defRPr/>
                </a:pPr>
                <a:r>
                  <a:rPr lang="en-US" sz="1200" b="0" dirty="0" smtClean="0">
                    <a:solidFill>
                      <a:prstClr val="black"/>
                    </a:solidFill>
                    <a:latin typeface="Arial"/>
                  </a:rPr>
                  <a:t>Private Memory</a:t>
                </a:r>
                <a:endParaRPr lang="en-US" sz="1200" b="0" dirty="0">
                  <a:solidFill>
                    <a:prstClr val="black"/>
                  </a:solidFill>
                  <a:latin typeface="Arial"/>
                </a:endParaRPr>
              </a:p>
            </p:txBody>
          </p:sp>
          <p:sp>
            <p:nvSpPr>
              <p:cNvPr id="103" name="Rectangle 102"/>
              <p:cNvSpPr/>
              <p:nvPr/>
            </p:nvSpPr>
            <p:spPr bwMode="auto">
              <a:xfrm>
                <a:off x="8196994" y="1167740"/>
                <a:ext cx="793584" cy="803062"/>
              </a:xfrm>
              <a:prstGeom prst="rect">
                <a:avLst/>
              </a:prstGeom>
              <a:ln w="57150"/>
            </p:spPr>
            <p:style>
              <a:lnRef idx="1">
                <a:schemeClr val="accent5"/>
              </a:lnRef>
              <a:fillRef idx="2">
                <a:schemeClr val="accent5"/>
              </a:fillRef>
              <a:effectRef idx="1">
                <a:schemeClr val="accent5"/>
              </a:effectRef>
              <a:fontRef idx="minor">
                <a:schemeClr val="dk1"/>
              </a:fontRef>
            </p:style>
            <p:txBody>
              <a:bodyPr anchor="ctr" anchorCtr="1"/>
              <a:lstStyle/>
              <a:p>
                <a:pPr algn="ctr" defTabSz="457200" fontAlgn="auto">
                  <a:spcBef>
                    <a:spcPts val="0"/>
                  </a:spcBef>
                  <a:spcAft>
                    <a:spcPts val="0"/>
                  </a:spcAft>
                  <a:defRPr/>
                </a:pPr>
                <a:r>
                  <a:rPr lang="en-US" sz="1200" b="0" dirty="0" smtClean="0">
                    <a:solidFill>
                      <a:prstClr val="black"/>
                    </a:solidFill>
                    <a:latin typeface="Arial"/>
                  </a:rPr>
                  <a:t>Private Memory</a:t>
                </a:r>
                <a:endParaRPr lang="en-US" sz="1200" b="0" dirty="0">
                  <a:solidFill>
                    <a:prstClr val="black"/>
                  </a:solidFill>
                  <a:latin typeface="Arial"/>
                </a:endParaRPr>
              </a:p>
            </p:txBody>
          </p:sp>
        </p:grpSp>
      </p:grpSp>
    </p:spTree>
    <p:extLst>
      <p:ext uri="{BB962C8B-B14F-4D97-AF65-F5344CB8AC3E}">
        <p14:creationId xmlns:p14="http://schemas.microsoft.com/office/powerpoint/2010/main" val="10245471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Helper Code for Pi in UPC</a:t>
            </a:r>
          </a:p>
        </p:txBody>
      </p:sp>
      <p:sp>
        <p:nvSpPr>
          <p:cNvPr id="35844" name="Rectangle 3"/>
          <p:cNvSpPr>
            <a:spLocks noGrp="1" noChangeArrowheads="1"/>
          </p:cNvSpPr>
          <p:nvPr>
            <p:ph type="body" idx="1"/>
          </p:nvPr>
        </p:nvSpPr>
        <p:spPr>
          <a:xfrm>
            <a:off x="609600" y="914400"/>
            <a:ext cx="8534400" cy="5435600"/>
          </a:xfrm>
        </p:spPr>
        <p:txBody>
          <a:bodyPr/>
          <a:lstStyle/>
          <a:p>
            <a:pPr>
              <a:lnSpc>
                <a:spcPct val="90000"/>
              </a:lnSpc>
            </a:pPr>
            <a:r>
              <a:rPr lang="en-US" sz="2800">
                <a:latin typeface="Arial" charset="0"/>
                <a:ea typeface="ＭＳ Ｐゴシック" charset="0"/>
                <a:cs typeface="ＭＳ Ｐゴシック" charset="0"/>
              </a:rPr>
              <a:t>Required includes:</a:t>
            </a:r>
          </a:p>
          <a:p>
            <a:pPr>
              <a:lnSpc>
                <a:spcPct val="90000"/>
              </a:lnSpc>
              <a:buFontTx/>
              <a:buNone/>
            </a:pPr>
            <a:r>
              <a:rPr lang="en-US" sz="2000" b="1">
                <a:solidFill>
                  <a:srgbClr val="000099"/>
                </a:solidFill>
                <a:latin typeface="Courier New" charset="0"/>
                <a:ea typeface="ＭＳ Ｐゴシック" charset="0"/>
                <a:cs typeface="ＭＳ Ｐゴシック" charset="0"/>
              </a:rPr>
              <a:t>    #include &lt;stdio.h&gt;</a:t>
            </a:r>
          </a:p>
          <a:p>
            <a:pPr>
              <a:lnSpc>
                <a:spcPct val="90000"/>
              </a:lnSpc>
              <a:buFontTx/>
              <a:buNone/>
            </a:pPr>
            <a:r>
              <a:rPr lang="en-US" sz="2000" b="1">
                <a:solidFill>
                  <a:srgbClr val="000099"/>
                </a:solidFill>
                <a:latin typeface="Courier New" charset="0"/>
                <a:ea typeface="ＭＳ Ｐゴシック" charset="0"/>
                <a:cs typeface="ＭＳ Ｐゴシック" charset="0"/>
              </a:rPr>
              <a:t>    #include &lt;math.h&gt; </a:t>
            </a:r>
          </a:p>
          <a:p>
            <a:pPr>
              <a:lnSpc>
                <a:spcPct val="90000"/>
              </a:lnSpc>
              <a:buFontTx/>
              <a:buNone/>
            </a:pPr>
            <a:r>
              <a:rPr lang="en-US" sz="2000" b="1">
                <a:solidFill>
                  <a:srgbClr val="000099"/>
                </a:solidFill>
                <a:latin typeface="Courier New" charset="0"/>
                <a:ea typeface="ＭＳ Ｐゴシック" charset="0"/>
                <a:cs typeface="ＭＳ Ｐゴシック" charset="0"/>
              </a:rPr>
              <a:t>    #include &lt;upc.h&gt; </a:t>
            </a:r>
          </a:p>
          <a:p>
            <a:pPr>
              <a:lnSpc>
                <a:spcPct val="90000"/>
              </a:lnSpc>
            </a:pPr>
            <a:endParaRPr lang="en-US">
              <a:solidFill>
                <a:srgbClr val="000099"/>
              </a:solidFill>
              <a:latin typeface="Arial" charset="0"/>
              <a:ea typeface="ＭＳ Ｐゴシック" charset="0"/>
              <a:cs typeface="ＭＳ Ｐゴシック" charset="0"/>
            </a:endParaRPr>
          </a:p>
          <a:p>
            <a:pPr>
              <a:lnSpc>
                <a:spcPct val="90000"/>
              </a:lnSpc>
            </a:pPr>
            <a:r>
              <a:rPr lang="en-US" sz="2800">
                <a:latin typeface="Arial" charset="0"/>
                <a:ea typeface="ＭＳ Ｐゴシック" charset="0"/>
                <a:cs typeface="ＭＳ Ｐゴシック" charset="0"/>
              </a:rPr>
              <a:t>Function to throw dart and calculate where it hits:</a:t>
            </a:r>
          </a:p>
          <a:p>
            <a:pPr>
              <a:lnSpc>
                <a:spcPct val="90000"/>
              </a:lnSpc>
              <a:buFontTx/>
              <a:buNone/>
            </a:pPr>
            <a:r>
              <a:rPr lang="en-US" sz="2000" b="1">
                <a:latin typeface="Courier New" charset="0"/>
                <a:ea typeface="ＭＳ Ｐゴシック" charset="0"/>
                <a:cs typeface="ＭＳ Ｐゴシック" charset="0"/>
              </a:rPr>
              <a:t>  </a:t>
            </a:r>
            <a:r>
              <a:rPr lang="en-US" sz="2000" b="1">
                <a:solidFill>
                  <a:srgbClr val="000099"/>
                </a:solidFill>
                <a:latin typeface="Courier New" charset="0"/>
                <a:ea typeface="ＭＳ Ｐゴシック" charset="0"/>
                <a:cs typeface="ＭＳ Ｐゴシック" charset="0"/>
              </a:rPr>
              <a:t>int hit(){</a:t>
            </a:r>
          </a:p>
          <a:p>
            <a:pPr>
              <a:lnSpc>
                <a:spcPct val="90000"/>
              </a:lnSpc>
              <a:buFontTx/>
              <a:buNone/>
            </a:pPr>
            <a:r>
              <a:rPr lang="en-US" sz="2000" b="1">
                <a:solidFill>
                  <a:srgbClr val="000099"/>
                </a:solidFill>
                <a:latin typeface="Courier New" charset="0"/>
                <a:ea typeface="ＭＳ Ｐゴシック" charset="0"/>
                <a:cs typeface="ＭＳ Ｐゴシック" charset="0"/>
              </a:rPr>
              <a:t>    int const rand_max = 0xFFFFFF;</a:t>
            </a:r>
          </a:p>
          <a:p>
            <a:pPr>
              <a:lnSpc>
                <a:spcPct val="90000"/>
              </a:lnSpc>
              <a:buFontTx/>
              <a:buNone/>
            </a:pPr>
            <a:r>
              <a:rPr lang="en-US" sz="2000" b="1">
                <a:solidFill>
                  <a:srgbClr val="000099"/>
                </a:solidFill>
                <a:latin typeface="Courier New" charset="0"/>
                <a:ea typeface="ＭＳ Ｐゴシック" charset="0"/>
                <a:cs typeface="ＭＳ Ｐゴシック" charset="0"/>
              </a:rPr>
              <a:t>    double x = ((double) rand()) / RAND_MAX;</a:t>
            </a:r>
          </a:p>
          <a:p>
            <a:pPr>
              <a:lnSpc>
                <a:spcPct val="90000"/>
              </a:lnSpc>
              <a:buFontTx/>
              <a:buNone/>
            </a:pPr>
            <a:r>
              <a:rPr lang="en-US" sz="2000" b="1">
                <a:solidFill>
                  <a:srgbClr val="000099"/>
                </a:solidFill>
                <a:latin typeface="Courier New" charset="0"/>
                <a:ea typeface="ＭＳ Ｐゴシック" charset="0"/>
                <a:cs typeface="ＭＳ Ｐゴシック" charset="0"/>
              </a:rPr>
              <a:t>    double y = ((double) rand()) / RAND_MAX;</a:t>
            </a:r>
          </a:p>
          <a:p>
            <a:pPr>
              <a:lnSpc>
                <a:spcPct val="90000"/>
              </a:lnSpc>
              <a:buFontTx/>
              <a:buNone/>
            </a:pPr>
            <a:r>
              <a:rPr lang="en-US" sz="2000" b="1">
                <a:solidFill>
                  <a:srgbClr val="000099"/>
                </a:solidFill>
                <a:latin typeface="Courier New" charset="0"/>
                <a:ea typeface="ＭＳ Ｐゴシック" charset="0"/>
                <a:cs typeface="ＭＳ Ｐゴシック" charset="0"/>
              </a:rPr>
              <a:t>    if ((x*x + y*y) &lt;= 1.0) {</a:t>
            </a:r>
          </a:p>
          <a:p>
            <a:pPr>
              <a:lnSpc>
                <a:spcPct val="90000"/>
              </a:lnSpc>
              <a:buFontTx/>
              <a:buNone/>
            </a:pPr>
            <a:r>
              <a:rPr lang="en-US" sz="2000" b="1">
                <a:solidFill>
                  <a:srgbClr val="000099"/>
                </a:solidFill>
                <a:latin typeface="Courier New" charset="0"/>
                <a:ea typeface="ＭＳ Ｐゴシック" charset="0"/>
                <a:cs typeface="ＭＳ Ｐゴシック" charset="0"/>
              </a:rPr>
              <a:t>         return(1);</a:t>
            </a:r>
          </a:p>
          <a:p>
            <a:pPr>
              <a:lnSpc>
                <a:spcPct val="90000"/>
              </a:lnSpc>
              <a:buFontTx/>
              <a:buNone/>
            </a:pPr>
            <a:r>
              <a:rPr lang="en-US" sz="2000" b="1">
                <a:solidFill>
                  <a:srgbClr val="000099"/>
                </a:solidFill>
                <a:latin typeface="Courier New" charset="0"/>
                <a:ea typeface="ＭＳ Ｐゴシック" charset="0"/>
                <a:cs typeface="ＭＳ Ｐゴシック" charset="0"/>
              </a:rPr>
              <a:t>    } else {</a:t>
            </a:r>
          </a:p>
          <a:p>
            <a:pPr>
              <a:lnSpc>
                <a:spcPct val="90000"/>
              </a:lnSpc>
              <a:buFontTx/>
              <a:buNone/>
            </a:pPr>
            <a:r>
              <a:rPr lang="en-US" sz="2000" b="1">
                <a:solidFill>
                  <a:srgbClr val="000099"/>
                </a:solidFill>
                <a:latin typeface="Courier New" charset="0"/>
                <a:ea typeface="ＭＳ Ｐゴシック" charset="0"/>
                <a:cs typeface="ＭＳ Ｐゴシック" charset="0"/>
              </a:rPr>
              <a:t>         return(0);</a:t>
            </a:r>
          </a:p>
          <a:p>
            <a:pPr>
              <a:lnSpc>
                <a:spcPct val="90000"/>
              </a:lnSpc>
              <a:buFontTx/>
              <a:buNone/>
            </a:pPr>
            <a:r>
              <a:rPr lang="en-US" sz="2000" b="1">
                <a:solidFill>
                  <a:srgbClr val="000099"/>
                </a:solidFill>
                <a:latin typeface="Courier New" charset="0"/>
                <a:ea typeface="ＭＳ Ｐゴシック" charset="0"/>
                <a:cs typeface="ＭＳ Ｐゴシック" charset="0"/>
              </a:rPr>
              <a:t>    }</a:t>
            </a:r>
          </a:p>
          <a:p>
            <a:pPr>
              <a:lnSpc>
                <a:spcPct val="90000"/>
              </a:lnSpc>
              <a:buFontTx/>
              <a:buNone/>
            </a:pPr>
            <a:r>
              <a:rPr lang="en-US" sz="2000" b="1">
                <a:solidFill>
                  <a:srgbClr val="000099"/>
                </a:solidFill>
                <a:latin typeface="Courier New" charset="0"/>
                <a:ea typeface="ＭＳ Ｐゴシック" charset="0"/>
                <a:cs typeface="ＭＳ Ｐゴシック" charset="0"/>
              </a:rPr>
              <a:t>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GUPS Performance on MIC</a:t>
            </a:r>
            <a:endParaRPr lang="en-US" dirty="0"/>
          </a:p>
        </p:txBody>
      </p:sp>
      <p:sp>
        <p:nvSpPr>
          <p:cNvPr id="15" name="TextBox 14"/>
          <p:cNvSpPr txBox="1"/>
          <p:nvPr/>
        </p:nvSpPr>
        <p:spPr>
          <a:xfrm>
            <a:off x="2288618" y="5575889"/>
            <a:ext cx="4674917" cy="646331"/>
          </a:xfrm>
          <a:prstGeom prst="rect">
            <a:avLst/>
          </a:prstGeom>
          <a:noFill/>
        </p:spPr>
        <p:txBody>
          <a:bodyPr wrap="square" rtlCol="0">
            <a:spAutoFit/>
          </a:bodyPr>
          <a:lstStyle/>
          <a:p>
            <a:pPr defTabSz="457200" fontAlgn="auto">
              <a:spcBef>
                <a:spcPts val="0"/>
              </a:spcBef>
              <a:spcAft>
                <a:spcPts val="0"/>
              </a:spcAft>
            </a:pPr>
            <a:r>
              <a:rPr lang="en-US" sz="1800" b="0" dirty="0" smtClean="0">
                <a:solidFill>
                  <a:srgbClr val="3366FF"/>
                </a:solidFill>
                <a:latin typeface="Arial"/>
              </a:rPr>
              <a:t>Difference between UPC++ and UPC is only </a:t>
            </a:r>
            <a:r>
              <a:rPr lang="en-US" sz="1800" b="0" dirty="0">
                <a:solidFill>
                  <a:srgbClr val="3366FF"/>
                </a:solidFill>
                <a:latin typeface="Arial"/>
              </a:rPr>
              <a:t>about </a:t>
            </a:r>
            <a:r>
              <a:rPr lang="en-US" sz="1800" b="0" dirty="0" smtClean="0">
                <a:solidFill>
                  <a:srgbClr val="3366FF"/>
                </a:solidFill>
                <a:latin typeface="Arial"/>
              </a:rPr>
              <a:t>0.2 </a:t>
            </a:r>
            <a:r>
              <a:rPr lang="en-US" sz="1800" b="0" i="1" dirty="0" err="1" smtClean="0">
                <a:solidFill>
                  <a:srgbClr val="3366FF"/>
                </a:solidFill>
                <a:latin typeface="Arial"/>
              </a:rPr>
              <a:t>μ</a:t>
            </a:r>
            <a:r>
              <a:rPr lang="en-US" sz="1800" b="0" dirty="0" err="1" smtClean="0">
                <a:solidFill>
                  <a:srgbClr val="3366FF"/>
                </a:solidFill>
                <a:latin typeface="Arial"/>
              </a:rPr>
              <a:t>s</a:t>
            </a:r>
            <a:r>
              <a:rPr lang="en-US" sz="1800" b="0" dirty="0" smtClean="0">
                <a:solidFill>
                  <a:srgbClr val="3366FF"/>
                </a:solidFill>
                <a:latin typeface="Arial"/>
              </a:rPr>
              <a:t> (~220 cycles)</a:t>
            </a:r>
            <a:endParaRPr lang="en-US" sz="1800" b="0" dirty="0">
              <a:solidFill>
                <a:srgbClr val="3366FF"/>
              </a:solidFill>
              <a:latin typeface="Arial"/>
            </a:endParaRPr>
          </a:p>
        </p:txBody>
      </p:sp>
      <p:graphicFrame>
        <p:nvGraphicFramePr>
          <p:cNvPr id="10" name="Chart 9"/>
          <p:cNvGraphicFramePr>
            <a:graphicFrameLocks/>
          </p:cNvGraphicFramePr>
          <p:nvPr>
            <p:extLst>
              <p:ext uri="{D42A27DB-BD31-4B8C-83A1-F6EECF244321}">
                <p14:modId xmlns:p14="http://schemas.microsoft.com/office/powerpoint/2010/main" val="1812610668"/>
              </p:ext>
            </p:extLst>
          </p:nvPr>
        </p:nvGraphicFramePr>
        <p:xfrm>
          <a:off x="343912" y="1600200"/>
          <a:ext cx="4140200" cy="37615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a:graphicFrameLocks/>
          </p:cNvGraphicFramePr>
          <p:nvPr>
            <p:extLst>
              <p:ext uri="{D42A27DB-BD31-4B8C-83A1-F6EECF244321}">
                <p14:modId xmlns:p14="http://schemas.microsoft.com/office/powerpoint/2010/main" val="97976663"/>
              </p:ext>
            </p:extLst>
          </p:nvPr>
        </p:nvGraphicFramePr>
        <p:xfrm>
          <a:off x="4484112" y="1600200"/>
          <a:ext cx="4140200" cy="37615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752052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GUPS Performance on </a:t>
            </a:r>
            <a:r>
              <a:rPr lang="en-US" dirty="0" err="1"/>
              <a:t>BlueGene</a:t>
            </a:r>
            <a:r>
              <a:rPr lang="en-US" dirty="0"/>
              <a:t>/Q</a:t>
            </a:r>
          </a:p>
        </p:txBody>
      </p:sp>
      <p:sp>
        <p:nvSpPr>
          <p:cNvPr id="15" name="TextBox 14"/>
          <p:cNvSpPr txBox="1"/>
          <p:nvPr/>
        </p:nvSpPr>
        <p:spPr>
          <a:xfrm>
            <a:off x="1846144" y="5575889"/>
            <a:ext cx="5467880" cy="461665"/>
          </a:xfrm>
          <a:prstGeom prst="rect">
            <a:avLst/>
          </a:prstGeom>
          <a:noFill/>
        </p:spPr>
        <p:txBody>
          <a:bodyPr wrap="square" rtlCol="0">
            <a:spAutoFit/>
          </a:bodyPr>
          <a:lstStyle/>
          <a:p>
            <a:pPr algn="ctr" defTabSz="457200" fontAlgn="auto">
              <a:spcBef>
                <a:spcPts val="0"/>
              </a:spcBef>
              <a:spcAft>
                <a:spcPts val="0"/>
              </a:spcAft>
            </a:pPr>
            <a:r>
              <a:rPr lang="en-US" sz="2400" b="0" i="1" dirty="0" smtClean="0">
                <a:solidFill>
                  <a:srgbClr val="3366FF"/>
                </a:solidFill>
                <a:latin typeface="Arial"/>
              </a:rPr>
              <a:t>Difference is negligible at large scale</a:t>
            </a:r>
            <a:endParaRPr lang="en-US" sz="2400" b="0" i="1" dirty="0">
              <a:solidFill>
                <a:srgbClr val="3366FF"/>
              </a:solidFill>
              <a:latin typeface="Arial"/>
            </a:endParaRPr>
          </a:p>
        </p:txBody>
      </p:sp>
      <p:graphicFrame>
        <p:nvGraphicFramePr>
          <p:cNvPr id="7" name="Chart 6"/>
          <p:cNvGraphicFramePr>
            <a:graphicFrameLocks/>
          </p:cNvGraphicFramePr>
          <p:nvPr>
            <p:extLst>
              <p:ext uri="{D42A27DB-BD31-4B8C-83A1-F6EECF244321}">
                <p14:modId xmlns:p14="http://schemas.microsoft.com/office/powerpoint/2010/main" val="2732674973"/>
              </p:ext>
            </p:extLst>
          </p:nvPr>
        </p:nvGraphicFramePr>
        <p:xfrm>
          <a:off x="347430" y="1497706"/>
          <a:ext cx="4224569" cy="38221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ext uri="{D42A27DB-BD31-4B8C-83A1-F6EECF244321}">
                <p14:modId xmlns:p14="http://schemas.microsoft.com/office/powerpoint/2010/main" val="855827404"/>
              </p:ext>
            </p:extLst>
          </p:nvPr>
        </p:nvGraphicFramePr>
        <p:xfrm>
          <a:off x="4571999" y="1497707"/>
          <a:ext cx="4245537" cy="37143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4106859"/>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UPC++ Application: </a:t>
            </a:r>
            <a:r>
              <a:rPr lang="en-US" dirty="0" err="1" smtClean="0"/>
              <a:t>Embree</a:t>
            </a:r>
            <a:endParaRPr lang="en-US" dirty="0"/>
          </a:p>
        </p:txBody>
      </p:sp>
      <p:sp>
        <p:nvSpPr>
          <p:cNvPr id="3" name="Content Placeholder 2"/>
          <p:cNvSpPr>
            <a:spLocks noGrp="1"/>
          </p:cNvSpPr>
          <p:nvPr>
            <p:ph idx="1"/>
          </p:nvPr>
        </p:nvSpPr>
        <p:spPr>
          <a:xfrm>
            <a:off x="798513" y="5012126"/>
            <a:ext cx="8001000" cy="1270091"/>
          </a:xfrm>
        </p:spPr>
        <p:txBody>
          <a:bodyPr/>
          <a:lstStyle/>
          <a:p>
            <a:r>
              <a:rPr lang="en-US" dirty="0" smtClean="0"/>
              <a:t>Intel open-source ray tracing toolkit written in C++</a:t>
            </a:r>
          </a:p>
          <a:p>
            <a:r>
              <a:rPr lang="en-US" dirty="0" smtClean="0"/>
              <a:t>Ported to UPC++ by Michael Driscoll</a:t>
            </a:r>
          </a:p>
          <a:p>
            <a:r>
              <a:rPr lang="en-US" dirty="0" smtClean="0"/>
              <a:t>Performance scaled on Edison (Cray XC30)</a:t>
            </a:r>
            <a:endParaRPr lang="en-US" dirty="0"/>
          </a:p>
        </p:txBody>
      </p:sp>
      <p:pic>
        <p:nvPicPr>
          <p:cNvPr id="4" name="Picture 3" descr="crown_pic.0.tga"/>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0381" y="980427"/>
            <a:ext cx="2897291" cy="3476749"/>
          </a:xfrm>
          <a:prstGeom prst="rect">
            <a:avLst/>
          </a:prstGeom>
        </p:spPr>
      </p:pic>
      <p:pic>
        <p:nvPicPr>
          <p:cNvPr id="5" name="Picture 4" descr="crown_pic4.tga"/>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96002" y="980427"/>
            <a:ext cx="2897291" cy="3476749"/>
          </a:xfrm>
          <a:prstGeom prst="rect">
            <a:avLst/>
          </a:prstGeom>
        </p:spPr>
      </p:pic>
      <p:sp>
        <p:nvSpPr>
          <p:cNvPr id="6" name="TextBox 5"/>
          <p:cNvSpPr txBox="1"/>
          <p:nvPr/>
        </p:nvSpPr>
        <p:spPr>
          <a:xfrm>
            <a:off x="940381" y="4560070"/>
            <a:ext cx="2897291" cy="400110"/>
          </a:xfrm>
          <a:prstGeom prst="rect">
            <a:avLst/>
          </a:prstGeom>
          <a:noFill/>
        </p:spPr>
        <p:txBody>
          <a:bodyPr wrap="square" rtlCol="0">
            <a:spAutoFit/>
          </a:bodyPr>
          <a:lstStyle/>
          <a:p>
            <a:pPr algn="ctr"/>
            <a:r>
              <a:rPr lang="en-US" dirty="0" smtClean="0"/>
              <a:t>Low resolution</a:t>
            </a:r>
            <a:endParaRPr lang="en-US" dirty="0"/>
          </a:p>
        </p:txBody>
      </p:sp>
      <p:sp>
        <p:nvSpPr>
          <p:cNvPr id="7" name="TextBox 6"/>
          <p:cNvSpPr txBox="1"/>
          <p:nvPr/>
        </p:nvSpPr>
        <p:spPr>
          <a:xfrm>
            <a:off x="5196003" y="4575731"/>
            <a:ext cx="2897290" cy="400110"/>
          </a:xfrm>
          <a:prstGeom prst="rect">
            <a:avLst/>
          </a:prstGeom>
          <a:noFill/>
        </p:spPr>
        <p:txBody>
          <a:bodyPr wrap="square" rtlCol="0">
            <a:spAutoFit/>
          </a:bodyPr>
          <a:lstStyle/>
          <a:p>
            <a:pPr algn="ctr"/>
            <a:r>
              <a:rPr lang="en-US" dirty="0" smtClean="0"/>
              <a:t>High resolution</a:t>
            </a:r>
            <a:endParaRPr lang="en-US" dirty="0"/>
          </a:p>
        </p:txBody>
      </p:sp>
    </p:spTree>
    <p:extLst>
      <p:ext uri="{BB962C8B-B14F-4D97-AF65-F5344CB8AC3E}">
        <p14:creationId xmlns:p14="http://schemas.microsoft.com/office/powerpoint/2010/main" val="6482640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err="1" smtClean="0"/>
              <a:t>Embree</a:t>
            </a:r>
            <a:r>
              <a:rPr lang="en-US" dirty="0" smtClean="0"/>
              <a:t> Performance on Edison</a:t>
            </a:r>
            <a:endParaRPr lang="en-US" dirty="0"/>
          </a:p>
        </p:txBody>
      </p:sp>
      <p:sp>
        <p:nvSpPr>
          <p:cNvPr id="3" name="TextBox 2"/>
          <p:cNvSpPr txBox="1"/>
          <p:nvPr/>
        </p:nvSpPr>
        <p:spPr>
          <a:xfrm>
            <a:off x="1832993" y="5648867"/>
            <a:ext cx="5486999" cy="707886"/>
          </a:xfrm>
          <a:prstGeom prst="rect">
            <a:avLst/>
          </a:prstGeom>
          <a:noFill/>
        </p:spPr>
        <p:txBody>
          <a:bodyPr wrap="square" rtlCol="0">
            <a:spAutoFit/>
          </a:bodyPr>
          <a:lstStyle/>
          <a:p>
            <a:r>
              <a:rPr lang="en-US" dirty="0" smtClean="0">
                <a:solidFill>
                  <a:srgbClr val="3366FF"/>
                </a:solidFill>
              </a:rPr>
              <a:t>Hybrid UPC++ for internode communication and </a:t>
            </a:r>
            <a:r>
              <a:rPr lang="en-US" dirty="0" err="1" smtClean="0">
                <a:solidFill>
                  <a:srgbClr val="3366FF"/>
                </a:solidFill>
              </a:rPr>
              <a:t>OpenMP</a:t>
            </a:r>
            <a:r>
              <a:rPr lang="en-US" dirty="0" smtClean="0">
                <a:solidFill>
                  <a:srgbClr val="3366FF"/>
                </a:solidFill>
              </a:rPr>
              <a:t> within a NUMA node</a:t>
            </a:r>
            <a:endParaRPr lang="en-US" dirty="0">
              <a:solidFill>
                <a:srgbClr val="3366FF"/>
              </a:solidFill>
            </a:endParaRPr>
          </a:p>
        </p:txBody>
      </p:sp>
      <p:graphicFrame>
        <p:nvGraphicFramePr>
          <p:cNvPr id="6" name="Chart 5"/>
          <p:cNvGraphicFramePr>
            <a:graphicFrameLocks/>
          </p:cNvGraphicFramePr>
          <p:nvPr>
            <p:extLst>
              <p:ext uri="{D42A27DB-BD31-4B8C-83A1-F6EECF244321}">
                <p14:modId xmlns:p14="http://schemas.microsoft.com/office/powerpoint/2010/main" val="1452371956"/>
              </p:ext>
            </p:extLst>
          </p:nvPr>
        </p:nvGraphicFramePr>
        <p:xfrm>
          <a:off x="1331426" y="1124591"/>
          <a:ext cx="6443818" cy="447084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146463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LULESH Proxy Application</a:t>
            </a:r>
            <a:endParaRPr lang="en-US" dirty="0"/>
          </a:p>
        </p:txBody>
      </p:sp>
      <p:sp>
        <p:nvSpPr>
          <p:cNvPr id="3" name="Content Placeholder 2"/>
          <p:cNvSpPr>
            <a:spLocks noGrp="1"/>
          </p:cNvSpPr>
          <p:nvPr>
            <p:ph idx="1"/>
          </p:nvPr>
        </p:nvSpPr>
        <p:spPr>
          <a:xfrm>
            <a:off x="609600" y="1126055"/>
            <a:ext cx="8001000" cy="2334998"/>
          </a:xfrm>
        </p:spPr>
        <p:txBody>
          <a:bodyPr/>
          <a:lstStyle/>
          <a:p>
            <a:r>
              <a:rPr lang="en-US" sz="2800" dirty="0"/>
              <a:t>Livermore Unstructured </a:t>
            </a:r>
            <a:r>
              <a:rPr lang="en-US" sz="2800" dirty="0" err="1"/>
              <a:t>Lagrangian</a:t>
            </a:r>
            <a:r>
              <a:rPr lang="en-US" sz="2800" dirty="0"/>
              <a:t> Explicit Shock Hydrodynamics </a:t>
            </a:r>
            <a:endParaRPr lang="en-US" sz="2800" dirty="0" smtClean="0"/>
          </a:p>
          <a:p>
            <a:r>
              <a:rPr lang="en-US" sz="2800" dirty="0" smtClean="0"/>
              <a:t>Proxy App for UHPC, </a:t>
            </a:r>
            <a:r>
              <a:rPr lang="en-US" sz="2800" dirty="0" err="1" smtClean="0"/>
              <a:t>ExMatEx</a:t>
            </a:r>
            <a:r>
              <a:rPr lang="en-US" sz="2800" dirty="0" smtClean="0"/>
              <a:t>, and LLNL ASC</a:t>
            </a:r>
          </a:p>
          <a:p>
            <a:r>
              <a:rPr lang="en-US" sz="2800" dirty="0" smtClean="0"/>
              <a:t>Written in C++ with MPI, </a:t>
            </a:r>
            <a:r>
              <a:rPr lang="en-US" sz="2800" dirty="0" err="1" smtClean="0"/>
              <a:t>OpenMP</a:t>
            </a:r>
            <a:r>
              <a:rPr lang="en-US" sz="2800" dirty="0" smtClean="0"/>
              <a:t>, and CUDA versions</a:t>
            </a:r>
            <a:endParaRPr lang="en-US" sz="2800" dirty="0"/>
          </a:p>
        </p:txBody>
      </p:sp>
      <p:pic>
        <p:nvPicPr>
          <p:cNvPr id="7" name="Picture 6" descr="sedov-3d-LLNL.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04338" y="3461053"/>
            <a:ext cx="2333698" cy="2333698"/>
          </a:xfrm>
          <a:prstGeom prst="rect">
            <a:avLst/>
          </a:prstGeom>
        </p:spPr>
      </p:pic>
      <p:sp>
        <p:nvSpPr>
          <p:cNvPr id="8" name="TextBox 7"/>
          <p:cNvSpPr txBox="1"/>
          <p:nvPr/>
        </p:nvSpPr>
        <p:spPr>
          <a:xfrm>
            <a:off x="3137369" y="5818386"/>
            <a:ext cx="2975743" cy="307777"/>
          </a:xfrm>
          <a:prstGeom prst="rect">
            <a:avLst/>
          </a:prstGeom>
          <a:noFill/>
        </p:spPr>
        <p:txBody>
          <a:bodyPr wrap="square" rtlCol="0">
            <a:spAutoFit/>
          </a:bodyPr>
          <a:lstStyle/>
          <a:p>
            <a:pPr defTabSz="457200" fontAlgn="auto">
              <a:spcBef>
                <a:spcPts val="0"/>
              </a:spcBef>
              <a:spcAft>
                <a:spcPts val="0"/>
              </a:spcAft>
            </a:pPr>
            <a:r>
              <a:rPr lang="en-US" sz="1400" b="0" dirty="0">
                <a:solidFill>
                  <a:srgbClr val="4F81BD"/>
                </a:solidFill>
                <a:latin typeface="Arial"/>
              </a:rPr>
              <a:t>https://</a:t>
            </a:r>
            <a:r>
              <a:rPr lang="en-US" sz="1400" b="0" dirty="0" err="1">
                <a:solidFill>
                  <a:srgbClr val="4F81BD"/>
                </a:solidFill>
                <a:latin typeface="Arial"/>
              </a:rPr>
              <a:t>codesign.llnl.gov</a:t>
            </a:r>
            <a:r>
              <a:rPr lang="en-US" sz="1400" b="0" dirty="0">
                <a:solidFill>
                  <a:srgbClr val="4F81BD"/>
                </a:solidFill>
                <a:latin typeface="Arial"/>
              </a:rPr>
              <a:t>/</a:t>
            </a:r>
            <a:r>
              <a:rPr lang="en-US" sz="1400" b="0" dirty="0" err="1">
                <a:solidFill>
                  <a:srgbClr val="4F81BD"/>
                </a:solidFill>
                <a:latin typeface="Arial"/>
              </a:rPr>
              <a:t>lulesh.php</a:t>
            </a:r>
            <a:endParaRPr lang="en-US" sz="1400" b="0" dirty="0">
              <a:solidFill>
                <a:srgbClr val="4F81BD"/>
              </a:solidFill>
              <a:latin typeface="Arial"/>
            </a:endParaRPr>
          </a:p>
        </p:txBody>
      </p:sp>
    </p:spTree>
    <p:extLst>
      <p:ext uri="{BB962C8B-B14F-4D97-AF65-F5344CB8AC3E}">
        <p14:creationId xmlns:p14="http://schemas.microsoft.com/office/powerpoint/2010/main" val="41824178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LULESH 3-D Data Partitioning</a:t>
            </a:r>
            <a:endParaRPr lang="en-US" dirty="0"/>
          </a:p>
        </p:txBody>
      </p:sp>
      <p:grpSp>
        <p:nvGrpSpPr>
          <p:cNvPr id="107" name="Group 106"/>
          <p:cNvGrpSpPr/>
          <p:nvPr/>
        </p:nvGrpSpPr>
        <p:grpSpPr>
          <a:xfrm>
            <a:off x="5134919" y="2306194"/>
            <a:ext cx="2810324" cy="2516156"/>
            <a:chOff x="3832352" y="1979644"/>
            <a:chExt cx="2810324" cy="2516156"/>
          </a:xfrm>
        </p:grpSpPr>
        <p:grpSp>
          <p:nvGrpSpPr>
            <p:cNvPr id="43" name="Group 42"/>
            <p:cNvGrpSpPr/>
            <p:nvPr/>
          </p:nvGrpSpPr>
          <p:grpSpPr>
            <a:xfrm>
              <a:off x="4674250" y="1979644"/>
              <a:ext cx="1968426" cy="1828800"/>
              <a:chOff x="469201" y="3581400"/>
              <a:chExt cx="1968426" cy="1828800"/>
            </a:xfrm>
          </p:grpSpPr>
          <p:grpSp>
            <p:nvGrpSpPr>
              <p:cNvPr id="11" name="Group 10"/>
              <p:cNvGrpSpPr/>
              <p:nvPr/>
            </p:nvGrpSpPr>
            <p:grpSpPr>
              <a:xfrm>
                <a:off x="469201" y="3581400"/>
                <a:ext cx="458275" cy="1828800"/>
                <a:chOff x="914400" y="2514600"/>
                <a:chExt cx="2057400" cy="1828800"/>
              </a:xfrm>
            </p:grpSpPr>
            <p:sp>
              <p:nvSpPr>
                <p:cNvPr id="12" name="Cube 11"/>
                <p:cNvSpPr/>
                <p:nvPr/>
              </p:nvSpPr>
              <p:spPr>
                <a:xfrm>
                  <a:off x="914400" y="38862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3" name="Cube 12"/>
                <p:cNvSpPr/>
                <p:nvPr/>
              </p:nvSpPr>
              <p:spPr>
                <a:xfrm>
                  <a:off x="914400" y="34290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4" name="Cube 13"/>
                <p:cNvSpPr/>
                <p:nvPr/>
              </p:nvSpPr>
              <p:spPr>
                <a:xfrm>
                  <a:off x="914400" y="29718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5" name="Cube 14"/>
                <p:cNvSpPr/>
                <p:nvPr/>
              </p:nvSpPr>
              <p:spPr>
                <a:xfrm>
                  <a:off x="914400" y="25146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nvGrpSpPr>
              <p:cNvPr id="28" name="Group 27"/>
              <p:cNvGrpSpPr/>
              <p:nvPr/>
            </p:nvGrpSpPr>
            <p:grpSpPr>
              <a:xfrm>
                <a:off x="971526" y="3581400"/>
                <a:ext cx="458275" cy="1828800"/>
                <a:chOff x="914400" y="2514600"/>
                <a:chExt cx="2057400" cy="1828800"/>
              </a:xfrm>
            </p:grpSpPr>
            <p:sp>
              <p:nvSpPr>
                <p:cNvPr id="29" name="Cube 28"/>
                <p:cNvSpPr/>
                <p:nvPr/>
              </p:nvSpPr>
              <p:spPr>
                <a:xfrm>
                  <a:off x="914400" y="38862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30" name="Cube 29"/>
                <p:cNvSpPr/>
                <p:nvPr/>
              </p:nvSpPr>
              <p:spPr>
                <a:xfrm>
                  <a:off x="914400" y="34290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31" name="Cube 30"/>
                <p:cNvSpPr/>
                <p:nvPr/>
              </p:nvSpPr>
              <p:spPr>
                <a:xfrm>
                  <a:off x="914400" y="29718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32" name="Cube 31"/>
                <p:cNvSpPr/>
                <p:nvPr/>
              </p:nvSpPr>
              <p:spPr>
                <a:xfrm>
                  <a:off x="914400" y="25146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nvGrpSpPr>
              <p:cNvPr id="33" name="Group 32"/>
              <p:cNvGrpSpPr/>
              <p:nvPr/>
            </p:nvGrpSpPr>
            <p:grpSpPr>
              <a:xfrm>
                <a:off x="1475798" y="3581400"/>
                <a:ext cx="458275" cy="1828800"/>
                <a:chOff x="914400" y="2514600"/>
                <a:chExt cx="2057400" cy="1828800"/>
              </a:xfrm>
            </p:grpSpPr>
            <p:sp>
              <p:nvSpPr>
                <p:cNvPr id="34" name="Cube 33"/>
                <p:cNvSpPr/>
                <p:nvPr/>
              </p:nvSpPr>
              <p:spPr>
                <a:xfrm>
                  <a:off x="914400" y="38862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35" name="Cube 34"/>
                <p:cNvSpPr/>
                <p:nvPr/>
              </p:nvSpPr>
              <p:spPr>
                <a:xfrm>
                  <a:off x="914400" y="34290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36" name="Cube 35"/>
                <p:cNvSpPr/>
                <p:nvPr/>
              </p:nvSpPr>
              <p:spPr>
                <a:xfrm>
                  <a:off x="914400" y="29718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37" name="Cube 36"/>
                <p:cNvSpPr/>
                <p:nvPr/>
              </p:nvSpPr>
              <p:spPr>
                <a:xfrm>
                  <a:off x="914400" y="25146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nvGrpSpPr>
              <p:cNvPr id="38" name="Group 37"/>
              <p:cNvGrpSpPr/>
              <p:nvPr/>
            </p:nvGrpSpPr>
            <p:grpSpPr>
              <a:xfrm>
                <a:off x="1979352" y="3581400"/>
                <a:ext cx="458275" cy="1828800"/>
                <a:chOff x="914400" y="2514600"/>
                <a:chExt cx="2057400" cy="1828800"/>
              </a:xfrm>
            </p:grpSpPr>
            <p:sp>
              <p:nvSpPr>
                <p:cNvPr id="39" name="Cube 38"/>
                <p:cNvSpPr/>
                <p:nvPr/>
              </p:nvSpPr>
              <p:spPr>
                <a:xfrm>
                  <a:off x="914400" y="38862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40" name="Cube 39"/>
                <p:cNvSpPr/>
                <p:nvPr/>
              </p:nvSpPr>
              <p:spPr>
                <a:xfrm>
                  <a:off x="914400" y="34290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41" name="Cube 40"/>
                <p:cNvSpPr/>
                <p:nvPr/>
              </p:nvSpPr>
              <p:spPr>
                <a:xfrm>
                  <a:off x="914400" y="29718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42" name="Cube 41"/>
                <p:cNvSpPr/>
                <p:nvPr/>
              </p:nvSpPr>
              <p:spPr>
                <a:xfrm>
                  <a:off x="914400" y="2514600"/>
                  <a:ext cx="2057400" cy="45720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grpSp>
          <p:nvGrpSpPr>
            <p:cNvPr id="86" name="Group 85"/>
            <p:cNvGrpSpPr/>
            <p:nvPr/>
          </p:nvGrpSpPr>
          <p:grpSpPr>
            <a:xfrm>
              <a:off x="4384159" y="2209800"/>
              <a:ext cx="1968426" cy="1828800"/>
              <a:chOff x="469201" y="3581400"/>
              <a:chExt cx="1968426" cy="1828800"/>
            </a:xfrm>
          </p:grpSpPr>
          <p:grpSp>
            <p:nvGrpSpPr>
              <p:cNvPr id="87" name="Group 86"/>
              <p:cNvGrpSpPr/>
              <p:nvPr/>
            </p:nvGrpSpPr>
            <p:grpSpPr>
              <a:xfrm>
                <a:off x="469201" y="3581400"/>
                <a:ext cx="458275" cy="1828800"/>
                <a:chOff x="914400" y="2514600"/>
                <a:chExt cx="2057400" cy="1828800"/>
              </a:xfrm>
            </p:grpSpPr>
            <p:sp>
              <p:nvSpPr>
                <p:cNvPr id="103" name="Cube 102"/>
                <p:cNvSpPr/>
                <p:nvPr/>
              </p:nvSpPr>
              <p:spPr>
                <a:xfrm>
                  <a:off x="914400" y="38862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04" name="Cube 103"/>
                <p:cNvSpPr/>
                <p:nvPr/>
              </p:nvSpPr>
              <p:spPr>
                <a:xfrm>
                  <a:off x="914400" y="34290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05" name="Cube 104"/>
                <p:cNvSpPr/>
                <p:nvPr/>
              </p:nvSpPr>
              <p:spPr>
                <a:xfrm>
                  <a:off x="914400" y="29718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06" name="Cube 105"/>
                <p:cNvSpPr/>
                <p:nvPr/>
              </p:nvSpPr>
              <p:spPr>
                <a:xfrm>
                  <a:off x="914400" y="25146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nvGrpSpPr>
              <p:cNvPr id="88" name="Group 87"/>
              <p:cNvGrpSpPr/>
              <p:nvPr/>
            </p:nvGrpSpPr>
            <p:grpSpPr>
              <a:xfrm>
                <a:off x="971526" y="3581400"/>
                <a:ext cx="458275" cy="1828800"/>
                <a:chOff x="914400" y="2514600"/>
                <a:chExt cx="2057400" cy="1828800"/>
              </a:xfrm>
            </p:grpSpPr>
            <p:sp>
              <p:nvSpPr>
                <p:cNvPr id="99" name="Cube 98"/>
                <p:cNvSpPr/>
                <p:nvPr/>
              </p:nvSpPr>
              <p:spPr>
                <a:xfrm>
                  <a:off x="914400" y="38862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00" name="Cube 99"/>
                <p:cNvSpPr/>
                <p:nvPr/>
              </p:nvSpPr>
              <p:spPr>
                <a:xfrm>
                  <a:off x="914400" y="34290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01" name="Cube 100"/>
                <p:cNvSpPr/>
                <p:nvPr/>
              </p:nvSpPr>
              <p:spPr>
                <a:xfrm>
                  <a:off x="914400" y="29718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02" name="Cube 101"/>
                <p:cNvSpPr/>
                <p:nvPr/>
              </p:nvSpPr>
              <p:spPr>
                <a:xfrm>
                  <a:off x="914400" y="25146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nvGrpSpPr>
              <p:cNvPr id="89" name="Group 88"/>
              <p:cNvGrpSpPr/>
              <p:nvPr/>
            </p:nvGrpSpPr>
            <p:grpSpPr>
              <a:xfrm>
                <a:off x="1475798" y="3581400"/>
                <a:ext cx="458275" cy="1828800"/>
                <a:chOff x="914400" y="2514600"/>
                <a:chExt cx="2057400" cy="1828800"/>
              </a:xfrm>
            </p:grpSpPr>
            <p:sp>
              <p:nvSpPr>
                <p:cNvPr id="95" name="Cube 94"/>
                <p:cNvSpPr/>
                <p:nvPr/>
              </p:nvSpPr>
              <p:spPr>
                <a:xfrm>
                  <a:off x="914400" y="38862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96" name="Cube 95"/>
                <p:cNvSpPr/>
                <p:nvPr/>
              </p:nvSpPr>
              <p:spPr>
                <a:xfrm>
                  <a:off x="914400" y="34290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97" name="Cube 96"/>
                <p:cNvSpPr/>
                <p:nvPr/>
              </p:nvSpPr>
              <p:spPr>
                <a:xfrm>
                  <a:off x="914400" y="29718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98" name="Cube 97"/>
                <p:cNvSpPr/>
                <p:nvPr/>
              </p:nvSpPr>
              <p:spPr>
                <a:xfrm>
                  <a:off x="914400" y="25146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nvGrpSpPr>
              <p:cNvPr id="90" name="Group 89"/>
              <p:cNvGrpSpPr/>
              <p:nvPr/>
            </p:nvGrpSpPr>
            <p:grpSpPr>
              <a:xfrm>
                <a:off x="1979352" y="3581400"/>
                <a:ext cx="458275" cy="1828800"/>
                <a:chOff x="914400" y="2514600"/>
                <a:chExt cx="2057400" cy="1828800"/>
              </a:xfrm>
            </p:grpSpPr>
            <p:sp>
              <p:nvSpPr>
                <p:cNvPr id="91" name="Cube 90"/>
                <p:cNvSpPr/>
                <p:nvPr/>
              </p:nvSpPr>
              <p:spPr>
                <a:xfrm>
                  <a:off x="914400" y="38862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92" name="Cube 91"/>
                <p:cNvSpPr/>
                <p:nvPr/>
              </p:nvSpPr>
              <p:spPr>
                <a:xfrm>
                  <a:off x="914400" y="34290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93" name="Cube 92"/>
                <p:cNvSpPr/>
                <p:nvPr/>
              </p:nvSpPr>
              <p:spPr>
                <a:xfrm>
                  <a:off x="914400" y="29718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94" name="Cube 93"/>
                <p:cNvSpPr/>
                <p:nvPr/>
              </p:nvSpPr>
              <p:spPr>
                <a:xfrm>
                  <a:off x="914400" y="2514600"/>
                  <a:ext cx="2057400" cy="457200"/>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grpSp>
          <p:nvGrpSpPr>
            <p:cNvPr id="65" name="Group 64"/>
            <p:cNvGrpSpPr/>
            <p:nvPr/>
          </p:nvGrpSpPr>
          <p:grpSpPr>
            <a:xfrm>
              <a:off x="4118526" y="2436844"/>
              <a:ext cx="1968426" cy="1828800"/>
              <a:chOff x="469201" y="3581400"/>
              <a:chExt cx="1968426" cy="1828800"/>
            </a:xfrm>
          </p:grpSpPr>
          <p:grpSp>
            <p:nvGrpSpPr>
              <p:cNvPr id="66" name="Group 65"/>
              <p:cNvGrpSpPr/>
              <p:nvPr/>
            </p:nvGrpSpPr>
            <p:grpSpPr>
              <a:xfrm>
                <a:off x="469201" y="3581400"/>
                <a:ext cx="458275" cy="1828800"/>
                <a:chOff x="914400" y="2514600"/>
                <a:chExt cx="2057400" cy="1828800"/>
              </a:xfrm>
            </p:grpSpPr>
            <p:sp>
              <p:nvSpPr>
                <p:cNvPr id="82" name="Cube 81"/>
                <p:cNvSpPr/>
                <p:nvPr/>
              </p:nvSpPr>
              <p:spPr>
                <a:xfrm>
                  <a:off x="914400" y="38862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83" name="Cube 82"/>
                <p:cNvSpPr/>
                <p:nvPr/>
              </p:nvSpPr>
              <p:spPr>
                <a:xfrm>
                  <a:off x="914400" y="34290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84" name="Cube 83"/>
                <p:cNvSpPr/>
                <p:nvPr/>
              </p:nvSpPr>
              <p:spPr>
                <a:xfrm>
                  <a:off x="914400" y="29718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85" name="Cube 84"/>
                <p:cNvSpPr/>
                <p:nvPr/>
              </p:nvSpPr>
              <p:spPr>
                <a:xfrm>
                  <a:off x="914400" y="25146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nvGrpSpPr>
              <p:cNvPr id="67" name="Group 66"/>
              <p:cNvGrpSpPr/>
              <p:nvPr/>
            </p:nvGrpSpPr>
            <p:grpSpPr>
              <a:xfrm>
                <a:off x="971526" y="3581400"/>
                <a:ext cx="458275" cy="1828800"/>
                <a:chOff x="914400" y="2514600"/>
                <a:chExt cx="2057400" cy="1828800"/>
              </a:xfrm>
            </p:grpSpPr>
            <p:sp>
              <p:nvSpPr>
                <p:cNvPr id="78" name="Cube 77"/>
                <p:cNvSpPr/>
                <p:nvPr/>
              </p:nvSpPr>
              <p:spPr>
                <a:xfrm>
                  <a:off x="914400" y="38862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79" name="Cube 78"/>
                <p:cNvSpPr/>
                <p:nvPr/>
              </p:nvSpPr>
              <p:spPr>
                <a:xfrm>
                  <a:off x="914400" y="34290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80" name="Cube 79"/>
                <p:cNvSpPr/>
                <p:nvPr/>
              </p:nvSpPr>
              <p:spPr>
                <a:xfrm>
                  <a:off x="914400" y="29718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81" name="Cube 80"/>
                <p:cNvSpPr/>
                <p:nvPr/>
              </p:nvSpPr>
              <p:spPr>
                <a:xfrm>
                  <a:off x="914400" y="25146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nvGrpSpPr>
              <p:cNvPr id="68" name="Group 67"/>
              <p:cNvGrpSpPr/>
              <p:nvPr/>
            </p:nvGrpSpPr>
            <p:grpSpPr>
              <a:xfrm>
                <a:off x="1475798" y="3581400"/>
                <a:ext cx="458275" cy="1828800"/>
                <a:chOff x="914400" y="2514600"/>
                <a:chExt cx="2057400" cy="1828800"/>
              </a:xfrm>
            </p:grpSpPr>
            <p:sp>
              <p:nvSpPr>
                <p:cNvPr id="74" name="Cube 73"/>
                <p:cNvSpPr/>
                <p:nvPr/>
              </p:nvSpPr>
              <p:spPr>
                <a:xfrm>
                  <a:off x="914400" y="38862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75" name="Cube 74"/>
                <p:cNvSpPr/>
                <p:nvPr/>
              </p:nvSpPr>
              <p:spPr>
                <a:xfrm>
                  <a:off x="914400" y="34290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76" name="Cube 75"/>
                <p:cNvSpPr/>
                <p:nvPr/>
              </p:nvSpPr>
              <p:spPr>
                <a:xfrm>
                  <a:off x="914400" y="29718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77" name="Cube 76"/>
                <p:cNvSpPr/>
                <p:nvPr/>
              </p:nvSpPr>
              <p:spPr>
                <a:xfrm>
                  <a:off x="914400" y="25146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nvGrpSpPr>
              <p:cNvPr id="69" name="Group 68"/>
              <p:cNvGrpSpPr/>
              <p:nvPr/>
            </p:nvGrpSpPr>
            <p:grpSpPr>
              <a:xfrm>
                <a:off x="1979352" y="3581400"/>
                <a:ext cx="458275" cy="1828800"/>
                <a:chOff x="914400" y="2514600"/>
                <a:chExt cx="2057400" cy="1828800"/>
              </a:xfrm>
            </p:grpSpPr>
            <p:sp>
              <p:nvSpPr>
                <p:cNvPr id="70" name="Cube 69"/>
                <p:cNvSpPr/>
                <p:nvPr/>
              </p:nvSpPr>
              <p:spPr>
                <a:xfrm>
                  <a:off x="914400" y="38862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71" name="Cube 70"/>
                <p:cNvSpPr/>
                <p:nvPr/>
              </p:nvSpPr>
              <p:spPr>
                <a:xfrm>
                  <a:off x="914400" y="34290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72" name="Cube 71"/>
                <p:cNvSpPr/>
                <p:nvPr/>
              </p:nvSpPr>
              <p:spPr>
                <a:xfrm>
                  <a:off x="914400" y="29718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73" name="Cube 72"/>
                <p:cNvSpPr/>
                <p:nvPr/>
              </p:nvSpPr>
              <p:spPr>
                <a:xfrm>
                  <a:off x="914400" y="2514600"/>
                  <a:ext cx="2057400" cy="457200"/>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grpSp>
          <p:nvGrpSpPr>
            <p:cNvPr id="44" name="Group 43"/>
            <p:cNvGrpSpPr/>
            <p:nvPr/>
          </p:nvGrpSpPr>
          <p:grpSpPr>
            <a:xfrm>
              <a:off x="3832352" y="2667000"/>
              <a:ext cx="1968426" cy="1828800"/>
              <a:chOff x="469201" y="3581400"/>
              <a:chExt cx="1968426" cy="1828800"/>
            </a:xfrm>
          </p:grpSpPr>
          <p:grpSp>
            <p:nvGrpSpPr>
              <p:cNvPr id="45" name="Group 44"/>
              <p:cNvGrpSpPr/>
              <p:nvPr/>
            </p:nvGrpSpPr>
            <p:grpSpPr>
              <a:xfrm>
                <a:off x="469201" y="3581400"/>
                <a:ext cx="458275" cy="1828800"/>
                <a:chOff x="914400" y="2514600"/>
                <a:chExt cx="2057400" cy="1828800"/>
              </a:xfrm>
            </p:grpSpPr>
            <p:sp>
              <p:nvSpPr>
                <p:cNvPr id="61" name="Cube 60"/>
                <p:cNvSpPr/>
                <p:nvPr/>
              </p:nvSpPr>
              <p:spPr>
                <a:xfrm>
                  <a:off x="914400" y="38862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62" name="Cube 61"/>
                <p:cNvSpPr/>
                <p:nvPr/>
              </p:nvSpPr>
              <p:spPr>
                <a:xfrm>
                  <a:off x="914400" y="34290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63" name="Cube 62"/>
                <p:cNvSpPr/>
                <p:nvPr/>
              </p:nvSpPr>
              <p:spPr>
                <a:xfrm>
                  <a:off x="914400" y="29718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64" name="Cube 63"/>
                <p:cNvSpPr/>
                <p:nvPr/>
              </p:nvSpPr>
              <p:spPr>
                <a:xfrm>
                  <a:off x="914400" y="25146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nvGrpSpPr>
              <p:cNvPr id="46" name="Group 45"/>
              <p:cNvGrpSpPr/>
              <p:nvPr/>
            </p:nvGrpSpPr>
            <p:grpSpPr>
              <a:xfrm>
                <a:off x="971526" y="3581400"/>
                <a:ext cx="458275" cy="1828800"/>
                <a:chOff x="914400" y="2514600"/>
                <a:chExt cx="2057400" cy="1828800"/>
              </a:xfrm>
            </p:grpSpPr>
            <p:sp>
              <p:nvSpPr>
                <p:cNvPr id="57" name="Cube 56"/>
                <p:cNvSpPr/>
                <p:nvPr/>
              </p:nvSpPr>
              <p:spPr>
                <a:xfrm>
                  <a:off x="914400" y="38862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58" name="Cube 57"/>
                <p:cNvSpPr/>
                <p:nvPr/>
              </p:nvSpPr>
              <p:spPr>
                <a:xfrm>
                  <a:off x="914400" y="34290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59" name="Cube 58"/>
                <p:cNvSpPr/>
                <p:nvPr/>
              </p:nvSpPr>
              <p:spPr>
                <a:xfrm>
                  <a:off x="914400" y="29718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60" name="Cube 59"/>
                <p:cNvSpPr/>
                <p:nvPr/>
              </p:nvSpPr>
              <p:spPr>
                <a:xfrm>
                  <a:off x="914400" y="25146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nvGrpSpPr>
              <p:cNvPr id="47" name="Group 46"/>
              <p:cNvGrpSpPr/>
              <p:nvPr/>
            </p:nvGrpSpPr>
            <p:grpSpPr>
              <a:xfrm>
                <a:off x="1475798" y="3581400"/>
                <a:ext cx="458275" cy="1828800"/>
                <a:chOff x="914400" y="2514600"/>
                <a:chExt cx="2057400" cy="1828800"/>
              </a:xfrm>
            </p:grpSpPr>
            <p:sp>
              <p:nvSpPr>
                <p:cNvPr id="53" name="Cube 52"/>
                <p:cNvSpPr/>
                <p:nvPr/>
              </p:nvSpPr>
              <p:spPr>
                <a:xfrm>
                  <a:off x="914400" y="38862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54" name="Cube 53"/>
                <p:cNvSpPr/>
                <p:nvPr/>
              </p:nvSpPr>
              <p:spPr>
                <a:xfrm>
                  <a:off x="914400" y="34290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55" name="Cube 54"/>
                <p:cNvSpPr/>
                <p:nvPr/>
              </p:nvSpPr>
              <p:spPr>
                <a:xfrm>
                  <a:off x="914400" y="29718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56" name="Cube 55"/>
                <p:cNvSpPr/>
                <p:nvPr/>
              </p:nvSpPr>
              <p:spPr>
                <a:xfrm>
                  <a:off x="914400" y="25146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nvGrpSpPr>
              <p:cNvPr id="48" name="Group 47"/>
              <p:cNvGrpSpPr/>
              <p:nvPr/>
            </p:nvGrpSpPr>
            <p:grpSpPr>
              <a:xfrm>
                <a:off x="1979352" y="3581400"/>
                <a:ext cx="458275" cy="1828800"/>
                <a:chOff x="914400" y="2514600"/>
                <a:chExt cx="2057400" cy="1828800"/>
              </a:xfrm>
            </p:grpSpPr>
            <p:sp>
              <p:nvSpPr>
                <p:cNvPr id="49" name="Cube 48"/>
                <p:cNvSpPr/>
                <p:nvPr/>
              </p:nvSpPr>
              <p:spPr>
                <a:xfrm>
                  <a:off x="914400" y="38862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50" name="Cube 49"/>
                <p:cNvSpPr/>
                <p:nvPr/>
              </p:nvSpPr>
              <p:spPr>
                <a:xfrm>
                  <a:off x="914400" y="34290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51" name="Cube 50"/>
                <p:cNvSpPr/>
                <p:nvPr/>
              </p:nvSpPr>
              <p:spPr>
                <a:xfrm>
                  <a:off x="914400" y="29718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52" name="Cube 51"/>
                <p:cNvSpPr/>
                <p:nvPr/>
              </p:nvSpPr>
              <p:spPr>
                <a:xfrm>
                  <a:off x="914400" y="2514600"/>
                  <a:ext cx="2057400" cy="457200"/>
                </a:xfrm>
                <a:prstGeom prst="cub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grpSp>
      <p:sp>
        <p:nvSpPr>
          <p:cNvPr id="108" name="Cube 107"/>
          <p:cNvSpPr/>
          <p:nvPr/>
        </p:nvSpPr>
        <p:spPr>
          <a:xfrm>
            <a:off x="802032" y="2306194"/>
            <a:ext cx="2823821" cy="2726139"/>
          </a:xfrm>
          <a:prstGeom prst="cube">
            <a:avLst>
              <a:gd name="adj" fmla="val 25433"/>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fontAlgn="auto">
              <a:spcBef>
                <a:spcPts val="0"/>
              </a:spcBef>
              <a:spcAft>
                <a:spcPts val="0"/>
              </a:spcAft>
            </a:pPr>
            <a:endParaRPr lang="en-US" sz="1800" b="0" dirty="0">
              <a:solidFill>
                <a:prstClr val="black"/>
              </a:solidFill>
              <a:latin typeface="Arial"/>
            </a:endParaRPr>
          </a:p>
        </p:txBody>
      </p:sp>
      <p:sp>
        <p:nvSpPr>
          <p:cNvPr id="109" name="Right Arrow 108"/>
          <p:cNvSpPr/>
          <p:nvPr/>
        </p:nvSpPr>
        <p:spPr>
          <a:xfrm>
            <a:off x="3926615" y="3447638"/>
            <a:ext cx="902286" cy="68735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Tree>
    <p:extLst>
      <p:ext uri="{BB962C8B-B14F-4D97-AF65-F5344CB8AC3E}">
        <p14:creationId xmlns:p14="http://schemas.microsoft.com/office/powerpoint/2010/main" val="22330176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LULESH Communication Pattern</a:t>
            </a:r>
            <a:endParaRPr lang="en-US" dirty="0"/>
          </a:p>
        </p:txBody>
      </p:sp>
      <p:sp>
        <p:nvSpPr>
          <p:cNvPr id="167" name="Content Placeholder 2"/>
          <p:cNvSpPr>
            <a:spLocks noGrp="1"/>
          </p:cNvSpPr>
          <p:nvPr>
            <p:ph idx="1"/>
          </p:nvPr>
        </p:nvSpPr>
        <p:spPr>
          <a:xfrm>
            <a:off x="4749568" y="2115305"/>
            <a:ext cx="3607264" cy="3037369"/>
          </a:xfrm>
        </p:spPr>
        <p:txBody>
          <a:bodyPr>
            <a:normAutofit/>
          </a:bodyPr>
          <a:lstStyle/>
          <a:p>
            <a:pPr marL="0" indent="0">
              <a:buNone/>
            </a:pPr>
            <a:r>
              <a:rPr lang="en-US" sz="3600" dirty="0" smtClean="0"/>
              <a:t>26 neighbors</a:t>
            </a:r>
          </a:p>
          <a:p>
            <a:r>
              <a:rPr lang="en-US" sz="3600" dirty="0" smtClean="0"/>
              <a:t>6 faces</a:t>
            </a:r>
          </a:p>
          <a:p>
            <a:r>
              <a:rPr lang="en-US" sz="3600" dirty="0" smtClean="0"/>
              <a:t>12 edges</a:t>
            </a:r>
          </a:p>
          <a:p>
            <a:r>
              <a:rPr lang="en-US" sz="3600" dirty="0" smtClean="0"/>
              <a:t>8 corners</a:t>
            </a:r>
          </a:p>
        </p:txBody>
      </p:sp>
      <p:grpSp>
        <p:nvGrpSpPr>
          <p:cNvPr id="153" name="Group 152"/>
          <p:cNvGrpSpPr/>
          <p:nvPr/>
        </p:nvGrpSpPr>
        <p:grpSpPr>
          <a:xfrm>
            <a:off x="1380506" y="2208625"/>
            <a:ext cx="2370941" cy="2276746"/>
            <a:chOff x="2319310" y="2088942"/>
            <a:chExt cx="3417934" cy="3159736"/>
          </a:xfrm>
        </p:grpSpPr>
        <p:grpSp>
          <p:nvGrpSpPr>
            <p:cNvPr id="113" name="Group 112"/>
            <p:cNvGrpSpPr/>
            <p:nvPr/>
          </p:nvGrpSpPr>
          <p:grpSpPr>
            <a:xfrm>
              <a:off x="2777864" y="2088942"/>
              <a:ext cx="2959380" cy="2769430"/>
              <a:chOff x="1353561" y="2807539"/>
              <a:chExt cx="2959380" cy="2769430"/>
            </a:xfrm>
          </p:grpSpPr>
          <p:grpSp>
            <p:nvGrpSpPr>
              <p:cNvPr id="104" name="Group 103"/>
              <p:cNvGrpSpPr/>
              <p:nvPr/>
            </p:nvGrpSpPr>
            <p:grpSpPr>
              <a:xfrm>
                <a:off x="1353561" y="2807539"/>
                <a:ext cx="868736" cy="2769430"/>
                <a:chOff x="1353561" y="2451288"/>
                <a:chExt cx="868736" cy="3125681"/>
              </a:xfrm>
            </p:grpSpPr>
            <p:sp>
              <p:nvSpPr>
                <p:cNvPr id="48" name="Cube 47"/>
                <p:cNvSpPr/>
                <p:nvPr/>
              </p:nvSpPr>
              <p:spPr>
                <a:xfrm>
                  <a:off x="1353561" y="4683917"/>
                  <a:ext cx="868736" cy="893052"/>
                </a:xfrm>
                <a:prstGeom prst="cube">
                  <a:avLst/>
                </a:prstGeom>
                <a:ln>
                  <a:solidFill>
                    <a:schemeClr val="bg2">
                      <a:alpha val="14000"/>
                    </a:schemeClr>
                  </a:solidFill>
                </a:ln>
              </p:spPr>
              <p:style>
                <a:lnRef idx="1">
                  <a:schemeClr val="dk1"/>
                </a:lnRef>
                <a:fillRef idx="2">
                  <a:schemeClr val="dk1"/>
                </a:fillRef>
                <a:effectRef idx="1">
                  <a:schemeClr val="dk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49" name="Cube 48"/>
                <p:cNvSpPr/>
                <p:nvPr/>
              </p:nvSpPr>
              <p:spPr>
                <a:xfrm>
                  <a:off x="1353561" y="3561590"/>
                  <a:ext cx="868736" cy="893052"/>
                </a:xfrm>
                <a:prstGeom prst="cube">
                  <a:avLst/>
                </a:prstGeom>
                <a:ln>
                  <a:solidFill>
                    <a:schemeClr val="bg2">
                      <a:alpha val="14000"/>
                    </a:schemeClr>
                  </a:solidFill>
                </a:ln>
              </p:spPr>
              <p:style>
                <a:lnRef idx="1">
                  <a:schemeClr val="dk1"/>
                </a:lnRef>
                <a:fillRef idx="2">
                  <a:schemeClr val="dk1"/>
                </a:fillRef>
                <a:effectRef idx="1">
                  <a:schemeClr val="dk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50" name="Cube 49"/>
                <p:cNvSpPr/>
                <p:nvPr/>
              </p:nvSpPr>
              <p:spPr>
                <a:xfrm>
                  <a:off x="1353561" y="2451288"/>
                  <a:ext cx="868736" cy="893052"/>
                </a:xfrm>
                <a:prstGeom prst="cube">
                  <a:avLst/>
                </a:prstGeom>
                <a:ln>
                  <a:solidFill>
                    <a:schemeClr val="bg2">
                      <a:alpha val="14000"/>
                    </a:schemeClr>
                  </a:solidFill>
                </a:ln>
              </p:spPr>
              <p:style>
                <a:lnRef idx="1">
                  <a:schemeClr val="dk1"/>
                </a:lnRef>
                <a:fillRef idx="2">
                  <a:schemeClr val="dk1"/>
                </a:fillRef>
                <a:effectRef idx="1">
                  <a:schemeClr val="dk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nvGrpSpPr>
              <p:cNvPr id="105" name="Group 104"/>
              <p:cNvGrpSpPr/>
              <p:nvPr/>
            </p:nvGrpSpPr>
            <p:grpSpPr>
              <a:xfrm>
                <a:off x="2374697" y="2807539"/>
                <a:ext cx="868736" cy="2769430"/>
                <a:chOff x="1353561" y="2451288"/>
                <a:chExt cx="868736" cy="3125681"/>
              </a:xfrm>
            </p:grpSpPr>
            <p:sp>
              <p:nvSpPr>
                <p:cNvPr id="106" name="Cube 105"/>
                <p:cNvSpPr/>
                <p:nvPr/>
              </p:nvSpPr>
              <p:spPr>
                <a:xfrm>
                  <a:off x="1353561" y="4683917"/>
                  <a:ext cx="868736" cy="893052"/>
                </a:xfrm>
                <a:prstGeom prst="cube">
                  <a:avLst/>
                </a:prstGeom>
                <a:ln>
                  <a:solidFill>
                    <a:schemeClr val="bg2">
                      <a:alpha val="14000"/>
                    </a:schemeClr>
                  </a:solidFill>
                </a:ln>
              </p:spPr>
              <p:style>
                <a:lnRef idx="1">
                  <a:schemeClr val="dk1"/>
                </a:lnRef>
                <a:fillRef idx="2">
                  <a:schemeClr val="dk1"/>
                </a:fillRef>
                <a:effectRef idx="1">
                  <a:schemeClr val="dk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07" name="Cube 106"/>
                <p:cNvSpPr/>
                <p:nvPr/>
              </p:nvSpPr>
              <p:spPr>
                <a:xfrm>
                  <a:off x="1353561" y="3561590"/>
                  <a:ext cx="868736" cy="893052"/>
                </a:xfrm>
                <a:prstGeom prst="cube">
                  <a:avLst/>
                </a:prstGeom>
                <a:ln>
                  <a:solidFill>
                    <a:schemeClr val="bg2">
                      <a:alpha val="14000"/>
                    </a:schemeClr>
                  </a:solidFill>
                </a:ln>
              </p:spPr>
              <p:style>
                <a:lnRef idx="1">
                  <a:schemeClr val="dk1"/>
                </a:lnRef>
                <a:fillRef idx="2">
                  <a:schemeClr val="dk1"/>
                </a:fillRef>
                <a:effectRef idx="1">
                  <a:schemeClr val="dk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08" name="Cube 107"/>
                <p:cNvSpPr/>
                <p:nvPr/>
              </p:nvSpPr>
              <p:spPr>
                <a:xfrm>
                  <a:off x="1353561" y="2451288"/>
                  <a:ext cx="868736" cy="893052"/>
                </a:xfrm>
                <a:prstGeom prst="cube">
                  <a:avLst/>
                </a:prstGeom>
                <a:ln>
                  <a:solidFill>
                    <a:schemeClr val="bg2">
                      <a:alpha val="14000"/>
                    </a:schemeClr>
                  </a:solidFill>
                </a:ln>
              </p:spPr>
              <p:style>
                <a:lnRef idx="1">
                  <a:schemeClr val="dk1"/>
                </a:lnRef>
                <a:fillRef idx="2">
                  <a:schemeClr val="dk1"/>
                </a:fillRef>
                <a:effectRef idx="1">
                  <a:schemeClr val="dk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nvGrpSpPr>
              <p:cNvPr id="109" name="Group 108"/>
              <p:cNvGrpSpPr/>
              <p:nvPr/>
            </p:nvGrpSpPr>
            <p:grpSpPr>
              <a:xfrm>
                <a:off x="3444205" y="2807539"/>
                <a:ext cx="868736" cy="2769430"/>
                <a:chOff x="1353561" y="2451288"/>
                <a:chExt cx="868736" cy="3125681"/>
              </a:xfrm>
            </p:grpSpPr>
            <p:sp>
              <p:nvSpPr>
                <p:cNvPr id="110" name="Cube 109"/>
                <p:cNvSpPr/>
                <p:nvPr/>
              </p:nvSpPr>
              <p:spPr>
                <a:xfrm>
                  <a:off x="1353561" y="4683917"/>
                  <a:ext cx="868736" cy="893052"/>
                </a:xfrm>
                <a:prstGeom prst="cube">
                  <a:avLst/>
                </a:prstGeom>
                <a:ln>
                  <a:solidFill>
                    <a:schemeClr val="bg2">
                      <a:alpha val="14000"/>
                    </a:schemeClr>
                  </a:solidFill>
                </a:ln>
              </p:spPr>
              <p:style>
                <a:lnRef idx="1">
                  <a:schemeClr val="dk1"/>
                </a:lnRef>
                <a:fillRef idx="2">
                  <a:schemeClr val="dk1"/>
                </a:fillRef>
                <a:effectRef idx="1">
                  <a:schemeClr val="dk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11" name="Cube 110"/>
                <p:cNvSpPr/>
                <p:nvPr/>
              </p:nvSpPr>
              <p:spPr>
                <a:xfrm>
                  <a:off x="1353561" y="3561590"/>
                  <a:ext cx="868736" cy="893052"/>
                </a:xfrm>
                <a:prstGeom prst="cube">
                  <a:avLst/>
                </a:prstGeom>
                <a:ln>
                  <a:solidFill>
                    <a:schemeClr val="bg2">
                      <a:alpha val="14000"/>
                    </a:schemeClr>
                  </a:solidFill>
                </a:ln>
              </p:spPr>
              <p:style>
                <a:lnRef idx="1">
                  <a:schemeClr val="dk1"/>
                </a:lnRef>
                <a:fillRef idx="2">
                  <a:schemeClr val="dk1"/>
                </a:fillRef>
                <a:effectRef idx="1">
                  <a:schemeClr val="dk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12" name="Cube 111"/>
                <p:cNvSpPr/>
                <p:nvPr/>
              </p:nvSpPr>
              <p:spPr>
                <a:xfrm>
                  <a:off x="1353561" y="2451288"/>
                  <a:ext cx="868736" cy="893052"/>
                </a:xfrm>
                <a:prstGeom prst="cube">
                  <a:avLst/>
                </a:prstGeom>
                <a:ln>
                  <a:solidFill>
                    <a:schemeClr val="bg2">
                      <a:alpha val="14000"/>
                    </a:schemeClr>
                  </a:solidFill>
                </a:ln>
              </p:spPr>
              <p:style>
                <a:lnRef idx="1">
                  <a:schemeClr val="dk1"/>
                </a:lnRef>
                <a:fillRef idx="2">
                  <a:schemeClr val="dk1"/>
                </a:fillRef>
                <a:effectRef idx="1">
                  <a:schemeClr val="dk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grpSp>
          <p:nvGrpSpPr>
            <p:cNvPr id="127" name="Group 126"/>
            <p:cNvGrpSpPr/>
            <p:nvPr/>
          </p:nvGrpSpPr>
          <p:grpSpPr>
            <a:xfrm>
              <a:off x="2319310" y="2479248"/>
              <a:ext cx="2959380" cy="2769430"/>
              <a:chOff x="1353561" y="2807539"/>
              <a:chExt cx="2959380" cy="2769430"/>
            </a:xfrm>
          </p:grpSpPr>
          <p:grpSp>
            <p:nvGrpSpPr>
              <p:cNvPr id="128" name="Group 127"/>
              <p:cNvGrpSpPr/>
              <p:nvPr/>
            </p:nvGrpSpPr>
            <p:grpSpPr>
              <a:xfrm>
                <a:off x="1353561" y="2807539"/>
                <a:ext cx="868736" cy="2769430"/>
                <a:chOff x="1353561" y="2451288"/>
                <a:chExt cx="868736" cy="3125681"/>
              </a:xfrm>
            </p:grpSpPr>
            <p:sp>
              <p:nvSpPr>
                <p:cNvPr id="137" name="Cube 136"/>
                <p:cNvSpPr/>
                <p:nvPr/>
              </p:nvSpPr>
              <p:spPr>
                <a:xfrm>
                  <a:off x="1353561" y="4683917"/>
                  <a:ext cx="868736" cy="893052"/>
                </a:xfrm>
                <a:prstGeom prst="cube">
                  <a:avLst/>
                </a:prstGeom>
                <a:ln>
                  <a:solidFill>
                    <a:schemeClr val="bg2">
                      <a:alpha val="14000"/>
                    </a:schemeClr>
                  </a:solidFill>
                </a:ln>
              </p:spPr>
              <p:style>
                <a:lnRef idx="1">
                  <a:schemeClr val="dk1"/>
                </a:lnRef>
                <a:fillRef idx="2">
                  <a:schemeClr val="dk1"/>
                </a:fillRef>
                <a:effectRef idx="1">
                  <a:schemeClr val="dk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38" name="Cube 137"/>
                <p:cNvSpPr/>
                <p:nvPr/>
              </p:nvSpPr>
              <p:spPr>
                <a:xfrm>
                  <a:off x="1353561" y="3561590"/>
                  <a:ext cx="868736" cy="893052"/>
                </a:xfrm>
                <a:prstGeom prst="cube">
                  <a:avLst/>
                </a:prstGeom>
                <a:ln>
                  <a:solidFill>
                    <a:schemeClr val="bg2">
                      <a:alpha val="14000"/>
                    </a:schemeClr>
                  </a:solidFill>
                </a:ln>
              </p:spPr>
              <p:style>
                <a:lnRef idx="1">
                  <a:schemeClr val="dk1"/>
                </a:lnRef>
                <a:fillRef idx="2">
                  <a:schemeClr val="dk1"/>
                </a:fillRef>
                <a:effectRef idx="1">
                  <a:schemeClr val="dk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39" name="Cube 138"/>
                <p:cNvSpPr/>
                <p:nvPr/>
              </p:nvSpPr>
              <p:spPr>
                <a:xfrm>
                  <a:off x="1353561" y="2451288"/>
                  <a:ext cx="868736" cy="893052"/>
                </a:xfrm>
                <a:prstGeom prst="cube">
                  <a:avLst/>
                </a:prstGeom>
                <a:ln>
                  <a:solidFill>
                    <a:schemeClr val="bg2">
                      <a:alpha val="14000"/>
                    </a:schemeClr>
                  </a:solidFill>
                </a:ln>
              </p:spPr>
              <p:style>
                <a:lnRef idx="1">
                  <a:schemeClr val="dk1"/>
                </a:lnRef>
                <a:fillRef idx="2">
                  <a:schemeClr val="dk1"/>
                </a:fillRef>
                <a:effectRef idx="1">
                  <a:schemeClr val="dk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nvGrpSpPr>
              <p:cNvPr id="129" name="Group 128"/>
              <p:cNvGrpSpPr/>
              <p:nvPr/>
            </p:nvGrpSpPr>
            <p:grpSpPr>
              <a:xfrm>
                <a:off x="2374697" y="2807539"/>
                <a:ext cx="868736" cy="2769430"/>
                <a:chOff x="1353561" y="2451288"/>
                <a:chExt cx="868736" cy="3125681"/>
              </a:xfrm>
            </p:grpSpPr>
            <p:sp>
              <p:nvSpPr>
                <p:cNvPr id="134" name="Cube 133"/>
                <p:cNvSpPr/>
                <p:nvPr/>
              </p:nvSpPr>
              <p:spPr>
                <a:xfrm>
                  <a:off x="1353561" y="4683917"/>
                  <a:ext cx="868736" cy="893052"/>
                </a:xfrm>
                <a:prstGeom prst="cube">
                  <a:avLst/>
                </a:prstGeom>
                <a:ln>
                  <a:solidFill>
                    <a:schemeClr val="bg2">
                      <a:alpha val="14000"/>
                    </a:schemeClr>
                  </a:solidFill>
                </a:ln>
              </p:spPr>
              <p:style>
                <a:lnRef idx="1">
                  <a:schemeClr val="dk1"/>
                </a:lnRef>
                <a:fillRef idx="2">
                  <a:schemeClr val="dk1"/>
                </a:fillRef>
                <a:effectRef idx="1">
                  <a:schemeClr val="dk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35" name="Cube 134"/>
                <p:cNvSpPr/>
                <p:nvPr/>
              </p:nvSpPr>
              <p:spPr>
                <a:xfrm>
                  <a:off x="1353561" y="3561590"/>
                  <a:ext cx="868736" cy="893052"/>
                </a:xfrm>
                <a:prstGeom prst="cub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36" name="Cube 135"/>
                <p:cNvSpPr/>
                <p:nvPr/>
              </p:nvSpPr>
              <p:spPr>
                <a:xfrm>
                  <a:off x="1353561" y="2451288"/>
                  <a:ext cx="868736" cy="893052"/>
                </a:xfrm>
                <a:prstGeom prst="cube">
                  <a:avLst/>
                </a:prstGeom>
                <a:ln>
                  <a:solidFill>
                    <a:schemeClr val="bg2">
                      <a:alpha val="14000"/>
                    </a:schemeClr>
                  </a:solidFill>
                </a:ln>
              </p:spPr>
              <p:style>
                <a:lnRef idx="1">
                  <a:schemeClr val="dk1"/>
                </a:lnRef>
                <a:fillRef idx="2">
                  <a:schemeClr val="dk1"/>
                </a:fillRef>
                <a:effectRef idx="1">
                  <a:schemeClr val="dk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nvGrpSpPr>
              <p:cNvPr id="130" name="Group 129"/>
              <p:cNvGrpSpPr/>
              <p:nvPr/>
            </p:nvGrpSpPr>
            <p:grpSpPr>
              <a:xfrm>
                <a:off x="3444205" y="2807539"/>
                <a:ext cx="868736" cy="2769430"/>
                <a:chOff x="1353561" y="2451288"/>
                <a:chExt cx="868736" cy="3125681"/>
              </a:xfrm>
            </p:grpSpPr>
            <p:sp>
              <p:nvSpPr>
                <p:cNvPr id="131" name="Cube 130"/>
                <p:cNvSpPr/>
                <p:nvPr/>
              </p:nvSpPr>
              <p:spPr>
                <a:xfrm>
                  <a:off x="1353561" y="4683917"/>
                  <a:ext cx="868736" cy="893052"/>
                </a:xfrm>
                <a:prstGeom prst="cube">
                  <a:avLst/>
                </a:prstGeom>
                <a:ln>
                  <a:solidFill>
                    <a:schemeClr val="bg2">
                      <a:alpha val="14000"/>
                    </a:schemeClr>
                  </a:solidFill>
                </a:ln>
              </p:spPr>
              <p:style>
                <a:lnRef idx="1">
                  <a:schemeClr val="dk1"/>
                </a:lnRef>
                <a:fillRef idx="2">
                  <a:schemeClr val="dk1"/>
                </a:fillRef>
                <a:effectRef idx="1">
                  <a:schemeClr val="dk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32" name="Cube 131"/>
                <p:cNvSpPr/>
                <p:nvPr/>
              </p:nvSpPr>
              <p:spPr>
                <a:xfrm>
                  <a:off x="1353561" y="3561590"/>
                  <a:ext cx="868736" cy="893052"/>
                </a:xfrm>
                <a:prstGeom prst="cube">
                  <a:avLst/>
                </a:prstGeom>
                <a:ln>
                  <a:solidFill>
                    <a:schemeClr val="bg2">
                      <a:alpha val="14000"/>
                    </a:schemeClr>
                  </a:solidFill>
                </a:ln>
              </p:spPr>
              <p:style>
                <a:lnRef idx="1">
                  <a:schemeClr val="dk1"/>
                </a:lnRef>
                <a:fillRef idx="2">
                  <a:schemeClr val="dk1"/>
                </a:fillRef>
                <a:effectRef idx="1">
                  <a:schemeClr val="dk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33" name="Cube 132"/>
                <p:cNvSpPr/>
                <p:nvPr/>
              </p:nvSpPr>
              <p:spPr>
                <a:xfrm>
                  <a:off x="1353561" y="2451288"/>
                  <a:ext cx="868736" cy="893052"/>
                </a:xfrm>
                <a:prstGeom prst="cube">
                  <a:avLst/>
                </a:prstGeom>
                <a:ln>
                  <a:solidFill>
                    <a:schemeClr val="bg2">
                      <a:alpha val="14000"/>
                    </a:schemeClr>
                  </a:solidFill>
                </a:ln>
              </p:spPr>
              <p:style>
                <a:lnRef idx="1">
                  <a:schemeClr val="dk1"/>
                </a:lnRef>
                <a:fillRef idx="2">
                  <a:schemeClr val="dk1"/>
                </a:fillRef>
                <a:effectRef idx="1">
                  <a:schemeClr val="dk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grpSp>
      <p:sp>
        <p:nvSpPr>
          <p:cNvPr id="168" name="TextBox 167"/>
          <p:cNvSpPr txBox="1"/>
          <p:nvPr/>
        </p:nvSpPr>
        <p:spPr>
          <a:xfrm>
            <a:off x="1112053" y="4733108"/>
            <a:ext cx="2957493" cy="830997"/>
          </a:xfrm>
          <a:prstGeom prst="rect">
            <a:avLst/>
          </a:prstGeom>
          <a:noFill/>
        </p:spPr>
        <p:txBody>
          <a:bodyPr wrap="square" rtlCol="0">
            <a:spAutoFit/>
          </a:bodyPr>
          <a:lstStyle/>
          <a:p>
            <a:pPr defTabSz="457200" fontAlgn="auto">
              <a:spcBef>
                <a:spcPts val="0"/>
              </a:spcBef>
              <a:spcAft>
                <a:spcPts val="0"/>
              </a:spcAft>
            </a:pPr>
            <a:r>
              <a:rPr lang="en-US" sz="2400" b="0" dirty="0" smtClean="0">
                <a:solidFill>
                  <a:prstClr val="black"/>
                </a:solidFill>
                <a:latin typeface="Arial"/>
              </a:rPr>
              <a:t>Cross-section view of the 3-D processor grid</a:t>
            </a:r>
          </a:p>
        </p:txBody>
      </p:sp>
    </p:spTree>
    <p:extLst>
      <p:ext uri="{BB962C8B-B14F-4D97-AF65-F5344CB8AC3E}">
        <p14:creationId xmlns:p14="http://schemas.microsoft.com/office/powerpoint/2010/main" val="38251439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Layout of Each Partition</a:t>
            </a:r>
          </a:p>
        </p:txBody>
      </p:sp>
      <p:sp>
        <p:nvSpPr>
          <p:cNvPr id="104" name="Content Placeholder 2"/>
          <p:cNvSpPr>
            <a:spLocks noGrp="1"/>
          </p:cNvSpPr>
          <p:nvPr>
            <p:ph idx="1"/>
          </p:nvPr>
        </p:nvSpPr>
        <p:spPr>
          <a:xfrm>
            <a:off x="3937000" y="5089770"/>
            <a:ext cx="4749798" cy="1036394"/>
          </a:xfrm>
        </p:spPr>
        <p:txBody>
          <a:bodyPr>
            <a:normAutofit fontScale="92500" lnSpcReduction="20000"/>
          </a:bodyPr>
          <a:lstStyle/>
          <a:p>
            <a:r>
              <a:rPr lang="en-US" dirty="0" smtClean="0">
                <a:solidFill>
                  <a:schemeClr val="accent1"/>
                </a:solidFill>
              </a:rPr>
              <a:t>Blue</a:t>
            </a:r>
            <a:r>
              <a:rPr lang="en-US" dirty="0" smtClean="0"/>
              <a:t> planes are contiguous</a:t>
            </a:r>
          </a:p>
          <a:p>
            <a:r>
              <a:rPr lang="en-US" dirty="0" smtClean="0">
                <a:solidFill>
                  <a:schemeClr val="accent3"/>
                </a:solidFill>
              </a:rPr>
              <a:t>Green</a:t>
            </a:r>
            <a:r>
              <a:rPr lang="en-US" dirty="0" smtClean="0"/>
              <a:t> planes are stride-N</a:t>
            </a:r>
            <a:r>
              <a:rPr lang="en-US" baseline="30000" dirty="0" smtClean="0"/>
              <a:t>2</a:t>
            </a:r>
            <a:r>
              <a:rPr lang="en-US" dirty="0" smtClean="0"/>
              <a:t> chunks</a:t>
            </a:r>
          </a:p>
          <a:p>
            <a:r>
              <a:rPr lang="en-US" dirty="0" smtClean="0">
                <a:solidFill>
                  <a:schemeClr val="accent2"/>
                </a:solidFill>
              </a:rPr>
              <a:t>Red</a:t>
            </a:r>
            <a:r>
              <a:rPr lang="en-US" dirty="0" smtClean="0"/>
              <a:t> planes are stride-N elements</a:t>
            </a:r>
          </a:p>
          <a:p>
            <a:endParaRPr lang="en-US" dirty="0" smtClean="0"/>
          </a:p>
          <a:p>
            <a:endParaRPr lang="en-US" dirty="0"/>
          </a:p>
        </p:txBody>
      </p:sp>
      <p:grpSp>
        <p:nvGrpSpPr>
          <p:cNvPr id="103" name="Group 102"/>
          <p:cNvGrpSpPr/>
          <p:nvPr/>
        </p:nvGrpSpPr>
        <p:grpSpPr>
          <a:xfrm>
            <a:off x="4026761" y="1627349"/>
            <a:ext cx="4746408" cy="3312637"/>
            <a:chOff x="1636176" y="2813538"/>
            <a:chExt cx="4746408" cy="3312637"/>
          </a:xfrm>
        </p:grpSpPr>
        <p:grpSp>
          <p:nvGrpSpPr>
            <p:cNvPr id="102" name="Group 101"/>
            <p:cNvGrpSpPr/>
            <p:nvPr/>
          </p:nvGrpSpPr>
          <p:grpSpPr>
            <a:xfrm>
              <a:off x="1636176" y="2813538"/>
              <a:ext cx="3643014" cy="1030912"/>
              <a:chOff x="1636176" y="2813538"/>
              <a:chExt cx="3643014" cy="1030912"/>
            </a:xfrm>
          </p:grpSpPr>
          <p:grpSp>
            <p:nvGrpSpPr>
              <p:cNvPr id="94" name="Group 93"/>
              <p:cNvGrpSpPr/>
              <p:nvPr/>
            </p:nvGrpSpPr>
            <p:grpSpPr>
              <a:xfrm>
                <a:off x="2123390" y="2813538"/>
                <a:ext cx="3155800" cy="1030912"/>
                <a:chOff x="2123390" y="2813538"/>
                <a:chExt cx="3044534" cy="1030912"/>
              </a:xfrm>
            </p:grpSpPr>
            <p:cxnSp>
              <p:nvCxnSpPr>
                <p:cNvPr id="7" name="Straight Arrow Connector 6"/>
                <p:cNvCxnSpPr/>
                <p:nvPr/>
              </p:nvCxnSpPr>
              <p:spPr>
                <a:xfrm>
                  <a:off x="2673440" y="3501625"/>
                  <a:ext cx="1433211" cy="0"/>
                </a:xfrm>
                <a:prstGeom prst="straightConnector1">
                  <a:avLst/>
                </a:prstGeom>
                <a:ln>
                  <a:tailEnd type="arrow" w="lg" len="med"/>
                </a:ln>
              </p:spPr>
              <p:style>
                <a:lnRef idx="2">
                  <a:schemeClr val="accent3"/>
                </a:lnRef>
                <a:fillRef idx="0">
                  <a:schemeClr val="accent3"/>
                </a:fillRef>
                <a:effectRef idx="1">
                  <a:schemeClr val="accent3"/>
                </a:effectRef>
                <a:fontRef idx="minor">
                  <a:schemeClr val="tx1"/>
                </a:fontRef>
              </p:style>
            </p:cxnSp>
            <p:cxnSp>
              <p:nvCxnSpPr>
                <p:cNvPr id="8" name="Straight Arrow Connector 7"/>
                <p:cNvCxnSpPr/>
                <p:nvPr/>
              </p:nvCxnSpPr>
              <p:spPr>
                <a:xfrm>
                  <a:off x="2429664" y="3693341"/>
                  <a:ext cx="1433211" cy="0"/>
                </a:xfrm>
                <a:prstGeom prst="straightConnector1">
                  <a:avLst/>
                </a:prstGeom>
                <a:ln>
                  <a:tailEnd type="arrow" w="lg" len="med"/>
                </a:ln>
              </p:spPr>
              <p:style>
                <a:lnRef idx="2">
                  <a:schemeClr val="accent3"/>
                </a:lnRef>
                <a:fillRef idx="0">
                  <a:schemeClr val="accent3"/>
                </a:fillRef>
                <a:effectRef idx="1">
                  <a:schemeClr val="accent3"/>
                </a:effectRef>
                <a:fontRef idx="minor">
                  <a:schemeClr val="tx1"/>
                </a:fontRef>
              </p:style>
            </p:cxnSp>
            <p:cxnSp>
              <p:nvCxnSpPr>
                <p:cNvPr id="10" name="Straight Arrow Connector 9"/>
                <p:cNvCxnSpPr/>
                <p:nvPr/>
              </p:nvCxnSpPr>
              <p:spPr>
                <a:xfrm>
                  <a:off x="3121262" y="3136460"/>
                  <a:ext cx="1433211" cy="0"/>
                </a:xfrm>
                <a:prstGeom prst="straightConnector1">
                  <a:avLst/>
                </a:prstGeom>
                <a:ln>
                  <a:tailEnd type="arrow" w="lg" len="med"/>
                </a:ln>
              </p:spPr>
              <p:style>
                <a:lnRef idx="2">
                  <a:schemeClr val="accent3"/>
                </a:lnRef>
                <a:fillRef idx="0">
                  <a:schemeClr val="accent3"/>
                </a:fillRef>
                <a:effectRef idx="1">
                  <a:schemeClr val="accent3"/>
                </a:effectRef>
                <a:fontRef idx="minor">
                  <a:schemeClr val="tx1"/>
                </a:fontRef>
              </p:style>
            </p:cxnSp>
            <p:cxnSp>
              <p:nvCxnSpPr>
                <p:cNvPr id="11" name="Straight Arrow Connector 10"/>
                <p:cNvCxnSpPr/>
                <p:nvPr/>
              </p:nvCxnSpPr>
              <p:spPr>
                <a:xfrm>
                  <a:off x="2901818" y="3331297"/>
                  <a:ext cx="1433211" cy="0"/>
                </a:xfrm>
                <a:prstGeom prst="straightConnector1">
                  <a:avLst/>
                </a:prstGeom>
                <a:ln>
                  <a:tailEnd type="arrow" w="lg" len="med"/>
                </a:ln>
              </p:spPr>
              <p:style>
                <a:lnRef idx="2">
                  <a:schemeClr val="accent3"/>
                </a:lnRef>
                <a:fillRef idx="0">
                  <a:schemeClr val="accent3"/>
                </a:fillRef>
                <a:effectRef idx="1">
                  <a:schemeClr val="accent3"/>
                </a:effectRef>
                <a:fontRef idx="minor">
                  <a:schemeClr val="tx1"/>
                </a:fontRef>
              </p:style>
            </p:cxnSp>
            <p:cxnSp>
              <p:nvCxnSpPr>
                <p:cNvPr id="12" name="Straight Arrow Connector 11"/>
                <p:cNvCxnSpPr/>
                <p:nvPr/>
              </p:nvCxnSpPr>
              <p:spPr>
                <a:xfrm>
                  <a:off x="3321318" y="2956033"/>
                  <a:ext cx="1433211" cy="0"/>
                </a:xfrm>
                <a:prstGeom prst="straightConnector1">
                  <a:avLst/>
                </a:prstGeom>
                <a:ln>
                  <a:tailEnd type="arrow" w="lg" len="med"/>
                </a:ln>
              </p:spPr>
              <p:style>
                <a:lnRef idx="2">
                  <a:schemeClr val="accent3"/>
                </a:lnRef>
                <a:fillRef idx="0">
                  <a:schemeClr val="accent3"/>
                </a:fillRef>
                <a:effectRef idx="1">
                  <a:schemeClr val="accent3"/>
                </a:effectRef>
                <a:fontRef idx="minor">
                  <a:schemeClr val="tx1"/>
                </a:fontRef>
              </p:style>
            </p:cxnSp>
            <p:sp>
              <p:nvSpPr>
                <p:cNvPr id="13" name="Parallelogram 12"/>
                <p:cNvSpPr/>
                <p:nvPr/>
              </p:nvSpPr>
              <p:spPr>
                <a:xfrm>
                  <a:off x="2123390" y="2813538"/>
                  <a:ext cx="3044534" cy="1030912"/>
                </a:xfrm>
                <a:prstGeom prst="parallelogram">
                  <a:avLst>
                    <a:gd name="adj" fmla="val 105012"/>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4" name="Left Brace 13"/>
                <p:cNvSpPr/>
                <p:nvPr/>
              </p:nvSpPr>
              <p:spPr>
                <a:xfrm rot="2540032">
                  <a:off x="2224219" y="3332375"/>
                  <a:ext cx="132951" cy="335085"/>
                </a:xfrm>
                <a:prstGeom prst="leftBrace">
                  <a:avLst>
                    <a:gd name="adj1" fmla="val 27423"/>
                    <a:gd name="adj2" fmla="val 50000"/>
                  </a:avLst>
                </a:prstGeom>
              </p:spPr>
              <p:style>
                <a:lnRef idx="2">
                  <a:schemeClr val="accent3"/>
                </a:lnRef>
                <a:fillRef idx="0">
                  <a:schemeClr val="accent3"/>
                </a:fillRef>
                <a:effectRef idx="1">
                  <a:schemeClr val="accent3"/>
                </a:effectRef>
                <a:fontRef idx="minor">
                  <a:schemeClr val="tx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sp>
            <p:nvSpPr>
              <p:cNvPr id="15" name="TextBox 14"/>
              <p:cNvSpPr txBox="1"/>
              <p:nvPr/>
            </p:nvSpPr>
            <p:spPr>
              <a:xfrm>
                <a:off x="1636176" y="3178811"/>
                <a:ext cx="667089" cy="523220"/>
              </a:xfrm>
              <a:prstGeom prst="rect">
                <a:avLst/>
              </a:prstGeom>
              <a:noFill/>
            </p:spPr>
            <p:txBody>
              <a:bodyPr wrap="square" rtlCol="0">
                <a:spAutoFit/>
              </a:bodyPr>
              <a:lstStyle/>
              <a:p>
                <a:pPr defTabSz="457200" fontAlgn="auto">
                  <a:spcBef>
                    <a:spcPts val="0"/>
                  </a:spcBef>
                  <a:spcAft>
                    <a:spcPts val="0"/>
                  </a:spcAft>
                </a:pPr>
                <a:r>
                  <a:rPr lang="en-US" sz="1400" b="0" dirty="0" smtClean="0">
                    <a:solidFill>
                      <a:prstClr val="black"/>
                    </a:solidFill>
                    <a:latin typeface="Arial"/>
                  </a:rPr>
                  <a:t>Stride N</a:t>
                </a:r>
                <a:r>
                  <a:rPr lang="en-US" sz="1400" b="0" baseline="30000" dirty="0" smtClean="0">
                    <a:solidFill>
                      <a:prstClr val="black"/>
                    </a:solidFill>
                    <a:latin typeface="Arial"/>
                  </a:rPr>
                  <a:t>2</a:t>
                </a:r>
                <a:endParaRPr lang="en-US" sz="1400" b="0" baseline="30000" dirty="0">
                  <a:solidFill>
                    <a:prstClr val="black"/>
                  </a:solidFill>
                  <a:latin typeface="Arial"/>
                </a:endParaRPr>
              </a:p>
            </p:txBody>
          </p:sp>
        </p:grpSp>
        <p:grpSp>
          <p:nvGrpSpPr>
            <p:cNvPr id="16" name="Group 15"/>
            <p:cNvGrpSpPr/>
            <p:nvPr/>
          </p:nvGrpSpPr>
          <p:grpSpPr>
            <a:xfrm>
              <a:off x="2064089" y="4005954"/>
              <a:ext cx="2120221" cy="2120221"/>
              <a:chOff x="2569933" y="3349139"/>
              <a:chExt cx="2120221" cy="2120221"/>
            </a:xfrm>
          </p:grpSpPr>
          <p:sp>
            <p:nvSpPr>
              <p:cNvPr id="17" name="Rectangle 16"/>
              <p:cNvSpPr>
                <a:spLocks noChangeAspect="1"/>
              </p:cNvSpPr>
              <p:nvPr/>
            </p:nvSpPr>
            <p:spPr>
              <a:xfrm>
                <a:off x="2569933" y="3349139"/>
                <a:ext cx="2120221" cy="212022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cxnSp>
            <p:nvCxnSpPr>
              <p:cNvPr id="18" name="Straight Arrow Connector 17"/>
              <p:cNvCxnSpPr/>
              <p:nvPr/>
            </p:nvCxnSpPr>
            <p:spPr>
              <a:xfrm>
                <a:off x="2707558" y="3642423"/>
                <a:ext cx="1797053" cy="0"/>
              </a:xfrm>
              <a:prstGeom prst="straightConnector1">
                <a:avLst/>
              </a:prstGeom>
              <a:ln>
                <a:solidFill>
                  <a:srgbClr val="4F81BD"/>
                </a:solidFill>
                <a:tailEnd type="arrow" w="lg" len="med"/>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707558" y="3726295"/>
                <a:ext cx="1797053" cy="682955"/>
                <a:chOff x="2707558" y="3726295"/>
                <a:chExt cx="1797053" cy="682955"/>
              </a:xfrm>
            </p:grpSpPr>
            <p:grpSp>
              <p:nvGrpSpPr>
                <p:cNvPr id="27" name="Group 26"/>
                <p:cNvGrpSpPr/>
                <p:nvPr/>
              </p:nvGrpSpPr>
              <p:grpSpPr>
                <a:xfrm>
                  <a:off x="2707558" y="3726295"/>
                  <a:ext cx="1797053" cy="296179"/>
                  <a:chOff x="2707558" y="3726295"/>
                  <a:chExt cx="1797053" cy="296179"/>
                </a:xfrm>
              </p:grpSpPr>
              <p:cxnSp>
                <p:nvCxnSpPr>
                  <p:cNvPr id="31" name="Straight Arrow Connector 30"/>
                  <p:cNvCxnSpPr/>
                  <p:nvPr/>
                </p:nvCxnSpPr>
                <p:spPr>
                  <a:xfrm>
                    <a:off x="2707558" y="4022474"/>
                    <a:ext cx="1797053" cy="0"/>
                  </a:xfrm>
                  <a:prstGeom prst="straightConnector1">
                    <a:avLst/>
                  </a:prstGeom>
                  <a:ln>
                    <a:tailEnd type="arrow" w="lg"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2707558" y="3726295"/>
                    <a:ext cx="1665270" cy="203688"/>
                  </a:xfrm>
                  <a:prstGeom prst="straightConnector1">
                    <a:avLst/>
                  </a:prstGeom>
                  <a:ln>
                    <a:solidFill>
                      <a:srgbClr val="4F81BD">
                        <a:alpha val="50000"/>
                      </a:srgbClr>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2707558" y="4113071"/>
                  <a:ext cx="1797053" cy="296179"/>
                  <a:chOff x="2707558" y="3726295"/>
                  <a:chExt cx="1797053" cy="296179"/>
                </a:xfrm>
              </p:grpSpPr>
              <p:cxnSp>
                <p:nvCxnSpPr>
                  <p:cNvPr id="29" name="Straight Arrow Connector 28"/>
                  <p:cNvCxnSpPr/>
                  <p:nvPr/>
                </p:nvCxnSpPr>
                <p:spPr>
                  <a:xfrm>
                    <a:off x="2707558" y="4022474"/>
                    <a:ext cx="1797053" cy="0"/>
                  </a:xfrm>
                  <a:prstGeom prst="straightConnector1">
                    <a:avLst/>
                  </a:prstGeom>
                  <a:ln>
                    <a:tailEnd type="arrow" w="lg" len="med"/>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2707558" y="3726295"/>
                    <a:ext cx="1665270" cy="203688"/>
                  </a:xfrm>
                  <a:prstGeom prst="straightConnector1">
                    <a:avLst/>
                  </a:prstGeom>
                  <a:ln>
                    <a:solidFill>
                      <a:srgbClr val="4F81BD">
                        <a:alpha val="50000"/>
                      </a:srgbClr>
                    </a:solidFill>
                    <a:prstDash val="dash"/>
                    <a:tailEnd type="arrow"/>
                  </a:ln>
                </p:spPr>
                <p:style>
                  <a:lnRef idx="2">
                    <a:schemeClr val="accent1"/>
                  </a:lnRef>
                  <a:fillRef idx="0">
                    <a:schemeClr val="accent1"/>
                  </a:fillRef>
                  <a:effectRef idx="1">
                    <a:schemeClr val="accent1"/>
                  </a:effectRef>
                  <a:fontRef idx="minor">
                    <a:schemeClr val="tx1"/>
                  </a:fontRef>
                </p:style>
              </p:cxnSp>
            </p:grpSp>
          </p:grpSp>
          <p:grpSp>
            <p:nvGrpSpPr>
              <p:cNvPr id="20" name="Group 19"/>
              <p:cNvGrpSpPr/>
              <p:nvPr/>
            </p:nvGrpSpPr>
            <p:grpSpPr>
              <a:xfrm>
                <a:off x="2728175" y="4492389"/>
                <a:ext cx="1797053" cy="682955"/>
                <a:chOff x="2707558" y="3726295"/>
                <a:chExt cx="1797053" cy="682955"/>
              </a:xfrm>
            </p:grpSpPr>
            <p:grpSp>
              <p:nvGrpSpPr>
                <p:cNvPr id="21" name="Group 20"/>
                <p:cNvGrpSpPr/>
                <p:nvPr/>
              </p:nvGrpSpPr>
              <p:grpSpPr>
                <a:xfrm>
                  <a:off x="2707558" y="3726295"/>
                  <a:ext cx="1797053" cy="296179"/>
                  <a:chOff x="2707558" y="3726295"/>
                  <a:chExt cx="1797053" cy="296179"/>
                </a:xfrm>
              </p:grpSpPr>
              <p:cxnSp>
                <p:nvCxnSpPr>
                  <p:cNvPr id="25" name="Straight Arrow Connector 24"/>
                  <p:cNvCxnSpPr/>
                  <p:nvPr/>
                </p:nvCxnSpPr>
                <p:spPr>
                  <a:xfrm>
                    <a:off x="2707558" y="4022474"/>
                    <a:ext cx="1797053" cy="0"/>
                  </a:xfrm>
                  <a:prstGeom prst="straightConnector1">
                    <a:avLst/>
                  </a:prstGeom>
                  <a:ln>
                    <a:tailEnd type="arrow" w="lg"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707558" y="3726295"/>
                    <a:ext cx="1665270" cy="203688"/>
                  </a:xfrm>
                  <a:prstGeom prst="straightConnector1">
                    <a:avLst/>
                  </a:prstGeom>
                  <a:ln>
                    <a:solidFill>
                      <a:srgbClr val="4F81BD">
                        <a:alpha val="50000"/>
                      </a:srgbClr>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2707558" y="4113071"/>
                  <a:ext cx="1797053" cy="296179"/>
                  <a:chOff x="2707558" y="3726295"/>
                  <a:chExt cx="1797053" cy="296179"/>
                </a:xfrm>
              </p:grpSpPr>
              <p:cxnSp>
                <p:nvCxnSpPr>
                  <p:cNvPr id="23" name="Straight Arrow Connector 22"/>
                  <p:cNvCxnSpPr/>
                  <p:nvPr/>
                </p:nvCxnSpPr>
                <p:spPr>
                  <a:xfrm>
                    <a:off x="2707558" y="4022474"/>
                    <a:ext cx="1797053" cy="0"/>
                  </a:xfrm>
                  <a:prstGeom prst="straightConnector1">
                    <a:avLst/>
                  </a:prstGeom>
                  <a:ln>
                    <a:tailEnd type="arrow" w="lg"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2707558" y="3726295"/>
                    <a:ext cx="1665270" cy="203688"/>
                  </a:xfrm>
                  <a:prstGeom prst="straightConnector1">
                    <a:avLst/>
                  </a:prstGeom>
                  <a:ln>
                    <a:solidFill>
                      <a:srgbClr val="4F81BD">
                        <a:alpha val="50000"/>
                      </a:srgbClr>
                    </a:solidFill>
                    <a:prstDash val="dash"/>
                    <a:tailEnd type="arrow"/>
                  </a:ln>
                </p:spPr>
                <p:style>
                  <a:lnRef idx="2">
                    <a:schemeClr val="accent1"/>
                  </a:lnRef>
                  <a:fillRef idx="0">
                    <a:schemeClr val="accent1"/>
                  </a:fillRef>
                  <a:effectRef idx="1">
                    <a:schemeClr val="accent1"/>
                  </a:effectRef>
                  <a:fontRef idx="minor">
                    <a:schemeClr val="tx1"/>
                  </a:fontRef>
                </p:style>
              </p:cxnSp>
            </p:grpSp>
          </p:grpSp>
        </p:grpSp>
        <p:sp>
          <p:nvSpPr>
            <p:cNvPr id="95" name="Parallelogram 94"/>
            <p:cNvSpPr/>
            <p:nvPr/>
          </p:nvSpPr>
          <p:spPr>
            <a:xfrm rot="8112938">
              <a:off x="3455788" y="3814827"/>
              <a:ext cx="2926796" cy="1463353"/>
            </a:xfrm>
            <a:prstGeom prst="parallelogram">
              <a:avLst>
                <a:gd name="adj" fmla="val 97442"/>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nvGrpSpPr>
            <p:cNvPr id="101" name="Group 100"/>
            <p:cNvGrpSpPr/>
            <p:nvPr/>
          </p:nvGrpSpPr>
          <p:grpSpPr>
            <a:xfrm>
              <a:off x="4466541" y="3408565"/>
              <a:ext cx="1154529" cy="2257589"/>
              <a:chOff x="4466541" y="3408565"/>
              <a:chExt cx="1154529" cy="2257589"/>
            </a:xfrm>
          </p:grpSpPr>
          <p:grpSp>
            <p:nvGrpSpPr>
              <p:cNvPr id="69" name="Group 68"/>
              <p:cNvGrpSpPr/>
              <p:nvPr/>
            </p:nvGrpSpPr>
            <p:grpSpPr>
              <a:xfrm>
                <a:off x="4516297" y="4162803"/>
                <a:ext cx="196976" cy="1503351"/>
                <a:chOff x="4371891" y="4152962"/>
                <a:chExt cx="217591" cy="1768571"/>
              </a:xfrm>
            </p:grpSpPr>
            <p:sp>
              <p:nvSpPr>
                <p:cNvPr id="35" name="Oval 34"/>
                <p:cNvSpPr/>
                <p:nvPr/>
              </p:nvSpPr>
              <p:spPr>
                <a:xfrm>
                  <a:off x="4371891" y="4152962"/>
                  <a:ext cx="191686" cy="191706"/>
                </a:xfrm>
                <a:prstGeom prst="ellipse">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457200" fontAlgn="auto">
                    <a:spcBef>
                      <a:spcPts val="0"/>
                    </a:spcBef>
                    <a:spcAft>
                      <a:spcPts val="0"/>
                    </a:spcAft>
                  </a:pPr>
                  <a:endParaRPr lang="en-US" sz="1800" b="0">
                    <a:solidFill>
                      <a:prstClr val="white"/>
                    </a:solidFill>
                    <a:latin typeface="Arial"/>
                  </a:endParaRPr>
                </a:p>
              </p:txBody>
            </p:sp>
            <p:sp>
              <p:nvSpPr>
                <p:cNvPr id="36" name="Oval 35"/>
                <p:cNvSpPr/>
                <p:nvPr/>
              </p:nvSpPr>
              <p:spPr>
                <a:xfrm>
                  <a:off x="4371891" y="4554081"/>
                  <a:ext cx="191686" cy="191706"/>
                </a:xfrm>
                <a:prstGeom prst="ellipse">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457200" fontAlgn="auto">
                    <a:spcBef>
                      <a:spcPts val="0"/>
                    </a:spcBef>
                    <a:spcAft>
                      <a:spcPts val="0"/>
                    </a:spcAft>
                  </a:pPr>
                  <a:endParaRPr lang="en-US" sz="1800" b="0">
                    <a:solidFill>
                      <a:prstClr val="white"/>
                    </a:solidFill>
                    <a:latin typeface="Arial"/>
                  </a:endParaRPr>
                </a:p>
              </p:txBody>
            </p:sp>
            <p:sp>
              <p:nvSpPr>
                <p:cNvPr id="37" name="Oval 36"/>
                <p:cNvSpPr/>
                <p:nvPr/>
              </p:nvSpPr>
              <p:spPr>
                <a:xfrm>
                  <a:off x="4377181" y="4947617"/>
                  <a:ext cx="191686" cy="191706"/>
                </a:xfrm>
                <a:prstGeom prst="ellipse">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457200" fontAlgn="auto">
                    <a:spcBef>
                      <a:spcPts val="0"/>
                    </a:spcBef>
                    <a:spcAft>
                      <a:spcPts val="0"/>
                    </a:spcAft>
                  </a:pPr>
                  <a:endParaRPr lang="en-US" sz="1800" b="0">
                    <a:solidFill>
                      <a:prstClr val="white"/>
                    </a:solidFill>
                    <a:latin typeface="Arial"/>
                  </a:endParaRPr>
                </a:p>
              </p:txBody>
            </p:sp>
            <p:sp>
              <p:nvSpPr>
                <p:cNvPr id="38" name="Oval 37"/>
                <p:cNvSpPr/>
                <p:nvPr/>
              </p:nvSpPr>
              <p:spPr>
                <a:xfrm>
                  <a:off x="4392506" y="5331331"/>
                  <a:ext cx="191686" cy="191706"/>
                </a:xfrm>
                <a:prstGeom prst="ellipse">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457200" fontAlgn="auto">
                    <a:spcBef>
                      <a:spcPts val="0"/>
                    </a:spcBef>
                    <a:spcAft>
                      <a:spcPts val="0"/>
                    </a:spcAft>
                  </a:pPr>
                  <a:endParaRPr lang="en-US" sz="1800" b="0">
                    <a:solidFill>
                      <a:prstClr val="white"/>
                    </a:solidFill>
                    <a:latin typeface="Arial"/>
                  </a:endParaRPr>
                </a:p>
              </p:txBody>
            </p:sp>
            <p:sp>
              <p:nvSpPr>
                <p:cNvPr id="39" name="Oval 38"/>
                <p:cNvSpPr/>
                <p:nvPr/>
              </p:nvSpPr>
              <p:spPr>
                <a:xfrm>
                  <a:off x="4397796" y="5729827"/>
                  <a:ext cx="191686" cy="191706"/>
                </a:xfrm>
                <a:prstGeom prst="ellipse">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457200" fontAlgn="auto">
                    <a:spcBef>
                      <a:spcPts val="0"/>
                    </a:spcBef>
                    <a:spcAft>
                      <a:spcPts val="0"/>
                    </a:spcAft>
                  </a:pPr>
                  <a:endParaRPr lang="en-US" sz="1800" b="0">
                    <a:solidFill>
                      <a:prstClr val="white"/>
                    </a:solidFill>
                    <a:latin typeface="Arial"/>
                  </a:endParaRPr>
                </a:p>
              </p:txBody>
            </p:sp>
          </p:grpSp>
          <p:sp>
            <p:nvSpPr>
              <p:cNvPr id="96" name="Left Brace 95"/>
              <p:cNvSpPr/>
              <p:nvPr/>
            </p:nvSpPr>
            <p:spPr>
              <a:xfrm flipH="1">
                <a:off x="4762612" y="4192110"/>
                <a:ext cx="137074" cy="423995"/>
              </a:xfrm>
              <a:prstGeom prst="leftBrace">
                <a:avLst>
                  <a:gd name="adj1" fmla="val 18740"/>
                  <a:gd name="adj2" fmla="val 50000"/>
                </a:avLst>
              </a:prstGeom>
            </p:spPr>
            <p:style>
              <a:lnRef idx="2">
                <a:schemeClr val="accent2"/>
              </a:lnRef>
              <a:fillRef idx="0">
                <a:schemeClr val="accent2"/>
              </a:fillRef>
              <a:effectRef idx="1">
                <a:schemeClr val="accent2"/>
              </a:effectRef>
              <a:fontRef idx="minor">
                <a:schemeClr val="tx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97" name="TextBox 96"/>
              <p:cNvSpPr txBox="1"/>
              <p:nvPr/>
            </p:nvSpPr>
            <p:spPr>
              <a:xfrm>
                <a:off x="4899686" y="4121500"/>
                <a:ext cx="659006" cy="523220"/>
              </a:xfrm>
              <a:prstGeom prst="rect">
                <a:avLst/>
              </a:prstGeom>
              <a:noFill/>
            </p:spPr>
            <p:txBody>
              <a:bodyPr wrap="square" rtlCol="0">
                <a:spAutoFit/>
              </a:bodyPr>
              <a:lstStyle/>
              <a:p>
                <a:pPr defTabSz="457200" fontAlgn="auto">
                  <a:spcBef>
                    <a:spcPts val="0"/>
                  </a:spcBef>
                  <a:spcAft>
                    <a:spcPts val="0"/>
                  </a:spcAft>
                </a:pPr>
                <a:r>
                  <a:rPr lang="en-US" sz="1400" b="0" dirty="0" smtClean="0">
                    <a:solidFill>
                      <a:prstClr val="black"/>
                    </a:solidFill>
                    <a:latin typeface="Arial"/>
                  </a:rPr>
                  <a:t>Stride N</a:t>
                </a:r>
                <a:endParaRPr lang="en-US" sz="1400" b="0" dirty="0">
                  <a:solidFill>
                    <a:prstClr val="black"/>
                  </a:solidFill>
                  <a:latin typeface="Arial"/>
                </a:endParaRPr>
              </a:p>
            </p:txBody>
          </p:sp>
          <p:sp>
            <p:nvSpPr>
              <p:cNvPr id="98" name="TextBox 97"/>
              <p:cNvSpPr txBox="1"/>
              <p:nvPr/>
            </p:nvSpPr>
            <p:spPr>
              <a:xfrm>
                <a:off x="4883953" y="3408565"/>
                <a:ext cx="737117" cy="523220"/>
              </a:xfrm>
              <a:prstGeom prst="rect">
                <a:avLst/>
              </a:prstGeom>
              <a:noFill/>
            </p:spPr>
            <p:txBody>
              <a:bodyPr wrap="square" rtlCol="0">
                <a:spAutoFit/>
              </a:bodyPr>
              <a:lstStyle/>
              <a:p>
                <a:pPr defTabSz="457200" fontAlgn="auto">
                  <a:spcBef>
                    <a:spcPts val="0"/>
                  </a:spcBef>
                  <a:spcAft>
                    <a:spcPts val="0"/>
                  </a:spcAft>
                </a:pPr>
                <a:r>
                  <a:rPr lang="en-US" sz="1400" b="0" dirty="0" smtClean="0">
                    <a:solidFill>
                      <a:prstClr val="black"/>
                    </a:solidFill>
                    <a:latin typeface="Arial"/>
                  </a:rPr>
                  <a:t>Stride N</a:t>
                </a:r>
                <a:r>
                  <a:rPr lang="en-US" sz="1400" b="0" baseline="30000" dirty="0" smtClean="0">
                    <a:solidFill>
                      <a:prstClr val="black"/>
                    </a:solidFill>
                    <a:latin typeface="Arial"/>
                  </a:rPr>
                  <a:t>2</a:t>
                </a:r>
                <a:endParaRPr lang="en-US" sz="1400" b="0" baseline="30000" dirty="0">
                  <a:solidFill>
                    <a:prstClr val="black"/>
                  </a:solidFill>
                  <a:latin typeface="Arial"/>
                </a:endParaRPr>
              </a:p>
            </p:txBody>
          </p:sp>
          <p:sp>
            <p:nvSpPr>
              <p:cNvPr id="99" name="Left Brace 98"/>
              <p:cNvSpPr/>
              <p:nvPr/>
            </p:nvSpPr>
            <p:spPr>
              <a:xfrm rot="2614681">
                <a:off x="4466541" y="3717170"/>
                <a:ext cx="214652" cy="427088"/>
              </a:xfrm>
              <a:prstGeom prst="leftBrace">
                <a:avLst>
                  <a:gd name="adj1" fmla="val 31572"/>
                  <a:gd name="adj2" fmla="val 50000"/>
                </a:avLst>
              </a:prstGeom>
            </p:spPr>
            <p:style>
              <a:lnRef idx="2">
                <a:schemeClr val="accent2"/>
              </a:lnRef>
              <a:fillRef idx="0">
                <a:schemeClr val="accent2"/>
              </a:fillRef>
              <a:effectRef idx="1">
                <a:schemeClr val="accent2"/>
              </a:effectRef>
              <a:fontRef idx="minor">
                <a:schemeClr val="tx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00" name="Oval 99"/>
              <p:cNvSpPr/>
              <p:nvPr/>
            </p:nvSpPr>
            <p:spPr>
              <a:xfrm>
                <a:off x="4777378" y="3844450"/>
                <a:ext cx="173525" cy="162957"/>
              </a:xfrm>
              <a:prstGeom prst="ellipse">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457200" fontAlgn="auto">
                  <a:spcBef>
                    <a:spcPts val="0"/>
                  </a:spcBef>
                  <a:spcAft>
                    <a:spcPts val="0"/>
                  </a:spcAft>
                </a:pPr>
                <a:endParaRPr lang="en-US" sz="1800" b="0">
                  <a:solidFill>
                    <a:prstClr val="white"/>
                  </a:solidFill>
                  <a:latin typeface="Arial"/>
                </a:endParaRPr>
              </a:p>
            </p:txBody>
          </p:sp>
        </p:grpSp>
      </p:grpSp>
      <p:grpSp>
        <p:nvGrpSpPr>
          <p:cNvPr id="116" name="Group 115"/>
          <p:cNvGrpSpPr/>
          <p:nvPr/>
        </p:nvGrpSpPr>
        <p:grpSpPr>
          <a:xfrm>
            <a:off x="1022113" y="2180071"/>
            <a:ext cx="1808484" cy="2499689"/>
            <a:chOff x="1072215" y="1950271"/>
            <a:chExt cx="1808484" cy="2499689"/>
          </a:xfrm>
        </p:grpSpPr>
        <p:cxnSp>
          <p:nvCxnSpPr>
            <p:cNvPr id="106" name="Straight Arrow Connector 105"/>
            <p:cNvCxnSpPr/>
            <p:nvPr/>
          </p:nvCxnSpPr>
          <p:spPr>
            <a:xfrm>
              <a:off x="1083646" y="2907293"/>
              <a:ext cx="1797053" cy="0"/>
            </a:xfrm>
            <a:prstGeom prst="straightConnector1">
              <a:avLst/>
            </a:prstGeom>
            <a:ln>
              <a:tailEnd type="arrow" w="lg" len="med"/>
            </a:ln>
          </p:spPr>
          <p:style>
            <a:lnRef idx="2">
              <a:schemeClr val="dk1"/>
            </a:lnRef>
            <a:fillRef idx="0">
              <a:schemeClr val="dk1"/>
            </a:fillRef>
            <a:effectRef idx="1">
              <a:schemeClr val="dk1"/>
            </a:effectRef>
            <a:fontRef idx="minor">
              <a:schemeClr val="tx1"/>
            </a:fontRef>
          </p:style>
        </p:cxnSp>
        <p:cxnSp>
          <p:nvCxnSpPr>
            <p:cNvPr id="107" name="Straight Arrow Connector 106"/>
            <p:cNvCxnSpPr/>
            <p:nvPr/>
          </p:nvCxnSpPr>
          <p:spPr>
            <a:xfrm>
              <a:off x="1083646" y="2905634"/>
              <a:ext cx="0" cy="1544326"/>
            </a:xfrm>
            <a:prstGeom prst="straightConnector1">
              <a:avLst/>
            </a:prstGeom>
            <a:ln>
              <a:tailEnd type="arrow" w="lg" len="med"/>
            </a:ln>
          </p:spPr>
          <p:style>
            <a:lnRef idx="2">
              <a:schemeClr val="dk1"/>
            </a:lnRef>
            <a:fillRef idx="0">
              <a:schemeClr val="dk1"/>
            </a:fillRef>
            <a:effectRef idx="1">
              <a:schemeClr val="dk1"/>
            </a:effectRef>
            <a:fontRef idx="minor">
              <a:schemeClr val="tx1"/>
            </a:fontRef>
          </p:style>
        </p:cxnSp>
        <p:cxnSp>
          <p:nvCxnSpPr>
            <p:cNvPr id="108" name="Straight Arrow Connector 107"/>
            <p:cNvCxnSpPr/>
            <p:nvPr/>
          </p:nvCxnSpPr>
          <p:spPr>
            <a:xfrm flipV="1">
              <a:off x="1072215" y="1950271"/>
              <a:ext cx="1362991" cy="945566"/>
            </a:xfrm>
            <a:prstGeom prst="straightConnector1">
              <a:avLst/>
            </a:prstGeom>
            <a:ln>
              <a:tailEnd type="arrow" w="lg" len="med"/>
            </a:ln>
          </p:spPr>
          <p:style>
            <a:lnRef idx="2">
              <a:schemeClr val="dk1"/>
            </a:lnRef>
            <a:fillRef idx="0">
              <a:schemeClr val="dk1"/>
            </a:fillRef>
            <a:effectRef idx="1">
              <a:schemeClr val="dk1"/>
            </a:effectRef>
            <a:fontRef idx="minor">
              <a:schemeClr val="tx1"/>
            </a:fontRef>
          </p:style>
        </p:cxnSp>
      </p:grpSp>
      <p:sp>
        <p:nvSpPr>
          <p:cNvPr id="109" name="TextBox 108"/>
          <p:cNvSpPr txBox="1"/>
          <p:nvPr/>
        </p:nvSpPr>
        <p:spPr>
          <a:xfrm>
            <a:off x="623056" y="5089770"/>
            <a:ext cx="2981789" cy="1015663"/>
          </a:xfrm>
          <a:prstGeom prst="rect">
            <a:avLst/>
          </a:prstGeom>
          <a:noFill/>
        </p:spPr>
        <p:txBody>
          <a:bodyPr wrap="square" rtlCol="0">
            <a:spAutoFit/>
          </a:bodyPr>
          <a:lstStyle/>
          <a:p>
            <a:pPr marL="285750" indent="-285750" defTabSz="457200" fontAlgn="auto">
              <a:spcBef>
                <a:spcPts val="0"/>
              </a:spcBef>
              <a:spcAft>
                <a:spcPts val="0"/>
              </a:spcAft>
              <a:buFont typeface="Arial"/>
              <a:buChar char="•"/>
            </a:pPr>
            <a:r>
              <a:rPr lang="en-US" b="0" dirty="0" smtClean="0">
                <a:solidFill>
                  <a:prstClr val="black"/>
                </a:solidFill>
                <a:latin typeface="Arial"/>
              </a:rPr>
              <a:t>3-D array A[x][y]</a:t>
            </a:r>
            <a:r>
              <a:rPr lang="en-US" b="0" dirty="0">
                <a:solidFill>
                  <a:prstClr val="black"/>
                </a:solidFill>
                <a:latin typeface="Arial"/>
              </a:rPr>
              <a:t>[</a:t>
            </a:r>
            <a:r>
              <a:rPr lang="en-US" b="0" dirty="0" smtClean="0">
                <a:solidFill>
                  <a:prstClr val="black"/>
                </a:solidFill>
                <a:latin typeface="Arial"/>
              </a:rPr>
              <a:t>z]</a:t>
            </a:r>
            <a:endParaRPr lang="en-US" b="0" dirty="0">
              <a:solidFill>
                <a:prstClr val="black"/>
              </a:solidFill>
              <a:latin typeface="Arial"/>
            </a:endParaRPr>
          </a:p>
          <a:p>
            <a:pPr marL="285750" indent="-285750" defTabSz="457200" fontAlgn="auto">
              <a:spcBef>
                <a:spcPts val="0"/>
              </a:spcBef>
              <a:spcAft>
                <a:spcPts val="0"/>
              </a:spcAft>
              <a:buFont typeface="Arial"/>
              <a:buChar char="•"/>
            </a:pPr>
            <a:r>
              <a:rPr lang="en-US" b="0" dirty="0" smtClean="0">
                <a:solidFill>
                  <a:prstClr val="black"/>
                </a:solidFill>
                <a:latin typeface="Arial"/>
              </a:rPr>
              <a:t>row-major storage</a:t>
            </a:r>
            <a:endParaRPr lang="en-US" b="0" dirty="0">
              <a:solidFill>
                <a:prstClr val="black"/>
              </a:solidFill>
              <a:latin typeface="Arial"/>
            </a:endParaRPr>
          </a:p>
          <a:p>
            <a:pPr marL="285750" indent="-285750" defTabSz="457200" fontAlgn="auto">
              <a:spcBef>
                <a:spcPts val="0"/>
              </a:spcBef>
              <a:spcAft>
                <a:spcPts val="0"/>
              </a:spcAft>
              <a:buFont typeface="Arial"/>
              <a:buChar char="•"/>
            </a:pPr>
            <a:r>
              <a:rPr lang="en-US" b="0" dirty="0" smtClean="0">
                <a:solidFill>
                  <a:prstClr val="black"/>
                </a:solidFill>
                <a:latin typeface="Arial"/>
              </a:rPr>
              <a:t>z index goes the fastest</a:t>
            </a:r>
            <a:endParaRPr lang="en-US" b="0" dirty="0">
              <a:solidFill>
                <a:prstClr val="black"/>
              </a:solidFill>
              <a:latin typeface="Arial"/>
            </a:endParaRPr>
          </a:p>
        </p:txBody>
      </p:sp>
      <p:sp>
        <p:nvSpPr>
          <p:cNvPr id="113" name="TextBox 112"/>
          <p:cNvSpPr txBox="1"/>
          <p:nvPr/>
        </p:nvSpPr>
        <p:spPr>
          <a:xfrm>
            <a:off x="2435206" y="2098867"/>
            <a:ext cx="311188" cy="369332"/>
          </a:xfrm>
          <a:prstGeom prst="rect">
            <a:avLst/>
          </a:prstGeom>
          <a:noFill/>
        </p:spPr>
        <p:txBody>
          <a:bodyPr wrap="square" rtlCol="0">
            <a:spAutoFit/>
          </a:bodyPr>
          <a:lstStyle/>
          <a:p>
            <a:pPr defTabSz="457200" fontAlgn="auto">
              <a:spcBef>
                <a:spcPts val="0"/>
              </a:spcBef>
              <a:spcAft>
                <a:spcPts val="0"/>
              </a:spcAft>
            </a:pPr>
            <a:r>
              <a:rPr lang="en-US" sz="1800" b="0" dirty="0" smtClean="0">
                <a:solidFill>
                  <a:prstClr val="black"/>
                </a:solidFill>
                <a:latin typeface="Arial"/>
              </a:rPr>
              <a:t>x</a:t>
            </a:r>
            <a:endParaRPr lang="en-US" sz="1800" b="0" dirty="0">
              <a:solidFill>
                <a:prstClr val="black"/>
              </a:solidFill>
              <a:latin typeface="Arial"/>
            </a:endParaRPr>
          </a:p>
        </p:txBody>
      </p:sp>
      <p:sp>
        <p:nvSpPr>
          <p:cNvPr id="117" name="TextBox 116"/>
          <p:cNvSpPr txBox="1"/>
          <p:nvPr/>
        </p:nvSpPr>
        <p:spPr>
          <a:xfrm>
            <a:off x="2746394" y="3152559"/>
            <a:ext cx="311188" cy="369332"/>
          </a:xfrm>
          <a:prstGeom prst="rect">
            <a:avLst/>
          </a:prstGeom>
          <a:noFill/>
        </p:spPr>
        <p:txBody>
          <a:bodyPr wrap="square" rtlCol="0">
            <a:spAutoFit/>
          </a:bodyPr>
          <a:lstStyle/>
          <a:p>
            <a:pPr defTabSz="457200" fontAlgn="auto">
              <a:spcBef>
                <a:spcPts val="0"/>
              </a:spcBef>
              <a:spcAft>
                <a:spcPts val="0"/>
              </a:spcAft>
            </a:pPr>
            <a:r>
              <a:rPr lang="en-US" sz="1800" b="0" dirty="0" smtClean="0">
                <a:solidFill>
                  <a:prstClr val="black"/>
                </a:solidFill>
                <a:latin typeface="Arial"/>
              </a:rPr>
              <a:t>z</a:t>
            </a:r>
            <a:endParaRPr lang="en-US" sz="1800" b="0" dirty="0">
              <a:solidFill>
                <a:prstClr val="black"/>
              </a:solidFill>
              <a:latin typeface="Arial"/>
            </a:endParaRPr>
          </a:p>
        </p:txBody>
      </p:sp>
      <p:sp>
        <p:nvSpPr>
          <p:cNvPr id="118" name="TextBox 117"/>
          <p:cNvSpPr txBox="1"/>
          <p:nvPr/>
        </p:nvSpPr>
        <p:spPr>
          <a:xfrm>
            <a:off x="1137853" y="4438013"/>
            <a:ext cx="311188" cy="369332"/>
          </a:xfrm>
          <a:prstGeom prst="rect">
            <a:avLst/>
          </a:prstGeom>
          <a:noFill/>
        </p:spPr>
        <p:txBody>
          <a:bodyPr wrap="square" rtlCol="0">
            <a:spAutoFit/>
          </a:bodyPr>
          <a:lstStyle/>
          <a:p>
            <a:pPr defTabSz="457200" fontAlgn="auto">
              <a:spcBef>
                <a:spcPts val="0"/>
              </a:spcBef>
              <a:spcAft>
                <a:spcPts val="0"/>
              </a:spcAft>
            </a:pPr>
            <a:r>
              <a:rPr lang="en-US" sz="1800" b="0" dirty="0" smtClean="0">
                <a:solidFill>
                  <a:prstClr val="black"/>
                </a:solidFill>
                <a:latin typeface="Arial"/>
              </a:rPr>
              <a:t>y</a:t>
            </a:r>
            <a:endParaRPr lang="en-US" sz="1800" b="0" dirty="0">
              <a:solidFill>
                <a:prstClr val="black"/>
              </a:solidFill>
              <a:latin typeface="Arial"/>
            </a:endParaRPr>
          </a:p>
        </p:txBody>
      </p:sp>
      <p:sp>
        <p:nvSpPr>
          <p:cNvPr id="119" name="TextBox 118"/>
          <p:cNvSpPr txBox="1"/>
          <p:nvPr/>
        </p:nvSpPr>
        <p:spPr>
          <a:xfrm>
            <a:off x="1669761" y="4166703"/>
            <a:ext cx="921039" cy="369332"/>
          </a:xfrm>
          <a:prstGeom prst="rect">
            <a:avLst/>
          </a:prstGeom>
          <a:noFill/>
        </p:spPr>
        <p:txBody>
          <a:bodyPr wrap="square" rtlCol="0">
            <a:spAutoFit/>
          </a:bodyPr>
          <a:lstStyle/>
          <a:p>
            <a:pPr defTabSz="457200" fontAlgn="auto">
              <a:spcBef>
                <a:spcPts val="0"/>
              </a:spcBef>
              <a:spcAft>
                <a:spcPts val="0"/>
              </a:spcAft>
            </a:pPr>
            <a:r>
              <a:rPr lang="en-US" sz="1800" b="0" dirty="0" smtClean="0">
                <a:solidFill>
                  <a:prstClr val="black"/>
                </a:solidFill>
                <a:latin typeface="Arial"/>
              </a:rPr>
              <a:t>size: N</a:t>
            </a:r>
            <a:r>
              <a:rPr lang="en-US" sz="1800" b="0" baseline="30000" dirty="0" smtClean="0">
                <a:solidFill>
                  <a:prstClr val="black"/>
                </a:solidFill>
                <a:latin typeface="Arial"/>
              </a:rPr>
              <a:t>3 </a:t>
            </a:r>
            <a:endParaRPr lang="en-US" sz="1800" b="0" dirty="0">
              <a:solidFill>
                <a:prstClr val="black"/>
              </a:solidFill>
              <a:latin typeface="Arial"/>
            </a:endParaRPr>
          </a:p>
        </p:txBody>
      </p:sp>
    </p:spTree>
    <p:extLst>
      <p:ext uri="{BB962C8B-B14F-4D97-AF65-F5344CB8AC3E}">
        <p14:creationId xmlns:p14="http://schemas.microsoft.com/office/powerpoint/2010/main" val="31329579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Convert MPI to UPC++</a:t>
            </a:r>
            <a:endParaRPr lang="en-US" dirty="0"/>
          </a:p>
        </p:txBody>
      </p:sp>
      <p:sp>
        <p:nvSpPr>
          <p:cNvPr id="7" name="TextBox 6"/>
          <p:cNvSpPr txBox="1"/>
          <p:nvPr/>
        </p:nvSpPr>
        <p:spPr>
          <a:xfrm>
            <a:off x="488558" y="1707740"/>
            <a:ext cx="3446749" cy="4154983"/>
          </a:xfrm>
          <a:prstGeom prst="rect">
            <a:avLst/>
          </a:prstGeom>
          <a:noFill/>
        </p:spPr>
        <p:txBody>
          <a:bodyPr wrap="square" rtlCol="0">
            <a:spAutoFit/>
          </a:bodyPr>
          <a:lstStyle/>
          <a:p>
            <a:pPr defTabSz="457200" fontAlgn="auto">
              <a:spcBef>
                <a:spcPts val="0"/>
              </a:spcBef>
              <a:spcAft>
                <a:spcPts val="0"/>
              </a:spcAft>
            </a:pPr>
            <a:r>
              <a:rPr lang="en-US" sz="1600" b="0" dirty="0" smtClean="0">
                <a:solidFill>
                  <a:prstClr val="white">
                    <a:lumMod val="50000"/>
                  </a:prstClr>
                </a:solidFill>
                <a:latin typeface="Consolas"/>
                <a:cs typeface="Consolas"/>
              </a:rPr>
              <a:t>// Post Non-blocking </a:t>
            </a:r>
            <a:r>
              <a:rPr lang="en-US" sz="1600" b="0" dirty="0" err="1" smtClean="0">
                <a:solidFill>
                  <a:prstClr val="white">
                    <a:lumMod val="50000"/>
                  </a:prstClr>
                </a:solidFill>
                <a:latin typeface="Consolas"/>
                <a:cs typeface="Consolas"/>
              </a:rPr>
              <a:t>Recv</a:t>
            </a:r>
            <a:endParaRPr lang="en-US" sz="1600" b="0" dirty="0" smtClean="0">
              <a:solidFill>
                <a:prstClr val="white">
                  <a:lumMod val="50000"/>
                </a:prstClr>
              </a:solidFill>
              <a:latin typeface="Consolas"/>
              <a:cs typeface="Consolas"/>
            </a:endParaRPr>
          </a:p>
          <a:p>
            <a:pPr defTabSz="457200" fontAlgn="auto">
              <a:spcBef>
                <a:spcPts val="0"/>
              </a:spcBef>
              <a:spcAft>
                <a:spcPts val="0"/>
              </a:spcAft>
            </a:pPr>
            <a:r>
              <a:rPr lang="en-US" sz="1600" b="0" dirty="0" err="1" smtClean="0">
                <a:solidFill>
                  <a:srgbClr val="4F81BD"/>
                </a:solidFill>
                <a:latin typeface="Consolas"/>
                <a:cs typeface="Consolas"/>
              </a:rPr>
              <a:t>MPI_Irecv</a:t>
            </a:r>
            <a:r>
              <a:rPr lang="en-US" sz="1600" b="0" dirty="0" smtClean="0">
                <a:solidFill>
                  <a:srgbClr val="4F81BD"/>
                </a:solidFill>
                <a:latin typeface="Consolas"/>
                <a:cs typeface="Consolas"/>
              </a:rPr>
              <a:t>(RecvBuf1);</a:t>
            </a:r>
          </a:p>
          <a:p>
            <a:pPr defTabSz="457200" fontAlgn="auto">
              <a:spcBef>
                <a:spcPts val="0"/>
              </a:spcBef>
              <a:spcAft>
                <a:spcPts val="0"/>
              </a:spcAft>
            </a:pPr>
            <a:r>
              <a:rPr lang="en-US" sz="1600" b="0" dirty="0" smtClean="0">
                <a:solidFill>
                  <a:srgbClr val="4F81BD"/>
                </a:solidFill>
                <a:latin typeface="Consolas"/>
                <a:cs typeface="Consolas"/>
              </a:rPr>
              <a:t>…</a:t>
            </a:r>
          </a:p>
          <a:p>
            <a:pPr defTabSz="457200" fontAlgn="auto">
              <a:spcBef>
                <a:spcPts val="0"/>
              </a:spcBef>
              <a:spcAft>
                <a:spcPts val="0"/>
              </a:spcAft>
            </a:pPr>
            <a:r>
              <a:rPr lang="en-US" sz="1600" b="0" dirty="0" err="1" smtClean="0">
                <a:solidFill>
                  <a:srgbClr val="4F81BD"/>
                </a:solidFill>
                <a:latin typeface="Consolas"/>
                <a:cs typeface="Consolas"/>
              </a:rPr>
              <a:t>MPI_Irecv</a:t>
            </a:r>
            <a:r>
              <a:rPr lang="en-US" sz="1600" b="0" dirty="0" smtClean="0">
                <a:solidFill>
                  <a:srgbClr val="4F81BD"/>
                </a:solidFill>
                <a:latin typeface="Consolas"/>
                <a:cs typeface="Consolas"/>
              </a:rPr>
              <a:t>(</a:t>
            </a:r>
            <a:r>
              <a:rPr lang="en-US" sz="1600" b="0" dirty="0" err="1" smtClean="0">
                <a:solidFill>
                  <a:srgbClr val="4F81BD"/>
                </a:solidFill>
                <a:latin typeface="Consolas"/>
                <a:cs typeface="Consolas"/>
              </a:rPr>
              <a:t>RecvBufN</a:t>
            </a:r>
            <a:r>
              <a:rPr lang="en-US" sz="1600" b="0" dirty="0" smtClean="0">
                <a:solidFill>
                  <a:srgbClr val="4F81BD"/>
                </a:solidFill>
                <a:latin typeface="Consolas"/>
                <a:cs typeface="Consolas"/>
              </a:rPr>
              <a:t>);</a:t>
            </a:r>
          </a:p>
          <a:p>
            <a:pPr defTabSz="457200" fontAlgn="auto">
              <a:spcBef>
                <a:spcPts val="0"/>
              </a:spcBef>
              <a:spcAft>
                <a:spcPts val="0"/>
              </a:spcAft>
            </a:pPr>
            <a:endParaRPr lang="en-US" sz="1600" b="0" dirty="0" smtClean="0">
              <a:solidFill>
                <a:prstClr val="black"/>
              </a:solidFill>
              <a:latin typeface="Consolas"/>
              <a:cs typeface="Consolas"/>
            </a:endParaRPr>
          </a:p>
          <a:p>
            <a:pPr defTabSz="457200" fontAlgn="auto">
              <a:spcBef>
                <a:spcPts val="0"/>
              </a:spcBef>
              <a:spcAft>
                <a:spcPts val="0"/>
              </a:spcAft>
            </a:pPr>
            <a:r>
              <a:rPr lang="en-US" sz="1600" b="0" dirty="0" err="1" smtClean="0">
                <a:solidFill>
                  <a:prstClr val="black"/>
                </a:solidFill>
                <a:latin typeface="Consolas"/>
                <a:cs typeface="Consolas"/>
              </a:rPr>
              <a:t>Pack_Data_to_Buf</a:t>
            </a:r>
            <a:r>
              <a:rPr lang="en-US" sz="1600" b="0" dirty="0">
                <a:solidFill>
                  <a:prstClr val="black"/>
                </a:solidFill>
                <a:latin typeface="Consolas"/>
                <a:cs typeface="Consolas"/>
              </a:rPr>
              <a:t>();</a:t>
            </a:r>
          </a:p>
          <a:p>
            <a:pPr defTabSz="457200" fontAlgn="auto">
              <a:spcBef>
                <a:spcPts val="0"/>
              </a:spcBef>
              <a:spcAft>
                <a:spcPts val="0"/>
              </a:spcAft>
            </a:pPr>
            <a:endParaRPr lang="en-US" sz="1600" b="0" dirty="0" smtClean="0">
              <a:solidFill>
                <a:prstClr val="black"/>
              </a:solidFill>
              <a:latin typeface="Consolas"/>
              <a:cs typeface="Consolas"/>
            </a:endParaRPr>
          </a:p>
          <a:p>
            <a:pPr defTabSz="457200" fontAlgn="auto">
              <a:spcBef>
                <a:spcPts val="0"/>
              </a:spcBef>
              <a:spcAft>
                <a:spcPts val="0"/>
              </a:spcAft>
            </a:pPr>
            <a:r>
              <a:rPr lang="en-US" sz="1600" b="0" dirty="0" smtClean="0">
                <a:solidFill>
                  <a:srgbClr val="7F7F7F"/>
                </a:solidFill>
                <a:latin typeface="Consolas"/>
                <a:cs typeface="Consolas"/>
              </a:rPr>
              <a:t>// Post Non-</a:t>
            </a:r>
            <a:r>
              <a:rPr lang="en-US" sz="1600" b="0" dirty="0" err="1" smtClean="0">
                <a:solidFill>
                  <a:srgbClr val="7F7F7F"/>
                </a:solidFill>
                <a:latin typeface="Consolas"/>
                <a:cs typeface="Consolas"/>
              </a:rPr>
              <a:t>bocking</a:t>
            </a:r>
            <a:r>
              <a:rPr lang="en-US" sz="1600" b="0" dirty="0" smtClean="0">
                <a:solidFill>
                  <a:srgbClr val="7F7F7F"/>
                </a:solidFill>
                <a:latin typeface="Consolas"/>
                <a:cs typeface="Consolas"/>
              </a:rPr>
              <a:t> Send</a:t>
            </a:r>
          </a:p>
          <a:p>
            <a:pPr defTabSz="457200" fontAlgn="auto">
              <a:spcBef>
                <a:spcPts val="0"/>
              </a:spcBef>
              <a:spcAft>
                <a:spcPts val="0"/>
              </a:spcAft>
            </a:pPr>
            <a:r>
              <a:rPr lang="en-US" sz="1600" b="0" dirty="0" err="1" smtClean="0">
                <a:solidFill>
                  <a:srgbClr val="4F81BD"/>
                </a:solidFill>
                <a:latin typeface="Consolas"/>
                <a:cs typeface="Consolas"/>
              </a:rPr>
              <a:t>MPI_Isend</a:t>
            </a:r>
            <a:r>
              <a:rPr lang="en-US" sz="1600" b="0" dirty="0" smtClean="0">
                <a:solidFill>
                  <a:srgbClr val="4F81BD"/>
                </a:solidFill>
                <a:latin typeface="Consolas"/>
                <a:cs typeface="Consolas"/>
              </a:rPr>
              <a:t>(SendBuf1);</a:t>
            </a:r>
          </a:p>
          <a:p>
            <a:pPr defTabSz="457200" fontAlgn="auto">
              <a:spcBef>
                <a:spcPts val="0"/>
              </a:spcBef>
              <a:spcAft>
                <a:spcPts val="0"/>
              </a:spcAft>
            </a:pPr>
            <a:r>
              <a:rPr lang="en-US" sz="1600" b="0" dirty="0" smtClean="0">
                <a:solidFill>
                  <a:srgbClr val="4F81BD"/>
                </a:solidFill>
                <a:latin typeface="Consolas"/>
                <a:cs typeface="Consolas"/>
              </a:rPr>
              <a:t>…</a:t>
            </a:r>
          </a:p>
          <a:p>
            <a:pPr defTabSz="457200" fontAlgn="auto">
              <a:spcBef>
                <a:spcPts val="0"/>
              </a:spcBef>
              <a:spcAft>
                <a:spcPts val="0"/>
              </a:spcAft>
            </a:pPr>
            <a:r>
              <a:rPr lang="en-US" sz="1600" b="0" dirty="0" err="1" smtClean="0">
                <a:solidFill>
                  <a:srgbClr val="4F81BD"/>
                </a:solidFill>
                <a:latin typeface="Consolas"/>
                <a:cs typeface="Consolas"/>
              </a:rPr>
              <a:t>MPI_Isend</a:t>
            </a:r>
            <a:r>
              <a:rPr lang="en-US" sz="1600" b="0" dirty="0" smtClean="0">
                <a:solidFill>
                  <a:srgbClr val="4F81BD"/>
                </a:solidFill>
                <a:latin typeface="Consolas"/>
                <a:cs typeface="Consolas"/>
              </a:rPr>
              <a:t>(</a:t>
            </a:r>
            <a:r>
              <a:rPr lang="en-US" sz="1600" b="0" dirty="0" err="1" smtClean="0">
                <a:solidFill>
                  <a:srgbClr val="4F81BD"/>
                </a:solidFill>
                <a:latin typeface="Consolas"/>
                <a:cs typeface="Consolas"/>
              </a:rPr>
              <a:t>SendBufN</a:t>
            </a:r>
            <a:r>
              <a:rPr lang="en-US" sz="1600" b="0" dirty="0" smtClean="0">
                <a:solidFill>
                  <a:srgbClr val="4F81BD"/>
                </a:solidFill>
                <a:latin typeface="Consolas"/>
                <a:cs typeface="Consolas"/>
              </a:rPr>
              <a:t>);</a:t>
            </a:r>
          </a:p>
          <a:p>
            <a:pPr defTabSz="457200" fontAlgn="auto">
              <a:spcBef>
                <a:spcPts val="0"/>
              </a:spcBef>
              <a:spcAft>
                <a:spcPts val="0"/>
              </a:spcAft>
            </a:pPr>
            <a:endParaRPr lang="en-US" sz="1600" b="0" dirty="0">
              <a:solidFill>
                <a:srgbClr val="4F81BD"/>
              </a:solidFill>
              <a:latin typeface="Consolas"/>
              <a:cs typeface="Consolas"/>
            </a:endParaRPr>
          </a:p>
          <a:p>
            <a:pPr defTabSz="457200" fontAlgn="auto">
              <a:spcBef>
                <a:spcPts val="0"/>
              </a:spcBef>
              <a:spcAft>
                <a:spcPts val="0"/>
              </a:spcAft>
            </a:pPr>
            <a:r>
              <a:rPr lang="en-US" sz="1600" b="0" dirty="0" err="1" smtClean="0">
                <a:solidFill>
                  <a:srgbClr val="4F81BD"/>
                </a:solidFill>
                <a:latin typeface="Consolas"/>
                <a:cs typeface="Consolas"/>
              </a:rPr>
              <a:t>MPI_Wait</a:t>
            </a:r>
            <a:r>
              <a:rPr lang="en-US" sz="1600" b="0" dirty="0" smtClean="0">
                <a:solidFill>
                  <a:srgbClr val="4F81BD"/>
                </a:solidFill>
                <a:latin typeface="Consolas"/>
                <a:cs typeface="Consolas"/>
              </a:rPr>
              <a:t>();</a:t>
            </a:r>
          </a:p>
          <a:p>
            <a:pPr defTabSz="457200" fontAlgn="auto">
              <a:spcBef>
                <a:spcPts val="0"/>
              </a:spcBef>
              <a:spcAft>
                <a:spcPts val="0"/>
              </a:spcAft>
            </a:pPr>
            <a:r>
              <a:rPr lang="en-US" sz="1600" b="0" dirty="0" smtClean="0">
                <a:solidFill>
                  <a:prstClr val="black"/>
                </a:solidFill>
                <a:latin typeface="Consolas"/>
                <a:cs typeface="Consolas"/>
              </a:rPr>
              <a:t>…</a:t>
            </a:r>
          </a:p>
          <a:p>
            <a:pPr defTabSz="457200" fontAlgn="auto">
              <a:spcBef>
                <a:spcPts val="0"/>
              </a:spcBef>
              <a:spcAft>
                <a:spcPts val="0"/>
              </a:spcAft>
            </a:pPr>
            <a:r>
              <a:rPr lang="en-US" sz="1600" b="0" dirty="0" err="1" smtClean="0">
                <a:solidFill>
                  <a:prstClr val="black"/>
                </a:solidFill>
                <a:latin typeface="Consolas"/>
                <a:cs typeface="Consolas"/>
              </a:rPr>
              <a:t>Unpack_Data</a:t>
            </a:r>
            <a:r>
              <a:rPr lang="en-US" sz="1600" b="0" dirty="0" smtClean="0">
                <a:solidFill>
                  <a:prstClr val="black"/>
                </a:solidFill>
                <a:latin typeface="Consolas"/>
                <a:cs typeface="Consolas"/>
              </a:rPr>
              <a:t>();</a:t>
            </a:r>
          </a:p>
          <a:p>
            <a:pPr defTabSz="457200" fontAlgn="auto">
              <a:spcBef>
                <a:spcPts val="0"/>
              </a:spcBef>
              <a:spcAft>
                <a:spcPts val="0"/>
              </a:spcAft>
            </a:pPr>
            <a:endParaRPr lang="en-US" sz="1800" b="0" dirty="0">
              <a:solidFill>
                <a:prstClr val="black"/>
              </a:solidFill>
              <a:latin typeface="Consolas"/>
              <a:cs typeface="Consolas"/>
            </a:endParaRPr>
          </a:p>
        </p:txBody>
      </p:sp>
      <p:sp>
        <p:nvSpPr>
          <p:cNvPr id="8" name="TextBox 7"/>
          <p:cNvSpPr txBox="1"/>
          <p:nvPr/>
        </p:nvSpPr>
        <p:spPr>
          <a:xfrm>
            <a:off x="4276013" y="2889738"/>
            <a:ext cx="4554373" cy="2831544"/>
          </a:xfrm>
          <a:prstGeom prst="rect">
            <a:avLst/>
          </a:prstGeom>
          <a:noFill/>
        </p:spPr>
        <p:txBody>
          <a:bodyPr wrap="square" rtlCol="0">
            <a:spAutoFit/>
          </a:bodyPr>
          <a:lstStyle/>
          <a:p>
            <a:pPr defTabSz="457200" fontAlgn="auto">
              <a:spcBef>
                <a:spcPts val="0"/>
              </a:spcBef>
              <a:spcAft>
                <a:spcPts val="0"/>
              </a:spcAft>
            </a:pPr>
            <a:r>
              <a:rPr lang="en-US" sz="1600" b="0" dirty="0" err="1">
                <a:solidFill>
                  <a:prstClr val="black"/>
                </a:solidFill>
                <a:latin typeface="Consolas"/>
                <a:cs typeface="Consolas"/>
              </a:rPr>
              <a:t>Pack_Data_to_Buf</a:t>
            </a:r>
            <a:r>
              <a:rPr lang="en-US" sz="1600" b="0" dirty="0">
                <a:solidFill>
                  <a:prstClr val="black"/>
                </a:solidFill>
                <a:latin typeface="Consolas"/>
                <a:cs typeface="Consolas"/>
              </a:rPr>
              <a:t>();</a:t>
            </a:r>
          </a:p>
          <a:p>
            <a:pPr defTabSz="457200" fontAlgn="auto">
              <a:spcBef>
                <a:spcPts val="0"/>
              </a:spcBef>
              <a:spcAft>
                <a:spcPts val="0"/>
              </a:spcAft>
            </a:pPr>
            <a:r>
              <a:rPr lang="en-US" sz="1600" b="0" dirty="0">
                <a:solidFill>
                  <a:prstClr val="white">
                    <a:lumMod val="50000"/>
                  </a:prstClr>
                </a:solidFill>
                <a:latin typeface="Consolas"/>
                <a:cs typeface="Consolas"/>
              </a:rPr>
              <a:t>// </a:t>
            </a:r>
            <a:r>
              <a:rPr lang="en-US" sz="1600" b="0" dirty="0" smtClean="0">
                <a:solidFill>
                  <a:prstClr val="white">
                    <a:lumMod val="50000"/>
                  </a:prstClr>
                </a:solidFill>
                <a:latin typeface="Consolas"/>
                <a:cs typeface="Consolas"/>
              </a:rPr>
              <a:t>Get neighbors’ </a:t>
            </a:r>
            <a:r>
              <a:rPr lang="en-US" sz="1600" b="0" dirty="0" err="1" smtClean="0">
                <a:solidFill>
                  <a:prstClr val="white">
                    <a:lumMod val="50000"/>
                  </a:prstClr>
                </a:solidFill>
                <a:latin typeface="Consolas"/>
                <a:cs typeface="Consolas"/>
              </a:rPr>
              <a:t>RecvBuf</a:t>
            </a:r>
            <a:r>
              <a:rPr lang="en-US" sz="1600" b="0" dirty="0" smtClean="0">
                <a:solidFill>
                  <a:prstClr val="white">
                    <a:lumMod val="50000"/>
                  </a:prstClr>
                </a:solidFill>
                <a:latin typeface="Consolas"/>
                <a:cs typeface="Consolas"/>
              </a:rPr>
              <a:t> addresses</a:t>
            </a:r>
          </a:p>
          <a:p>
            <a:pPr defTabSz="457200" fontAlgn="auto">
              <a:spcBef>
                <a:spcPts val="0"/>
              </a:spcBef>
              <a:spcAft>
                <a:spcPts val="0"/>
              </a:spcAft>
            </a:pPr>
            <a:r>
              <a:rPr lang="en-US" sz="1600" b="0" dirty="0" smtClean="0">
                <a:solidFill>
                  <a:prstClr val="white">
                    <a:lumMod val="50000"/>
                  </a:prstClr>
                </a:solidFill>
                <a:latin typeface="Consolas"/>
                <a:cs typeface="Consolas"/>
              </a:rPr>
              <a:t>// Post Non-blocking Copy</a:t>
            </a:r>
          </a:p>
          <a:p>
            <a:pPr defTabSz="457200" fontAlgn="auto">
              <a:spcBef>
                <a:spcPts val="0"/>
              </a:spcBef>
              <a:spcAft>
                <a:spcPts val="0"/>
              </a:spcAft>
            </a:pPr>
            <a:r>
              <a:rPr lang="en-US" sz="1600" b="0" dirty="0" err="1" smtClean="0">
                <a:solidFill>
                  <a:srgbClr val="3366FF"/>
                </a:solidFill>
                <a:latin typeface="Consolas"/>
                <a:cs typeface="Consolas"/>
              </a:rPr>
              <a:t>upcxx</a:t>
            </a:r>
            <a:r>
              <a:rPr lang="en-US" sz="1600" b="0" dirty="0" smtClean="0">
                <a:solidFill>
                  <a:srgbClr val="3366FF"/>
                </a:solidFill>
                <a:latin typeface="Consolas"/>
                <a:cs typeface="Consolas"/>
              </a:rPr>
              <a:t>::</a:t>
            </a:r>
            <a:r>
              <a:rPr lang="en-US" sz="1600" b="0" dirty="0" err="1" smtClean="0">
                <a:solidFill>
                  <a:srgbClr val="3366FF"/>
                </a:solidFill>
                <a:latin typeface="Consolas"/>
                <a:cs typeface="Consolas"/>
              </a:rPr>
              <a:t>async_copy</a:t>
            </a:r>
            <a:r>
              <a:rPr lang="en-US" sz="1600" b="0" dirty="0" smtClean="0">
                <a:solidFill>
                  <a:srgbClr val="3366FF"/>
                </a:solidFill>
                <a:latin typeface="Consolas"/>
                <a:cs typeface="Consolas"/>
              </a:rPr>
              <a:t>(SendBuf1, </a:t>
            </a:r>
            <a:r>
              <a:rPr lang="en-US" sz="1600" b="0" dirty="0">
                <a:solidFill>
                  <a:srgbClr val="3366FF"/>
                </a:solidFill>
                <a:latin typeface="Consolas"/>
                <a:cs typeface="Consolas"/>
              </a:rPr>
              <a:t>RecvBuf1</a:t>
            </a:r>
            <a:r>
              <a:rPr lang="en-US" sz="1600" b="0" dirty="0" smtClean="0">
                <a:solidFill>
                  <a:srgbClr val="3366FF"/>
                </a:solidFill>
                <a:latin typeface="Consolas"/>
                <a:cs typeface="Consolas"/>
              </a:rPr>
              <a:t>);</a:t>
            </a:r>
          </a:p>
          <a:p>
            <a:pPr defTabSz="457200" fontAlgn="auto">
              <a:spcBef>
                <a:spcPts val="0"/>
              </a:spcBef>
              <a:spcAft>
                <a:spcPts val="0"/>
              </a:spcAft>
            </a:pPr>
            <a:r>
              <a:rPr lang="en-US" sz="1600" b="0" dirty="0" smtClean="0">
                <a:solidFill>
                  <a:srgbClr val="3366FF"/>
                </a:solidFill>
                <a:latin typeface="Consolas"/>
                <a:cs typeface="Consolas"/>
              </a:rPr>
              <a:t>…</a:t>
            </a:r>
          </a:p>
          <a:p>
            <a:pPr defTabSz="457200" fontAlgn="auto">
              <a:spcBef>
                <a:spcPts val="0"/>
              </a:spcBef>
              <a:spcAft>
                <a:spcPts val="0"/>
              </a:spcAft>
            </a:pPr>
            <a:r>
              <a:rPr lang="en-US" sz="1600" b="0" dirty="0" err="1" smtClean="0">
                <a:solidFill>
                  <a:srgbClr val="3366FF"/>
                </a:solidFill>
                <a:latin typeface="Consolas"/>
                <a:cs typeface="Consolas"/>
              </a:rPr>
              <a:t>upcxx</a:t>
            </a:r>
            <a:r>
              <a:rPr lang="en-US" sz="1600" b="0" dirty="0" smtClean="0">
                <a:solidFill>
                  <a:srgbClr val="3366FF"/>
                </a:solidFill>
                <a:latin typeface="Consolas"/>
                <a:cs typeface="Consolas"/>
              </a:rPr>
              <a:t>::</a:t>
            </a:r>
            <a:r>
              <a:rPr lang="en-US" sz="1600" b="0" dirty="0" err="1" smtClean="0">
                <a:solidFill>
                  <a:srgbClr val="3366FF"/>
                </a:solidFill>
                <a:latin typeface="Consolas"/>
                <a:cs typeface="Consolas"/>
              </a:rPr>
              <a:t>async_copy</a:t>
            </a:r>
            <a:r>
              <a:rPr lang="en-US" sz="1600" b="0" dirty="0">
                <a:solidFill>
                  <a:srgbClr val="3366FF"/>
                </a:solidFill>
                <a:latin typeface="Consolas"/>
                <a:cs typeface="Consolas"/>
              </a:rPr>
              <a:t>(</a:t>
            </a:r>
            <a:r>
              <a:rPr lang="en-US" sz="1600" b="0" dirty="0" err="1" smtClean="0">
                <a:solidFill>
                  <a:srgbClr val="3366FF"/>
                </a:solidFill>
                <a:latin typeface="Consolas"/>
                <a:cs typeface="Consolas"/>
              </a:rPr>
              <a:t>SendBufN</a:t>
            </a:r>
            <a:r>
              <a:rPr lang="en-US" sz="1600" b="0" dirty="0" smtClean="0">
                <a:solidFill>
                  <a:srgbClr val="3366FF"/>
                </a:solidFill>
                <a:latin typeface="Consolas"/>
                <a:cs typeface="Consolas"/>
              </a:rPr>
              <a:t>, </a:t>
            </a:r>
            <a:r>
              <a:rPr lang="en-US" sz="1600" b="0" dirty="0" err="1">
                <a:solidFill>
                  <a:srgbClr val="3366FF"/>
                </a:solidFill>
                <a:latin typeface="Consolas"/>
                <a:cs typeface="Consolas"/>
              </a:rPr>
              <a:t>RecvBufN</a:t>
            </a:r>
            <a:r>
              <a:rPr lang="en-US" sz="1600" b="0" dirty="0" smtClean="0">
                <a:solidFill>
                  <a:srgbClr val="3366FF"/>
                </a:solidFill>
                <a:latin typeface="Consolas"/>
                <a:cs typeface="Consolas"/>
              </a:rPr>
              <a:t>)</a:t>
            </a:r>
            <a:r>
              <a:rPr lang="en-US" sz="1600" b="0" dirty="0">
                <a:solidFill>
                  <a:srgbClr val="3366FF"/>
                </a:solidFill>
                <a:latin typeface="Consolas"/>
                <a:cs typeface="Consolas"/>
              </a:rPr>
              <a:t>;</a:t>
            </a:r>
          </a:p>
          <a:p>
            <a:pPr defTabSz="457200" fontAlgn="auto">
              <a:spcBef>
                <a:spcPts val="0"/>
              </a:spcBef>
              <a:spcAft>
                <a:spcPts val="0"/>
              </a:spcAft>
            </a:pPr>
            <a:endParaRPr lang="en-US" sz="1600" b="0" dirty="0">
              <a:solidFill>
                <a:srgbClr val="3366FF"/>
              </a:solidFill>
              <a:latin typeface="Consolas"/>
              <a:cs typeface="Consolas"/>
            </a:endParaRPr>
          </a:p>
          <a:p>
            <a:pPr defTabSz="457200" fontAlgn="auto">
              <a:spcBef>
                <a:spcPts val="0"/>
              </a:spcBef>
              <a:spcAft>
                <a:spcPts val="0"/>
              </a:spcAft>
            </a:pPr>
            <a:r>
              <a:rPr lang="en-US" sz="1600" b="0" dirty="0" err="1" smtClean="0">
                <a:solidFill>
                  <a:srgbClr val="3366FF"/>
                </a:solidFill>
                <a:latin typeface="Consolas"/>
                <a:cs typeface="Consolas"/>
              </a:rPr>
              <a:t>async_copy_fence</a:t>
            </a:r>
            <a:r>
              <a:rPr lang="en-US" sz="1600" b="0" dirty="0" smtClean="0">
                <a:solidFill>
                  <a:srgbClr val="3366FF"/>
                </a:solidFill>
                <a:latin typeface="Consolas"/>
                <a:cs typeface="Consolas"/>
              </a:rPr>
              <a:t>();</a:t>
            </a:r>
          </a:p>
          <a:p>
            <a:pPr defTabSz="457200" fontAlgn="auto">
              <a:spcBef>
                <a:spcPts val="0"/>
              </a:spcBef>
              <a:spcAft>
                <a:spcPts val="0"/>
              </a:spcAft>
            </a:pPr>
            <a:r>
              <a:rPr lang="en-US" sz="1600" b="0" dirty="0" smtClean="0">
                <a:solidFill>
                  <a:prstClr val="black"/>
                </a:solidFill>
                <a:latin typeface="Consolas"/>
                <a:cs typeface="Consolas"/>
              </a:rPr>
              <a:t>…</a:t>
            </a:r>
          </a:p>
          <a:p>
            <a:pPr defTabSz="457200" fontAlgn="auto">
              <a:spcBef>
                <a:spcPts val="0"/>
              </a:spcBef>
              <a:spcAft>
                <a:spcPts val="0"/>
              </a:spcAft>
            </a:pPr>
            <a:r>
              <a:rPr lang="en-US" sz="1600" b="0" dirty="0" err="1" smtClean="0">
                <a:solidFill>
                  <a:prstClr val="black"/>
                </a:solidFill>
                <a:latin typeface="Consolas"/>
                <a:cs typeface="Consolas"/>
              </a:rPr>
              <a:t>Unpack_Data</a:t>
            </a:r>
            <a:r>
              <a:rPr lang="en-US" sz="1600" b="0" dirty="0" smtClean="0">
                <a:solidFill>
                  <a:prstClr val="black"/>
                </a:solidFill>
                <a:latin typeface="Consolas"/>
                <a:cs typeface="Consolas"/>
              </a:rPr>
              <a:t>();</a:t>
            </a:r>
          </a:p>
          <a:p>
            <a:pPr defTabSz="457200" fontAlgn="auto">
              <a:spcBef>
                <a:spcPts val="0"/>
              </a:spcBef>
              <a:spcAft>
                <a:spcPts val="0"/>
              </a:spcAft>
            </a:pPr>
            <a:endParaRPr lang="en-US" sz="1800" b="0" dirty="0">
              <a:solidFill>
                <a:prstClr val="black"/>
              </a:solidFill>
              <a:latin typeface="Consolas"/>
              <a:cs typeface="Consolas"/>
            </a:endParaRPr>
          </a:p>
        </p:txBody>
      </p:sp>
      <p:sp>
        <p:nvSpPr>
          <p:cNvPr id="9" name="Right Arrow 8"/>
          <p:cNvSpPr/>
          <p:nvPr/>
        </p:nvSpPr>
        <p:spPr>
          <a:xfrm>
            <a:off x="3484537" y="3941943"/>
            <a:ext cx="564426" cy="646704"/>
          </a:xfrm>
          <a:prstGeom prst="rightArrow">
            <a:avLst/>
          </a:prstGeom>
          <a:solidFill>
            <a:schemeClr val="accent2">
              <a:lumMod val="60000"/>
              <a:lumOff val="4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3" name="TextBox 2"/>
          <p:cNvSpPr txBox="1"/>
          <p:nvPr/>
        </p:nvSpPr>
        <p:spPr>
          <a:xfrm>
            <a:off x="3248517" y="913211"/>
            <a:ext cx="2054992" cy="400110"/>
          </a:xfrm>
          <a:prstGeom prst="rect">
            <a:avLst/>
          </a:prstGeom>
          <a:noFill/>
        </p:spPr>
        <p:txBody>
          <a:bodyPr wrap="square" rtlCol="0">
            <a:spAutoFit/>
          </a:bodyPr>
          <a:lstStyle/>
          <a:p>
            <a:pPr algn="ctr"/>
            <a:r>
              <a:rPr lang="en-US" dirty="0" smtClean="0">
                <a:solidFill>
                  <a:srgbClr val="EEECE1">
                    <a:lumMod val="25000"/>
                  </a:srgbClr>
                </a:solidFill>
              </a:rPr>
              <a:t>Pseudo code</a:t>
            </a:r>
            <a:endParaRPr lang="en-US" dirty="0">
              <a:solidFill>
                <a:srgbClr val="EEECE1">
                  <a:lumMod val="25000"/>
                </a:srgbClr>
              </a:solidFill>
            </a:endParaRPr>
          </a:p>
        </p:txBody>
      </p:sp>
    </p:spTree>
    <p:extLst>
      <p:ext uri="{BB962C8B-B14F-4D97-AF65-F5344CB8AC3E}">
        <p14:creationId xmlns:p14="http://schemas.microsoft.com/office/powerpoint/2010/main" val="28703341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LULESH Performance on Cray XC30 (Edison)</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2518430065"/>
              </p:ext>
            </p:extLst>
          </p:nvPr>
        </p:nvGraphicFramePr>
        <p:xfrm>
          <a:off x="1377741" y="1593560"/>
          <a:ext cx="6354824" cy="4091697"/>
        </p:xfrm>
        <a:graphic>
          <a:graphicData uri="http://schemas.openxmlformats.org/drawingml/2006/chart">
            <c:chart xmlns:c="http://schemas.openxmlformats.org/drawingml/2006/chart" xmlns:r="http://schemas.openxmlformats.org/officeDocument/2006/relationships" r:id="rId2"/>
          </a:graphicData>
        </a:graphic>
      </p:graphicFrame>
      <p:sp>
        <p:nvSpPr>
          <p:cNvPr id="5" name="Down Arrow 4"/>
          <p:cNvSpPr/>
          <p:nvPr/>
        </p:nvSpPr>
        <p:spPr>
          <a:xfrm rot="10800000">
            <a:off x="6817159" y="2846671"/>
            <a:ext cx="502833" cy="955747"/>
          </a:xfrm>
          <a:prstGeom prst="downArrow">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sz="1400" dirty="0" smtClean="0">
                <a:latin typeface="Arial"/>
                <a:cs typeface="Arial"/>
              </a:rPr>
              <a:t>Good</a:t>
            </a:r>
            <a:endParaRPr lang="en-US" sz="1400" dirty="0">
              <a:latin typeface="Arial"/>
              <a:cs typeface="Arial"/>
            </a:endParaRPr>
          </a:p>
        </p:txBody>
      </p:sp>
      <p:sp>
        <p:nvSpPr>
          <p:cNvPr id="6" name="TextBox 5"/>
          <p:cNvSpPr txBox="1"/>
          <p:nvPr/>
        </p:nvSpPr>
        <p:spPr>
          <a:xfrm>
            <a:off x="1832993" y="5648867"/>
            <a:ext cx="5486999" cy="707886"/>
          </a:xfrm>
          <a:prstGeom prst="rect">
            <a:avLst/>
          </a:prstGeom>
          <a:noFill/>
        </p:spPr>
        <p:txBody>
          <a:bodyPr wrap="square" rtlCol="0">
            <a:spAutoFit/>
          </a:bodyPr>
          <a:lstStyle/>
          <a:p>
            <a:r>
              <a:rPr lang="en-US" dirty="0" smtClean="0">
                <a:solidFill>
                  <a:srgbClr val="3366FF"/>
                </a:solidFill>
              </a:rPr>
              <a:t>Take advantage of PGAS without the pain of adopting a new language</a:t>
            </a:r>
            <a:endParaRPr lang="en-US" dirty="0">
              <a:solidFill>
                <a:srgbClr val="3366FF"/>
              </a:solidFill>
            </a:endParaRPr>
          </a:p>
        </p:txBody>
      </p:sp>
    </p:spTree>
    <p:extLst>
      <p:ext uri="{BB962C8B-B14F-4D97-AF65-F5344CB8AC3E}">
        <p14:creationId xmlns:p14="http://schemas.microsoft.com/office/powerpoint/2010/main" val="10945174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ctrTitle"/>
          </p:nvPr>
        </p:nvSpPr>
        <p:spPr/>
        <p:txBody>
          <a:bodyPr/>
          <a:lstStyle/>
          <a:p>
            <a:r>
              <a:rPr lang="en-US">
                <a:latin typeface="Helvetica" charset="0"/>
                <a:ea typeface="ＭＳ Ｐゴシック" charset="0"/>
                <a:cs typeface="ＭＳ Ｐゴシック" charset="0"/>
              </a:rPr>
              <a:t>Shared vs. Private Variables</a:t>
            </a:r>
          </a:p>
        </p:txBody>
      </p:sp>
    </p:spTree>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Example: Building A Task Graph</a:t>
            </a:r>
            <a:endParaRPr lang="en-US" dirty="0"/>
          </a:p>
        </p:txBody>
      </p:sp>
      <p:sp>
        <p:nvSpPr>
          <p:cNvPr id="3" name="Content Placeholder 2"/>
          <p:cNvSpPr>
            <a:spLocks noGrp="1"/>
          </p:cNvSpPr>
          <p:nvPr>
            <p:ph idx="1"/>
          </p:nvPr>
        </p:nvSpPr>
        <p:spPr>
          <a:xfrm>
            <a:off x="798513" y="1133443"/>
            <a:ext cx="4351492" cy="845360"/>
          </a:xfrm>
        </p:spPr>
        <p:txBody>
          <a:bodyPr/>
          <a:lstStyle/>
          <a:p>
            <a:pPr marL="0" indent="0">
              <a:buNone/>
            </a:pPr>
            <a:r>
              <a:rPr lang="en-US" dirty="0" smtClean="0">
                <a:solidFill>
                  <a:schemeClr val="accent1"/>
                </a:solidFill>
              </a:rPr>
              <a:t>using namespace </a:t>
            </a:r>
            <a:r>
              <a:rPr lang="en-US" dirty="0" err="1" smtClean="0">
                <a:solidFill>
                  <a:srgbClr val="8064A2"/>
                </a:solidFill>
              </a:rPr>
              <a:t>upcxx</a:t>
            </a:r>
            <a:r>
              <a:rPr lang="en-US" dirty="0" smtClean="0"/>
              <a:t>;</a:t>
            </a:r>
          </a:p>
          <a:p>
            <a:pPr marL="0" indent="0">
              <a:buNone/>
            </a:pPr>
            <a:r>
              <a:rPr lang="en-US" dirty="0" smtClean="0">
                <a:solidFill>
                  <a:schemeClr val="accent4"/>
                </a:solidFill>
              </a:rPr>
              <a:t>event</a:t>
            </a:r>
            <a:r>
              <a:rPr lang="en-US" dirty="0" smtClean="0"/>
              <a:t> e1, e2, e3;</a:t>
            </a:r>
          </a:p>
        </p:txBody>
      </p:sp>
      <p:sp>
        <p:nvSpPr>
          <p:cNvPr id="10" name="Oval 9"/>
          <p:cNvSpPr/>
          <p:nvPr/>
        </p:nvSpPr>
        <p:spPr>
          <a:xfrm>
            <a:off x="5573820" y="997477"/>
            <a:ext cx="558646" cy="5586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tx1"/>
                </a:solidFill>
              </a:rPr>
              <a:t>t</a:t>
            </a:r>
            <a:r>
              <a:rPr lang="en-US" sz="1800" dirty="0" smtClean="0">
                <a:solidFill>
                  <a:schemeClr val="tx1"/>
                </a:solidFill>
              </a:rPr>
              <a:t>1</a:t>
            </a:r>
            <a:endParaRPr lang="en-US" sz="1800" dirty="0">
              <a:solidFill>
                <a:schemeClr val="tx1"/>
              </a:solidFill>
            </a:endParaRPr>
          </a:p>
        </p:txBody>
      </p:sp>
      <p:cxnSp>
        <p:nvCxnSpPr>
          <p:cNvPr id="12" name="Straight Arrow Connector 11"/>
          <p:cNvCxnSpPr>
            <a:stCxn id="10" idx="4"/>
            <a:endCxn id="13" idx="0"/>
          </p:cNvCxnSpPr>
          <p:nvPr/>
        </p:nvCxnSpPr>
        <p:spPr>
          <a:xfrm>
            <a:off x="5853143" y="1556123"/>
            <a:ext cx="422017" cy="46365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3" name="Oval 18"/>
          <p:cNvSpPr/>
          <p:nvPr/>
        </p:nvSpPr>
        <p:spPr>
          <a:xfrm>
            <a:off x="5989385" y="2019777"/>
            <a:ext cx="571549" cy="57154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smtClean="0">
                <a:solidFill>
                  <a:srgbClr val="000000"/>
                </a:solidFill>
              </a:rPr>
              <a:t>e1</a:t>
            </a:r>
            <a:endParaRPr lang="en-US" sz="1600" dirty="0">
              <a:solidFill>
                <a:srgbClr val="000000"/>
              </a:solidFill>
            </a:endParaRPr>
          </a:p>
        </p:txBody>
      </p:sp>
      <p:sp>
        <p:nvSpPr>
          <p:cNvPr id="20" name="Oval 19"/>
          <p:cNvSpPr/>
          <p:nvPr/>
        </p:nvSpPr>
        <p:spPr>
          <a:xfrm>
            <a:off x="6284866" y="997477"/>
            <a:ext cx="558646" cy="5586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solidFill>
                  <a:schemeClr val="tx1"/>
                </a:solidFill>
              </a:rPr>
              <a:t>t2</a:t>
            </a:r>
            <a:endParaRPr lang="en-US" sz="1800" dirty="0">
              <a:solidFill>
                <a:schemeClr val="tx1"/>
              </a:solidFill>
            </a:endParaRPr>
          </a:p>
        </p:txBody>
      </p:sp>
      <p:cxnSp>
        <p:nvCxnSpPr>
          <p:cNvPr id="21" name="Straight Arrow Connector 20"/>
          <p:cNvCxnSpPr>
            <a:stCxn id="20" idx="4"/>
            <a:endCxn id="13" idx="0"/>
          </p:cNvCxnSpPr>
          <p:nvPr/>
        </p:nvCxnSpPr>
        <p:spPr>
          <a:xfrm flipH="1">
            <a:off x="6275160" y="1556123"/>
            <a:ext cx="289029" cy="46365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5" name="Oval 24"/>
          <p:cNvSpPr/>
          <p:nvPr/>
        </p:nvSpPr>
        <p:spPr>
          <a:xfrm>
            <a:off x="7517508" y="2871439"/>
            <a:ext cx="558646" cy="5586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solidFill>
                  <a:schemeClr val="tx1"/>
                </a:solidFill>
              </a:rPr>
              <a:t>t4</a:t>
            </a:r>
            <a:endParaRPr lang="en-US" sz="1800" dirty="0">
              <a:solidFill>
                <a:schemeClr val="tx1"/>
              </a:solidFill>
            </a:endParaRPr>
          </a:p>
        </p:txBody>
      </p:sp>
      <p:sp>
        <p:nvSpPr>
          <p:cNvPr id="26" name="Oval 25"/>
          <p:cNvSpPr/>
          <p:nvPr/>
        </p:nvSpPr>
        <p:spPr>
          <a:xfrm>
            <a:off x="6357940" y="2953251"/>
            <a:ext cx="558646" cy="5586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solidFill>
                  <a:schemeClr val="tx1"/>
                </a:solidFill>
              </a:rPr>
              <a:t>t3</a:t>
            </a:r>
            <a:endParaRPr lang="en-US" sz="1800" dirty="0">
              <a:solidFill>
                <a:schemeClr val="tx1"/>
              </a:solidFill>
            </a:endParaRPr>
          </a:p>
        </p:txBody>
      </p:sp>
      <p:sp>
        <p:nvSpPr>
          <p:cNvPr id="27" name="Oval 26"/>
          <p:cNvSpPr/>
          <p:nvPr/>
        </p:nvSpPr>
        <p:spPr>
          <a:xfrm>
            <a:off x="6513951" y="4811209"/>
            <a:ext cx="558646" cy="5586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solidFill>
                  <a:schemeClr val="tx1"/>
                </a:solidFill>
              </a:rPr>
              <a:t>t5</a:t>
            </a:r>
            <a:endParaRPr lang="en-US" sz="1800" dirty="0">
              <a:solidFill>
                <a:schemeClr val="tx1"/>
              </a:solidFill>
            </a:endParaRPr>
          </a:p>
        </p:txBody>
      </p:sp>
      <p:sp>
        <p:nvSpPr>
          <p:cNvPr id="28" name="Oval 18"/>
          <p:cNvSpPr/>
          <p:nvPr/>
        </p:nvSpPr>
        <p:spPr>
          <a:xfrm>
            <a:off x="7072597" y="5644303"/>
            <a:ext cx="571549" cy="57154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smtClean="0">
                <a:solidFill>
                  <a:srgbClr val="000000"/>
                </a:solidFill>
              </a:rPr>
              <a:t>e3</a:t>
            </a:r>
            <a:endParaRPr lang="en-US" sz="1600" dirty="0">
              <a:solidFill>
                <a:srgbClr val="000000"/>
              </a:solidFill>
            </a:endParaRPr>
          </a:p>
        </p:txBody>
      </p:sp>
      <p:sp>
        <p:nvSpPr>
          <p:cNvPr id="29" name="Oval 18"/>
          <p:cNvSpPr/>
          <p:nvPr/>
        </p:nvSpPr>
        <p:spPr>
          <a:xfrm>
            <a:off x="6990785" y="3801560"/>
            <a:ext cx="571549" cy="57154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smtClean="0">
                <a:solidFill>
                  <a:srgbClr val="000000"/>
                </a:solidFill>
              </a:rPr>
              <a:t>e2</a:t>
            </a:r>
            <a:endParaRPr lang="en-US" sz="1600" dirty="0">
              <a:solidFill>
                <a:srgbClr val="000000"/>
              </a:solidFill>
            </a:endParaRPr>
          </a:p>
        </p:txBody>
      </p:sp>
      <p:cxnSp>
        <p:nvCxnSpPr>
          <p:cNvPr id="34" name="Straight Arrow Connector 33"/>
          <p:cNvCxnSpPr>
            <a:stCxn id="25" idx="4"/>
            <a:endCxn id="29" idx="0"/>
          </p:cNvCxnSpPr>
          <p:nvPr/>
        </p:nvCxnSpPr>
        <p:spPr>
          <a:xfrm flipH="1">
            <a:off x="7276560" y="3430085"/>
            <a:ext cx="520271" cy="3714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13" idx="4"/>
            <a:endCxn id="26" idx="0"/>
          </p:cNvCxnSpPr>
          <p:nvPr/>
        </p:nvCxnSpPr>
        <p:spPr>
          <a:xfrm>
            <a:off x="6275160" y="2591326"/>
            <a:ext cx="362103" cy="3619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26" idx="5"/>
            <a:endCxn id="29" idx="0"/>
          </p:cNvCxnSpPr>
          <p:nvPr/>
        </p:nvCxnSpPr>
        <p:spPr>
          <a:xfrm>
            <a:off x="6834774" y="3430085"/>
            <a:ext cx="441786" cy="3714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2" name="Straight Arrow Connector 61"/>
          <p:cNvCxnSpPr>
            <a:stCxn id="29" idx="4"/>
            <a:endCxn id="27" idx="0"/>
          </p:cNvCxnSpPr>
          <p:nvPr/>
        </p:nvCxnSpPr>
        <p:spPr>
          <a:xfrm flipH="1">
            <a:off x="6793274" y="4373109"/>
            <a:ext cx="483286" cy="4381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6" name="Oval 65"/>
          <p:cNvSpPr/>
          <p:nvPr/>
        </p:nvSpPr>
        <p:spPr>
          <a:xfrm>
            <a:off x="7638724" y="4811209"/>
            <a:ext cx="558646" cy="5586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solidFill>
                  <a:schemeClr val="tx1"/>
                </a:solidFill>
              </a:rPr>
              <a:t>t6</a:t>
            </a:r>
            <a:endParaRPr lang="en-US" sz="1800" dirty="0">
              <a:solidFill>
                <a:schemeClr val="tx1"/>
              </a:solidFill>
            </a:endParaRPr>
          </a:p>
        </p:txBody>
      </p:sp>
      <p:cxnSp>
        <p:nvCxnSpPr>
          <p:cNvPr id="67" name="Straight Arrow Connector 66"/>
          <p:cNvCxnSpPr>
            <a:stCxn id="29" idx="4"/>
            <a:endCxn id="66" idx="0"/>
          </p:cNvCxnSpPr>
          <p:nvPr/>
        </p:nvCxnSpPr>
        <p:spPr>
          <a:xfrm>
            <a:off x="7276560" y="4373109"/>
            <a:ext cx="641487" cy="4381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a:stCxn id="27" idx="4"/>
            <a:endCxn id="28" idx="0"/>
          </p:cNvCxnSpPr>
          <p:nvPr/>
        </p:nvCxnSpPr>
        <p:spPr>
          <a:xfrm>
            <a:off x="6793274" y="5369855"/>
            <a:ext cx="565098" cy="2744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a:stCxn id="66" idx="4"/>
            <a:endCxn id="28" idx="0"/>
          </p:cNvCxnSpPr>
          <p:nvPr/>
        </p:nvCxnSpPr>
        <p:spPr>
          <a:xfrm flipH="1">
            <a:off x="7358372" y="5369855"/>
            <a:ext cx="559675" cy="2744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a:off x="752137" y="2312684"/>
            <a:ext cx="4709674" cy="461665"/>
          </a:xfrm>
          <a:prstGeom prst="rect">
            <a:avLst/>
          </a:prstGeom>
          <a:noFill/>
        </p:spPr>
        <p:txBody>
          <a:bodyPr wrap="square" rtlCol="0">
            <a:spAutoFit/>
          </a:bodyPr>
          <a:lstStyle/>
          <a:p>
            <a:pPr lvl="0" defTabSz="914400" eaLnBrk="0" fontAlgn="base" hangingPunct="0">
              <a:spcBef>
                <a:spcPct val="15000"/>
              </a:spcBef>
              <a:spcAft>
                <a:spcPct val="0"/>
              </a:spcAft>
              <a:buSzPct val="100000"/>
            </a:pPr>
            <a:r>
              <a:rPr lang="en-US" sz="2400" b="0" kern="0" dirty="0" err="1">
                <a:solidFill>
                  <a:srgbClr val="8064A2"/>
                </a:solidFill>
                <a:ea typeface="ＭＳ Ｐゴシック" charset="-128"/>
                <a:cs typeface="ＭＳ Ｐゴシック" charset="-128"/>
              </a:rPr>
              <a:t>async</a:t>
            </a:r>
            <a:r>
              <a:rPr lang="en-US" sz="2400" b="0" kern="0" dirty="0" smtClean="0">
                <a:solidFill>
                  <a:schemeClr val="tx1"/>
                </a:solidFill>
                <a:ea typeface="ＭＳ Ｐゴシック" charset="-128"/>
                <a:cs typeface="ＭＳ Ｐゴシック" charset="-128"/>
              </a:rPr>
              <a:t>(</a:t>
            </a:r>
            <a:r>
              <a:rPr lang="en-US" sz="2400" b="0" kern="0" dirty="0">
                <a:solidFill>
                  <a:schemeClr val="tx1"/>
                </a:solidFill>
                <a:ea typeface="ＭＳ Ｐゴシック" charset="-128"/>
                <a:cs typeface="ＭＳ Ｐゴシック" charset="-128"/>
              </a:rPr>
              <a:t>P</a:t>
            </a:r>
            <a:r>
              <a:rPr lang="en-US" sz="2400" b="0" kern="0" dirty="0" smtClean="0">
                <a:solidFill>
                  <a:schemeClr val="tx1"/>
                </a:solidFill>
                <a:ea typeface="ＭＳ Ｐゴシック" charset="-128"/>
                <a:cs typeface="ＭＳ Ｐゴシック" charset="-128"/>
              </a:rPr>
              <a:t>1, &amp;e1</a:t>
            </a:r>
            <a:r>
              <a:rPr lang="en-US" sz="2400" b="0" kern="0" dirty="0">
                <a:solidFill>
                  <a:schemeClr val="tx1"/>
                </a:solidFill>
                <a:ea typeface="ＭＳ Ｐゴシック" charset="-128"/>
                <a:cs typeface="ＭＳ Ｐゴシック" charset="-128"/>
              </a:rPr>
              <a:t>)(task1);</a:t>
            </a:r>
          </a:p>
        </p:txBody>
      </p:sp>
      <p:sp>
        <p:nvSpPr>
          <p:cNvPr id="92" name="TextBox 91"/>
          <p:cNvSpPr txBox="1"/>
          <p:nvPr/>
        </p:nvSpPr>
        <p:spPr>
          <a:xfrm>
            <a:off x="752137" y="2758107"/>
            <a:ext cx="4709674" cy="461665"/>
          </a:xfrm>
          <a:prstGeom prst="rect">
            <a:avLst/>
          </a:prstGeom>
          <a:noFill/>
        </p:spPr>
        <p:txBody>
          <a:bodyPr wrap="square" rtlCol="0">
            <a:spAutoFit/>
          </a:bodyPr>
          <a:lstStyle/>
          <a:p>
            <a:pPr lvl="0" defTabSz="914400" eaLnBrk="0" fontAlgn="base" hangingPunct="0">
              <a:spcBef>
                <a:spcPct val="15000"/>
              </a:spcBef>
              <a:spcAft>
                <a:spcPct val="0"/>
              </a:spcAft>
              <a:buSzPct val="100000"/>
            </a:pPr>
            <a:r>
              <a:rPr lang="en-US" sz="2400" b="0" kern="0" dirty="0" err="1">
                <a:solidFill>
                  <a:schemeClr val="accent4"/>
                </a:solidFill>
                <a:ea typeface="ＭＳ Ｐゴシック" charset="-128"/>
                <a:cs typeface="ＭＳ Ｐゴシック" charset="-128"/>
              </a:rPr>
              <a:t>async</a:t>
            </a:r>
            <a:r>
              <a:rPr lang="en-US" sz="2400" b="0" kern="0" dirty="0" smtClean="0">
                <a:solidFill>
                  <a:prstClr val="black"/>
                </a:solidFill>
                <a:ea typeface="ＭＳ Ｐゴシック" charset="-128"/>
                <a:cs typeface="ＭＳ Ｐゴシック" charset="-128"/>
              </a:rPr>
              <a:t>(</a:t>
            </a:r>
            <a:r>
              <a:rPr lang="en-US" sz="2400" b="0" kern="0" dirty="0">
                <a:solidFill>
                  <a:prstClr val="black"/>
                </a:solidFill>
                <a:ea typeface="ＭＳ Ｐゴシック" charset="-128"/>
                <a:cs typeface="ＭＳ Ｐゴシック" charset="-128"/>
              </a:rPr>
              <a:t>P</a:t>
            </a:r>
            <a:r>
              <a:rPr lang="en-US" sz="2400" b="0" kern="0" dirty="0" smtClean="0">
                <a:solidFill>
                  <a:prstClr val="black"/>
                </a:solidFill>
                <a:ea typeface="ＭＳ Ｐゴシック" charset="-128"/>
                <a:cs typeface="ＭＳ Ｐゴシック" charset="-128"/>
              </a:rPr>
              <a:t>2, &amp;e1</a:t>
            </a:r>
            <a:r>
              <a:rPr lang="en-US" sz="2400" b="0" kern="0" dirty="0">
                <a:solidFill>
                  <a:prstClr val="black"/>
                </a:solidFill>
                <a:ea typeface="ＭＳ Ｐゴシック" charset="-128"/>
                <a:cs typeface="ＭＳ Ｐゴシック" charset="-128"/>
              </a:rPr>
              <a:t>)(</a:t>
            </a:r>
            <a:r>
              <a:rPr lang="en-US" sz="2400" b="0" kern="0" dirty="0" smtClean="0">
                <a:solidFill>
                  <a:prstClr val="black"/>
                </a:solidFill>
                <a:ea typeface="ＭＳ Ｐゴシック" charset="-128"/>
                <a:cs typeface="ＭＳ Ｐゴシック" charset="-128"/>
              </a:rPr>
              <a:t>task2)</a:t>
            </a:r>
            <a:r>
              <a:rPr lang="en-US" sz="2400" b="0" kern="0" dirty="0">
                <a:solidFill>
                  <a:prstClr val="black"/>
                </a:solidFill>
                <a:ea typeface="ＭＳ Ｐゴシック" charset="-128"/>
                <a:cs typeface="ＭＳ Ｐゴシック" charset="-128"/>
              </a:rPr>
              <a:t>;</a:t>
            </a:r>
          </a:p>
        </p:txBody>
      </p:sp>
      <p:sp>
        <p:nvSpPr>
          <p:cNvPr id="93" name="TextBox 92"/>
          <p:cNvSpPr txBox="1"/>
          <p:nvPr/>
        </p:nvSpPr>
        <p:spPr>
          <a:xfrm>
            <a:off x="752137" y="3213478"/>
            <a:ext cx="5243543" cy="461665"/>
          </a:xfrm>
          <a:prstGeom prst="rect">
            <a:avLst/>
          </a:prstGeom>
          <a:noFill/>
        </p:spPr>
        <p:txBody>
          <a:bodyPr wrap="square" rtlCol="0">
            <a:spAutoFit/>
          </a:bodyPr>
          <a:lstStyle/>
          <a:p>
            <a:r>
              <a:rPr lang="en-US" sz="2400" b="0" dirty="0" err="1">
                <a:solidFill>
                  <a:srgbClr val="8064A2"/>
                </a:solidFill>
              </a:rPr>
              <a:t>async_after</a:t>
            </a:r>
            <a:r>
              <a:rPr lang="en-US" sz="2400" b="0" kern="0" dirty="0">
                <a:solidFill>
                  <a:prstClr val="black"/>
                </a:solidFill>
                <a:ea typeface="ＭＳ Ｐゴシック" charset="-128"/>
                <a:cs typeface="ＭＳ Ｐゴシック" charset="-128"/>
              </a:rPr>
              <a:t>(P3, &amp;e1, &amp;e2)(task3);</a:t>
            </a:r>
          </a:p>
        </p:txBody>
      </p:sp>
      <p:sp>
        <p:nvSpPr>
          <p:cNvPr id="94" name="TextBox 93"/>
          <p:cNvSpPr txBox="1"/>
          <p:nvPr/>
        </p:nvSpPr>
        <p:spPr>
          <a:xfrm>
            <a:off x="752137" y="3655678"/>
            <a:ext cx="4709674" cy="461665"/>
          </a:xfrm>
          <a:prstGeom prst="rect">
            <a:avLst/>
          </a:prstGeom>
          <a:noFill/>
        </p:spPr>
        <p:txBody>
          <a:bodyPr wrap="square" rtlCol="0">
            <a:spAutoFit/>
          </a:bodyPr>
          <a:lstStyle/>
          <a:p>
            <a:pPr lvl="0" defTabSz="914400" eaLnBrk="0" fontAlgn="base" hangingPunct="0">
              <a:spcBef>
                <a:spcPct val="15000"/>
              </a:spcBef>
              <a:spcAft>
                <a:spcPct val="0"/>
              </a:spcAft>
              <a:buSzPct val="100000"/>
            </a:pPr>
            <a:r>
              <a:rPr lang="en-US" sz="2400" b="0" kern="0" dirty="0" err="1">
                <a:solidFill>
                  <a:srgbClr val="8064A2"/>
                </a:solidFill>
                <a:ea typeface="ＭＳ Ｐゴシック" charset="-128"/>
                <a:cs typeface="ＭＳ Ｐゴシック" charset="-128"/>
              </a:rPr>
              <a:t>async</a:t>
            </a:r>
            <a:r>
              <a:rPr lang="en-US" sz="2400" b="0" kern="0" dirty="0" smtClean="0">
                <a:solidFill>
                  <a:prstClr val="black"/>
                </a:solidFill>
                <a:ea typeface="ＭＳ Ｐゴシック" charset="-128"/>
                <a:cs typeface="ＭＳ Ｐゴシック" charset="-128"/>
              </a:rPr>
              <a:t>(P4, &amp;e2)</a:t>
            </a:r>
            <a:r>
              <a:rPr lang="en-US" sz="2400" b="0" kern="0" dirty="0">
                <a:solidFill>
                  <a:prstClr val="black"/>
                </a:solidFill>
                <a:ea typeface="ＭＳ Ｐゴシック" charset="-128"/>
                <a:cs typeface="ＭＳ Ｐゴシック" charset="-128"/>
              </a:rPr>
              <a:t>(</a:t>
            </a:r>
            <a:r>
              <a:rPr lang="en-US" sz="2400" b="0" kern="0" dirty="0" smtClean="0">
                <a:solidFill>
                  <a:prstClr val="black"/>
                </a:solidFill>
                <a:ea typeface="ＭＳ Ｐゴシック" charset="-128"/>
                <a:cs typeface="ＭＳ Ｐゴシック" charset="-128"/>
              </a:rPr>
              <a:t>task4)</a:t>
            </a:r>
            <a:r>
              <a:rPr lang="en-US" sz="2400" b="0" kern="0" dirty="0">
                <a:solidFill>
                  <a:prstClr val="black"/>
                </a:solidFill>
                <a:ea typeface="ＭＳ Ｐゴシック" charset="-128"/>
                <a:cs typeface="ＭＳ Ｐゴシック" charset="-128"/>
              </a:rPr>
              <a:t>;</a:t>
            </a:r>
          </a:p>
        </p:txBody>
      </p:sp>
      <p:sp>
        <p:nvSpPr>
          <p:cNvPr id="97" name="TextBox 96"/>
          <p:cNvSpPr txBox="1"/>
          <p:nvPr/>
        </p:nvSpPr>
        <p:spPr>
          <a:xfrm>
            <a:off x="752137" y="4085272"/>
            <a:ext cx="5453403" cy="461665"/>
          </a:xfrm>
          <a:prstGeom prst="rect">
            <a:avLst/>
          </a:prstGeom>
          <a:noFill/>
        </p:spPr>
        <p:txBody>
          <a:bodyPr wrap="square" rtlCol="0">
            <a:spAutoFit/>
          </a:bodyPr>
          <a:lstStyle/>
          <a:p>
            <a:r>
              <a:rPr lang="en-US" sz="2400" b="0" dirty="0" err="1">
                <a:solidFill>
                  <a:srgbClr val="8064A2"/>
                </a:solidFill>
              </a:rPr>
              <a:t>async_after</a:t>
            </a:r>
            <a:r>
              <a:rPr lang="en-US" sz="2400" b="0" kern="0" dirty="0">
                <a:solidFill>
                  <a:prstClr val="black"/>
                </a:solidFill>
                <a:ea typeface="ＭＳ Ｐゴシック" charset="-128"/>
                <a:cs typeface="ＭＳ Ｐゴシック" charset="-128"/>
              </a:rPr>
              <a:t>(P5, &amp;e2, &amp;e3)(task5);</a:t>
            </a:r>
          </a:p>
        </p:txBody>
      </p:sp>
      <p:sp>
        <p:nvSpPr>
          <p:cNvPr id="98" name="TextBox 97"/>
          <p:cNvSpPr txBox="1"/>
          <p:nvPr/>
        </p:nvSpPr>
        <p:spPr>
          <a:xfrm>
            <a:off x="752137" y="4552895"/>
            <a:ext cx="5605803" cy="461665"/>
          </a:xfrm>
          <a:prstGeom prst="rect">
            <a:avLst/>
          </a:prstGeom>
          <a:noFill/>
        </p:spPr>
        <p:txBody>
          <a:bodyPr wrap="square" rtlCol="0">
            <a:spAutoFit/>
          </a:bodyPr>
          <a:lstStyle/>
          <a:p>
            <a:r>
              <a:rPr lang="en-US" sz="2400" b="0" dirty="0" err="1">
                <a:solidFill>
                  <a:schemeClr val="accent4"/>
                </a:solidFill>
              </a:rPr>
              <a:t>async_after</a:t>
            </a:r>
            <a:r>
              <a:rPr lang="en-US" sz="2400" b="0" kern="0" dirty="0">
                <a:solidFill>
                  <a:prstClr val="black"/>
                </a:solidFill>
                <a:ea typeface="ＭＳ Ｐゴシック" charset="-128"/>
                <a:cs typeface="ＭＳ Ｐゴシック" charset="-128"/>
              </a:rPr>
              <a:t>(P6, &amp;e2, &amp;e3)(task6);</a:t>
            </a:r>
          </a:p>
        </p:txBody>
      </p:sp>
      <p:sp>
        <p:nvSpPr>
          <p:cNvPr id="99" name="TextBox 98"/>
          <p:cNvSpPr txBox="1"/>
          <p:nvPr/>
        </p:nvSpPr>
        <p:spPr>
          <a:xfrm>
            <a:off x="752137" y="5014560"/>
            <a:ext cx="5812052" cy="461665"/>
          </a:xfrm>
          <a:prstGeom prst="rect">
            <a:avLst/>
          </a:prstGeom>
          <a:noFill/>
        </p:spPr>
        <p:txBody>
          <a:bodyPr wrap="square" rtlCol="0">
            <a:spAutoFit/>
          </a:bodyPr>
          <a:lstStyle/>
          <a:p>
            <a:r>
              <a:rPr lang="en-US" sz="2400" b="0" dirty="0" err="1" smtClean="0">
                <a:solidFill>
                  <a:srgbClr val="8064A2"/>
                </a:solidFill>
              </a:rPr>
              <a:t>async_wait</a:t>
            </a:r>
            <a:r>
              <a:rPr lang="en-US" sz="2400" b="0" dirty="0">
                <a:solidFill>
                  <a:schemeClr val="tx1"/>
                </a:solidFill>
              </a:rPr>
              <a:t>()</a:t>
            </a:r>
            <a:r>
              <a:rPr lang="en-US" sz="2400" b="0" dirty="0" smtClean="0">
                <a:solidFill>
                  <a:schemeClr val="tx1"/>
                </a:solidFill>
              </a:rPr>
              <a:t>;</a:t>
            </a:r>
            <a:r>
              <a:rPr lang="en-US" sz="2400" dirty="0" smtClean="0"/>
              <a:t> </a:t>
            </a:r>
            <a:r>
              <a:rPr lang="en-US" sz="2400" b="0" dirty="0" smtClean="0">
                <a:solidFill>
                  <a:schemeClr val="tx1">
                    <a:lumMod val="50000"/>
                    <a:lumOff val="50000"/>
                  </a:schemeClr>
                </a:solidFill>
              </a:rPr>
              <a:t>// all tasks will be done </a:t>
            </a:r>
            <a:endParaRPr lang="en-US" sz="2400" b="0" dirty="0">
              <a:solidFill>
                <a:schemeClr val="tx1">
                  <a:lumMod val="50000"/>
                  <a:lumOff val="50000"/>
                </a:schemeClr>
              </a:solidFill>
            </a:endParaRPr>
          </a:p>
        </p:txBody>
      </p:sp>
      <p:sp>
        <p:nvSpPr>
          <p:cNvPr id="6" name="Slide Number Placeholder 5"/>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160</a:t>
            </a:fld>
            <a:endParaRPr lang="en-US">
              <a:solidFill>
                <a:prstClr val="black"/>
              </a:solidFill>
            </a:endParaRPr>
          </a:p>
        </p:txBody>
      </p:sp>
    </p:spTree>
    <p:extLst>
      <p:ext uri="{BB962C8B-B14F-4D97-AF65-F5344CB8AC3E}">
        <p14:creationId xmlns:p14="http://schemas.microsoft.com/office/powerpoint/2010/main" val="1700879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20" grpId="0" animBg="1"/>
      <p:bldP spid="25" grpId="0" animBg="1"/>
      <p:bldP spid="26" grpId="0" animBg="1"/>
      <p:bldP spid="27" grpId="0" animBg="1"/>
      <p:bldP spid="28" grpId="0" animBg="1"/>
      <p:bldP spid="29" grpId="0" animBg="1"/>
      <p:bldP spid="66" grpId="0" animBg="1"/>
      <p:bldP spid="91" grpId="0"/>
      <p:bldP spid="92" grpId="0"/>
      <p:bldP spid="93" grpId="0"/>
      <p:bldP spid="94" grpId="0"/>
      <p:bldP spid="97" grpId="0"/>
      <p:bldP spid="98" grpId="0"/>
      <p:bldP spid="99"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21380"/>
            <a:ext cx="9144000" cy="523220"/>
          </a:xfrm>
          <a:prstGeom prst="rect">
            <a:avLst/>
          </a:prstGeom>
          <a:solidFill>
            <a:srgbClr val="DCE6F3"/>
          </a:solidFill>
          <a:ln>
            <a:solidFill>
              <a:srgbClr val="DCE6F3"/>
            </a:solidFill>
          </a:ln>
        </p:spPr>
        <p:txBody>
          <a:bodyPr wrap="square" rtlCol="0">
            <a:spAutoFit/>
          </a:bodyPr>
          <a:lstStyle/>
          <a:p>
            <a:pPr algn="ctr"/>
            <a:r>
              <a:rPr lang="en-US" sz="2800" b="1" dirty="0">
                <a:solidFill>
                  <a:srgbClr val="000099"/>
                </a:solidFill>
                <a:latin typeface="+mj-lt"/>
                <a:ea typeface="ＭＳ Ｐゴシック" charset="-128"/>
                <a:cs typeface="ＭＳ Ｐゴシック" charset="-128"/>
              </a:rPr>
              <a:t>Application: Full</a:t>
            </a:r>
            <a:r>
              <a:rPr lang="en-US" sz="2800" b="1" dirty="0" smtClean="0">
                <a:solidFill>
                  <a:srgbClr val="000099"/>
                </a:solidFill>
                <a:latin typeface="+mj-lt"/>
                <a:ea typeface="ＭＳ Ｐゴシック" charset="-128"/>
                <a:cs typeface="ＭＳ Ｐゴシック" charset="-128"/>
              </a:rPr>
              <a:t>-Waveform Seismic Imaging</a:t>
            </a:r>
            <a:endParaRPr lang="en-US" sz="2800" b="1" dirty="0">
              <a:solidFill>
                <a:srgbClr val="000099"/>
              </a:solidFill>
              <a:latin typeface="+mj-lt"/>
              <a:ea typeface="ＭＳ Ｐゴシック" charset="-128"/>
              <a:cs typeface="ＭＳ Ｐゴシック" charset="-128"/>
            </a:endParaRPr>
          </a:p>
        </p:txBody>
      </p:sp>
      <p:sp>
        <p:nvSpPr>
          <p:cNvPr id="5" name="TextBox 4"/>
          <p:cNvSpPr txBox="1"/>
          <p:nvPr/>
        </p:nvSpPr>
        <p:spPr>
          <a:xfrm>
            <a:off x="0" y="724328"/>
            <a:ext cx="9144000" cy="2462212"/>
          </a:xfrm>
          <a:prstGeom prst="rect">
            <a:avLst/>
          </a:prstGeom>
          <a:noFill/>
        </p:spPr>
        <p:txBody>
          <a:bodyPr wrap="square" rtlCol="0">
            <a:spAutoFit/>
          </a:bodyPr>
          <a:lstStyle/>
          <a:p>
            <a:pPr marL="342900" indent="-342900">
              <a:buFont typeface="Arial"/>
              <a:buChar char="•"/>
            </a:pPr>
            <a:r>
              <a:rPr lang="en-US" sz="2200" dirty="0">
                <a:solidFill>
                  <a:prstClr val="black"/>
                </a:solidFill>
                <a:latin typeface="Calibri"/>
                <a:cs typeface="Calibri"/>
              </a:rPr>
              <a:t>M</a:t>
            </a:r>
            <a:r>
              <a:rPr lang="en-US" sz="2200" dirty="0" smtClean="0">
                <a:solidFill>
                  <a:prstClr val="black"/>
                </a:solidFill>
                <a:latin typeface="Calibri"/>
                <a:cs typeface="Calibri"/>
              </a:rPr>
              <a:t>ethod for developing models of earth structure</a:t>
            </a:r>
            <a:r>
              <a:rPr lang="en-US" sz="2200" dirty="0">
                <a:solidFill>
                  <a:prstClr val="black"/>
                </a:solidFill>
                <a:latin typeface="Calibri"/>
                <a:cs typeface="Calibri"/>
              </a:rPr>
              <a:t>,</a:t>
            </a:r>
            <a:r>
              <a:rPr lang="en-US" sz="2200" dirty="0" smtClean="0">
                <a:solidFill>
                  <a:prstClr val="black"/>
                </a:solidFill>
                <a:latin typeface="Calibri"/>
                <a:cs typeface="Calibri"/>
              </a:rPr>
              <a:t> applicable to …</a:t>
            </a:r>
          </a:p>
          <a:p>
            <a:pPr marL="800100" lvl="1" indent="-342900">
              <a:buFont typeface="Arial"/>
              <a:buChar char="•"/>
            </a:pPr>
            <a:r>
              <a:rPr lang="en-US" sz="2200" dirty="0">
                <a:solidFill>
                  <a:prstClr val="black"/>
                </a:solidFill>
                <a:latin typeface="Calibri"/>
                <a:cs typeface="Calibri"/>
              </a:rPr>
              <a:t>b</a:t>
            </a:r>
            <a:r>
              <a:rPr lang="en-US" sz="2200" dirty="0" smtClean="0">
                <a:solidFill>
                  <a:prstClr val="black"/>
                </a:solidFill>
                <a:latin typeface="Calibri"/>
                <a:cs typeface="Calibri"/>
              </a:rPr>
              <a:t>asic science: study of interior structure and composition</a:t>
            </a:r>
          </a:p>
          <a:p>
            <a:pPr marL="800100" lvl="1" indent="-342900">
              <a:buFont typeface="Arial"/>
              <a:buChar char="•"/>
            </a:pPr>
            <a:r>
              <a:rPr lang="en-US" sz="2200" dirty="0">
                <a:solidFill>
                  <a:prstClr val="black"/>
                </a:solidFill>
                <a:latin typeface="Calibri"/>
                <a:cs typeface="Calibri"/>
              </a:rPr>
              <a:t>p</a:t>
            </a:r>
            <a:r>
              <a:rPr lang="en-US" sz="2200" dirty="0" smtClean="0">
                <a:solidFill>
                  <a:prstClr val="black"/>
                </a:solidFill>
                <a:latin typeface="Calibri"/>
                <a:cs typeface="Calibri"/>
              </a:rPr>
              <a:t>etroleum exploration and environmental monitoring</a:t>
            </a:r>
          </a:p>
          <a:p>
            <a:pPr marL="800100" lvl="1" indent="-342900">
              <a:buFont typeface="Arial"/>
              <a:buChar char="•"/>
            </a:pPr>
            <a:r>
              <a:rPr lang="en-US" sz="2200" dirty="0">
                <a:solidFill>
                  <a:prstClr val="black"/>
                </a:solidFill>
                <a:latin typeface="Calibri"/>
                <a:cs typeface="Calibri"/>
              </a:rPr>
              <a:t>n</a:t>
            </a:r>
            <a:r>
              <a:rPr lang="en-US" sz="2200" dirty="0" smtClean="0">
                <a:solidFill>
                  <a:prstClr val="black"/>
                </a:solidFill>
                <a:latin typeface="Calibri"/>
                <a:cs typeface="Calibri"/>
              </a:rPr>
              <a:t>uclear test-ban treaty verification</a:t>
            </a:r>
          </a:p>
          <a:p>
            <a:pPr marL="342900" indent="-342900">
              <a:buFont typeface="Arial"/>
              <a:buChar char="•"/>
            </a:pPr>
            <a:r>
              <a:rPr lang="en-US" sz="2200" dirty="0">
                <a:solidFill>
                  <a:prstClr val="black"/>
                </a:solidFill>
                <a:latin typeface="Calibri"/>
                <a:cs typeface="Calibri"/>
              </a:rPr>
              <a:t>M</a:t>
            </a:r>
            <a:r>
              <a:rPr lang="en-US" sz="2200" dirty="0" smtClean="0">
                <a:solidFill>
                  <a:prstClr val="black"/>
                </a:solidFill>
                <a:latin typeface="Calibri"/>
                <a:cs typeface="Calibri"/>
              </a:rPr>
              <a:t>odel is trained to predict (via numerical simulation) seismograms recorded from real earthquakes or controlled sources</a:t>
            </a:r>
          </a:p>
          <a:p>
            <a:pPr marL="342900" indent="-342900">
              <a:buFont typeface="Arial"/>
              <a:buChar char="•"/>
            </a:pPr>
            <a:r>
              <a:rPr lang="en-US" sz="2200" dirty="0" smtClean="0">
                <a:solidFill>
                  <a:prstClr val="black"/>
                </a:solidFill>
                <a:latin typeface="Calibri"/>
                <a:cs typeface="Calibri"/>
              </a:rPr>
              <a:t>Training defines a non-linear regression problem, solved iteratively</a:t>
            </a:r>
          </a:p>
        </p:txBody>
      </p:sp>
      <p:pic>
        <p:nvPicPr>
          <p:cNvPr id="8" name="Picture 7" descr="view_3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92" y="3331735"/>
            <a:ext cx="4367178" cy="2824487"/>
          </a:xfrm>
          <a:prstGeom prst="rect">
            <a:avLst/>
          </a:prstGeom>
        </p:spPr>
      </p:pic>
      <p:pic>
        <p:nvPicPr>
          <p:cNvPr id="21" name="Picture 20" descr="waveforms.nice.pdf"/>
          <p:cNvPicPr>
            <a:picLocks noChangeAspect="1"/>
          </p:cNvPicPr>
          <p:nvPr/>
        </p:nvPicPr>
        <p:blipFill rotWithShape="1">
          <a:blip r:embed="rId3">
            <a:extLst>
              <a:ext uri="{28A0092B-C50C-407E-A947-70E740481C1C}">
                <a14:useLocalDpi xmlns:a14="http://schemas.microsoft.com/office/drawing/2010/main" val="0"/>
              </a:ext>
            </a:extLst>
          </a:blip>
          <a:srcRect r="25460" b="26549"/>
          <a:stretch/>
        </p:blipFill>
        <p:spPr>
          <a:xfrm>
            <a:off x="4550884" y="5341927"/>
            <a:ext cx="4434686" cy="1388327"/>
          </a:xfrm>
          <a:prstGeom prst="rect">
            <a:avLst/>
          </a:prstGeom>
        </p:spPr>
      </p:pic>
      <p:pic>
        <p:nvPicPr>
          <p:cNvPr id="22" name="Picture 2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3393" y="3632811"/>
            <a:ext cx="3415928" cy="706086"/>
          </a:xfrm>
          <a:prstGeom prst="rect">
            <a:avLst/>
          </a:prstGeom>
        </p:spPr>
      </p:pic>
      <p:sp>
        <p:nvSpPr>
          <p:cNvPr id="29" name="Rounded Rectangle 28"/>
          <p:cNvSpPr/>
          <p:nvPr/>
        </p:nvSpPr>
        <p:spPr>
          <a:xfrm>
            <a:off x="4847770" y="4601685"/>
            <a:ext cx="1125682" cy="6508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prstClr val="black"/>
                </a:solidFill>
                <a:latin typeface="Calibri"/>
                <a:cs typeface="Calibri"/>
              </a:rPr>
              <a:t>Seismic</a:t>
            </a:r>
          </a:p>
          <a:p>
            <a:pPr algn="ctr"/>
            <a:r>
              <a:rPr lang="en-US" dirty="0" smtClean="0">
                <a:solidFill>
                  <a:prstClr val="black"/>
                </a:solidFill>
                <a:latin typeface="Calibri"/>
                <a:cs typeface="Calibri"/>
              </a:rPr>
              <a:t>model</a:t>
            </a:r>
            <a:endParaRPr lang="en-US" dirty="0">
              <a:solidFill>
                <a:prstClr val="black"/>
              </a:solidFill>
              <a:latin typeface="Calibri"/>
              <a:cs typeface="Calibri"/>
            </a:endParaRPr>
          </a:p>
        </p:txBody>
      </p:sp>
      <p:cxnSp>
        <p:nvCxnSpPr>
          <p:cNvPr id="30" name="Straight Arrow Connector 29"/>
          <p:cNvCxnSpPr/>
          <p:nvPr/>
        </p:nvCxnSpPr>
        <p:spPr>
          <a:xfrm flipV="1">
            <a:off x="5396013" y="4289469"/>
            <a:ext cx="379" cy="31221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1" name="Rounded Rectangle 30"/>
          <p:cNvSpPr/>
          <p:nvPr/>
        </p:nvSpPr>
        <p:spPr>
          <a:xfrm>
            <a:off x="6038982" y="4607957"/>
            <a:ext cx="1379682" cy="6508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prstClr val="black"/>
                </a:solidFill>
                <a:latin typeface="Calibri"/>
                <a:cs typeface="Calibri"/>
              </a:rPr>
              <a:t>Observed waveforms</a:t>
            </a:r>
          </a:p>
        </p:txBody>
      </p:sp>
      <p:cxnSp>
        <p:nvCxnSpPr>
          <p:cNvPr id="32" name="Straight Arrow Connector 31"/>
          <p:cNvCxnSpPr/>
          <p:nvPr/>
        </p:nvCxnSpPr>
        <p:spPr>
          <a:xfrm flipV="1">
            <a:off x="6728823" y="4291130"/>
            <a:ext cx="0" cy="30174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3" name="Rounded Rectangle 32"/>
          <p:cNvSpPr/>
          <p:nvPr/>
        </p:nvSpPr>
        <p:spPr>
          <a:xfrm>
            <a:off x="7691328" y="4601685"/>
            <a:ext cx="1379682" cy="6508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prstClr val="black"/>
                </a:solidFill>
                <a:latin typeface="Calibri"/>
                <a:cs typeface="Calibri"/>
              </a:rPr>
              <a:t>Predicted waveforms</a:t>
            </a:r>
          </a:p>
        </p:txBody>
      </p:sp>
      <p:cxnSp>
        <p:nvCxnSpPr>
          <p:cNvPr id="34" name="Curved Connector 33"/>
          <p:cNvCxnSpPr>
            <a:stCxn id="33" idx="1"/>
          </p:cNvCxnSpPr>
          <p:nvPr/>
        </p:nvCxnSpPr>
        <p:spPr>
          <a:xfrm rot="10800000">
            <a:off x="7466258" y="4286572"/>
            <a:ext cx="225071" cy="610049"/>
          </a:xfrm>
          <a:prstGeom prst="curvedConnector2">
            <a:avLst/>
          </a:prstGeom>
          <a:ln>
            <a:tailEnd type="arrow"/>
          </a:ln>
        </p:spPr>
        <p:style>
          <a:lnRef idx="3">
            <a:schemeClr val="dk1"/>
          </a:lnRef>
          <a:fillRef idx="0">
            <a:schemeClr val="dk1"/>
          </a:fillRef>
          <a:effectRef idx="2">
            <a:schemeClr val="dk1"/>
          </a:effectRef>
          <a:fontRef idx="minor">
            <a:schemeClr val="tx1"/>
          </a:fontRef>
        </p:style>
      </p:cxnSp>
      <p:sp>
        <p:nvSpPr>
          <p:cNvPr id="36" name="TextBox 35"/>
          <p:cNvSpPr txBox="1"/>
          <p:nvPr/>
        </p:nvSpPr>
        <p:spPr>
          <a:xfrm>
            <a:off x="26297" y="6115901"/>
            <a:ext cx="4367178" cy="523220"/>
          </a:xfrm>
          <a:prstGeom prst="rect">
            <a:avLst/>
          </a:prstGeom>
          <a:noFill/>
        </p:spPr>
        <p:txBody>
          <a:bodyPr wrap="square" rtlCol="0">
            <a:spAutoFit/>
          </a:bodyPr>
          <a:lstStyle/>
          <a:p>
            <a:r>
              <a:rPr lang="en-US" sz="1400" b="1" dirty="0" smtClean="0">
                <a:solidFill>
                  <a:prstClr val="black"/>
                </a:solidFill>
                <a:latin typeface="Calibri"/>
                <a:cs typeface="Calibri"/>
              </a:rPr>
              <a:t>Above</a:t>
            </a:r>
            <a:r>
              <a:rPr lang="en-US" sz="1400" dirty="0" smtClean="0">
                <a:solidFill>
                  <a:prstClr val="black"/>
                </a:solidFill>
                <a:latin typeface="Calibri"/>
                <a:cs typeface="Calibri"/>
              </a:rPr>
              <a:t>: global full-waveform seismic model SEMum2 (French et al., 2013, </a:t>
            </a:r>
            <a:r>
              <a:rPr lang="en-US" sz="1400" i="1" dirty="0" smtClean="0">
                <a:solidFill>
                  <a:prstClr val="black"/>
                </a:solidFill>
                <a:latin typeface="Calibri"/>
                <a:cs typeface="Calibri"/>
              </a:rPr>
              <a:t>Science</a:t>
            </a:r>
            <a:r>
              <a:rPr lang="en-US" sz="1400" dirty="0" smtClean="0">
                <a:solidFill>
                  <a:prstClr val="black"/>
                </a:solidFill>
                <a:latin typeface="Calibri"/>
                <a:cs typeface="Calibri"/>
              </a:rPr>
              <a:t>)</a:t>
            </a:r>
            <a:endParaRPr lang="en-US" sz="1400" dirty="0">
              <a:solidFill>
                <a:prstClr val="black"/>
              </a:solidFill>
              <a:latin typeface="Calibri"/>
              <a:cs typeface="Calibri"/>
            </a:endParaRPr>
          </a:p>
        </p:txBody>
      </p:sp>
      <p:sp>
        <p:nvSpPr>
          <p:cNvPr id="37" name="TextBox 36"/>
          <p:cNvSpPr txBox="1"/>
          <p:nvPr/>
        </p:nvSpPr>
        <p:spPr>
          <a:xfrm>
            <a:off x="4533103" y="3120503"/>
            <a:ext cx="1522986" cy="461665"/>
          </a:xfrm>
          <a:prstGeom prst="rect">
            <a:avLst/>
          </a:prstGeom>
          <a:noFill/>
        </p:spPr>
        <p:txBody>
          <a:bodyPr wrap="none" rtlCol="0">
            <a:spAutoFit/>
          </a:bodyPr>
          <a:lstStyle/>
          <a:p>
            <a:r>
              <a:rPr lang="en-US" sz="2400" b="1" i="1" dirty="0">
                <a:solidFill>
                  <a:prstClr val="black"/>
                </a:solidFill>
                <a:latin typeface="Calibri"/>
                <a:cs typeface="Calibri"/>
              </a:rPr>
              <a:t>M</a:t>
            </a:r>
            <a:r>
              <a:rPr lang="en-US" sz="2400" b="1" i="1" dirty="0" smtClean="0">
                <a:solidFill>
                  <a:prstClr val="black"/>
                </a:solidFill>
                <a:latin typeface="Calibri"/>
                <a:cs typeface="Calibri"/>
              </a:rPr>
              <a:t>inimize:</a:t>
            </a:r>
            <a:endParaRPr lang="en-US" sz="2400" b="1" i="1" dirty="0">
              <a:solidFill>
                <a:prstClr val="black"/>
              </a:solidFill>
              <a:latin typeface="Calibri"/>
              <a:cs typeface="Calibri"/>
            </a:endParaRPr>
          </a:p>
        </p:txBody>
      </p:sp>
      <p:sp>
        <p:nvSpPr>
          <p:cNvPr id="2" name="TextBox 1"/>
          <p:cNvSpPr txBox="1"/>
          <p:nvPr/>
        </p:nvSpPr>
        <p:spPr>
          <a:xfrm>
            <a:off x="2129742" y="6469844"/>
            <a:ext cx="6189579" cy="338554"/>
          </a:xfrm>
          <a:prstGeom prst="rect">
            <a:avLst/>
          </a:prstGeom>
          <a:noFill/>
        </p:spPr>
        <p:txBody>
          <a:bodyPr wrap="square" rtlCol="0">
            <a:spAutoFit/>
          </a:bodyPr>
          <a:lstStyle/>
          <a:p>
            <a:r>
              <a:rPr lang="en-US" sz="1600" dirty="0" smtClean="0">
                <a:solidFill>
                  <a:srgbClr val="3366FF"/>
                </a:solidFill>
              </a:rPr>
              <a:t>Collaboration with Scott French et al, Berkeley Seismological Lab</a:t>
            </a:r>
            <a:endParaRPr lang="en-US" sz="1600" dirty="0">
              <a:solidFill>
                <a:srgbClr val="3366FF"/>
              </a:solidFill>
            </a:endParaRPr>
          </a:p>
        </p:txBody>
      </p:sp>
      <p:sp>
        <p:nvSpPr>
          <p:cNvPr id="7" name="Slide Number Placeholder 6"/>
          <p:cNvSpPr>
            <a:spLocks noGrp="1"/>
          </p:cNvSpPr>
          <p:nvPr>
            <p:ph type="sldNum" sz="quarter" idx="12"/>
          </p:nvPr>
        </p:nvSpPr>
        <p:spPr/>
        <p:txBody>
          <a:bodyPr/>
          <a:lstStyle/>
          <a:p>
            <a:pPr>
              <a:defRPr/>
            </a:pPr>
            <a:fld id="{2AB28AD8-B1E8-D446-8682-9F7700276DCF}" type="slidenum">
              <a:rPr lang="en-US" smtClean="0">
                <a:solidFill>
                  <a:prstClr val="black"/>
                </a:solidFill>
              </a:rPr>
              <a:pPr>
                <a:defRPr/>
              </a:pPr>
              <a:t>161</a:t>
            </a:fld>
            <a:endParaRPr lang="en-US">
              <a:solidFill>
                <a:prstClr val="black"/>
              </a:solidFill>
            </a:endParaRPr>
          </a:p>
        </p:txBody>
      </p:sp>
    </p:spTree>
    <p:extLst>
      <p:ext uri="{BB962C8B-B14F-4D97-AF65-F5344CB8AC3E}">
        <p14:creationId xmlns:p14="http://schemas.microsoft.com/office/powerpoint/2010/main" val="3696568617"/>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Problem 2: Combining Data Sets </a:t>
            </a:r>
            <a:endParaRPr lang="en-US" dirty="0"/>
          </a:p>
        </p:txBody>
      </p:sp>
      <p:sp>
        <p:nvSpPr>
          <p:cNvPr id="3" name="Content Placeholder 2"/>
          <p:cNvSpPr>
            <a:spLocks noGrp="1"/>
          </p:cNvSpPr>
          <p:nvPr>
            <p:ph idx="1"/>
          </p:nvPr>
        </p:nvSpPr>
        <p:spPr>
          <a:xfrm>
            <a:off x="609600" y="914400"/>
            <a:ext cx="8001000" cy="1694823"/>
          </a:xfrm>
        </p:spPr>
        <p:txBody>
          <a:bodyPr/>
          <a:lstStyle/>
          <a:p>
            <a:r>
              <a:rPr lang="en-US" dirty="0" smtClean="0"/>
              <a:t>Merge measurement data into simulation and evaluate fit</a:t>
            </a:r>
          </a:p>
          <a:p>
            <a:r>
              <a:rPr lang="en-US" dirty="0" smtClean="0"/>
              <a:t>Matrix is too large for single shared memory</a:t>
            </a:r>
          </a:p>
          <a:p>
            <a:r>
              <a:rPr lang="en-US" dirty="0" smtClean="0"/>
              <a:t>Assembly: </a:t>
            </a:r>
            <a:r>
              <a:rPr lang="en-US" dirty="0" err="1" smtClean="0"/>
              <a:t>Strided</a:t>
            </a:r>
            <a:r>
              <a:rPr lang="en-US" dirty="0" smtClean="0"/>
              <a:t> writes into a global array</a:t>
            </a:r>
          </a:p>
          <a:p>
            <a:r>
              <a:rPr lang="en-US" dirty="0" smtClean="0"/>
              <a:t>Goal is scalability in context of full code</a:t>
            </a:r>
            <a:endParaRPr lang="en-US" dirty="0"/>
          </a:p>
        </p:txBody>
      </p:sp>
      <p:sp>
        <p:nvSpPr>
          <p:cNvPr id="4" name="Rectangle 3"/>
          <p:cNvSpPr/>
          <p:nvPr/>
        </p:nvSpPr>
        <p:spPr bwMode="auto">
          <a:xfrm>
            <a:off x="2037742" y="2702587"/>
            <a:ext cx="4060719" cy="3662523"/>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accent1"/>
              </a:solidFill>
              <a:effectLst/>
              <a:latin typeface="Arial" pitchFamily="-109" charset="0"/>
            </a:endParaRPr>
          </a:p>
        </p:txBody>
      </p:sp>
      <p:sp>
        <p:nvSpPr>
          <p:cNvPr id="5" name="Rectangle 4"/>
          <p:cNvSpPr/>
          <p:nvPr/>
        </p:nvSpPr>
        <p:spPr bwMode="auto">
          <a:xfrm>
            <a:off x="6526682" y="2702587"/>
            <a:ext cx="812144" cy="827022"/>
          </a:xfrm>
          <a:prstGeom prst="rect">
            <a:avLst/>
          </a:prstGeom>
          <a:solidFill>
            <a:schemeClr val="accent4">
              <a:lumMod val="7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accent1"/>
              </a:solidFill>
              <a:effectLst/>
              <a:latin typeface="Arial" pitchFamily="-109" charset="0"/>
            </a:endParaRPr>
          </a:p>
        </p:txBody>
      </p:sp>
      <p:sp>
        <p:nvSpPr>
          <p:cNvPr id="6" name="Rectangle 5"/>
          <p:cNvSpPr/>
          <p:nvPr/>
        </p:nvSpPr>
        <p:spPr bwMode="auto">
          <a:xfrm>
            <a:off x="6383757" y="4302274"/>
            <a:ext cx="812144" cy="827022"/>
          </a:xfrm>
          <a:prstGeom prst="rect">
            <a:avLst/>
          </a:prstGeom>
          <a:solidFill>
            <a:schemeClr val="accent1">
              <a:lumMod val="7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accent1"/>
              </a:solidFill>
              <a:effectLst/>
              <a:latin typeface="Arial" pitchFamily="-109" charset="0"/>
            </a:endParaRPr>
          </a:p>
        </p:txBody>
      </p:sp>
      <p:sp>
        <p:nvSpPr>
          <p:cNvPr id="7" name="Rectangle 6"/>
          <p:cNvSpPr/>
          <p:nvPr/>
        </p:nvSpPr>
        <p:spPr bwMode="auto">
          <a:xfrm>
            <a:off x="609600" y="3116098"/>
            <a:ext cx="812144" cy="827022"/>
          </a:xfrm>
          <a:prstGeom prst="rect">
            <a:avLst/>
          </a:prstGeom>
          <a:solidFill>
            <a:srgbClr val="80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accent1"/>
              </a:solidFill>
              <a:effectLst/>
              <a:latin typeface="Arial" pitchFamily="-109" charset="0"/>
            </a:endParaRPr>
          </a:p>
        </p:txBody>
      </p:sp>
      <p:sp>
        <p:nvSpPr>
          <p:cNvPr id="9" name="Rectangle 8"/>
          <p:cNvSpPr/>
          <p:nvPr/>
        </p:nvSpPr>
        <p:spPr bwMode="auto">
          <a:xfrm>
            <a:off x="2281386" y="2926469"/>
            <a:ext cx="861177" cy="1206279"/>
          </a:xfrm>
          <a:prstGeom prst="rect">
            <a:avLst/>
          </a:prstGeom>
          <a:pattFill prst="dkHorz">
            <a:fgClr>
              <a:srgbClr val="800000"/>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accent1"/>
              </a:solidFill>
              <a:effectLst/>
              <a:latin typeface="Arial" pitchFamily="-109" charset="0"/>
            </a:endParaRPr>
          </a:p>
        </p:txBody>
      </p:sp>
      <p:sp>
        <p:nvSpPr>
          <p:cNvPr id="10" name="Rectangle 9"/>
          <p:cNvSpPr/>
          <p:nvPr/>
        </p:nvSpPr>
        <p:spPr bwMode="auto">
          <a:xfrm>
            <a:off x="4289594" y="5104478"/>
            <a:ext cx="1277281" cy="1157254"/>
          </a:xfrm>
          <a:prstGeom prst="rect">
            <a:avLst/>
          </a:prstGeom>
          <a:pattFill prst="lgCheck">
            <a:fgClr>
              <a:schemeClr val="accent1">
                <a:lumMod val="75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accent1"/>
              </a:solidFill>
              <a:effectLst/>
              <a:latin typeface="Arial" pitchFamily="-109" charset="0"/>
            </a:endParaRPr>
          </a:p>
        </p:txBody>
      </p:sp>
      <p:sp>
        <p:nvSpPr>
          <p:cNvPr id="11" name="Rectangle 10"/>
          <p:cNvSpPr/>
          <p:nvPr/>
        </p:nvSpPr>
        <p:spPr bwMode="auto">
          <a:xfrm>
            <a:off x="2898918" y="3529609"/>
            <a:ext cx="1390676" cy="1270068"/>
          </a:xfrm>
          <a:prstGeom prst="rect">
            <a:avLst/>
          </a:prstGeom>
          <a:pattFill prst="lgCheck">
            <a:fgClr>
              <a:schemeClr val="accent4">
                <a:lumMod val="75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accent1"/>
              </a:solidFill>
              <a:effectLst/>
              <a:latin typeface="Arial" pitchFamily="-109" charset="0"/>
            </a:endParaRPr>
          </a:p>
        </p:txBody>
      </p:sp>
      <p:cxnSp>
        <p:nvCxnSpPr>
          <p:cNvPr id="13" name="Straight Arrow Connector 12"/>
          <p:cNvCxnSpPr>
            <a:endCxn id="9" idx="1"/>
          </p:cNvCxnSpPr>
          <p:nvPr/>
        </p:nvCxnSpPr>
        <p:spPr bwMode="auto">
          <a:xfrm>
            <a:off x="1535690" y="3529609"/>
            <a:ext cx="745696" cy="0"/>
          </a:xfrm>
          <a:prstGeom prst="straightConnector1">
            <a:avLst/>
          </a:prstGeom>
          <a:noFill/>
          <a:ln w="12700" cap="flat" cmpd="sng" algn="ctr">
            <a:solidFill>
              <a:schemeClr val="tx1"/>
            </a:solidFill>
            <a:prstDash val="solid"/>
            <a:round/>
            <a:headEnd type="none" w="sm" len="sm"/>
            <a:tailEnd type="arrow"/>
          </a:ln>
          <a:effectLst/>
        </p:spPr>
      </p:cxnSp>
      <p:cxnSp>
        <p:nvCxnSpPr>
          <p:cNvPr id="15" name="Straight Arrow Connector 14"/>
          <p:cNvCxnSpPr>
            <a:stCxn id="5" idx="1"/>
            <a:endCxn id="11" idx="3"/>
          </p:cNvCxnSpPr>
          <p:nvPr/>
        </p:nvCxnSpPr>
        <p:spPr bwMode="auto">
          <a:xfrm flipH="1">
            <a:off x="4289594" y="3116098"/>
            <a:ext cx="2237088" cy="1048545"/>
          </a:xfrm>
          <a:prstGeom prst="straightConnector1">
            <a:avLst/>
          </a:prstGeom>
          <a:noFill/>
          <a:ln w="12700" cap="flat" cmpd="sng" algn="ctr">
            <a:solidFill>
              <a:schemeClr val="tx1"/>
            </a:solidFill>
            <a:prstDash val="solid"/>
            <a:round/>
            <a:headEnd type="none" w="sm" len="sm"/>
            <a:tailEnd type="arrow"/>
          </a:ln>
          <a:effectLst/>
        </p:spPr>
      </p:cxnSp>
      <p:cxnSp>
        <p:nvCxnSpPr>
          <p:cNvPr id="17" name="Straight Arrow Connector 16"/>
          <p:cNvCxnSpPr>
            <a:stCxn id="6" idx="1"/>
            <a:endCxn id="10" idx="3"/>
          </p:cNvCxnSpPr>
          <p:nvPr/>
        </p:nvCxnSpPr>
        <p:spPr bwMode="auto">
          <a:xfrm flipH="1">
            <a:off x="5566875" y="4715785"/>
            <a:ext cx="816882" cy="967320"/>
          </a:xfrm>
          <a:prstGeom prst="straightConnector1">
            <a:avLst/>
          </a:prstGeom>
          <a:noFill/>
          <a:ln w="12700" cap="flat" cmpd="sng" algn="ctr">
            <a:solidFill>
              <a:schemeClr val="tx1"/>
            </a:solidFill>
            <a:prstDash val="solid"/>
            <a:round/>
            <a:headEnd type="none" w="sm" len="sm"/>
            <a:tailEnd type="arrow"/>
          </a:ln>
          <a:effectLst/>
        </p:spPr>
      </p:cxnSp>
    </p:spTree>
    <p:extLst>
      <p:ext uri="{BB962C8B-B14F-4D97-AF65-F5344CB8AC3E}">
        <p14:creationId xmlns:p14="http://schemas.microsoft.com/office/powerpoint/2010/main" val="2111018848"/>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a:t>Application: Full-Waveform Seismic Imaging</a:t>
            </a:r>
          </a:p>
        </p:txBody>
      </p:sp>
      <p:pic>
        <p:nvPicPr>
          <p:cNvPr id="5" name="Picture 4" descr="scaling.eps"/>
          <p:cNvPicPr>
            <a:picLocks noChangeAspect="1"/>
          </p:cNvPicPr>
          <p:nvPr/>
        </p:nvPicPr>
        <p:blipFill rotWithShape="1">
          <a:blip r:embed="rId3">
            <a:extLst>
              <a:ext uri="{28A0092B-C50C-407E-A947-70E740481C1C}">
                <a14:useLocalDpi xmlns:a14="http://schemas.microsoft.com/office/drawing/2010/main" val="0"/>
              </a:ext>
            </a:extLst>
          </a:blip>
          <a:srcRect r="31742"/>
          <a:stretch/>
        </p:blipFill>
        <p:spPr>
          <a:xfrm>
            <a:off x="414285" y="1510076"/>
            <a:ext cx="8520402" cy="3133223"/>
          </a:xfrm>
          <a:prstGeom prst="rect">
            <a:avLst/>
          </a:prstGeom>
        </p:spPr>
      </p:pic>
      <p:sp>
        <p:nvSpPr>
          <p:cNvPr id="7" name="TextBox 6"/>
          <p:cNvSpPr txBox="1"/>
          <p:nvPr/>
        </p:nvSpPr>
        <p:spPr>
          <a:xfrm>
            <a:off x="1216526" y="918873"/>
            <a:ext cx="7394074" cy="461665"/>
          </a:xfrm>
          <a:prstGeom prst="rect">
            <a:avLst/>
          </a:prstGeom>
          <a:noFill/>
        </p:spPr>
        <p:txBody>
          <a:bodyPr wrap="square" rtlCol="0">
            <a:spAutoFit/>
          </a:bodyPr>
          <a:lstStyle/>
          <a:p>
            <a:r>
              <a:rPr lang="en-US" sz="2400" dirty="0" smtClean="0"/>
              <a:t>Performance of Convergent Matrix on Cray XC30</a:t>
            </a:r>
            <a:endParaRPr lang="en-US" sz="2400" dirty="0"/>
          </a:p>
        </p:txBody>
      </p:sp>
      <p:sp>
        <p:nvSpPr>
          <p:cNvPr id="8" name="TextBox 7"/>
          <p:cNvSpPr txBox="1"/>
          <p:nvPr/>
        </p:nvSpPr>
        <p:spPr>
          <a:xfrm>
            <a:off x="517407" y="4671971"/>
            <a:ext cx="8184445" cy="1692771"/>
          </a:xfrm>
          <a:prstGeom prst="rect">
            <a:avLst/>
          </a:prstGeom>
          <a:noFill/>
        </p:spPr>
        <p:txBody>
          <a:bodyPr wrap="square" rtlCol="0">
            <a:spAutoFit/>
          </a:bodyPr>
          <a:lstStyle/>
          <a:p>
            <a:r>
              <a:rPr lang="en-US" sz="2400" b="1" dirty="0" smtClean="0">
                <a:solidFill>
                  <a:prstClr val="black"/>
                </a:solidFill>
                <a:latin typeface="Calibri"/>
                <a:cs typeface="Calibri"/>
              </a:rPr>
              <a:t>New implementation</a:t>
            </a:r>
          </a:p>
          <a:p>
            <a:pPr marL="342900" indent="-342900">
              <a:buFont typeface="Arial"/>
              <a:buChar char="•"/>
            </a:pPr>
            <a:r>
              <a:rPr lang="en-US" sz="2000" dirty="0" smtClean="0">
                <a:solidFill>
                  <a:prstClr val="black"/>
                </a:solidFill>
                <a:latin typeface="Calibri"/>
                <a:cs typeface="Calibri"/>
              </a:rPr>
              <a:t>Scales to larger dataset size and matrix dimension (currently </a:t>
            </a:r>
            <a:r>
              <a:rPr lang="en-US" sz="2000" dirty="0">
                <a:solidFill>
                  <a:prstClr val="black"/>
                </a:solidFill>
                <a:latin typeface="Calibri"/>
                <a:cs typeface="Calibri"/>
              </a:rPr>
              <a:t>~</a:t>
            </a:r>
            <a:r>
              <a:rPr lang="en-US" sz="2000" dirty="0" smtClean="0">
                <a:solidFill>
                  <a:prstClr val="black"/>
                </a:solidFill>
                <a:latin typeface="Calibri"/>
                <a:cs typeface="Calibri"/>
              </a:rPr>
              <a:t>2x in both)</a:t>
            </a:r>
          </a:p>
          <a:p>
            <a:pPr marL="342900" indent="-342900">
              <a:buFont typeface="Arial"/>
              <a:buChar char="•"/>
            </a:pPr>
            <a:r>
              <a:rPr lang="en-US" sz="2000" dirty="0">
                <a:solidFill>
                  <a:prstClr val="black"/>
                </a:solidFill>
                <a:latin typeface="Calibri"/>
                <a:cs typeface="Calibri"/>
              </a:rPr>
              <a:t>Earlier runs that required 4+ phases now achieved in a single phase on the same aggregate number of cores and with ~40% </a:t>
            </a:r>
            <a:r>
              <a:rPr lang="en-US" sz="2000" dirty="0" err="1">
                <a:solidFill>
                  <a:prstClr val="black"/>
                </a:solidFill>
                <a:latin typeface="Calibri"/>
                <a:cs typeface="Calibri"/>
              </a:rPr>
              <a:t>wallclock</a:t>
            </a:r>
            <a:r>
              <a:rPr lang="en-US" sz="2000" dirty="0">
                <a:solidFill>
                  <a:prstClr val="black"/>
                </a:solidFill>
                <a:latin typeface="Calibri"/>
                <a:cs typeface="Calibri"/>
              </a:rPr>
              <a:t> time reduction</a:t>
            </a:r>
          </a:p>
          <a:p>
            <a:pPr marL="342900" indent="-342900">
              <a:buFont typeface="Arial"/>
              <a:buChar char="•"/>
            </a:pPr>
            <a:endParaRPr lang="en-US" sz="2000" dirty="0" smtClean="0">
              <a:solidFill>
                <a:prstClr val="black"/>
              </a:solidFill>
              <a:latin typeface="Calibri"/>
              <a:cs typeface="Calibri"/>
            </a:endParaRPr>
          </a:p>
        </p:txBody>
      </p:sp>
      <p:sp>
        <p:nvSpPr>
          <p:cNvPr id="6" name="Slide Number Placeholder 5"/>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163</a:t>
            </a:fld>
            <a:endParaRPr lang="en-US">
              <a:solidFill>
                <a:prstClr val="black"/>
              </a:solidFill>
            </a:endParaRPr>
          </a:p>
        </p:txBody>
      </p:sp>
    </p:spTree>
    <p:extLst>
      <p:ext uri="{BB962C8B-B14F-4D97-AF65-F5344CB8AC3E}">
        <p14:creationId xmlns:p14="http://schemas.microsoft.com/office/powerpoint/2010/main" val="35539351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UPC++ Arrays Based on Titanium</a:t>
            </a:r>
            <a:endParaRPr lang="en-US" dirty="0"/>
          </a:p>
        </p:txBody>
      </p:sp>
      <p:sp>
        <p:nvSpPr>
          <p:cNvPr id="3" name="Content Placeholder 2"/>
          <p:cNvSpPr>
            <a:spLocks noGrp="1"/>
          </p:cNvSpPr>
          <p:nvPr>
            <p:ph idx="1"/>
          </p:nvPr>
        </p:nvSpPr>
        <p:spPr>
          <a:xfrm>
            <a:off x="609600" y="914400"/>
            <a:ext cx="8001000" cy="845360"/>
          </a:xfrm>
        </p:spPr>
        <p:txBody>
          <a:bodyPr/>
          <a:lstStyle/>
          <a:p>
            <a:r>
              <a:rPr lang="en-US" dirty="0" smtClean="0"/>
              <a:t>Titanium is a PGAS language based on Java</a:t>
            </a:r>
          </a:p>
          <a:p>
            <a:r>
              <a:rPr lang="en-US" dirty="0" smtClean="0"/>
              <a:t>Line count comparison of Titanium and other languages:</a:t>
            </a:r>
          </a:p>
        </p:txBody>
      </p:sp>
      <p:graphicFrame>
        <p:nvGraphicFramePr>
          <p:cNvPr id="5" name="Chart 4"/>
          <p:cNvGraphicFramePr>
            <a:graphicFrameLocks noGrp="1"/>
          </p:cNvGraphicFramePr>
          <p:nvPr>
            <p:extLst>
              <p:ext uri="{D42A27DB-BD31-4B8C-83A1-F6EECF244321}">
                <p14:modId xmlns:p14="http://schemas.microsoft.com/office/powerpoint/2010/main" val="4178796895"/>
              </p:ext>
            </p:extLst>
          </p:nvPr>
        </p:nvGraphicFramePr>
        <p:xfrm>
          <a:off x="668443" y="1874975"/>
          <a:ext cx="7547332" cy="29576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57942360"/>
              </p:ext>
            </p:extLst>
          </p:nvPr>
        </p:nvGraphicFramePr>
        <p:xfrm>
          <a:off x="1643178" y="4994729"/>
          <a:ext cx="6068226" cy="1103461"/>
        </p:xfrm>
        <a:graphic>
          <a:graphicData uri="http://schemas.openxmlformats.org/drawingml/2006/table">
            <a:tbl>
              <a:tblPr/>
              <a:tblGrid>
                <a:gridCol w="2022742"/>
                <a:gridCol w="2022742"/>
                <a:gridCol w="2022742"/>
              </a:tblGrid>
              <a:tr h="282307">
                <a:tc>
                  <a:txBody>
                    <a:bodyPr/>
                    <a:lstStyle/>
                    <a:p>
                      <a:pPr algn="ctr" fontAlgn="b"/>
                      <a:r>
                        <a:rPr lang="en-US" sz="1600" b="1" i="0" u="none" strike="noStrike" dirty="0" smtClean="0">
                          <a:solidFill>
                            <a:srgbClr val="000000"/>
                          </a:solidFill>
                          <a:effectLst/>
                          <a:latin typeface="+mn-lt"/>
                        </a:rPr>
                        <a:t>AMR </a:t>
                      </a:r>
                      <a:r>
                        <a:rPr lang="en-US" sz="1600" b="1" i="0" u="none" strike="noStrike" dirty="0" err="1" smtClean="0">
                          <a:solidFill>
                            <a:srgbClr val="000000"/>
                          </a:solidFill>
                          <a:effectLst/>
                          <a:latin typeface="+mn-lt"/>
                        </a:rPr>
                        <a:t>Chombo</a:t>
                      </a:r>
                      <a:endParaRPr lang="en-US" sz="1600" b="1" i="0" u="none" strike="noStrike" dirty="0">
                        <a:solidFill>
                          <a:srgbClr val="000000"/>
                        </a:solidFill>
                        <a:effectLst/>
                        <a:latin typeface="+mn-lt"/>
                      </a:endParaRP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de-DE" sz="1600" b="1" i="0" u="none" strike="noStrike" dirty="0">
                          <a:solidFill>
                            <a:srgbClr val="000000"/>
                          </a:solidFill>
                          <a:effectLst/>
                          <a:latin typeface="+mn-lt"/>
                        </a:rPr>
                        <a:t>C++/</a:t>
                      </a:r>
                      <a:r>
                        <a:rPr lang="de-DE" sz="1600" b="1" i="0" u="none" strike="noStrike" dirty="0" err="1">
                          <a:solidFill>
                            <a:srgbClr val="000000"/>
                          </a:solidFill>
                          <a:effectLst/>
                          <a:latin typeface="+mn-lt"/>
                        </a:rPr>
                        <a:t>Fortran</a:t>
                      </a:r>
                      <a:r>
                        <a:rPr lang="de-DE" sz="1600" b="1" i="0" u="none" strike="noStrike" dirty="0">
                          <a:solidFill>
                            <a:srgbClr val="000000"/>
                          </a:solidFill>
                          <a:effectLst/>
                          <a:latin typeface="+mn-lt"/>
                        </a:rPr>
                        <a:t>/MPI</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pl-PL" sz="1600" b="1" i="0" u="none" strike="noStrike" dirty="0" err="1">
                          <a:solidFill>
                            <a:srgbClr val="000000"/>
                          </a:solidFill>
                          <a:effectLst/>
                          <a:latin typeface="+mn-lt"/>
                        </a:rPr>
                        <a:t>Titanium</a:t>
                      </a:r>
                      <a:endParaRPr lang="pl-PL" sz="1600" b="1" i="0" u="none" strike="noStrike" dirty="0">
                        <a:solidFill>
                          <a:srgbClr val="000000"/>
                        </a:solidFill>
                        <a:effectLst/>
                        <a:latin typeface="+mn-lt"/>
                      </a:endParaRP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82307">
                <a:tc>
                  <a:txBody>
                    <a:bodyPr/>
                    <a:lstStyle/>
                    <a:p>
                      <a:pPr algn="ctr" fontAlgn="b"/>
                      <a:r>
                        <a:rPr lang="en-US" sz="1600" b="0" i="0" u="none" strike="noStrike" dirty="0">
                          <a:solidFill>
                            <a:srgbClr val="000000"/>
                          </a:solidFill>
                          <a:effectLst/>
                          <a:latin typeface="+mn-lt"/>
                        </a:rPr>
                        <a:t>AMR data structures</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35000</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2000</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82307">
                <a:tc>
                  <a:txBody>
                    <a:bodyPr/>
                    <a:lstStyle/>
                    <a:p>
                      <a:pPr algn="ctr" fontAlgn="b"/>
                      <a:r>
                        <a:rPr lang="en-US" sz="1600" b="0" i="0" u="none" strike="noStrike" dirty="0">
                          <a:solidFill>
                            <a:srgbClr val="000000"/>
                          </a:solidFill>
                          <a:effectLst/>
                          <a:latin typeface="+mn-lt"/>
                        </a:rPr>
                        <a:t>AMR operations</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6500</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1200</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4018">
                <a:tc>
                  <a:txBody>
                    <a:bodyPr/>
                    <a:lstStyle/>
                    <a:p>
                      <a:pPr algn="ctr" fontAlgn="b"/>
                      <a:r>
                        <a:rPr lang="en-US" sz="1600" b="0" i="0" u="none" strike="noStrike" dirty="0">
                          <a:solidFill>
                            <a:srgbClr val="000000"/>
                          </a:solidFill>
                          <a:effectLst/>
                          <a:latin typeface="+mn-lt"/>
                        </a:rPr>
                        <a:t>Elliptic PDE Solver</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4200*</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1500</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8" name="Rectangle 7"/>
          <p:cNvSpPr/>
          <p:nvPr/>
        </p:nvSpPr>
        <p:spPr>
          <a:xfrm>
            <a:off x="1643178" y="6062917"/>
            <a:ext cx="6039157" cy="338554"/>
          </a:xfrm>
          <a:prstGeom prst="rect">
            <a:avLst/>
          </a:prstGeom>
        </p:spPr>
        <p:txBody>
          <a:bodyPr wrap="square">
            <a:spAutoFit/>
          </a:bodyPr>
          <a:lstStyle/>
          <a:p>
            <a:r>
              <a:rPr lang="en-US" sz="1600" dirty="0"/>
              <a:t>* Somewhat more functionality in PDE part of </a:t>
            </a:r>
            <a:r>
              <a:rPr lang="en-US" sz="1600" dirty="0" smtClean="0"/>
              <a:t>C++/Fortran </a:t>
            </a:r>
            <a:r>
              <a:rPr lang="en-US" sz="1600" dirty="0"/>
              <a:t>code</a:t>
            </a:r>
          </a:p>
        </p:txBody>
      </p:sp>
      <p:sp>
        <p:nvSpPr>
          <p:cNvPr id="9" name="Slide Number Placeholder 8"/>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164</a:t>
            </a:fld>
            <a:endParaRPr lang="en-US">
              <a:solidFill>
                <a:prstClr val="black"/>
              </a:solidFill>
            </a:endParaRPr>
          </a:p>
        </p:txBody>
      </p:sp>
    </p:spTree>
    <p:extLst>
      <p:ext uri="{BB962C8B-B14F-4D97-AF65-F5344CB8AC3E}">
        <p14:creationId xmlns:p14="http://schemas.microsoft.com/office/powerpoint/2010/main" val="32934254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UPC++ Multidimensional Arrays</a:t>
            </a:r>
            <a:endParaRPr lang="en-US" dirty="0"/>
          </a:p>
        </p:txBody>
      </p:sp>
      <p:sp>
        <p:nvSpPr>
          <p:cNvPr id="3" name="Content Placeholder 2"/>
          <p:cNvSpPr>
            <a:spLocks noGrp="1"/>
          </p:cNvSpPr>
          <p:nvPr>
            <p:ph idx="1"/>
          </p:nvPr>
        </p:nvSpPr>
        <p:spPr>
          <a:xfrm>
            <a:off x="609600" y="914400"/>
            <a:ext cx="8001000" cy="5209631"/>
          </a:xfrm>
        </p:spPr>
        <p:txBody>
          <a:bodyPr/>
          <a:lstStyle/>
          <a:p>
            <a:r>
              <a:rPr lang="en-US" dirty="0" smtClean="0"/>
              <a:t>True multidimensional arrays with sizes specified at runtime</a:t>
            </a:r>
          </a:p>
          <a:p>
            <a:pPr>
              <a:spcBef>
                <a:spcPts val="1200"/>
              </a:spcBef>
            </a:pPr>
            <a:r>
              <a:rPr lang="en-US" dirty="0" smtClean="0"/>
              <a:t>Support </a:t>
            </a:r>
            <a:r>
              <a:rPr lang="en-US" dirty="0" err="1" smtClean="0"/>
              <a:t>subviews</a:t>
            </a:r>
            <a:r>
              <a:rPr lang="en-US" dirty="0" smtClean="0"/>
              <a:t> without copying (e.g. view of interior)</a:t>
            </a:r>
          </a:p>
          <a:p>
            <a:pPr>
              <a:spcBef>
                <a:spcPts val="1200"/>
              </a:spcBef>
            </a:pPr>
            <a:r>
              <a:rPr lang="en-US" dirty="0" smtClean="0"/>
              <a:t>Can be created over any rectangular index space, with support for strides</a:t>
            </a:r>
          </a:p>
          <a:p>
            <a:pPr lvl="1"/>
            <a:r>
              <a:rPr lang="en-US" dirty="0" smtClean="0"/>
              <a:t>Striding important for AMR and </a:t>
            </a:r>
            <a:r>
              <a:rPr lang="en-US" dirty="0" err="1" smtClean="0"/>
              <a:t>multigrid</a:t>
            </a:r>
            <a:r>
              <a:rPr lang="en-US" dirty="0" smtClean="0"/>
              <a:t> applications</a:t>
            </a:r>
          </a:p>
          <a:p>
            <a:pPr>
              <a:spcBef>
                <a:spcPts val="1200"/>
              </a:spcBef>
            </a:pPr>
            <a:r>
              <a:rPr lang="en-US" i="1" dirty="0" smtClean="0"/>
              <a:t>Local-view </a:t>
            </a:r>
            <a:r>
              <a:rPr lang="en-US" dirty="0" smtClean="0"/>
              <a:t>representation makes locality explicit and allows arbitrarily complex distributions</a:t>
            </a:r>
          </a:p>
          <a:p>
            <a:pPr lvl="1"/>
            <a:r>
              <a:rPr lang="en-US" dirty="0" smtClean="0"/>
              <a:t>Each rank creates its own piece of the global data structure</a:t>
            </a:r>
          </a:p>
          <a:p>
            <a:pPr>
              <a:spcBef>
                <a:spcPts val="1200"/>
              </a:spcBef>
            </a:pPr>
            <a:r>
              <a:rPr lang="en-US" dirty="0" smtClean="0"/>
              <a:t>Allow fine-grained remote access as well as one-sided bulk copies</a:t>
            </a:r>
            <a:endParaRPr lang="en-US" dirty="0"/>
          </a:p>
        </p:txBody>
      </p:sp>
      <p:sp>
        <p:nvSpPr>
          <p:cNvPr id="6" name="Slide Number Placeholder 5"/>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165</a:t>
            </a:fld>
            <a:endParaRPr lang="en-US">
              <a:solidFill>
                <a:prstClr val="black"/>
              </a:solidFill>
            </a:endParaRPr>
          </a:p>
        </p:txBody>
      </p:sp>
    </p:spTree>
    <p:extLst>
      <p:ext uri="{BB962C8B-B14F-4D97-AF65-F5344CB8AC3E}">
        <p14:creationId xmlns:p14="http://schemas.microsoft.com/office/powerpoint/2010/main" val="10721489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Overview of UPC++ Array Library</a:t>
            </a:r>
            <a:endParaRPr lang="en-US" dirty="0"/>
          </a:p>
        </p:txBody>
      </p:sp>
      <p:sp>
        <p:nvSpPr>
          <p:cNvPr id="3" name="Content Placeholder 2"/>
          <p:cNvSpPr>
            <a:spLocks noGrp="1"/>
          </p:cNvSpPr>
          <p:nvPr>
            <p:ph idx="1"/>
          </p:nvPr>
        </p:nvSpPr>
        <p:spPr>
          <a:xfrm>
            <a:off x="609600" y="914400"/>
            <a:ext cx="8001000" cy="4437112"/>
          </a:xfrm>
        </p:spPr>
        <p:txBody>
          <a:bodyPr/>
          <a:lstStyle/>
          <a:p>
            <a:r>
              <a:rPr lang="en-US" dirty="0" smtClean="0"/>
              <a:t>A </a:t>
            </a:r>
            <a:r>
              <a:rPr lang="en-US" i="1" dirty="0" smtClean="0"/>
              <a:t>point</a:t>
            </a:r>
            <a:r>
              <a:rPr lang="en-US" dirty="0" smtClean="0"/>
              <a:t> is an index, consisting of </a:t>
            </a:r>
            <a:r>
              <a:rPr lang="en-US" dirty="0"/>
              <a:t>a tuple of </a:t>
            </a:r>
            <a:r>
              <a:rPr lang="en-US" dirty="0" smtClean="0"/>
              <a:t>integers</a:t>
            </a:r>
            <a:endParaRPr lang="en-US" dirty="0"/>
          </a:p>
          <a:p>
            <a:pPr>
              <a:spcBef>
                <a:spcPts val="900"/>
              </a:spcBef>
            </a:pPr>
            <a:endParaRPr lang="en-US" dirty="0"/>
          </a:p>
          <a:p>
            <a:pPr>
              <a:spcBef>
                <a:spcPts val="900"/>
              </a:spcBef>
            </a:pPr>
            <a:r>
              <a:rPr lang="en-US" dirty="0" smtClean="0"/>
              <a:t>A </a:t>
            </a:r>
            <a:r>
              <a:rPr lang="en-US" i="1" dirty="0" smtClean="0"/>
              <a:t>rectangular domain</a:t>
            </a:r>
            <a:r>
              <a:rPr lang="en-US" dirty="0" smtClean="0"/>
              <a:t> is an index space, specified with a lower bound, upper bound, and optional stride</a:t>
            </a:r>
          </a:p>
          <a:p>
            <a:pPr>
              <a:spcBef>
                <a:spcPts val="900"/>
              </a:spcBef>
            </a:pPr>
            <a:endParaRPr lang="en-US" dirty="0"/>
          </a:p>
          <a:p>
            <a:pPr>
              <a:spcBef>
                <a:spcPts val="900"/>
              </a:spcBef>
            </a:pPr>
            <a:r>
              <a:rPr lang="en-US" dirty="0" smtClean="0"/>
              <a:t>An array is defined over a rectangular domain and indexed with a point</a:t>
            </a:r>
            <a:endParaRPr lang="en-US" dirty="0"/>
          </a:p>
          <a:p>
            <a:pPr>
              <a:spcBef>
                <a:spcPts val="900"/>
              </a:spcBef>
            </a:pPr>
            <a:endParaRPr lang="en-US" dirty="0"/>
          </a:p>
          <a:p>
            <a:pPr>
              <a:spcBef>
                <a:spcPts val="900"/>
              </a:spcBef>
            </a:pPr>
            <a:r>
              <a:rPr lang="en-US" dirty="0" smtClean="0"/>
              <a:t>One-sided copy operation copies all elements in the intersection of source and destination domains</a:t>
            </a:r>
            <a:endParaRPr lang="en-US" dirty="0"/>
          </a:p>
        </p:txBody>
      </p:sp>
      <p:sp>
        <p:nvSpPr>
          <p:cNvPr id="6" name="Text Box 5"/>
          <p:cNvSpPr txBox="1">
            <a:spLocks noChangeArrowheads="1"/>
          </p:cNvSpPr>
          <p:nvPr/>
        </p:nvSpPr>
        <p:spPr bwMode="auto">
          <a:xfrm>
            <a:off x="798513" y="4009327"/>
            <a:ext cx="7279274" cy="461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None/>
            </a:pPr>
            <a:r>
              <a:rPr lang="en-US" sz="2400" b="1" dirty="0" err="1" smtClean="0">
                <a:solidFill>
                  <a:schemeClr val="accent3">
                    <a:lumMod val="75000"/>
                  </a:schemeClr>
                </a:solidFill>
                <a:latin typeface="Courier New" pitchFamily="49" charset="0"/>
              </a:rPr>
              <a:t>ndarray</a:t>
            </a:r>
            <a:r>
              <a:rPr lang="en-US" sz="2400" b="1" dirty="0" smtClean="0">
                <a:solidFill>
                  <a:schemeClr val="accent3">
                    <a:lumMod val="75000"/>
                  </a:schemeClr>
                </a:solidFill>
                <a:latin typeface="Courier New" pitchFamily="49" charset="0"/>
              </a:rPr>
              <a:t>&lt;double, 2&gt;</a:t>
            </a:r>
            <a:r>
              <a:rPr lang="en-US" sz="2400" b="1" dirty="0" smtClean="0">
                <a:latin typeface="Courier New" pitchFamily="49" charset="0"/>
              </a:rPr>
              <a:t> </a:t>
            </a:r>
            <a:r>
              <a:rPr lang="en-US" sz="2400" b="1" dirty="0" smtClean="0">
                <a:solidFill>
                  <a:srgbClr val="C00000"/>
                </a:solidFill>
                <a:latin typeface="Courier New" pitchFamily="49" charset="0"/>
              </a:rPr>
              <a:t>A</a:t>
            </a:r>
            <a:r>
              <a:rPr lang="en-US" sz="2400" b="1" dirty="0" smtClean="0">
                <a:latin typeface="Courier New" pitchFamily="49" charset="0"/>
              </a:rPr>
              <a:t>(r); A[</a:t>
            </a:r>
            <a:r>
              <a:rPr lang="en-US" sz="2400" b="1" dirty="0" err="1" smtClean="0">
                <a:latin typeface="Courier New" pitchFamily="49" charset="0"/>
              </a:rPr>
              <a:t>lb</a:t>
            </a:r>
            <a:r>
              <a:rPr lang="en-US" sz="2400" b="1" dirty="0" smtClean="0">
                <a:latin typeface="Courier New" pitchFamily="49" charset="0"/>
              </a:rPr>
              <a:t>] = 3.14;</a:t>
            </a:r>
            <a:endParaRPr lang="en-US" sz="2400" b="1" dirty="0">
              <a:latin typeface="Courier New" pitchFamily="49" charset="0"/>
            </a:endParaRPr>
          </a:p>
        </p:txBody>
      </p:sp>
      <p:sp>
        <p:nvSpPr>
          <p:cNvPr id="7" name="Text Box 6"/>
          <p:cNvSpPr txBox="1">
            <a:spLocks noChangeArrowheads="1"/>
          </p:cNvSpPr>
          <p:nvPr/>
        </p:nvSpPr>
        <p:spPr bwMode="auto">
          <a:xfrm>
            <a:off x="798513" y="1310994"/>
            <a:ext cx="7573350" cy="461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None/>
            </a:pPr>
            <a:r>
              <a:rPr lang="en-US" sz="2400" b="1" dirty="0" smtClean="0">
                <a:solidFill>
                  <a:schemeClr val="accent3">
                    <a:lumMod val="75000"/>
                  </a:schemeClr>
                </a:solidFill>
                <a:latin typeface="Courier New" pitchFamily="49" charset="0"/>
              </a:rPr>
              <a:t>point</a:t>
            </a:r>
            <a:r>
              <a:rPr lang="en-US" sz="2400" b="1" dirty="0">
                <a:solidFill>
                  <a:schemeClr val="accent3">
                    <a:lumMod val="75000"/>
                  </a:schemeClr>
                </a:solidFill>
                <a:latin typeface="Courier New" pitchFamily="49" charset="0"/>
              </a:rPr>
              <a:t>&lt;2&gt;</a:t>
            </a:r>
            <a:r>
              <a:rPr lang="en-US" sz="2400" b="1" dirty="0">
                <a:latin typeface="Courier New" pitchFamily="49" charset="0"/>
              </a:rPr>
              <a:t> </a:t>
            </a:r>
            <a:r>
              <a:rPr lang="en-US" sz="2400" b="1" dirty="0" err="1">
                <a:solidFill>
                  <a:srgbClr val="C00000"/>
                </a:solidFill>
                <a:latin typeface="Courier New" pitchFamily="49" charset="0"/>
              </a:rPr>
              <a:t>lb</a:t>
            </a:r>
            <a:r>
              <a:rPr lang="en-US" sz="2400" b="1" dirty="0">
                <a:latin typeface="Courier New" pitchFamily="49" charset="0"/>
              </a:rPr>
              <a:t> = </a:t>
            </a:r>
            <a:r>
              <a:rPr lang="en-US" sz="2400" b="1" dirty="0" smtClean="0">
                <a:latin typeface="Courier New" pitchFamily="49" charset="0"/>
              </a:rPr>
              <a:t>{{1</a:t>
            </a:r>
            <a:r>
              <a:rPr lang="en-US" sz="2400" b="1" dirty="0">
                <a:latin typeface="Courier New" pitchFamily="49" charset="0"/>
              </a:rPr>
              <a:t>, </a:t>
            </a:r>
            <a:r>
              <a:rPr lang="en-US" sz="2400" b="1" dirty="0" smtClean="0">
                <a:latin typeface="Courier New" pitchFamily="49" charset="0"/>
              </a:rPr>
              <a:t>1}}, </a:t>
            </a:r>
            <a:r>
              <a:rPr lang="en-US" sz="2400" b="1" dirty="0" err="1">
                <a:solidFill>
                  <a:srgbClr val="C00000"/>
                </a:solidFill>
                <a:latin typeface="Courier New" pitchFamily="49" charset="0"/>
              </a:rPr>
              <a:t>ub</a:t>
            </a:r>
            <a:r>
              <a:rPr lang="en-US" sz="2400" b="1" dirty="0">
                <a:latin typeface="Courier New" pitchFamily="49" charset="0"/>
              </a:rPr>
              <a:t> = </a:t>
            </a:r>
            <a:r>
              <a:rPr lang="en-US" sz="2400" b="1" dirty="0" smtClean="0">
                <a:latin typeface="Courier New" pitchFamily="49" charset="0"/>
              </a:rPr>
              <a:t>{{10</a:t>
            </a:r>
            <a:r>
              <a:rPr lang="en-US" sz="2400" b="1" dirty="0">
                <a:latin typeface="Courier New" pitchFamily="49" charset="0"/>
              </a:rPr>
              <a:t>, </a:t>
            </a:r>
            <a:r>
              <a:rPr lang="en-US" sz="2400" b="1" dirty="0" smtClean="0">
                <a:latin typeface="Courier New" pitchFamily="49" charset="0"/>
              </a:rPr>
              <a:t>20}};</a:t>
            </a:r>
            <a:endParaRPr lang="en-US" sz="2400" b="1" dirty="0">
              <a:latin typeface="Courier New" pitchFamily="49" charset="0"/>
            </a:endParaRPr>
          </a:p>
        </p:txBody>
      </p:sp>
      <p:sp>
        <p:nvSpPr>
          <p:cNvPr id="8" name="Text Box 7"/>
          <p:cNvSpPr txBox="1">
            <a:spLocks noChangeArrowheads="1"/>
          </p:cNvSpPr>
          <p:nvPr/>
        </p:nvSpPr>
        <p:spPr bwMode="auto">
          <a:xfrm>
            <a:off x="798513" y="2687907"/>
            <a:ext cx="4616643" cy="461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None/>
            </a:pPr>
            <a:r>
              <a:rPr lang="en-US" sz="2400" b="1" dirty="0" err="1" smtClean="0">
                <a:solidFill>
                  <a:schemeClr val="accent3">
                    <a:lumMod val="75000"/>
                  </a:schemeClr>
                </a:solidFill>
                <a:latin typeface="Courier New" pitchFamily="49" charset="0"/>
              </a:rPr>
              <a:t>rectdomain</a:t>
            </a:r>
            <a:r>
              <a:rPr lang="en-US" sz="2400" b="1" dirty="0">
                <a:solidFill>
                  <a:schemeClr val="accent3">
                    <a:lumMod val="75000"/>
                  </a:schemeClr>
                </a:solidFill>
                <a:latin typeface="Courier New" pitchFamily="49" charset="0"/>
              </a:rPr>
              <a:t>&lt;2&gt;</a:t>
            </a:r>
            <a:r>
              <a:rPr lang="en-US" sz="2400" b="1" dirty="0">
                <a:latin typeface="Courier New" pitchFamily="49" charset="0"/>
              </a:rPr>
              <a:t> </a:t>
            </a:r>
            <a:r>
              <a:rPr lang="en-US" sz="2400" b="1" dirty="0" smtClean="0">
                <a:solidFill>
                  <a:srgbClr val="C00000"/>
                </a:solidFill>
                <a:latin typeface="Courier New" pitchFamily="49" charset="0"/>
              </a:rPr>
              <a:t>r</a:t>
            </a:r>
            <a:r>
              <a:rPr lang="en-US" sz="2400" b="1" dirty="0" smtClean="0">
                <a:latin typeface="Courier New" pitchFamily="49" charset="0"/>
              </a:rPr>
              <a:t>(</a:t>
            </a:r>
            <a:r>
              <a:rPr lang="en-US" sz="2400" b="1" dirty="0" err="1" smtClean="0">
                <a:latin typeface="Courier New" pitchFamily="49" charset="0"/>
              </a:rPr>
              <a:t>lb</a:t>
            </a:r>
            <a:r>
              <a:rPr lang="en-US" sz="2400" b="1" dirty="0" smtClean="0">
                <a:latin typeface="Courier New" pitchFamily="49" charset="0"/>
              </a:rPr>
              <a:t>, </a:t>
            </a:r>
            <a:r>
              <a:rPr lang="en-US" sz="2400" b="1" dirty="0" err="1" smtClean="0">
                <a:latin typeface="Courier New" pitchFamily="49" charset="0"/>
              </a:rPr>
              <a:t>ub</a:t>
            </a:r>
            <a:r>
              <a:rPr lang="en-US" sz="2400" b="1" dirty="0" smtClean="0">
                <a:latin typeface="Courier New" pitchFamily="49" charset="0"/>
              </a:rPr>
              <a:t>);</a:t>
            </a:r>
            <a:endParaRPr lang="en-US" sz="2400" b="1" dirty="0">
              <a:latin typeface="Courier New" pitchFamily="49" charset="0"/>
            </a:endParaRPr>
          </a:p>
        </p:txBody>
      </p:sp>
      <p:sp>
        <p:nvSpPr>
          <p:cNvPr id="9" name="Text Box 8"/>
          <p:cNvSpPr txBox="1">
            <a:spLocks noChangeArrowheads="1"/>
          </p:cNvSpPr>
          <p:nvPr/>
        </p:nvSpPr>
        <p:spPr bwMode="auto">
          <a:xfrm>
            <a:off x="798513" y="5268317"/>
            <a:ext cx="7757202" cy="120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dirty="0" err="1">
                <a:solidFill>
                  <a:schemeClr val="accent3">
                    <a:lumMod val="75000"/>
                  </a:schemeClr>
                </a:solidFill>
                <a:latin typeface="Courier New" pitchFamily="49" charset="0"/>
              </a:rPr>
              <a:t>ndarray</a:t>
            </a:r>
            <a:r>
              <a:rPr lang="en-US" sz="2400" b="1" dirty="0">
                <a:solidFill>
                  <a:schemeClr val="accent3">
                    <a:lumMod val="75000"/>
                  </a:schemeClr>
                </a:solidFill>
                <a:latin typeface="Courier New" pitchFamily="49" charset="0"/>
              </a:rPr>
              <a:t>&lt;double, </a:t>
            </a:r>
            <a:r>
              <a:rPr lang="en-US" sz="2400" b="1" dirty="0" smtClean="0">
                <a:solidFill>
                  <a:schemeClr val="accent3">
                    <a:lumMod val="75000"/>
                  </a:schemeClr>
                </a:solidFill>
                <a:latin typeface="Courier New" pitchFamily="49" charset="0"/>
              </a:rPr>
              <a:t>2, global&gt;</a:t>
            </a:r>
            <a:r>
              <a:rPr lang="en-US" sz="2400" b="1" dirty="0" smtClean="0">
                <a:latin typeface="Courier New" pitchFamily="49" charset="0"/>
              </a:rPr>
              <a:t> </a:t>
            </a:r>
            <a:r>
              <a:rPr lang="en-US" sz="2400" b="1" dirty="0" smtClean="0">
                <a:solidFill>
                  <a:srgbClr val="C00000"/>
                </a:solidFill>
                <a:latin typeface="Courier New" pitchFamily="49" charset="0"/>
              </a:rPr>
              <a:t>B</a:t>
            </a:r>
            <a:r>
              <a:rPr lang="en-US" sz="2400" b="1" dirty="0" smtClean="0">
                <a:latin typeface="Courier New" pitchFamily="49" charset="0"/>
              </a:rPr>
              <a:t> = ...;</a:t>
            </a:r>
          </a:p>
          <a:p>
            <a:r>
              <a:rPr lang="en-US" sz="2400" b="1" dirty="0" err="1" smtClean="0">
                <a:latin typeface="Courier New" pitchFamily="49" charset="0"/>
              </a:rPr>
              <a:t>B.async_copy</a:t>
            </a:r>
            <a:r>
              <a:rPr lang="en-US" sz="2400" b="1" dirty="0" smtClean="0">
                <a:latin typeface="Courier New" pitchFamily="49" charset="0"/>
              </a:rPr>
              <a:t>(A); </a:t>
            </a:r>
            <a:r>
              <a:rPr lang="en-US" sz="2400" b="1" dirty="0" smtClean="0">
                <a:solidFill>
                  <a:srgbClr val="7F7F7F"/>
                </a:solidFill>
                <a:latin typeface="Courier New" pitchFamily="49" charset="0"/>
              </a:rPr>
              <a:t>// copy from A to B</a:t>
            </a:r>
          </a:p>
          <a:p>
            <a:r>
              <a:rPr lang="en-US" sz="2400" b="1" dirty="0" err="1" smtClean="0">
                <a:latin typeface="Courier New" pitchFamily="49" charset="0"/>
              </a:rPr>
              <a:t>async_wait</a:t>
            </a:r>
            <a:r>
              <a:rPr lang="en-US" sz="2400" b="1" dirty="0" smtClean="0">
                <a:latin typeface="Courier New" pitchFamily="49" charset="0"/>
              </a:rPr>
              <a:t>(); </a:t>
            </a:r>
            <a:r>
              <a:rPr lang="en-US" sz="2400" b="1" dirty="0" smtClean="0">
                <a:solidFill>
                  <a:srgbClr val="7F7F7F"/>
                </a:solidFill>
                <a:latin typeface="Courier New" pitchFamily="49" charset="0"/>
              </a:rPr>
              <a:t>// wait for copy completion</a:t>
            </a:r>
            <a:endParaRPr lang="en-US" sz="2400" b="1" dirty="0">
              <a:solidFill>
                <a:srgbClr val="7F7F7F"/>
              </a:solidFill>
              <a:latin typeface="Courier New" pitchFamily="49" charset="0"/>
            </a:endParaRPr>
          </a:p>
        </p:txBody>
      </p:sp>
      <p:sp>
        <p:nvSpPr>
          <p:cNvPr id="10" name="Slide Number Placeholder 9"/>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166</a:t>
            </a:fld>
            <a:endParaRPr lang="en-US">
              <a:solidFill>
                <a:prstClr val="black"/>
              </a:solidFill>
            </a:endParaRPr>
          </a:p>
        </p:txBody>
      </p:sp>
    </p:spTree>
    <p:extLst>
      <p:ext uri="{BB962C8B-B14F-4D97-AF65-F5344CB8AC3E}">
        <p14:creationId xmlns:p14="http://schemas.microsoft.com/office/powerpoint/2010/main" val="2484639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Arrays in </a:t>
            </a:r>
            <a:r>
              <a:rPr lang="en-US" dirty="0"/>
              <a:t>Adaptive Mesh Refinement</a:t>
            </a:r>
          </a:p>
        </p:txBody>
      </p:sp>
      <p:sp>
        <p:nvSpPr>
          <p:cNvPr id="3" name="Content Placeholder 2"/>
          <p:cNvSpPr>
            <a:spLocks noGrp="1"/>
          </p:cNvSpPr>
          <p:nvPr>
            <p:ph idx="1"/>
          </p:nvPr>
        </p:nvSpPr>
        <p:spPr>
          <a:xfrm>
            <a:off x="609600" y="914400"/>
            <a:ext cx="8001000" cy="5468163"/>
          </a:xfrm>
        </p:spPr>
        <p:txBody>
          <a:bodyPr/>
          <a:lstStyle/>
          <a:p>
            <a:r>
              <a:rPr lang="en-US" dirty="0" smtClean="0"/>
              <a:t>AMR starts with a coarse grid</a:t>
            </a:r>
            <a:br>
              <a:rPr lang="en-US" dirty="0" smtClean="0"/>
            </a:br>
            <a:r>
              <a:rPr lang="en-US" dirty="0" smtClean="0"/>
              <a:t>over the entire domain</a:t>
            </a:r>
            <a:endParaRPr lang="en-US" dirty="0"/>
          </a:p>
          <a:p>
            <a:pPr lvl="0">
              <a:spcBef>
                <a:spcPts val="1200"/>
              </a:spcBef>
            </a:pPr>
            <a:r>
              <a:rPr lang="en-US" dirty="0" smtClean="0"/>
              <a:t>Progressively </a:t>
            </a:r>
            <a:r>
              <a:rPr lang="en-US" dirty="0"/>
              <a:t>finer </a:t>
            </a:r>
            <a:r>
              <a:rPr lang="en-US" dirty="0" smtClean="0"/>
              <a:t>AMR</a:t>
            </a:r>
            <a:br>
              <a:rPr lang="en-US" dirty="0" smtClean="0"/>
            </a:br>
            <a:r>
              <a:rPr lang="en-US" dirty="0" smtClean="0"/>
              <a:t>levels added as needed over</a:t>
            </a:r>
            <a:br>
              <a:rPr lang="en-US" dirty="0" smtClean="0"/>
            </a:br>
            <a:r>
              <a:rPr lang="en-US" dirty="0" smtClean="0"/>
              <a:t>subsets of the domain</a:t>
            </a:r>
            <a:endParaRPr lang="en-US" dirty="0"/>
          </a:p>
          <a:p>
            <a:pPr lvl="0">
              <a:spcBef>
                <a:spcPts val="1200"/>
              </a:spcBef>
            </a:pPr>
            <a:r>
              <a:rPr lang="en-US" dirty="0" smtClean="0"/>
              <a:t>Finer level composed of</a:t>
            </a:r>
            <a:br>
              <a:rPr lang="en-US" dirty="0" smtClean="0"/>
            </a:br>
            <a:r>
              <a:rPr lang="en-US" dirty="0" smtClean="0"/>
              <a:t>union of regular </a:t>
            </a:r>
            <a:r>
              <a:rPr lang="en-US" dirty="0" err="1" smtClean="0"/>
              <a:t>subgrids</a:t>
            </a:r>
            <a:r>
              <a:rPr lang="en-US" dirty="0" smtClean="0"/>
              <a:t>,</a:t>
            </a:r>
            <a:br>
              <a:rPr lang="en-US" dirty="0" smtClean="0"/>
            </a:br>
            <a:r>
              <a:rPr lang="en-US" dirty="0" smtClean="0"/>
              <a:t>but union itself is not regular</a:t>
            </a:r>
            <a:endParaRPr lang="en-US" dirty="0"/>
          </a:p>
          <a:p>
            <a:pPr lvl="0">
              <a:spcBef>
                <a:spcPts val="1200"/>
              </a:spcBef>
            </a:pPr>
            <a:r>
              <a:rPr lang="en-US" dirty="0" smtClean="0"/>
              <a:t>Individual </a:t>
            </a:r>
            <a:r>
              <a:rPr lang="en-US" dirty="0" err="1" smtClean="0"/>
              <a:t>subgrids</a:t>
            </a:r>
            <a:r>
              <a:rPr lang="en-US" dirty="0" smtClean="0"/>
              <a:t> can be</a:t>
            </a:r>
            <a:br>
              <a:rPr lang="en-US" dirty="0" smtClean="0"/>
            </a:br>
            <a:r>
              <a:rPr lang="en-US" dirty="0" smtClean="0"/>
              <a:t>represented with UPC++</a:t>
            </a:r>
            <a:br>
              <a:rPr lang="en-US" dirty="0" smtClean="0"/>
            </a:br>
            <a:r>
              <a:rPr lang="en-US" dirty="0" smtClean="0"/>
              <a:t>arrays</a:t>
            </a:r>
            <a:endParaRPr lang="en-US" b="1" dirty="0">
              <a:solidFill>
                <a:srgbClr val="FF0080"/>
              </a:solidFill>
            </a:endParaRPr>
          </a:p>
          <a:p>
            <a:pPr lvl="0">
              <a:spcBef>
                <a:spcPts val="1200"/>
              </a:spcBef>
            </a:pPr>
            <a:r>
              <a:rPr lang="en-US" dirty="0" smtClean="0"/>
              <a:t>Directory structure can be</a:t>
            </a:r>
            <a:r>
              <a:rPr lang="en-US" dirty="0"/>
              <a:t> </a:t>
            </a:r>
            <a:r>
              <a:rPr lang="en-US" dirty="0" smtClean="0"/>
              <a:t>used to represent union of all </a:t>
            </a:r>
            <a:r>
              <a:rPr lang="en-US" dirty="0" err="1" smtClean="0"/>
              <a:t>subgrids</a:t>
            </a:r>
            <a:endParaRPr lang="en-US" dirty="0"/>
          </a:p>
        </p:txBody>
      </p:sp>
      <p:grpSp>
        <p:nvGrpSpPr>
          <p:cNvPr id="1106" name="Group 697"/>
          <p:cNvGrpSpPr/>
          <p:nvPr/>
        </p:nvGrpSpPr>
        <p:grpSpPr>
          <a:xfrm>
            <a:off x="5029200" y="1600200"/>
            <a:ext cx="3657600" cy="3657604"/>
            <a:chOff x="5029200" y="1600200"/>
            <a:chExt cx="3657600" cy="3657604"/>
          </a:xfrm>
        </p:grpSpPr>
        <p:sp>
          <p:nvSpPr>
            <p:cNvPr id="1107" name="Rectangle 1106"/>
            <p:cNvSpPr/>
            <p:nvPr/>
          </p:nvSpPr>
          <p:spPr bwMode="auto">
            <a:xfrm>
              <a:off x="5038728" y="1600200"/>
              <a:ext cx="3648072" cy="3657600"/>
            </a:xfrm>
            <a:prstGeom prst="rect">
              <a:avLst/>
            </a:prstGeom>
            <a:solidFill>
              <a:schemeClr val="bg1">
                <a:lumMod val="95000"/>
              </a:scheme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1108" name="Straight Connector 1107"/>
            <p:cNvCxnSpPr/>
            <p:nvPr/>
          </p:nvCxnSpPr>
          <p:spPr bwMode="auto">
            <a:xfrm rot="16200000" flipH="1">
              <a:off x="3505200" y="3429000"/>
              <a:ext cx="3657600" cy="0"/>
            </a:xfrm>
            <a:prstGeom prst="line">
              <a:avLst/>
            </a:prstGeom>
            <a:solidFill>
              <a:schemeClr val="bg1">
                <a:lumMod val="95000"/>
              </a:schemeClr>
            </a:solidFill>
            <a:ln w="3175" cap="flat" cmpd="sng" algn="ctr">
              <a:solidFill>
                <a:schemeClr val="tx1"/>
              </a:solidFill>
              <a:prstDash val="solid"/>
              <a:round/>
              <a:headEnd type="none" w="med" len="med"/>
              <a:tailEnd type="none" w="med" len="med"/>
            </a:ln>
            <a:effectLst/>
          </p:spPr>
        </p:cxnSp>
        <p:cxnSp>
          <p:nvCxnSpPr>
            <p:cNvPr id="1109" name="Straight Connector 1108"/>
            <p:cNvCxnSpPr/>
            <p:nvPr/>
          </p:nvCxnSpPr>
          <p:spPr bwMode="auto">
            <a:xfrm rot="16200000" flipH="1">
              <a:off x="4114800" y="3429000"/>
              <a:ext cx="3657600" cy="0"/>
            </a:xfrm>
            <a:prstGeom prst="line">
              <a:avLst/>
            </a:prstGeom>
            <a:solidFill>
              <a:schemeClr val="bg1">
                <a:lumMod val="95000"/>
              </a:schemeClr>
            </a:solidFill>
            <a:ln w="3175" cap="flat" cmpd="sng" algn="ctr">
              <a:solidFill>
                <a:schemeClr val="tx1"/>
              </a:solidFill>
              <a:prstDash val="solid"/>
              <a:round/>
              <a:headEnd type="none" w="med" len="med"/>
              <a:tailEnd type="none" w="med" len="med"/>
            </a:ln>
            <a:effectLst/>
          </p:spPr>
        </p:cxnSp>
        <p:cxnSp>
          <p:nvCxnSpPr>
            <p:cNvPr id="1110" name="Straight Connector 1109"/>
            <p:cNvCxnSpPr/>
            <p:nvPr/>
          </p:nvCxnSpPr>
          <p:spPr bwMode="auto">
            <a:xfrm rot="16200000" flipH="1">
              <a:off x="4724400" y="3429000"/>
              <a:ext cx="3657600" cy="0"/>
            </a:xfrm>
            <a:prstGeom prst="line">
              <a:avLst/>
            </a:prstGeom>
            <a:solidFill>
              <a:schemeClr val="bg1">
                <a:lumMod val="95000"/>
              </a:schemeClr>
            </a:solidFill>
            <a:ln w="3175" cap="flat" cmpd="sng" algn="ctr">
              <a:solidFill>
                <a:schemeClr val="tx1"/>
              </a:solidFill>
              <a:prstDash val="solid"/>
              <a:round/>
              <a:headEnd type="none" w="med" len="med"/>
              <a:tailEnd type="none" w="med" len="med"/>
            </a:ln>
            <a:effectLst/>
          </p:spPr>
        </p:cxnSp>
        <p:cxnSp>
          <p:nvCxnSpPr>
            <p:cNvPr id="1111" name="Straight Connector 1110"/>
            <p:cNvCxnSpPr/>
            <p:nvPr/>
          </p:nvCxnSpPr>
          <p:spPr bwMode="auto">
            <a:xfrm rot="16200000" flipH="1">
              <a:off x="5334000" y="3429000"/>
              <a:ext cx="3657600" cy="0"/>
            </a:xfrm>
            <a:prstGeom prst="line">
              <a:avLst/>
            </a:prstGeom>
            <a:solidFill>
              <a:schemeClr val="bg1">
                <a:lumMod val="95000"/>
              </a:schemeClr>
            </a:solidFill>
            <a:ln w="3175" cap="flat" cmpd="sng" algn="ctr">
              <a:solidFill>
                <a:schemeClr val="tx1"/>
              </a:solidFill>
              <a:prstDash val="solid"/>
              <a:round/>
              <a:headEnd type="none" w="med" len="med"/>
              <a:tailEnd type="none" w="med" len="med"/>
            </a:ln>
            <a:effectLst/>
          </p:spPr>
        </p:cxnSp>
        <p:cxnSp>
          <p:nvCxnSpPr>
            <p:cNvPr id="1112" name="Straight Connector 1111"/>
            <p:cNvCxnSpPr/>
            <p:nvPr/>
          </p:nvCxnSpPr>
          <p:spPr bwMode="auto">
            <a:xfrm rot="16200000" flipH="1">
              <a:off x="5943600" y="3429000"/>
              <a:ext cx="3657600" cy="0"/>
            </a:xfrm>
            <a:prstGeom prst="line">
              <a:avLst/>
            </a:prstGeom>
            <a:solidFill>
              <a:schemeClr val="bg1">
                <a:lumMod val="95000"/>
              </a:schemeClr>
            </a:solidFill>
            <a:ln w="3175" cap="flat" cmpd="sng" algn="ctr">
              <a:solidFill>
                <a:schemeClr val="tx1"/>
              </a:solidFill>
              <a:prstDash val="solid"/>
              <a:round/>
              <a:headEnd type="none" w="med" len="med"/>
              <a:tailEnd type="none" w="med" len="med"/>
            </a:ln>
            <a:effectLst/>
          </p:spPr>
        </p:cxnSp>
        <p:cxnSp>
          <p:nvCxnSpPr>
            <p:cNvPr id="1113" name="Straight Connector 1112"/>
            <p:cNvCxnSpPr/>
            <p:nvPr/>
          </p:nvCxnSpPr>
          <p:spPr bwMode="auto">
            <a:xfrm rot="16200000" flipH="1">
              <a:off x="6553200" y="3429000"/>
              <a:ext cx="3657600" cy="0"/>
            </a:xfrm>
            <a:prstGeom prst="line">
              <a:avLst/>
            </a:prstGeom>
            <a:solidFill>
              <a:schemeClr val="bg1">
                <a:lumMod val="95000"/>
              </a:schemeClr>
            </a:solidFill>
            <a:ln w="3175" cap="flat" cmpd="sng" algn="ctr">
              <a:solidFill>
                <a:schemeClr val="tx1"/>
              </a:solidFill>
              <a:prstDash val="solid"/>
              <a:round/>
              <a:headEnd type="none" w="med" len="med"/>
              <a:tailEnd type="none" w="med" len="med"/>
            </a:ln>
            <a:effectLst/>
          </p:spPr>
        </p:cxnSp>
        <p:cxnSp>
          <p:nvCxnSpPr>
            <p:cNvPr id="1114" name="Straight Connector 1113"/>
            <p:cNvCxnSpPr/>
            <p:nvPr/>
          </p:nvCxnSpPr>
          <p:spPr bwMode="auto">
            <a:xfrm rot="10800000">
              <a:off x="5032376" y="1904999"/>
              <a:ext cx="3654424" cy="0"/>
            </a:xfrm>
            <a:prstGeom prst="line">
              <a:avLst/>
            </a:prstGeom>
            <a:solidFill>
              <a:schemeClr val="bg1">
                <a:lumMod val="95000"/>
              </a:schemeClr>
            </a:solidFill>
            <a:ln w="3175" cap="flat" cmpd="sng" algn="ctr">
              <a:solidFill>
                <a:schemeClr val="tx1"/>
              </a:solidFill>
              <a:prstDash val="solid"/>
              <a:round/>
              <a:headEnd type="none" w="med" len="med"/>
              <a:tailEnd type="none" w="med" len="med"/>
            </a:ln>
            <a:effectLst/>
          </p:spPr>
        </p:cxnSp>
        <p:cxnSp>
          <p:nvCxnSpPr>
            <p:cNvPr id="1115" name="Straight Connector 1114"/>
            <p:cNvCxnSpPr/>
            <p:nvPr/>
          </p:nvCxnSpPr>
          <p:spPr bwMode="auto">
            <a:xfrm rot="16200000" flipH="1">
              <a:off x="3810000" y="3429000"/>
              <a:ext cx="3657600" cy="0"/>
            </a:xfrm>
            <a:prstGeom prst="line">
              <a:avLst/>
            </a:prstGeom>
            <a:solidFill>
              <a:schemeClr val="bg1">
                <a:lumMod val="95000"/>
              </a:schemeClr>
            </a:solidFill>
            <a:ln w="3175" cap="flat" cmpd="sng" algn="ctr">
              <a:solidFill>
                <a:schemeClr val="tx1"/>
              </a:solidFill>
              <a:prstDash val="solid"/>
              <a:round/>
              <a:headEnd type="none" w="med" len="med"/>
              <a:tailEnd type="none" w="med" len="med"/>
            </a:ln>
            <a:effectLst/>
          </p:spPr>
        </p:cxnSp>
        <p:cxnSp>
          <p:nvCxnSpPr>
            <p:cNvPr id="1116" name="Straight Connector 1115"/>
            <p:cNvCxnSpPr/>
            <p:nvPr/>
          </p:nvCxnSpPr>
          <p:spPr bwMode="auto">
            <a:xfrm rot="16200000" flipH="1">
              <a:off x="4419600" y="3429001"/>
              <a:ext cx="3657600" cy="0"/>
            </a:xfrm>
            <a:prstGeom prst="line">
              <a:avLst/>
            </a:prstGeom>
            <a:solidFill>
              <a:schemeClr val="bg1">
                <a:lumMod val="95000"/>
              </a:schemeClr>
            </a:solidFill>
            <a:ln w="3175" cap="flat" cmpd="sng" algn="ctr">
              <a:solidFill>
                <a:schemeClr val="tx1"/>
              </a:solidFill>
              <a:prstDash val="solid"/>
              <a:round/>
              <a:headEnd type="none" w="med" len="med"/>
              <a:tailEnd type="none" w="med" len="med"/>
            </a:ln>
            <a:effectLst/>
          </p:spPr>
        </p:cxnSp>
        <p:cxnSp>
          <p:nvCxnSpPr>
            <p:cNvPr id="1117" name="Straight Connector 1116"/>
            <p:cNvCxnSpPr/>
            <p:nvPr/>
          </p:nvCxnSpPr>
          <p:spPr bwMode="auto">
            <a:xfrm rot="16200000" flipH="1">
              <a:off x="5029200" y="3429002"/>
              <a:ext cx="3657600" cy="0"/>
            </a:xfrm>
            <a:prstGeom prst="line">
              <a:avLst/>
            </a:prstGeom>
            <a:solidFill>
              <a:schemeClr val="bg1">
                <a:lumMod val="95000"/>
              </a:schemeClr>
            </a:solidFill>
            <a:ln w="3175" cap="flat" cmpd="sng" algn="ctr">
              <a:solidFill>
                <a:schemeClr val="tx1"/>
              </a:solidFill>
              <a:prstDash val="solid"/>
              <a:round/>
              <a:headEnd type="none" w="med" len="med"/>
              <a:tailEnd type="none" w="med" len="med"/>
            </a:ln>
            <a:effectLst/>
          </p:spPr>
        </p:cxnSp>
        <p:cxnSp>
          <p:nvCxnSpPr>
            <p:cNvPr id="1118" name="Straight Connector 1117"/>
            <p:cNvCxnSpPr/>
            <p:nvPr/>
          </p:nvCxnSpPr>
          <p:spPr bwMode="auto">
            <a:xfrm rot="16200000" flipH="1">
              <a:off x="5638800" y="3429003"/>
              <a:ext cx="3657600" cy="0"/>
            </a:xfrm>
            <a:prstGeom prst="line">
              <a:avLst/>
            </a:prstGeom>
            <a:solidFill>
              <a:schemeClr val="bg1">
                <a:lumMod val="95000"/>
              </a:schemeClr>
            </a:solidFill>
            <a:ln w="3175" cap="flat" cmpd="sng" algn="ctr">
              <a:solidFill>
                <a:schemeClr val="tx1"/>
              </a:solidFill>
              <a:prstDash val="solid"/>
              <a:round/>
              <a:headEnd type="none" w="med" len="med"/>
              <a:tailEnd type="none" w="med" len="med"/>
            </a:ln>
            <a:effectLst/>
          </p:spPr>
        </p:cxnSp>
        <p:cxnSp>
          <p:nvCxnSpPr>
            <p:cNvPr id="1119" name="Straight Connector 1118"/>
            <p:cNvCxnSpPr/>
            <p:nvPr/>
          </p:nvCxnSpPr>
          <p:spPr bwMode="auto">
            <a:xfrm rot="16200000" flipH="1">
              <a:off x="6248400" y="3429004"/>
              <a:ext cx="3657600" cy="0"/>
            </a:xfrm>
            <a:prstGeom prst="line">
              <a:avLst/>
            </a:prstGeom>
            <a:solidFill>
              <a:schemeClr val="bg1">
                <a:lumMod val="95000"/>
              </a:schemeClr>
            </a:solidFill>
            <a:ln w="3175" cap="flat" cmpd="sng" algn="ctr">
              <a:solidFill>
                <a:schemeClr val="tx1"/>
              </a:solidFill>
              <a:prstDash val="solid"/>
              <a:round/>
              <a:headEnd type="none" w="med" len="med"/>
              <a:tailEnd type="none" w="med" len="med"/>
            </a:ln>
            <a:effectLst/>
          </p:spPr>
        </p:cxnSp>
        <p:cxnSp>
          <p:nvCxnSpPr>
            <p:cNvPr id="1120" name="Straight Connector 1119"/>
            <p:cNvCxnSpPr/>
            <p:nvPr/>
          </p:nvCxnSpPr>
          <p:spPr bwMode="auto">
            <a:xfrm rot="10800000">
              <a:off x="5032376" y="2209800"/>
              <a:ext cx="3654424" cy="0"/>
            </a:xfrm>
            <a:prstGeom prst="line">
              <a:avLst/>
            </a:prstGeom>
            <a:solidFill>
              <a:schemeClr val="bg1">
                <a:lumMod val="95000"/>
              </a:schemeClr>
            </a:solidFill>
            <a:ln w="3175" cap="flat" cmpd="sng" algn="ctr">
              <a:solidFill>
                <a:schemeClr val="tx1"/>
              </a:solidFill>
              <a:prstDash val="solid"/>
              <a:round/>
              <a:headEnd type="none" w="med" len="med"/>
              <a:tailEnd type="none" w="med" len="med"/>
            </a:ln>
            <a:effectLst/>
          </p:spPr>
        </p:cxnSp>
        <p:cxnSp>
          <p:nvCxnSpPr>
            <p:cNvPr id="1121" name="Straight Connector 1120"/>
            <p:cNvCxnSpPr/>
            <p:nvPr/>
          </p:nvCxnSpPr>
          <p:spPr bwMode="auto">
            <a:xfrm rot="10800000">
              <a:off x="5032376" y="2514601"/>
              <a:ext cx="3654424" cy="0"/>
            </a:xfrm>
            <a:prstGeom prst="line">
              <a:avLst/>
            </a:prstGeom>
            <a:solidFill>
              <a:schemeClr val="bg1">
                <a:lumMod val="95000"/>
              </a:schemeClr>
            </a:solidFill>
            <a:ln w="3175" cap="flat" cmpd="sng" algn="ctr">
              <a:solidFill>
                <a:schemeClr val="tx1"/>
              </a:solidFill>
              <a:prstDash val="solid"/>
              <a:round/>
              <a:headEnd type="none" w="med" len="med"/>
              <a:tailEnd type="none" w="med" len="med"/>
            </a:ln>
            <a:effectLst/>
          </p:spPr>
        </p:cxnSp>
        <p:cxnSp>
          <p:nvCxnSpPr>
            <p:cNvPr id="1122" name="Straight Connector 1121"/>
            <p:cNvCxnSpPr/>
            <p:nvPr/>
          </p:nvCxnSpPr>
          <p:spPr bwMode="auto">
            <a:xfrm rot="10800000">
              <a:off x="5032376" y="2819402"/>
              <a:ext cx="3654424" cy="0"/>
            </a:xfrm>
            <a:prstGeom prst="line">
              <a:avLst/>
            </a:prstGeom>
            <a:solidFill>
              <a:schemeClr val="bg1">
                <a:lumMod val="95000"/>
              </a:schemeClr>
            </a:solidFill>
            <a:ln w="3175" cap="flat" cmpd="sng" algn="ctr">
              <a:solidFill>
                <a:schemeClr val="tx1"/>
              </a:solidFill>
              <a:prstDash val="solid"/>
              <a:round/>
              <a:headEnd type="none" w="med" len="med"/>
              <a:tailEnd type="none" w="med" len="med"/>
            </a:ln>
            <a:effectLst/>
          </p:spPr>
        </p:cxnSp>
        <p:cxnSp>
          <p:nvCxnSpPr>
            <p:cNvPr id="1123" name="Straight Connector 1122"/>
            <p:cNvCxnSpPr/>
            <p:nvPr/>
          </p:nvCxnSpPr>
          <p:spPr bwMode="auto">
            <a:xfrm rot="10800000">
              <a:off x="5032376" y="3124203"/>
              <a:ext cx="3654424" cy="0"/>
            </a:xfrm>
            <a:prstGeom prst="line">
              <a:avLst/>
            </a:prstGeom>
            <a:solidFill>
              <a:schemeClr val="bg1">
                <a:lumMod val="95000"/>
              </a:schemeClr>
            </a:solidFill>
            <a:ln w="3175" cap="flat" cmpd="sng" algn="ctr">
              <a:solidFill>
                <a:schemeClr val="tx1"/>
              </a:solidFill>
              <a:prstDash val="solid"/>
              <a:round/>
              <a:headEnd type="none" w="med" len="med"/>
              <a:tailEnd type="none" w="med" len="med"/>
            </a:ln>
            <a:effectLst/>
          </p:spPr>
        </p:cxnSp>
        <p:cxnSp>
          <p:nvCxnSpPr>
            <p:cNvPr id="1124" name="Straight Connector 1123"/>
            <p:cNvCxnSpPr/>
            <p:nvPr/>
          </p:nvCxnSpPr>
          <p:spPr bwMode="auto">
            <a:xfrm rot="10800000">
              <a:off x="5032376" y="3429004"/>
              <a:ext cx="3654424" cy="0"/>
            </a:xfrm>
            <a:prstGeom prst="line">
              <a:avLst/>
            </a:prstGeom>
            <a:solidFill>
              <a:schemeClr val="bg1">
                <a:lumMod val="95000"/>
              </a:schemeClr>
            </a:solidFill>
            <a:ln w="3175" cap="flat" cmpd="sng" algn="ctr">
              <a:solidFill>
                <a:schemeClr val="tx1"/>
              </a:solidFill>
              <a:prstDash val="solid"/>
              <a:round/>
              <a:headEnd type="none" w="med" len="med"/>
              <a:tailEnd type="none" w="med" len="med"/>
            </a:ln>
            <a:effectLst/>
          </p:spPr>
        </p:cxnSp>
        <p:cxnSp>
          <p:nvCxnSpPr>
            <p:cNvPr id="1125" name="Straight Connector 1124"/>
            <p:cNvCxnSpPr/>
            <p:nvPr/>
          </p:nvCxnSpPr>
          <p:spPr bwMode="auto">
            <a:xfrm rot="10800000">
              <a:off x="5032376" y="3733805"/>
              <a:ext cx="3654424" cy="0"/>
            </a:xfrm>
            <a:prstGeom prst="line">
              <a:avLst/>
            </a:prstGeom>
            <a:solidFill>
              <a:schemeClr val="bg1">
                <a:lumMod val="95000"/>
              </a:schemeClr>
            </a:solidFill>
            <a:ln w="3175" cap="flat" cmpd="sng" algn="ctr">
              <a:solidFill>
                <a:schemeClr val="tx1"/>
              </a:solidFill>
              <a:prstDash val="solid"/>
              <a:round/>
              <a:headEnd type="none" w="med" len="med"/>
              <a:tailEnd type="none" w="med" len="med"/>
            </a:ln>
            <a:effectLst/>
          </p:spPr>
        </p:cxnSp>
        <p:cxnSp>
          <p:nvCxnSpPr>
            <p:cNvPr id="1126" name="Straight Connector 1125"/>
            <p:cNvCxnSpPr/>
            <p:nvPr/>
          </p:nvCxnSpPr>
          <p:spPr bwMode="auto">
            <a:xfrm rot="10800000">
              <a:off x="5029200" y="4038606"/>
              <a:ext cx="3654424" cy="0"/>
            </a:xfrm>
            <a:prstGeom prst="line">
              <a:avLst/>
            </a:prstGeom>
            <a:solidFill>
              <a:schemeClr val="bg1">
                <a:lumMod val="95000"/>
              </a:schemeClr>
            </a:solidFill>
            <a:ln w="3175" cap="flat" cmpd="sng" algn="ctr">
              <a:solidFill>
                <a:schemeClr val="tx1"/>
              </a:solidFill>
              <a:prstDash val="solid"/>
              <a:round/>
              <a:headEnd type="none" w="med" len="med"/>
              <a:tailEnd type="none" w="med" len="med"/>
            </a:ln>
            <a:effectLst/>
          </p:spPr>
        </p:cxnSp>
        <p:cxnSp>
          <p:nvCxnSpPr>
            <p:cNvPr id="1127" name="Straight Connector 1126"/>
            <p:cNvCxnSpPr/>
            <p:nvPr/>
          </p:nvCxnSpPr>
          <p:spPr bwMode="auto">
            <a:xfrm rot="10800000">
              <a:off x="5029200" y="4343407"/>
              <a:ext cx="3654424" cy="0"/>
            </a:xfrm>
            <a:prstGeom prst="line">
              <a:avLst/>
            </a:prstGeom>
            <a:solidFill>
              <a:schemeClr val="bg1">
                <a:lumMod val="95000"/>
              </a:schemeClr>
            </a:solidFill>
            <a:ln w="3175" cap="flat" cmpd="sng" algn="ctr">
              <a:solidFill>
                <a:schemeClr val="tx1"/>
              </a:solidFill>
              <a:prstDash val="solid"/>
              <a:round/>
              <a:headEnd type="none" w="med" len="med"/>
              <a:tailEnd type="none" w="med" len="med"/>
            </a:ln>
            <a:effectLst/>
          </p:spPr>
        </p:cxnSp>
        <p:cxnSp>
          <p:nvCxnSpPr>
            <p:cNvPr id="1128" name="Straight Connector 1127"/>
            <p:cNvCxnSpPr/>
            <p:nvPr/>
          </p:nvCxnSpPr>
          <p:spPr bwMode="auto">
            <a:xfrm rot="10800000">
              <a:off x="5029200" y="4648208"/>
              <a:ext cx="3654424" cy="0"/>
            </a:xfrm>
            <a:prstGeom prst="line">
              <a:avLst/>
            </a:prstGeom>
            <a:solidFill>
              <a:schemeClr val="bg1">
                <a:lumMod val="95000"/>
              </a:schemeClr>
            </a:solidFill>
            <a:ln w="3175" cap="flat" cmpd="sng" algn="ctr">
              <a:solidFill>
                <a:schemeClr val="tx1"/>
              </a:solidFill>
              <a:prstDash val="solid"/>
              <a:round/>
              <a:headEnd type="none" w="med" len="med"/>
              <a:tailEnd type="none" w="med" len="med"/>
            </a:ln>
            <a:effectLst/>
          </p:spPr>
        </p:cxnSp>
        <p:cxnSp>
          <p:nvCxnSpPr>
            <p:cNvPr id="1129" name="Straight Connector 1128"/>
            <p:cNvCxnSpPr/>
            <p:nvPr/>
          </p:nvCxnSpPr>
          <p:spPr bwMode="auto">
            <a:xfrm rot="10800000">
              <a:off x="5029200" y="4953009"/>
              <a:ext cx="3654424" cy="0"/>
            </a:xfrm>
            <a:prstGeom prst="line">
              <a:avLst/>
            </a:prstGeom>
            <a:solidFill>
              <a:schemeClr val="bg1">
                <a:lumMod val="95000"/>
              </a:schemeClr>
            </a:solidFill>
            <a:ln w="3175" cap="flat" cmpd="sng" algn="ctr">
              <a:solidFill>
                <a:schemeClr val="tx1"/>
              </a:solidFill>
              <a:prstDash val="solid"/>
              <a:round/>
              <a:headEnd type="none" w="med" len="med"/>
              <a:tailEnd type="none" w="med" len="med"/>
            </a:ln>
            <a:effectLst/>
          </p:spPr>
        </p:cxnSp>
      </p:grpSp>
      <p:grpSp>
        <p:nvGrpSpPr>
          <p:cNvPr id="1131" name="Group 432"/>
          <p:cNvGrpSpPr/>
          <p:nvPr/>
        </p:nvGrpSpPr>
        <p:grpSpPr>
          <a:xfrm>
            <a:off x="5630860" y="2209800"/>
            <a:ext cx="2446340" cy="2438400"/>
            <a:chOff x="5486400" y="2895600"/>
            <a:chExt cx="2446340" cy="2438400"/>
          </a:xfrm>
          <a:solidFill>
            <a:srgbClr val="DFDFFF"/>
          </a:solidFill>
        </p:grpSpPr>
        <p:grpSp>
          <p:nvGrpSpPr>
            <p:cNvPr id="1133" name="Group 66"/>
            <p:cNvGrpSpPr/>
            <p:nvPr/>
          </p:nvGrpSpPr>
          <p:grpSpPr>
            <a:xfrm>
              <a:off x="5486400" y="4724400"/>
              <a:ext cx="617540" cy="609600"/>
              <a:chOff x="5859460" y="2133600"/>
              <a:chExt cx="617540" cy="609600"/>
            </a:xfrm>
            <a:grpFill/>
          </p:grpSpPr>
          <p:sp>
            <p:nvSpPr>
              <p:cNvPr id="1222" name="Rectangle 1221"/>
              <p:cNvSpPr/>
              <p:nvPr/>
            </p:nvSpPr>
            <p:spPr bwMode="auto">
              <a:xfrm>
                <a:off x="5867400" y="2133600"/>
                <a:ext cx="609600" cy="609600"/>
              </a:xfrm>
              <a:prstGeom prst="rect">
                <a:avLst/>
              </a:prstGeom>
              <a:grpFill/>
              <a:ln w="63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1223" name="Straight Connector 1222"/>
              <p:cNvCxnSpPr/>
              <p:nvPr/>
            </p:nvCxnSpPr>
            <p:spPr bwMode="auto">
              <a:xfrm rot="16200000" flipH="1">
                <a:off x="5868194"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224" name="Straight Connector 1223"/>
              <p:cNvCxnSpPr/>
              <p:nvPr/>
            </p:nvCxnSpPr>
            <p:spPr bwMode="auto">
              <a:xfrm rot="16200000" flipH="1">
                <a:off x="57142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225" name="Straight Connector 1224"/>
              <p:cNvCxnSpPr/>
              <p:nvPr/>
            </p:nvCxnSpPr>
            <p:spPr bwMode="auto">
              <a:xfrm rot="16200000" flipH="1">
                <a:off x="60190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226" name="Straight Connector 1225"/>
              <p:cNvCxnSpPr/>
              <p:nvPr/>
            </p:nvCxnSpPr>
            <p:spPr bwMode="auto">
              <a:xfrm rot="10800000">
                <a:off x="5865812" y="2284412"/>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227" name="Straight Connector 1226"/>
              <p:cNvCxnSpPr/>
              <p:nvPr/>
            </p:nvCxnSpPr>
            <p:spPr bwMode="auto">
              <a:xfrm rot="10800000">
                <a:off x="5862636" y="2438400"/>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228" name="Straight Connector 1227"/>
              <p:cNvCxnSpPr/>
              <p:nvPr/>
            </p:nvCxnSpPr>
            <p:spPr bwMode="auto">
              <a:xfrm rot="10800000">
                <a:off x="5859460" y="2590800"/>
                <a:ext cx="611188" cy="1588"/>
              </a:xfrm>
              <a:prstGeom prst="line">
                <a:avLst/>
              </a:prstGeom>
              <a:grpFill/>
              <a:ln w="6350" cap="flat" cmpd="sng" algn="ctr">
                <a:solidFill>
                  <a:srgbClr val="0000FF"/>
                </a:solidFill>
                <a:prstDash val="solid"/>
                <a:round/>
                <a:headEnd type="none" w="med" len="med"/>
                <a:tailEnd type="none" w="med" len="med"/>
              </a:ln>
              <a:effectLst/>
            </p:spPr>
          </p:cxnSp>
        </p:grpSp>
        <p:grpSp>
          <p:nvGrpSpPr>
            <p:cNvPr id="1134" name="Group 203"/>
            <p:cNvGrpSpPr/>
            <p:nvPr/>
          </p:nvGrpSpPr>
          <p:grpSpPr>
            <a:xfrm>
              <a:off x="6096000" y="4724400"/>
              <a:ext cx="617540" cy="609600"/>
              <a:chOff x="5859460" y="2133600"/>
              <a:chExt cx="617540" cy="609600"/>
            </a:xfrm>
            <a:grpFill/>
          </p:grpSpPr>
          <p:sp>
            <p:nvSpPr>
              <p:cNvPr id="1215" name="Rectangle 1214"/>
              <p:cNvSpPr/>
              <p:nvPr/>
            </p:nvSpPr>
            <p:spPr bwMode="auto">
              <a:xfrm>
                <a:off x="5867400" y="2133600"/>
                <a:ext cx="609600" cy="609600"/>
              </a:xfrm>
              <a:prstGeom prst="rect">
                <a:avLst/>
              </a:prstGeom>
              <a:grpFill/>
              <a:ln w="63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1216" name="Straight Connector 1215"/>
              <p:cNvCxnSpPr/>
              <p:nvPr/>
            </p:nvCxnSpPr>
            <p:spPr bwMode="auto">
              <a:xfrm rot="16200000" flipH="1">
                <a:off x="5868194"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217" name="Straight Connector 1216"/>
              <p:cNvCxnSpPr/>
              <p:nvPr/>
            </p:nvCxnSpPr>
            <p:spPr bwMode="auto">
              <a:xfrm rot="16200000" flipH="1">
                <a:off x="57142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218" name="Straight Connector 1217"/>
              <p:cNvCxnSpPr/>
              <p:nvPr/>
            </p:nvCxnSpPr>
            <p:spPr bwMode="auto">
              <a:xfrm rot="16200000" flipH="1">
                <a:off x="60190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219" name="Straight Connector 1218"/>
              <p:cNvCxnSpPr/>
              <p:nvPr/>
            </p:nvCxnSpPr>
            <p:spPr bwMode="auto">
              <a:xfrm rot="10800000">
                <a:off x="5865812" y="2284412"/>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220" name="Straight Connector 1219"/>
              <p:cNvCxnSpPr/>
              <p:nvPr/>
            </p:nvCxnSpPr>
            <p:spPr bwMode="auto">
              <a:xfrm rot="10800000">
                <a:off x="5862636" y="2438400"/>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221" name="Straight Connector 1220"/>
              <p:cNvCxnSpPr/>
              <p:nvPr/>
            </p:nvCxnSpPr>
            <p:spPr bwMode="auto">
              <a:xfrm rot="10800000">
                <a:off x="5859460" y="2590800"/>
                <a:ext cx="611188" cy="1588"/>
              </a:xfrm>
              <a:prstGeom prst="line">
                <a:avLst/>
              </a:prstGeom>
              <a:grpFill/>
              <a:ln w="6350" cap="flat" cmpd="sng" algn="ctr">
                <a:solidFill>
                  <a:srgbClr val="0000FF"/>
                </a:solidFill>
                <a:prstDash val="solid"/>
                <a:round/>
                <a:headEnd type="none" w="med" len="med"/>
                <a:tailEnd type="none" w="med" len="med"/>
              </a:ln>
              <a:effectLst/>
            </p:spPr>
          </p:cxnSp>
        </p:grpSp>
        <p:grpSp>
          <p:nvGrpSpPr>
            <p:cNvPr id="1135" name="Group 211"/>
            <p:cNvGrpSpPr/>
            <p:nvPr/>
          </p:nvGrpSpPr>
          <p:grpSpPr>
            <a:xfrm>
              <a:off x="5486400" y="4114800"/>
              <a:ext cx="617540" cy="609600"/>
              <a:chOff x="5859460" y="2133600"/>
              <a:chExt cx="617540" cy="609600"/>
            </a:xfrm>
            <a:grpFill/>
          </p:grpSpPr>
          <p:sp>
            <p:nvSpPr>
              <p:cNvPr id="1208" name="Rectangle 1207"/>
              <p:cNvSpPr/>
              <p:nvPr/>
            </p:nvSpPr>
            <p:spPr bwMode="auto">
              <a:xfrm>
                <a:off x="5867400" y="2133600"/>
                <a:ext cx="609600" cy="609600"/>
              </a:xfrm>
              <a:prstGeom prst="rect">
                <a:avLst/>
              </a:prstGeom>
              <a:grpFill/>
              <a:ln w="63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1209" name="Straight Connector 1208"/>
              <p:cNvCxnSpPr/>
              <p:nvPr/>
            </p:nvCxnSpPr>
            <p:spPr bwMode="auto">
              <a:xfrm rot="16200000" flipH="1">
                <a:off x="5868194"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210" name="Straight Connector 1209"/>
              <p:cNvCxnSpPr/>
              <p:nvPr/>
            </p:nvCxnSpPr>
            <p:spPr bwMode="auto">
              <a:xfrm rot="16200000" flipH="1">
                <a:off x="57142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211" name="Straight Connector 1210"/>
              <p:cNvCxnSpPr/>
              <p:nvPr/>
            </p:nvCxnSpPr>
            <p:spPr bwMode="auto">
              <a:xfrm rot="16200000" flipH="1">
                <a:off x="60190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212" name="Straight Connector 1211"/>
              <p:cNvCxnSpPr/>
              <p:nvPr/>
            </p:nvCxnSpPr>
            <p:spPr bwMode="auto">
              <a:xfrm rot="10800000">
                <a:off x="5865812" y="2284412"/>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213" name="Straight Connector 1212"/>
              <p:cNvCxnSpPr/>
              <p:nvPr/>
            </p:nvCxnSpPr>
            <p:spPr bwMode="auto">
              <a:xfrm rot="10800000">
                <a:off x="5862636" y="2438400"/>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214" name="Straight Connector 1213"/>
              <p:cNvCxnSpPr/>
              <p:nvPr/>
            </p:nvCxnSpPr>
            <p:spPr bwMode="auto">
              <a:xfrm rot="10800000">
                <a:off x="5859460" y="2590800"/>
                <a:ext cx="611188" cy="1588"/>
              </a:xfrm>
              <a:prstGeom prst="line">
                <a:avLst/>
              </a:prstGeom>
              <a:grpFill/>
              <a:ln w="6350" cap="flat" cmpd="sng" algn="ctr">
                <a:solidFill>
                  <a:srgbClr val="0000FF"/>
                </a:solidFill>
                <a:prstDash val="solid"/>
                <a:round/>
                <a:headEnd type="none" w="med" len="med"/>
                <a:tailEnd type="none" w="med" len="med"/>
              </a:ln>
              <a:effectLst/>
            </p:spPr>
          </p:cxnSp>
        </p:grpSp>
        <p:grpSp>
          <p:nvGrpSpPr>
            <p:cNvPr id="1136" name="Group 227"/>
            <p:cNvGrpSpPr/>
            <p:nvPr/>
          </p:nvGrpSpPr>
          <p:grpSpPr>
            <a:xfrm>
              <a:off x="6096000" y="3505200"/>
              <a:ext cx="617540" cy="609600"/>
              <a:chOff x="5859460" y="2133600"/>
              <a:chExt cx="617540" cy="609600"/>
            </a:xfrm>
            <a:grpFill/>
          </p:grpSpPr>
          <p:sp>
            <p:nvSpPr>
              <p:cNvPr id="1201" name="Rectangle 1200"/>
              <p:cNvSpPr/>
              <p:nvPr/>
            </p:nvSpPr>
            <p:spPr bwMode="auto">
              <a:xfrm>
                <a:off x="5867400" y="2133600"/>
                <a:ext cx="609600" cy="609600"/>
              </a:xfrm>
              <a:prstGeom prst="rect">
                <a:avLst/>
              </a:prstGeom>
              <a:grpFill/>
              <a:ln w="63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1202" name="Straight Connector 1201"/>
              <p:cNvCxnSpPr/>
              <p:nvPr/>
            </p:nvCxnSpPr>
            <p:spPr bwMode="auto">
              <a:xfrm rot="16200000" flipH="1">
                <a:off x="5868194"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203" name="Straight Connector 1202"/>
              <p:cNvCxnSpPr/>
              <p:nvPr/>
            </p:nvCxnSpPr>
            <p:spPr bwMode="auto">
              <a:xfrm rot="16200000" flipH="1">
                <a:off x="57142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204" name="Straight Connector 1203"/>
              <p:cNvCxnSpPr/>
              <p:nvPr/>
            </p:nvCxnSpPr>
            <p:spPr bwMode="auto">
              <a:xfrm rot="16200000" flipH="1">
                <a:off x="60190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205" name="Straight Connector 1204"/>
              <p:cNvCxnSpPr/>
              <p:nvPr/>
            </p:nvCxnSpPr>
            <p:spPr bwMode="auto">
              <a:xfrm rot="10800000">
                <a:off x="5865812" y="2284412"/>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206" name="Straight Connector 1205"/>
              <p:cNvCxnSpPr/>
              <p:nvPr/>
            </p:nvCxnSpPr>
            <p:spPr bwMode="auto">
              <a:xfrm rot="10800000">
                <a:off x="5862636" y="2438400"/>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207" name="Straight Connector 1206"/>
              <p:cNvCxnSpPr/>
              <p:nvPr/>
            </p:nvCxnSpPr>
            <p:spPr bwMode="auto">
              <a:xfrm rot="10800000">
                <a:off x="5859460" y="2590800"/>
                <a:ext cx="611188" cy="1588"/>
              </a:xfrm>
              <a:prstGeom prst="line">
                <a:avLst/>
              </a:prstGeom>
              <a:grpFill/>
              <a:ln w="6350" cap="flat" cmpd="sng" algn="ctr">
                <a:solidFill>
                  <a:srgbClr val="0000FF"/>
                </a:solidFill>
                <a:prstDash val="solid"/>
                <a:round/>
                <a:headEnd type="none" w="med" len="med"/>
                <a:tailEnd type="none" w="med" len="med"/>
              </a:ln>
              <a:effectLst/>
            </p:spPr>
          </p:cxnSp>
        </p:grpSp>
        <p:grpSp>
          <p:nvGrpSpPr>
            <p:cNvPr id="1137" name="Group 235"/>
            <p:cNvGrpSpPr/>
            <p:nvPr/>
          </p:nvGrpSpPr>
          <p:grpSpPr>
            <a:xfrm>
              <a:off x="6705600" y="4724400"/>
              <a:ext cx="617540" cy="609600"/>
              <a:chOff x="5859460" y="2133600"/>
              <a:chExt cx="617540" cy="609600"/>
            </a:xfrm>
            <a:grpFill/>
          </p:grpSpPr>
          <p:sp>
            <p:nvSpPr>
              <p:cNvPr id="1194" name="Rectangle 1193"/>
              <p:cNvSpPr/>
              <p:nvPr/>
            </p:nvSpPr>
            <p:spPr bwMode="auto">
              <a:xfrm>
                <a:off x="5867400" y="2133600"/>
                <a:ext cx="609600" cy="609600"/>
              </a:xfrm>
              <a:prstGeom prst="rect">
                <a:avLst/>
              </a:prstGeom>
              <a:grpFill/>
              <a:ln w="63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1195" name="Straight Connector 1194"/>
              <p:cNvCxnSpPr/>
              <p:nvPr/>
            </p:nvCxnSpPr>
            <p:spPr bwMode="auto">
              <a:xfrm rot="16200000" flipH="1">
                <a:off x="5868194"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96" name="Straight Connector 1195"/>
              <p:cNvCxnSpPr/>
              <p:nvPr/>
            </p:nvCxnSpPr>
            <p:spPr bwMode="auto">
              <a:xfrm rot="16200000" flipH="1">
                <a:off x="57142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97" name="Straight Connector 1196"/>
              <p:cNvCxnSpPr/>
              <p:nvPr/>
            </p:nvCxnSpPr>
            <p:spPr bwMode="auto">
              <a:xfrm rot="16200000" flipH="1">
                <a:off x="60190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98" name="Straight Connector 1197"/>
              <p:cNvCxnSpPr/>
              <p:nvPr/>
            </p:nvCxnSpPr>
            <p:spPr bwMode="auto">
              <a:xfrm rot="10800000">
                <a:off x="5865812" y="2284412"/>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199" name="Straight Connector 1198"/>
              <p:cNvCxnSpPr/>
              <p:nvPr/>
            </p:nvCxnSpPr>
            <p:spPr bwMode="auto">
              <a:xfrm rot="10800000">
                <a:off x="5862636" y="2438400"/>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200" name="Straight Connector 1199"/>
              <p:cNvCxnSpPr/>
              <p:nvPr/>
            </p:nvCxnSpPr>
            <p:spPr bwMode="auto">
              <a:xfrm rot="10800000">
                <a:off x="5859460" y="2590800"/>
                <a:ext cx="611188" cy="1588"/>
              </a:xfrm>
              <a:prstGeom prst="line">
                <a:avLst/>
              </a:prstGeom>
              <a:grpFill/>
              <a:ln w="6350" cap="flat" cmpd="sng" algn="ctr">
                <a:solidFill>
                  <a:srgbClr val="0000FF"/>
                </a:solidFill>
                <a:prstDash val="solid"/>
                <a:round/>
                <a:headEnd type="none" w="med" len="med"/>
                <a:tailEnd type="none" w="med" len="med"/>
              </a:ln>
              <a:effectLst/>
            </p:spPr>
          </p:cxnSp>
        </p:grpSp>
        <p:grpSp>
          <p:nvGrpSpPr>
            <p:cNvPr id="1138" name="Group 243"/>
            <p:cNvGrpSpPr/>
            <p:nvPr/>
          </p:nvGrpSpPr>
          <p:grpSpPr>
            <a:xfrm>
              <a:off x="6705600" y="4114800"/>
              <a:ext cx="617540" cy="609600"/>
              <a:chOff x="5859460" y="2133600"/>
              <a:chExt cx="617540" cy="609600"/>
            </a:xfrm>
            <a:grpFill/>
          </p:grpSpPr>
          <p:sp>
            <p:nvSpPr>
              <p:cNvPr id="1187" name="Rectangle 1186"/>
              <p:cNvSpPr/>
              <p:nvPr/>
            </p:nvSpPr>
            <p:spPr bwMode="auto">
              <a:xfrm>
                <a:off x="5867400" y="2133600"/>
                <a:ext cx="609600" cy="609600"/>
              </a:xfrm>
              <a:prstGeom prst="rect">
                <a:avLst/>
              </a:prstGeom>
              <a:grpFill/>
              <a:ln w="63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1188" name="Straight Connector 1187"/>
              <p:cNvCxnSpPr/>
              <p:nvPr/>
            </p:nvCxnSpPr>
            <p:spPr bwMode="auto">
              <a:xfrm rot="16200000" flipH="1">
                <a:off x="5868194"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89" name="Straight Connector 1188"/>
              <p:cNvCxnSpPr/>
              <p:nvPr/>
            </p:nvCxnSpPr>
            <p:spPr bwMode="auto">
              <a:xfrm rot="16200000" flipH="1">
                <a:off x="57142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90" name="Straight Connector 1189"/>
              <p:cNvCxnSpPr/>
              <p:nvPr/>
            </p:nvCxnSpPr>
            <p:spPr bwMode="auto">
              <a:xfrm rot="16200000" flipH="1">
                <a:off x="60190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91" name="Straight Connector 1190"/>
              <p:cNvCxnSpPr/>
              <p:nvPr/>
            </p:nvCxnSpPr>
            <p:spPr bwMode="auto">
              <a:xfrm rot="10800000">
                <a:off x="5865812" y="2284412"/>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192" name="Straight Connector 1191"/>
              <p:cNvCxnSpPr/>
              <p:nvPr/>
            </p:nvCxnSpPr>
            <p:spPr bwMode="auto">
              <a:xfrm rot="10800000">
                <a:off x="5862636" y="2438400"/>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193" name="Straight Connector 1192"/>
              <p:cNvCxnSpPr/>
              <p:nvPr/>
            </p:nvCxnSpPr>
            <p:spPr bwMode="auto">
              <a:xfrm rot="10800000">
                <a:off x="5859460" y="2590800"/>
                <a:ext cx="611188" cy="1588"/>
              </a:xfrm>
              <a:prstGeom prst="line">
                <a:avLst/>
              </a:prstGeom>
              <a:grpFill/>
              <a:ln w="6350" cap="flat" cmpd="sng" algn="ctr">
                <a:solidFill>
                  <a:srgbClr val="0000FF"/>
                </a:solidFill>
                <a:prstDash val="solid"/>
                <a:round/>
                <a:headEnd type="none" w="med" len="med"/>
                <a:tailEnd type="none" w="med" len="med"/>
              </a:ln>
              <a:effectLst/>
            </p:spPr>
          </p:cxnSp>
        </p:grpSp>
        <p:grpSp>
          <p:nvGrpSpPr>
            <p:cNvPr id="1139" name="Group 251"/>
            <p:cNvGrpSpPr/>
            <p:nvPr/>
          </p:nvGrpSpPr>
          <p:grpSpPr>
            <a:xfrm>
              <a:off x="7315200" y="4114800"/>
              <a:ext cx="617540" cy="609600"/>
              <a:chOff x="5859460" y="2133600"/>
              <a:chExt cx="617540" cy="609600"/>
            </a:xfrm>
            <a:grpFill/>
          </p:grpSpPr>
          <p:sp>
            <p:nvSpPr>
              <p:cNvPr id="1180" name="Rectangle 1179"/>
              <p:cNvSpPr/>
              <p:nvPr/>
            </p:nvSpPr>
            <p:spPr bwMode="auto">
              <a:xfrm>
                <a:off x="5867400" y="2133600"/>
                <a:ext cx="609600" cy="609600"/>
              </a:xfrm>
              <a:prstGeom prst="rect">
                <a:avLst/>
              </a:prstGeom>
              <a:grpFill/>
              <a:ln w="63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1181" name="Straight Connector 1180"/>
              <p:cNvCxnSpPr/>
              <p:nvPr/>
            </p:nvCxnSpPr>
            <p:spPr bwMode="auto">
              <a:xfrm rot="16200000" flipH="1">
                <a:off x="5868194"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82" name="Straight Connector 1181"/>
              <p:cNvCxnSpPr/>
              <p:nvPr/>
            </p:nvCxnSpPr>
            <p:spPr bwMode="auto">
              <a:xfrm rot="16200000" flipH="1">
                <a:off x="57142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83" name="Straight Connector 1182"/>
              <p:cNvCxnSpPr/>
              <p:nvPr/>
            </p:nvCxnSpPr>
            <p:spPr bwMode="auto">
              <a:xfrm rot="16200000" flipH="1">
                <a:off x="60190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84" name="Straight Connector 1183"/>
              <p:cNvCxnSpPr/>
              <p:nvPr/>
            </p:nvCxnSpPr>
            <p:spPr bwMode="auto">
              <a:xfrm rot="10800000">
                <a:off x="5865812" y="2284412"/>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185" name="Straight Connector 1184"/>
              <p:cNvCxnSpPr/>
              <p:nvPr/>
            </p:nvCxnSpPr>
            <p:spPr bwMode="auto">
              <a:xfrm rot="10800000">
                <a:off x="5862636" y="2438400"/>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186" name="Straight Connector 1185"/>
              <p:cNvCxnSpPr/>
              <p:nvPr/>
            </p:nvCxnSpPr>
            <p:spPr bwMode="auto">
              <a:xfrm rot="10800000">
                <a:off x="5859460" y="2590800"/>
                <a:ext cx="611188" cy="1588"/>
              </a:xfrm>
              <a:prstGeom prst="line">
                <a:avLst/>
              </a:prstGeom>
              <a:grpFill/>
              <a:ln w="6350" cap="flat" cmpd="sng" algn="ctr">
                <a:solidFill>
                  <a:srgbClr val="0000FF"/>
                </a:solidFill>
                <a:prstDash val="solid"/>
                <a:round/>
                <a:headEnd type="none" w="med" len="med"/>
                <a:tailEnd type="none" w="med" len="med"/>
              </a:ln>
              <a:effectLst/>
            </p:spPr>
          </p:cxnSp>
        </p:grpSp>
        <p:grpSp>
          <p:nvGrpSpPr>
            <p:cNvPr id="1140" name="Group 331"/>
            <p:cNvGrpSpPr/>
            <p:nvPr/>
          </p:nvGrpSpPr>
          <p:grpSpPr>
            <a:xfrm>
              <a:off x="6705600" y="3505200"/>
              <a:ext cx="617540" cy="609600"/>
              <a:chOff x="5859460" y="2133600"/>
              <a:chExt cx="617540" cy="609600"/>
            </a:xfrm>
            <a:grpFill/>
          </p:grpSpPr>
          <p:sp>
            <p:nvSpPr>
              <p:cNvPr id="1173" name="Rectangle 1172"/>
              <p:cNvSpPr/>
              <p:nvPr/>
            </p:nvSpPr>
            <p:spPr bwMode="auto">
              <a:xfrm>
                <a:off x="5867400" y="2133600"/>
                <a:ext cx="609600" cy="609600"/>
              </a:xfrm>
              <a:prstGeom prst="rect">
                <a:avLst/>
              </a:prstGeom>
              <a:grpFill/>
              <a:ln w="63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1174" name="Straight Connector 1173"/>
              <p:cNvCxnSpPr/>
              <p:nvPr/>
            </p:nvCxnSpPr>
            <p:spPr bwMode="auto">
              <a:xfrm rot="16200000" flipH="1">
                <a:off x="5868194"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75" name="Straight Connector 1174"/>
              <p:cNvCxnSpPr/>
              <p:nvPr/>
            </p:nvCxnSpPr>
            <p:spPr bwMode="auto">
              <a:xfrm rot="16200000" flipH="1">
                <a:off x="57142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76" name="Straight Connector 1175"/>
              <p:cNvCxnSpPr/>
              <p:nvPr/>
            </p:nvCxnSpPr>
            <p:spPr bwMode="auto">
              <a:xfrm rot="16200000" flipH="1">
                <a:off x="60190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77" name="Straight Connector 1176"/>
              <p:cNvCxnSpPr/>
              <p:nvPr/>
            </p:nvCxnSpPr>
            <p:spPr bwMode="auto">
              <a:xfrm rot="10800000">
                <a:off x="5865812" y="2284412"/>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178" name="Straight Connector 1177"/>
              <p:cNvCxnSpPr/>
              <p:nvPr/>
            </p:nvCxnSpPr>
            <p:spPr bwMode="auto">
              <a:xfrm rot="10800000">
                <a:off x="5862636" y="2438400"/>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179" name="Straight Connector 1178"/>
              <p:cNvCxnSpPr/>
              <p:nvPr/>
            </p:nvCxnSpPr>
            <p:spPr bwMode="auto">
              <a:xfrm rot="10800000">
                <a:off x="5859460" y="2590800"/>
                <a:ext cx="611188" cy="1588"/>
              </a:xfrm>
              <a:prstGeom prst="line">
                <a:avLst/>
              </a:prstGeom>
              <a:grpFill/>
              <a:ln w="6350" cap="flat" cmpd="sng" algn="ctr">
                <a:solidFill>
                  <a:srgbClr val="0000FF"/>
                </a:solidFill>
                <a:prstDash val="solid"/>
                <a:round/>
                <a:headEnd type="none" w="med" len="med"/>
                <a:tailEnd type="none" w="med" len="med"/>
              </a:ln>
              <a:effectLst/>
            </p:spPr>
          </p:cxnSp>
        </p:grpSp>
        <p:grpSp>
          <p:nvGrpSpPr>
            <p:cNvPr id="1141" name="Group 339"/>
            <p:cNvGrpSpPr/>
            <p:nvPr/>
          </p:nvGrpSpPr>
          <p:grpSpPr>
            <a:xfrm>
              <a:off x="7315200" y="3505200"/>
              <a:ext cx="617540" cy="609600"/>
              <a:chOff x="5859460" y="2133600"/>
              <a:chExt cx="617540" cy="609600"/>
            </a:xfrm>
            <a:grpFill/>
          </p:grpSpPr>
          <p:sp>
            <p:nvSpPr>
              <p:cNvPr id="1166" name="Rectangle 1165"/>
              <p:cNvSpPr/>
              <p:nvPr/>
            </p:nvSpPr>
            <p:spPr bwMode="auto">
              <a:xfrm>
                <a:off x="5867400" y="2133600"/>
                <a:ext cx="609600" cy="609600"/>
              </a:xfrm>
              <a:prstGeom prst="rect">
                <a:avLst/>
              </a:prstGeom>
              <a:grpFill/>
              <a:ln w="63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1167" name="Straight Connector 1166"/>
              <p:cNvCxnSpPr/>
              <p:nvPr/>
            </p:nvCxnSpPr>
            <p:spPr bwMode="auto">
              <a:xfrm rot="16200000" flipH="1">
                <a:off x="5868194"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68" name="Straight Connector 1167"/>
              <p:cNvCxnSpPr/>
              <p:nvPr/>
            </p:nvCxnSpPr>
            <p:spPr bwMode="auto">
              <a:xfrm rot="16200000" flipH="1">
                <a:off x="57142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69" name="Straight Connector 1168"/>
              <p:cNvCxnSpPr/>
              <p:nvPr/>
            </p:nvCxnSpPr>
            <p:spPr bwMode="auto">
              <a:xfrm rot="16200000" flipH="1">
                <a:off x="60190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70" name="Straight Connector 1169"/>
              <p:cNvCxnSpPr/>
              <p:nvPr/>
            </p:nvCxnSpPr>
            <p:spPr bwMode="auto">
              <a:xfrm rot="10800000">
                <a:off x="5865812" y="2284412"/>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171" name="Straight Connector 1170"/>
              <p:cNvCxnSpPr/>
              <p:nvPr/>
            </p:nvCxnSpPr>
            <p:spPr bwMode="auto">
              <a:xfrm rot="10800000">
                <a:off x="5862636" y="2438400"/>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172" name="Straight Connector 1171"/>
              <p:cNvCxnSpPr/>
              <p:nvPr/>
            </p:nvCxnSpPr>
            <p:spPr bwMode="auto">
              <a:xfrm rot="10800000">
                <a:off x="5859460" y="2590800"/>
                <a:ext cx="611188" cy="1588"/>
              </a:xfrm>
              <a:prstGeom prst="line">
                <a:avLst/>
              </a:prstGeom>
              <a:grpFill/>
              <a:ln w="6350" cap="flat" cmpd="sng" algn="ctr">
                <a:solidFill>
                  <a:srgbClr val="0000FF"/>
                </a:solidFill>
                <a:prstDash val="solid"/>
                <a:round/>
                <a:headEnd type="none" w="med" len="med"/>
                <a:tailEnd type="none" w="med" len="med"/>
              </a:ln>
              <a:effectLst/>
            </p:spPr>
          </p:cxnSp>
        </p:grpSp>
        <p:grpSp>
          <p:nvGrpSpPr>
            <p:cNvPr id="1142" name="Group 323"/>
            <p:cNvGrpSpPr/>
            <p:nvPr/>
          </p:nvGrpSpPr>
          <p:grpSpPr>
            <a:xfrm>
              <a:off x="6096000" y="4114800"/>
              <a:ext cx="617540" cy="609600"/>
              <a:chOff x="5859460" y="2133600"/>
              <a:chExt cx="617540" cy="609600"/>
            </a:xfrm>
            <a:grpFill/>
          </p:grpSpPr>
          <p:sp>
            <p:nvSpPr>
              <p:cNvPr id="1159" name="Rectangle 1158"/>
              <p:cNvSpPr/>
              <p:nvPr/>
            </p:nvSpPr>
            <p:spPr bwMode="auto">
              <a:xfrm>
                <a:off x="5867400" y="2133600"/>
                <a:ext cx="609600" cy="609600"/>
              </a:xfrm>
              <a:prstGeom prst="rect">
                <a:avLst/>
              </a:prstGeom>
              <a:grpFill/>
              <a:ln w="63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1160" name="Straight Connector 1159"/>
              <p:cNvCxnSpPr/>
              <p:nvPr/>
            </p:nvCxnSpPr>
            <p:spPr bwMode="auto">
              <a:xfrm rot="16200000" flipH="1">
                <a:off x="5868194"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61" name="Straight Connector 1160"/>
              <p:cNvCxnSpPr/>
              <p:nvPr/>
            </p:nvCxnSpPr>
            <p:spPr bwMode="auto">
              <a:xfrm rot="16200000" flipH="1">
                <a:off x="57142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62" name="Straight Connector 1161"/>
              <p:cNvCxnSpPr/>
              <p:nvPr/>
            </p:nvCxnSpPr>
            <p:spPr bwMode="auto">
              <a:xfrm rot="16200000" flipH="1">
                <a:off x="60190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63" name="Straight Connector 1162"/>
              <p:cNvCxnSpPr/>
              <p:nvPr/>
            </p:nvCxnSpPr>
            <p:spPr bwMode="auto">
              <a:xfrm rot="10800000">
                <a:off x="5865812" y="2284412"/>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164" name="Straight Connector 1163"/>
              <p:cNvCxnSpPr/>
              <p:nvPr/>
            </p:nvCxnSpPr>
            <p:spPr bwMode="auto">
              <a:xfrm rot="10800000">
                <a:off x="5862636" y="2438400"/>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165" name="Straight Connector 1164"/>
              <p:cNvCxnSpPr/>
              <p:nvPr/>
            </p:nvCxnSpPr>
            <p:spPr bwMode="auto">
              <a:xfrm rot="10800000">
                <a:off x="5859460" y="2590800"/>
                <a:ext cx="611188" cy="1588"/>
              </a:xfrm>
              <a:prstGeom prst="line">
                <a:avLst/>
              </a:prstGeom>
              <a:grpFill/>
              <a:ln w="6350" cap="flat" cmpd="sng" algn="ctr">
                <a:solidFill>
                  <a:srgbClr val="0000FF"/>
                </a:solidFill>
                <a:prstDash val="solid"/>
                <a:round/>
                <a:headEnd type="none" w="med" len="med"/>
                <a:tailEnd type="none" w="med" len="med"/>
              </a:ln>
              <a:effectLst/>
            </p:spPr>
          </p:cxnSp>
        </p:grpSp>
        <p:grpSp>
          <p:nvGrpSpPr>
            <p:cNvPr id="1143" name="Group 315"/>
            <p:cNvGrpSpPr/>
            <p:nvPr/>
          </p:nvGrpSpPr>
          <p:grpSpPr>
            <a:xfrm>
              <a:off x="6096000" y="2895600"/>
              <a:ext cx="617540" cy="609600"/>
              <a:chOff x="5859460" y="2133600"/>
              <a:chExt cx="617540" cy="609600"/>
            </a:xfrm>
            <a:grpFill/>
          </p:grpSpPr>
          <p:sp>
            <p:nvSpPr>
              <p:cNvPr id="1152" name="Rectangle 1151"/>
              <p:cNvSpPr/>
              <p:nvPr/>
            </p:nvSpPr>
            <p:spPr bwMode="auto">
              <a:xfrm>
                <a:off x="5867400" y="2133600"/>
                <a:ext cx="609600" cy="609600"/>
              </a:xfrm>
              <a:prstGeom prst="rect">
                <a:avLst/>
              </a:prstGeom>
              <a:grpFill/>
              <a:ln w="63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1153" name="Straight Connector 1152"/>
              <p:cNvCxnSpPr/>
              <p:nvPr/>
            </p:nvCxnSpPr>
            <p:spPr bwMode="auto">
              <a:xfrm rot="16200000" flipH="1">
                <a:off x="5868194"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54" name="Straight Connector 1153"/>
              <p:cNvCxnSpPr/>
              <p:nvPr/>
            </p:nvCxnSpPr>
            <p:spPr bwMode="auto">
              <a:xfrm rot="16200000" flipH="1">
                <a:off x="57142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55" name="Straight Connector 1154"/>
              <p:cNvCxnSpPr/>
              <p:nvPr/>
            </p:nvCxnSpPr>
            <p:spPr bwMode="auto">
              <a:xfrm rot="16200000" flipH="1">
                <a:off x="60190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56" name="Straight Connector 1155"/>
              <p:cNvCxnSpPr/>
              <p:nvPr/>
            </p:nvCxnSpPr>
            <p:spPr bwMode="auto">
              <a:xfrm rot="10800000">
                <a:off x="5865812" y="2284412"/>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157" name="Straight Connector 1156"/>
              <p:cNvCxnSpPr/>
              <p:nvPr/>
            </p:nvCxnSpPr>
            <p:spPr bwMode="auto">
              <a:xfrm rot="10800000">
                <a:off x="5862636" y="2438400"/>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158" name="Straight Connector 1157"/>
              <p:cNvCxnSpPr/>
              <p:nvPr/>
            </p:nvCxnSpPr>
            <p:spPr bwMode="auto">
              <a:xfrm rot="10800000">
                <a:off x="5859460" y="2590800"/>
                <a:ext cx="611188" cy="1588"/>
              </a:xfrm>
              <a:prstGeom prst="line">
                <a:avLst/>
              </a:prstGeom>
              <a:grpFill/>
              <a:ln w="6350" cap="flat" cmpd="sng" algn="ctr">
                <a:solidFill>
                  <a:srgbClr val="0000FF"/>
                </a:solidFill>
                <a:prstDash val="solid"/>
                <a:round/>
                <a:headEnd type="none" w="med" len="med"/>
                <a:tailEnd type="none" w="med" len="med"/>
              </a:ln>
              <a:effectLst/>
            </p:spPr>
          </p:cxnSp>
        </p:grpSp>
        <p:grpSp>
          <p:nvGrpSpPr>
            <p:cNvPr id="1144" name="Group 259"/>
            <p:cNvGrpSpPr/>
            <p:nvPr/>
          </p:nvGrpSpPr>
          <p:grpSpPr>
            <a:xfrm>
              <a:off x="6705600" y="2895600"/>
              <a:ext cx="617540" cy="609600"/>
              <a:chOff x="5859460" y="2133600"/>
              <a:chExt cx="617540" cy="609600"/>
            </a:xfrm>
            <a:grpFill/>
          </p:grpSpPr>
          <p:sp>
            <p:nvSpPr>
              <p:cNvPr id="1145" name="Rectangle 1144"/>
              <p:cNvSpPr/>
              <p:nvPr/>
            </p:nvSpPr>
            <p:spPr bwMode="auto">
              <a:xfrm>
                <a:off x="5867400" y="2133600"/>
                <a:ext cx="609600" cy="609600"/>
              </a:xfrm>
              <a:prstGeom prst="rect">
                <a:avLst/>
              </a:prstGeom>
              <a:grpFill/>
              <a:ln w="63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1146" name="Straight Connector 1145"/>
              <p:cNvCxnSpPr/>
              <p:nvPr/>
            </p:nvCxnSpPr>
            <p:spPr bwMode="auto">
              <a:xfrm rot="16200000" flipH="1">
                <a:off x="5868194"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47" name="Straight Connector 1146"/>
              <p:cNvCxnSpPr/>
              <p:nvPr/>
            </p:nvCxnSpPr>
            <p:spPr bwMode="auto">
              <a:xfrm rot="16200000" flipH="1">
                <a:off x="57142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48" name="Straight Connector 1147"/>
              <p:cNvCxnSpPr/>
              <p:nvPr/>
            </p:nvCxnSpPr>
            <p:spPr bwMode="auto">
              <a:xfrm rot="16200000" flipH="1">
                <a:off x="6019006" y="2437606"/>
                <a:ext cx="609600" cy="1588"/>
              </a:xfrm>
              <a:prstGeom prst="line">
                <a:avLst/>
              </a:prstGeom>
              <a:grpFill/>
              <a:ln w="6350" cap="flat" cmpd="sng" algn="ctr">
                <a:solidFill>
                  <a:srgbClr val="0000FF"/>
                </a:solidFill>
                <a:prstDash val="solid"/>
                <a:round/>
                <a:headEnd type="none" w="med" len="med"/>
                <a:tailEnd type="none" w="med" len="med"/>
              </a:ln>
              <a:effectLst/>
            </p:spPr>
          </p:cxnSp>
          <p:cxnSp>
            <p:nvCxnSpPr>
              <p:cNvPr id="1149" name="Straight Connector 1148"/>
              <p:cNvCxnSpPr/>
              <p:nvPr/>
            </p:nvCxnSpPr>
            <p:spPr bwMode="auto">
              <a:xfrm rot="10800000">
                <a:off x="5865812" y="2284412"/>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150" name="Straight Connector 1149"/>
              <p:cNvCxnSpPr/>
              <p:nvPr/>
            </p:nvCxnSpPr>
            <p:spPr bwMode="auto">
              <a:xfrm rot="10800000">
                <a:off x="5862636" y="2438400"/>
                <a:ext cx="611188" cy="1588"/>
              </a:xfrm>
              <a:prstGeom prst="line">
                <a:avLst/>
              </a:prstGeom>
              <a:grpFill/>
              <a:ln w="6350" cap="flat" cmpd="sng" algn="ctr">
                <a:solidFill>
                  <a:srgbClr val="0000FF"/>
                </a:solidFill>
                <a:prstDash val="solid"/>
                <a:round/>
                <a:headEnd type="none" w="med" len="med"/>
                <a:tailEnd type="none" w="med" len="med"/>
              </a:ln>
              <a:effectLst/>
            </p:spPr>
          </p:cxnSp>
          <p:cxnSp>
            <p:nvCxnSpPr>
              <p:cNvPr id="1151" name="Straight Connector 1150"/>
              <p:cNvCxnSpPr/>
              <p:nvPr/>
            </p:nvCxnSpPr>
            <p:spPr bwMode="auto">
              <a:xfrm rot="10800000">
                <a:off x="5859460" y="2590800"/>
                <a:ext cx="611188" cy="1588"/>
              </a:xfrm>
              <a:prstGeom prst="line">
                <a:avLst/>
              </a:prstGeom>
              <a:grpFill/>
              <a:ln w="6350" cap="flat" cmpd="sng" algn="ctr">
                <a:solidFill>
                  <a:srgbClr val="0000FF"/>
                </a:solidFill>
                <a:prstDash val="solid"/>
                <a:round/>
                <a:headEnd type="none" w="med" len="med"/>
                <a:tailEnd type="none" w="med" len="med"/>
              </a:ln>
              <a:effectLst/>
            </p:spPr>
          </p:cxnSp>
        </p:grpSp>
      </p:grpSp>
      <p:sp>
        <p:nvSpPr>
          <p:cNvPr id="1230" name="Rectangle 1229"/>
          <p:cNvSpPr/>
          <p:nvPr/>
        </p:nvSpPr>
        <p:spPr bwMode="auto">
          <a:xfrm>
            <a:off x="4953000" y="1524000"/>
            <a:ext cx="3810000" cy="3810000"/>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grpSp>
        <p:nvGrpSpPr>
          <p:cNvPr id="1232" name="Group 675"/>
          <p:cNvGrpSpPr/>
          <p:nvPr/>
        </p:nvGrpSpPr>
        <p:grpSpPr>
          <a:xfrm>
            <a:off x="6096000" y="2514600"/>
            <a:ext cx="1524000" cy="1828800"/>
            <a:chOff x="9601200" y="4800600"/>
            <a:chExt cx="1524000" cy="1828800"/>
          </a:xfrm>
        </p:grpSpPr>
        <p:sp>
          <p:nvSpPr>
            <p:cNvPr id="1233" name="Rectangle 1232"/>
            <p:cNvSpPr/>
            <p:nvPr/>
          </p:nvSpPr>
          <p:spPr bwMode="auto">
            <a:xfrm>
              <a:off x="9901236" y="5410200"/>
              <a:ext cx="1222376" cy="609600"/>
            </a:xfrm>
            <a:prstGeom prst="rect">
              <a:avLst/>
            </a:prstGeom>
            <a:solidFill>
              <a:srgbClr val="FFDFEF"/>
            </a:solidFill>
            <a:ln w="12700" cap="flat" cmpd="sng" algn="ctr">
              <a:solidFill>
                <a:srgbClr val="FF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sp>
          <p:nvSpPr>
            <p:cNvPr id="1234" name="Rectangle 1233"/>
            <p:cNvSpPr/>
            <p:nvPr/>
          </p:nvSpPr>
          <p:spPr bwMode="auto">
            <a:xfrm>
              <a:off x="9610728" y="6019800"/>
              <a:ext cx="609600" cy="609600"/>
            </a:xfrm>
            <a:prstGeom prst="rect">
              <a:avLst/>
            </a:prstGeom>
            <a:solidFill>
              <a:srgbClr val="FFDFEF"/>
            </a:solidFill>
            <a:ln w="12700" cap="flat" cmpd="sng" algn="ctr">
              <a:solidFill>
                <a:srgbClr val="FF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1235" name="Straight Connector 1234"/>
            <p:cNvCxnSpPr/>
            <p:nvPr/>
          </p:nvCxnSpPr>
          <p:spPr bwMode="auto">
            <a:xfrm rot="16200000" flipH="1">
              <a:off x="9611522" y="63238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36" name="Straight Connector 1235"/>
            <p:cNvCxnSpPr/>
            <p:nvPr/>
          </p:nvCxnSpPr>
          <p:spPr bwMode="auto">
            <a:xfrm rot="16200000" flipH="1">
              <a:off x="9381334" y="63238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37" name="Straight Connector 1236"/>
            <p:cNvCxnSpPr/>
            <p:nvPr/>
          </p:nvCxnSpPr>
          <p:spPr bwMode="auto">
            <a:xfrm rot="16200000" flipH="1">
              <a:off x="9457534" y="63238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38" name="Straight Connector 1237"/>
            <p:cNvCxnSpPr/>
            <p:nvPr/>
          </p:nvCxnSpPr>
          <p:spPr bwMode="auto">
            <a:xfrm rot="16200000" flipH="1">
              <a:off x="9533734" y="63238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39" name="Straight Connector 1238"/>
            <p:cNvCxnSpPr/>
            <p:nvPr/>
          </p:nvCxnSpPr>
          <p:spPr bwMode="auto">
            <a:xfrm rot="16200000" flipH="1">
              <a:off x="9687722" y="63238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40" name="Straight Connector 1239"/>
            <p:cNvCxnSpPr/>
            <p:nvPr/>
          </p:nvCxnSpPr>
          <p:spPr bwMode="auto">
            <a:xfrm rot="16200000" flipH="1">
              <a:off x="9762334" y="63238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41" name="Straight Connector 1240"/>
            <p:cNvCxnSpPr/>
            <p:nvPr/>
          </p:nvCxnSpPr>
          <p:spPr bwMode="auto">
            <a:xfrm rot="16200000" flipH="1">
              <a:off x="9840122" y="63238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42" name="Straight Connector 1241"/>
            <p:cNvCxnSpPr/>
            <p:nvPr/>
          </p:nvCxnSpPr>
          <p:spPr bwMode="auto">
            <a:xfrm rot="10800000">
              <a:off x="9610728" y="6094412"/>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43" name="Straight Connector 1242"/>
            <p:cNvCxnSpPr/>
            <p:nvPr/>
          </p:nvCxnSpPr>
          <p:spPr bwMode="auto">
            <a:xfrm rot="10800000">
              <a:off x="9609140" y="6170612"/>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44" name="Straight Connector 1243"/>
            <p:cNvCxnSpPr/>
            <p:nvPr/>
          </p:nvCxnSpPr>
          <p:spPr bwMode="auto">
            <a:xfrm rot="10800000">
              <a:off x="9607552" y="6246812"/>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45" name="Straight Connector 1244"/>
            <p:cNvCxnSpPr/>
            <p:nvPr/>
          </p:nvCxnSpPr>
          <p:spPr bwMode="auto">
            <a:xfrm rot="10800000">
              <a:off x="9605964" y="63246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46" name="Straight Connector 1245"/>
            <p:cNvCxnSpPr/>
            <p:nvPr/>
          </p:nvCxnSpPr>
          <p:spPr bwMode="auto">
            <a:xfrm rot="10800000">
              <a:off x="9604376" y="64008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47" name="Straight Connector 1246"/>
            <p:cNvCxnSpPr/>
            <p:nvPr/>
          </p:nvCxnSpPr>
          <p:spPr bwMode="auto">
            <a:xfrm rot="10800000">
              <a:off x="9602788" y="64770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48" name="Straight Connector 1247"/>
            <p:cNvCxnSpPr/>
            <p:nvPr/>
          </p:nvCxnSpPr>
          <p:spPr bwMode="auto">
            <a:xfrm rot="10800000">
              <a:off x="9601200" y="65532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49" name="Straight Connector 1248"/>
            <p:cNvCxnSpPr/>
            <p:nvPr/>
          </p:nvCxnSpPr>
          <p:spPr bwMode="auto">
            <a:xfrm rot="16200000" flipH="1">
              <a:off x="9905206" y="57142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50" name="Straight Connector 1249"/>
            <p:cNvCxnSpPr/>
            <p:nvPr/>
          </p:nvCxnSpPr>
          <p:spPr bwMode="auto">
            <a:xfrm rot="16200000" flipH="1">
              <a:off x="9675018" y="57142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51" name="Straight Connector 1250"/>
            <p:cNvCxnSpPr/>
            <p:nvPr/>
          </p:nvCxnSpPr>
          <p:spPr bwMode="auto">
            <a:xfrm rot="16200000" flipH="1">
              <a:off x="9751218" y="57142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52" name="Straight Connector 1251"/>
            <p:cNvCxnSpPr/>
            <p:nvPr/>
          </p:nvCxnSpPr>
          <p:spPr bwMode="auto">
            <a:xfrm rot="16200000" flipH="1">
              <a:off x="9827418" y="57142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53" name="Straight Connector 1252"/>
            <p:cNvCxnSpPr/>
            <p:nvPr/>
          </p:nvCxnSpPr>
          <p:spPr bwMode="auto">
            <a:xfrm rot="16200000" flipH="1">
              <a:off x="9981406" y="57142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54" name="Straight Connector 1253"/>
            <p:cNvCxnSpPr/>
            <p:nvPr/>
          </p:nvCxnSpPr>
          <p:spPr bwMode="auto">
            <a:xfrm rot="16200000" flipH="1">
              <a:off x="10056018" y="57142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55" name="Straight Connector 1254"/>
            <p:cNvCxnSpPr/>
            <p:nvPr/>
          </p:nvCxnSpPr>
          <p:spPr bwMode="auto">
            <a:xfrm rot="16200000" flipH="1">
              <a:off x="10133806" y="57142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56" name="Straight Connector 1255"/>
            <p:cNvCxnSpPr/>
            <p:nvPr/>
          </p:nvCxnSpPr>
          <p:spPr bwMode="auto">
            <a:xfrm rot="10800000">
              <a:off x="9904412" y="5484812"/>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57" name="Straight Connector 1256"/>
            <p:cNvCxnSpPr/>
            <p:nvPr/>
          </p:nvCxnSpPr>
          <p:spPr bwMode="auto">
            <a:xfrm rot="10800000">
              <a:off x="9902824" y="5561012"/>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58" name="Straight Connector 1257"/>
            <p:cNvCxnSpPr/>
            <p:nvPr/>
          </p:nvCxnSpPr>
          <p:spPr bwMode="auto">
            <a:xfrm rot="10800000">
              <a:off x="9901236" y="5637212"/>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59" name="Straight Connector 1258"/>
            <p:cNvCxnSpPr/>
            <p:nvPr/>
          </p:nvCxnSpPr>
          <p:spPr bwMode="auto">
            <a:xfrm rot="10800000">
              <a:off x="9899648" y="57150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60" name="Straight Connector 1259"/>
            <p:cNvCxnSpPr/>
            <p:nvPr/>
          </p:nvCxnSpPr>
          <p:spPr bwMode="auto">
            <a:xfrm rot="10800000">
              <a:off x="9898060" y="57912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61" name="Straight Connector 1260"/>
            <p:cNvCxnSpPr/>
            <p:nvPr/>
          </p:nvCxnSpPr>
          <p:spPr bwMode="auto">
            <a:xfrm rot="10800000">
              <a:off x="9896472" y="58674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62" name="Straight Connector 1261"/>
            <p:cNvCxnSpPr/>
            <p:nvPr/>
          </p:nvCxnSpPr>
          <p:spPr bwMode="auto">
            <a:xfrm rot="10800000">
              <a:off x="9894884" y="59436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63" name="Straight Connector 1262"/>
            <p:cNvCxnSpPr/>
            <p:nvPr/>
          </p:nvCxnSpPr>
          <p:spPr bwMode="auto">
            <a:xfrm rot="16200000" flipH="1">
              <a:off x="10211594" y="57142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64" name="Straight Connector 1263"/>
            <p:cNvCxnSpPr/>
            <p:nvPr/>
          </p:nvCxnSpPr>
          <p:spPr bwMode="auto">
            <a:xfrm rot="16200000" flipH="1">
              <a:off x="10514806" y="57142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65" name="Straight Connector 1264"/>
            <p:cNvCxnSpPr/>
            <p:nvPr/>
          </p:nvCxnSpPr>
          <p:spPr bwMode="auto">
            <a:xfrm rot="16200000" flipH="1">
              <a:off x="10284618" y="57142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66" name="Straight Connector 1265"/>
            <p:cNvCxnSpPr/>
            <p:nvPr/>
          </p:nvCxnSpPr>
          <p:spPr bwMode="auto">
            <a:xfrm rot="16200000" flipH="1">
              <a:off x="10360818" y="57142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67" name="Straight Connector 1266"/>
            <p:cNvCxnSpPr/>
            <p:nvPr/>
          </p:nvCxnSpPr>
          <p:spPr bwMode="auto">
            <a:xfrm rot="16200000" flipH="1">
              <a:off x="10437018" y="57142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68" name="Straight Connector 1267"/>
            <p:cNvCxnSpPr/>
            <p:nvPr/>
          </p:nvCxnSpPr>
          <p:spPr bwMode="auto">
            <a:xfrm rot="16200000" flipH="1">
              <a:off x="10591006" y="57142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69" name="Straight Connector 1268"/>
            <p:cNvCxnSpPr/>
            <p:nvPr/>
          </p:nvCxnSpPr>
          <p:spPr bwMode="auto">
            <a:xfrm rot="16200000" flipH="1">
              <a:off x="10665618" y="57142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70" name="Straight Connector 1269"/>
            <p:cNvCxnSpPr/>
            <p:nvPr/>
          </p:nvCxnSpPr>
          <p:spPr bwMode="auto">
            <a:xfrm rot="16200000" flipH="1">
              <a:off x="10743406" y="57142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71" name="Straight Connector 1270"/>
            <p:cNvCxnSpPr/>
            <p:nvPr/>
          </p:nvCxnSpPr>
          <p:spPr bwMode="auto">
            <a:xfrm rot="10800000">
              <a:off x="10514012" y="5484812"/>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72" name="Straight Connector 1271"/>
            <p:cNvCxnSpPr/>
            <p:nvPr/>
          </p:nvCxnSpPr>
          <p:spPr bwMode="auto">
            <a:xfrm rot="10800000">
              <a:off x="10512424" y="5561012"/>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73" name="Straight Connector 1272"/>
            <p:cNvCxnSpPr/>
            <p:nvPr/>
          </p:nvCxnSpPr>
          <p:spPr bwMode="auto">
            <a:xfrm rot="10800000">
              <a:off x="10510836" y="5637212"/>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74" name="Straight Connector 1273"/>
            <p:cNvCxnSpPr/>
            <p:nvPr/>
          </p:nvCxnSpPr>
          <p:spPr bwMode="auto">
            <a:xfrm rot="10800000">
              <a:off x="10509248" y="57150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75" name="Straight Connector 1274"/>
            <p:cNvCxnSpPr/>
            <p:nvPr/>
          </p:nvCxnSpPr>
          <p:spPr bwMode="auto">
            <a:xfrm rot="10800000">
              <a:off x="10507660" y="57912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76" name="Straight Connector 1275"/>
            <p:cNvCxnSpPr/>
            <p:nvPr/>
          </p:nvCxnSpPr>
          <p:spPr bwMode="auto">
            <a:xfrm rot="10800000">
              <a:off x="10506072" y="58674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77" name="Straight Connector 1276"/>
            <p:cNvCxnSpPr/>
            <p:nvPr/>
          </p:nvCxnSpPr>
          <p:spPr bwMode="auto">
            <a:xfrm rot="10800000">
              <a:off x="10504484" y="59436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sp>
          <p:nvSpPr>
            <p:cNvPr id="1278" name="Rectangle 1277"/>
            <p:cNvSpPr/>
            <p:nvPr/>
          </p:nvSpPr>
          <p:spPr bwMode="auto">
            <a:xfrm>
              <a:off x="10209212" y="4800600"/>
              <a:ext cx="609600" cy="609600"/>
            </a:xfrm>
            <a:prstGeom prst="rect">
              <a:avLst/>
            </a:prstGeom>
            <a:solidFill>
              <a:srgbClr val="FFDFEF"/>
            </a:solidFill>
            <a:ln w="12700" cap="flat" cmpd="sng" algn="ctr">
              <a:solidFill>
                <a:srgbClr val="FF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1279" name="Straight Connector 1278"/>
            <p:cNvCxnSpPr/>
            <p:nvPr/>
          </p:nvCxnSpPr>
          <p:spPr bwMode="auto">
            <a:xfrm rot="16200000" flipH="1">
              <a:off x="10210006" y="51046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80" name="Straight Connector 1279"/>
            <p:cNvCxnSpPr/>
            <p:nvPr/>
          </p:nvCxnSpPr>
          <p:spPr bwMode="auto">
            <a:xfrm rot="16200000" flipH="1">
              <a:off x="9979818" y="51046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81" name="Straight Connector 1280"/>
            <p:cNvCxnSpPr/>
            <p:nvPr/>
          </p:nvCxnSpPr>
          <p:spPr bwMode="auto">
            <a:xfrm rot="16200000" flipH="1">
              <a:off x="10056018" y="51046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82" name="Straight Connector 1281"/>
            <p:cNvCxnSpPr/>
            <p:nvPr/>
          </p:nvCxnSpPr>
          <p:spPr bwMode="auto">
            <a:xfrm rot="16200000" flipH="1">
              <a:off x="10132218" y="51046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83" name="Straight Connector 1282"/>
            <p:cNvCxnSpPr/>
            <p:nvPr/>
          </p:nvCxnSpPr>
          <p:spPr bwMode="auto">
            <a:xfrm rot="16200000" flipH="1">
              <a:off x="10286206" y="51046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84" name="Straight Connector 1283"/>
            <p:cNvCxnSpPr/>
            <p:nvPr/>
          </p:nvCxnSpPr>
          <p:spPr bwMode="auto">
            <a:xfrm rot="16200000" flipH="1">
              <a:off x="10360818" y="51046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85" name="Straight Connector 1284"/>
            <p:cNvCxnSpPr/>
            <p:nvPr/>
          </p:nvCxnSpPr>
          <p:spPr bwMode="auto">
            <a:xfrm rot="16200000" flipH="1">
              <a:off x="10438606" y="51046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86" name="Straight Connector 1285"/>
            <p:cNvCxnSpPr/>
            <p:nvPr/>
          </p:nvCxnSpPr>
          <p:spPr bwMode="auto">
            <a:xfrm rot="10800000">
              <a:off x="10209212" y="4875212"/>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87" name="Straight Connector 1286"/>
            <p:cNvCxnSpPr/>
            <p:nvPr/>
          </p:nvCxnSpPr>
          <p:spPr bwMode="auto">
            <a:xfrm rot="10800000">
              <a:off x="10207624" y="4951412"/>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88" name="Straight Connector 1287"/>
            <p:cNvCxnSpPr/>
            <p:nvPr/>
          </p:nvCxnSpPr>
          <p:spPr bwMode="auto">
            <a:xfrm rot="10800000">
              <a:off x="10206036" y="5027612"/>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89" name="Straight Connector 1288"/>
            <p:cNvCxnSpPr/>
            <p:nvPr/>
          </p:nvCxnSpPr>
          <p:spPr bwMode="auto">
            <a:xfrm rot="10800000">
              <a:off x="10204448" y="51054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90" name="Straight Connector 1289"/>
            <p:cNvCxnSpPr/>
            <p:nvPr/>
          </p:nvCxnSpPr>
          <p:spPr bwMode="auto">
            <a:xfrm rot="10800000">
              <a:off x="10202860" y="51816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91" name="Straight Connector 1290"/>
            <p:cNvCxnSpPr/>
            <p:nvPr/>
          </p:nvCxnSpPr>
          <p:spPr bwMode="auto">
            <a:xfrm rot="10800000">
              <a:off x="10201272" y="52578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92" name="Straight Connector 1291"/>
            <p:cNvCxnSpPr/>
            <p:nvPr/>
          </p:nvCxnSpPr>
          <p:spPr bwMode="auto">
            <a:xfrm rot="10800000">
              <a:off x="10199684" y="53340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grpSp>
      <p:grpSp>
        <p:nvGrpSpPr>
          <p:cNvPr id="1293" name="Group 677"/>
          <p:cNvGrpSpPr/>
          <p:nvPr/>
        </p:nvGrpSpPr>
        <p:grpSpPr>
          <a:xfrm>
            <a:off x="6096000" y="2514600"/>
            <a:ext cx="1531940" cy="1828800"/>
            <a:chOff x="9372600" y="1600200"/>
            <a:chExt cx="1531940" cy="1828800"/>
          </a:xfrm>
        </p:grpSpPr>
        <p:sp>
          <p:nvSpPr>
            <p:cNvPr id="1294" name="Rectangle 1293"/>
            <p:cNvSpPr/>
            <p:nvPr/>
          </p:nvSpPr>
          <p:spPr bwMode="auto">
            <a:xfrm>
              <a:off x="9677400" y="2209800"/>
              <a:ext cx="1227140" cy="609600"/>
            </a:xfrm>
            <a:prstGeom prst="rect">
              <a:avLst/>
            </a:prstGeom>
            <a:solidFill>
              <a:srgbClr val="FFDFEF"/>
            </a:solidFill>
            <a:ln w="12700" cap="flat" cmpd="sng" algn="ctr">
              <a:solidFill>
                <a:srgbClr val="FF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1295" name="Straight Connector 1294"/>
            <p:cNvCxnSpPr/>
            <p:nvPr/>
          </p:nvCxnSpPr>
          <p:spPr bwMode="auto">
            <a:xfrm rot="16200000" flipH="1">
              <a:off x="10295734" y="25138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96" name="Straight Connector 1295"/>
            <p:cNvCxnSpPr/>
            <p:nvPr/>
          </p:nvCxnSpPr>
          <p:spPr bwMode="auto">
            <a:xfrm rot="16200000" flipH="1">
              <a:off x="10141746" y="25138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97" name="Straight Connector 1296"/>
            <p:cNvCxnSpPr/>
            <p:nvPr/>
          </p:nvCxnSpPr>
          <p:spPr bwMode="auto">
            <a:xfrm rot="16200000" flipH="1">
              <a:off x="10446546" y="25138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98" name="Straight Connector 1297"/>
            <p:cNvCxnSpPr/>
            <p:nvPr/>
          </p:nvCxnSpPr>
          <p:spPr bwMode="auto">
            <a:xfrm rot="10800000">
              <a:off x="10293352" y="2360612"/>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299" name="Straight Connector 1298"/>
            <p:cNvCxnSpPr/>
            <p:nvPr/>
          </p:nvCxnSpPr>
          <p:spPr bwMode="auto">
            <a:xfrm rot="10800000">
              <a:off x="10290176" y="25146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300" name="Straight Connector 1299"/>
            <p:cNvCxnSpPr/>
            <p:nvPr/>
          </p:nvCxnSpPr>
          <p:spPr bwMode="auto">
            <a:xfrm rot="10800000">
              <a:off x="10287000" y="26670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sp>
          <p:nvSpPr>
            <p:cNvPr id="1301" name="Rectangle 1300"/>
            <p:cNvSpPr/>
            <p:nvPr/>
          </p:nvSpPr>
          <p:spPr bwMode="auto">
            <a:xfrm>
              <a:off x="9990140" y="1600200"/>
              <a:ext cx="609600" cy="609600"/>
            </a:xfrm>
            <a:prstGeom prst="rect">
              <a:avLst/>
            </a:prstGeom>
            <a:solidFill>
              <a:srgbClr val="FFDFEF"/>
            </a:solidFill>
            <a:ln w="12700" cap="flat" cmpd="sng" algn="ctr">
              <a:solidFill>
                <a:srgbClr val="FF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1302" name="Straight Connector 1301"/>
            <p:cNvCxnSpPr/>
            <p:nvPr/>
          </p:nvCxnSpPr>
          <p:spPr bwMode="auto">
            <a:xfrm rot="5400000">
              <a:off x="9679385" y="2207815"/>
              <a:ext cx="1219200" cy="3970"/>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303" name="Straight Connector 1302"/>
            <p:cNvCxnSpPr/>
            <p:nvPr/>
          </p:nvCxnSpPr>
          <p:spPr bwMode="auto">
            <a:xfrm rot="16200000" flipH="1">
              <a:off x="9836946" y="19042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304" name="Straight Connector 1303"/>
            <p:cNvCxnSpPr/>
            <p:nvPr/>
          </p:nvCxnSpPr>
          <p:spPr bwMode="auto">
            <a:xfrm rot="16200000" flipH="1">
              <a:off x="10141746" y="19042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305" name="Straight Connector 1304"/>
            <p:cNvCxnSpPr/>
            <p:nvPr/>
          </p:nvCxnSpPr>
          <p:spPr bwMode="auto">
            <a:xfrm rot="10800000">
              <a:off x="9988552" y="1751012"/>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306" name="Straight Connector 1305"/>
            <p:cNvCxnSpPr/>
            <p:nvPr/>
          </p:nvCxnSpPr>
          <p:spPr bwMode="auto">
            <a:xfrm rot="10800000">
              <a:off x="9985376" y="19050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307" name="Straight Connector 1306"/>
            <p:cNvCxnSpPr/>
            <p:nvPr/>
          </p:nvCxnSpPr>
          <p:spPr bwMode="auto">
            <a:xfrm rot="10800000">
              <a:off x="9982200" y="20574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308" name="Straight Connector 1307"/>
            <p:cNvCxnSpPr/>
            <p:nvPr/>
          </p:nvCxnSpPr>
          <p:spPr bwMode="auto">
            <a:xfrm rot="16200000" flipH="1">
              <a:off x="9678194" y="25138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309" name="Straight Connector 1308"/>
            <p:cNvCxnSpPr/>
            <p:nvPr/>
          </p:nvCxnSpPr>
          <p:spPr bwMode="auto">
            <a:xfrm rot="16200000" flipH="1">
              <a:off x="9524206" y="25138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310" name="Straight Connector 1309"/>
            <p:cNvCxnSpPr/>
            <p:nvPr/>
          </p:nvCxnSpPr>
          <p:spPr bwMode="auto">
            <a:xfrm rot="16200000" flipH="1">
              <a:off x="9829006" y="25138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311" name="Straight Connector 1310"/>
            <p:cNvCxnSpPr/>
            <p:nvPr/>
          </p:nvCxnSpPr>
          <p:spPr bwMode="auto">
            <a:xfrm rot="10800000">
              <a:off x="9675812" y="2360612"/>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312" name="Straight Connector 1311"/>
            <p:cNvCxnSpPr/>
            <p:nvPr/>
          </p:nvCxnSpPr>
          <p:spPr bwMode="auto">
            <a:xfrm rot="10800000">
              <a:off x="9672636" y="25146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313" name="Straight Connector 1312"/>
            <p:cNvCxnSpPr/>
            <p:nvPr/>
          </p:nvCxnSpPr>
          <p:spPr bwMode="auto">
            <a:xfrm rot="10800000">
              <a:off x="9669460" y="26670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sp>
          <p:nvSpPr>
            <p:cNvPr id="1314" name="Rectangle 1313"/>
            <p:cNvSpPr/>
            <p:nvPr/>
          </p:nvSpPr>
          <p:spPr bwMode="auto">
            <a:xfrm>
              <a:off x="9380540" y="2819400"/>
              <a:ext cx="609600" cy="609600"/>
            </a:xfrm>
            <a:prstGeom prst="rect">
              <a:avLst/>
            </a:prstGeom>
            <a:solidFill>
              <a:srgbClr val="FFDFEF"/>
            </a:solidFill>
            <a:ln w="12700" cap="flat" cmpd="sng" algn="ctr">
              <a:solidFill>
                <a:srgbClr val="FF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1315" name="Straight Connector 1314"/>
            <p:cNvCxnSpPr/>
            <p:nvPr/>
          </p:nvCxnSpPr>
          <p:spPr bwMode="auto">
            <a:xfrm rot="16200000" flipH="1">
              <a:off x="9381334" y="31234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316" name="Straight Connector 1315"/>
            <p:cNvCxnSpPr/>
            <p:nvPr/>
          </p:nvCxnSpPr>
          <p:spPr bwMode="auto">
            <a:xfrm rot="16200000" flipH="1">
              <a:off x="9227346" y="31234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317" name="Straight Connector 1316"/>
            <p:cNvCxnSpPr/>
            <p:nvPr/>
          </p:nvCxnSpPr>
          <p:spPr bwMode="auto">
            <a:xfrm rot="16200000" flipH="1">
              <a:off x="9532146" y="31234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318" name="Straight Connector 1317"/>
            <p:cNvCxnSpPr/>
            <p:nvPr/>
          </p:nvCxnSpPr>
          <p:spPr bwMode="auto">
            <a:xfrm rot="10800000">
              <a:off x="9378952" y="2970212"/>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319" name="Straight Connector 1318"/>
            <p:cNvCxnSpPr/>
            <p:nvPr/>
          </p:nvCxnSpPr>
          <p:spPr bwMode="auto">
            <a:xfrm rot="10800000">
              <a:off x="9375776" y="31242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320" name="Straight Connector 1319"/>
            <p:cNvCxnSpPr/>
            <p:nvPr/>
          </p:nvCxnSpPr>
          <p:spPr bwMode="auto">
            <a:xfrm rot="10800000">
              <a:off x="9372600" y="32766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grpSp>
      <p:grpSp>
        <p:nvGrpSpPr>
          <p:cNvPr id="1321" name="Group 679"/>
          <p:cNvGrpSpPr/>
          <p:nvPr/>
        </p:nvGrpSpPr>
        <p:grpSpPr>
          <a:xfrm>
            <a:off x="6096000" y="2514600"/>
            <a:ext cx="1524000" cy="1828800"/>
            <a:chOff x="10820400" y="2514600"/>
            <a:chExt cx="1524000" cy="1828800"/>
          </a:xfrm>
        </p:grpSpPr>
        <p:sp>
          <p:nvSpPr>
            <p:cNvPr id="1322" name="Rectangle 1321"/>
            <p:cNvSpPr/>
            <p:nvPr/>
          </p:nvSpPr>
          <p:spPr bwMode="auto">
            <a:xfrm>
              <a:off x="11125200" y="3124200"/>
              <a:ext cx="1219200" cy="609600"/>
            </a:xfrm>
            <a:prstGeom prst="rect">
              <a:avLst/>
            </a:prstGeom>
            <a:solidFill>
              <a:srgbClr val="FFDFEF"/>
            </a:solidFill>
            <a:ln w="12700" cap="flat" cmpd="sng" algn="ctr">
              <a:solidFill>
                <a:srgbClr val="FF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1323" name="Straight Connector 1322"/>
            <p:cNvCxnSpPr/>
            <p:nvPr/>
          </p:nvCxnSpPr>
          <p:spPr bwMode="auto">
            <a:xfrm rot="16200000" flipH="1">
              <a:off x="11735594" y="34282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324" name="Straight Connector 1323"/>
            <p:cNvCxnSpPr/>
            <p:nvPr/>
          </p:nvCxnSpPr>
          <p:spPr bwMode="auto">
            <a:xfrm rot="10800000">
              <a:off x="11730036" y="34290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sp>
          <p:nvSpPr>
            <p:cNvPr id="1325" name="Rectangle 1324"/>
            <p:cNvSpPr/>
            <p:nvPr/>
          </p:nvSpPr>
          <p:spPr bwMode="auto">
            <a:xfrm>
              <a:off x="11434764" y="2514600"/>
              <a:ext cx="609600" cy="609600"/>
            </a:xfrm>
            <a:prstGeom prst="rect">
              <a:avLst/>
            </a:prstGeom>
            <a:solidFill>
              <a:srgbClr val="FFDFEF"/>
            </a:solidFill>
            <a:ln w="12700" cap="flat" cmpd="sng" algn="ctr">
              <a:solidFill>
                <a:srgbClr val="FF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1326" name="Straight Connector 1325"/>
            <p:cNvCxnSpPr/>
            <p:nvPr/>
          </p:nvCxnSpPr>
          <p:spPr bwMode="auto">
            <a:xfrm rot="10800000">
              <a:off x="11430000" y="28194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327" name="Straight Connector 1326"/>
            <p:cNvCxnSpPr/>
            <p:nvPr/>
          </p:nvCxnSpPr>
          <p:spPr bwMode="auto">
            <a:xfrm rot="16200000" flipH="1">
              <a:off x="11130758" y="34282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328" name="Straight Connector 1327"/>
            <p:cNvCxnSpPr/>
            <p:nvPr/>
          </p:nvCxnSpPr>
          <p:spPr bwMode="auto">
            <a:xfrm rot="10800000">
              <a:off x="11125200" y="34290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sp>
          <p:nvSpPr>
            <p:cNvPr id="1329" name="Rectangle 1328"/>
            <p:cNvSpPr/>
            <p:nvPr/>
          </p:nvSpPr>
          <p:spPr bwMode="auto">
            <a:xfrm>
              <a:off x="10825164" y="3733800"/>
              <a:ext cx="609600" cy="609600"/>
            </a:xfrm>
            <a:prstGeom prst="rect">
              <a:avLst/>
            </a:prstGeom>
            <a:solidFill>
              <a:srgbClr val="FFDFEF"/>
            </a:solidFill>
            <a:ln w="12700" cap="flat" cmpd="sng" algn="ctr">
              <a:solidFill>
                <a:srgbClr val="FF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10" charset="0"/>
                <a:ea typeface="ＭＳ Ｐゴシック" pitchFamily="-110" charset="-128"/>
                <a:cs typeface="ＭＳ Ｐゴシック" pitchFamily="-110" charset="-128"/>
              </a:endParaRPr>
            </a:p>
          </p:txBody>
        </p:sp>
        <p:cxnSp>
          <p:nvCxnSpPr>
            <p:cNvPr id="1330" name="Straight Connector 1329"/>
            <p:cNvCxnSpPr/>
            <p:nvPr/>
          </p:nvCxnSpPr>
          <p:spPr bwMode="auto">
            <a:xfrm rot="16200000" flipH="1">
              <a:off x="10825958" y="4037806"/>
              <a:ext cx="609600"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331" name="Straight Connector 1330"/>
            <p:cNvCxnSpPr/>
            <p:nvPr/>
          </p:nvCxnSpPr>
          <p:spPr bwMode="auto">
            <a:xfrm rot="10800000">
              <a:off x="10820400" y="4038600"/>
              <a:ext cx="611188" cy="1588"/>
            </a:xfrm>
            <a:prstGeom prst="line">
              <a:avLst/>
            </a:prstGeom>
            <a:solidFill>
              <a:srgbClr val="FFDFEF"/>
            </a:solidFill>
            <a:ln w="12700" cap="flat" cmpd="sng" algn="ctr">
              <a:solidFill>
                <a:srgbClr val="FF0080"/>
              </a:solidFill>
              <a:prstDash val="solid"/>
              <a:round/>
              <a:headEnd type="none" w="med" len="med"/>
              <a:tailEnd type="none" w="med" len="med"/>
            </a:ln>
            <a:effectLst/>
          </p:spPr>
        </p:cxnSp>
        <p:cxnSp>
          <p:nvCxnSpPr>
            <p:cNvPr id="1332" name="Straight Connector 1331"/>
            <p:cNvCxnSpPr/>
            <p:nvPr/>
          </p:nvCxnSpPr>
          <p:spPr bwMode="auto">
            <a:xfrm rot="5400000">
              <a:off x="11127582" y="3121818"/>
              <a:ext cx="1219200" cy="4764"/>
            </a:xfrm>
            <a:prstGeom prst="line">
              <a:avLst/>
            </a:prstGeom>
            <a:solidFill>
              <a:srgbClr val="FFDFEF"/>
            </a:solidFill>
            <a:ln w="12700" cap="flat" cmpd="sng" algn="ctr">
              <a:solidFill>
                <a:srgbClr val="FF0080"/>
              </a:solidFill>
              <a:prstDash val="solid"/>
              <a:round/>
              <a:headEnd type="none" w="med" len="med"/>
              <a:tailEnd type="none" w="med" len="med"/>
            </a:ln>
            <a:effectLst/>
          </p:spPr>
        </p:cxnSp>
      </p:grpSp>
      <p:sp>
        <p:nvSpPr>
          <p:cNvPr id="6" name="Slide Number Placeholder 5"/>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167</a:t>
            </a:fld>
            <a:endParaRPr lang="en-US">
              <a:solidFill>
                <a:prstClr val="black"/>
              </a:solidFill>
            </a:endParaRPr>
          </a:p>
        </p:txBody>
      </p:sp>
    </p:spTree>
    <p:extLst>
      <p:ext uri="{BB962C8B-B14F-4D97-AF65-F5344CB8AC3E}">
        <p14:creationId xmlns:p14="http://schemas.microsoft.com/office/powerpoint/2010/main" val="29264169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Example: Ghost Exchange in AMR</a:t>
            </a:r>
            <a:endParaRPr lang="en-US" dirty="0"/>
          </a:p>
        </p:txBody>
      </p:sp>
      <p:sp>
        <p:nvSpPr>
          <p:cNvPr id="48" name="Rectangle 5"/>
          <p:cNvSpPr txBox="1">
            <a:spLocks noChangeArrowheads="1"/>
          </p:cNvSpPr>
          <p:nvPr/>
        </p:nvSpPr>
        <p:spPr bwMode="auto">
          <a:xfrm>
            <a:off x="384378" y="3765942"/>
            <a:ext cx="6616787" cy="147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63500" tIns="25400" rIns="63500" bIns="25400" numCol="1" anchor="t" anchorCtr="0" compatLnSpc="1">
            <a:prstTxWarp prst="textNoShape">
              <a:avLst/>
            </a:prstTxWarp>
            <a:normAutofit fontScale="92500"/>
          </a:bodyPr>
          <a:lstStyle>
            <a:lvl1pPr marL="203200" indent="-203200" algn="l" rtl="0" eaLnBrk="0" fontAlgn="base" hangingPunct="0">
              <a:spcBef>
                <a:spcPct val="15000"/>
              </a:spcBef>
              <a:spcAft>
                <a:spcPct val="0"/>
              </a:spcAft>
              <a:buSzPct val="100000"/>
              <a:buChar char="•"/>
              <a:defRPr sz="2400">
                <a:solidFill>
                  <a:schemeClr val="tx1"/>
                </a:solidFill>
                <a:latin typeface="+mn-lt"/>
                <a:ea typeface="ＭＳ Ｐゴシック" charset="-128"/>
                <a:cs typeface="ＭＳ Ｐゴシック" charset="-128"/>
              </a:defRPr>
            </a:lvl1pPr>
            <a:lvl2pPr marL="685800" indent="-190500" algn="l" rtl="0" eaLnBrk="0" fontAlgn="base" hangingPunct="0">
              <a:spcBef>
                <a:spcPct val="15000"/>
              </a:spcBef>
              <a:spcAft>
                <a:spcPct val="0"/>
              </a:spcAft>
              <a:buSzPct val="100000"/>
              <a:buFont typeface="Lucida Grande" charset="0"/>
              <a:buChar char="-"/>
              <a:defRPr sz="2400">
                <a:solidFill>
                  <a:schemeClr val="tx1"/>
                </a:solidFill>
                <a:latin typeface="+mn-lt"/>
                <a:ea typeface="ＭＳ Ｐゴシック" pitchFamily="-109" charset="-128"/>
              </a:defRPr>
            </a:lvl2pPr>
            <a:lvl3pPr marL="1257300" indent="-342900" algn="l" rtl="0" eaLnBrk="0" fontAlgn="base" hangingPunct="0">
              <a:spcBef>
                <a:spcPct val="15000"/>
              </a:spcBef>
              <a:spcAft>
                <a:spcPct val="0"/>
              </a:spcAft>
              <a:buSzPct val="100000"/>
              <a:buChar char="•"/>
              <a:defRPr sz="2000">
                <a:solidFill>
                  <a:schemeClr val="tx1"/>
                </a:solidFill>
                <a:latin typeface="+mn-lt"/>
                <a:ea typeface="ＭＳ Ｐゴシック" pitchFamily="-109" charset="-128"/>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9pPr>
          </a:lstStyle>
          <a:p>
            <a:pPr>
              <a:spcBef>
                <a:spcPts val="600"/>
              </a:spcBef>
              <a:buFont typeface="Wingdings" pitchFamily="2" charset="2"/>
              <a:buNone/>
            </a:pPr>
            <a:r>
              <a:rPr lang="en-US" sz="2000" b="1" dirty="0" err="1" smtClean="0">
                <a:solidFill>
                  <a:srgbClr val="0070C0"/>
                </a:solidFill>
                <a:latin typeface="Courier New" pitchFamily="49" charset="0"/>
              </a:rPr>
              <a:t>foreach</a:t>
            </a:r>
            <a:r>
              <a:rPr lang="en-US" sz="2000" b="1" dirty="0" smtClean="0">
                <a:latin typeface="Courier New" pitchFamily="49" charset="0"/>
              </a:rPr>
              <a:t> (</a:t>
            </a:r>
            <a:r>
              <a:rPr lang="en-US" sz="2000" b="1" dirty="0" smtClean="0">
                <a:solidFill>
                  <a:srgbClr val="C00000"/>
                </a:solidFill>
                <a:latin typeface="Courier New" pitchFamily="49" charset="0"/>
              </a:rPr>
              <a:t>l</a:t>
            </a:r>
            <a:r>
              <a:rPr lang="en-US" sz="2000" b="1" dirty="0" smtClean="0">
                <a:latin typeface="Courier New" pitchFamily="49" charset="0"/>
              </a:rPr>
              <a:t>, </a:t>
            </a:r>
            <a:r>
              <a:rPr lang="en-US" sz="2000" b="1" dirty="0" err="1" smtClean="0">
                <a:latin typeface="Courier New" pitchFamily="49" charset="0"/>
              </a:rPr>
              <a:t>my_grids.domain</a:t>
            </a:r>
            <a:r>
              <a:rPr lang="en-US" sz="2000" b="1" dirty="0" smtClean="0">
                <a:latin typeface="Courier New" pitchFamily="49" charset="0"/>
              </a:rPr>
              <a:t>())</a:t>
            </a:r>
          </a:p>
          <a:p>
            <a:pPr>
              <a:spcBef>
                <a:spcPts val="600"/>
              </a:spcBef>
              <a:buFont typeface="Wingdings" pitchFamily="2" charset="2"/>
              <a:buNone/>
            </a:pPr>
            <a:r>
              <a:rPr lang="en-US" sz="2000" b="1" dirty="0" smtClean="0">
                <a:solidFill>
                  <a:srgbClr val="0070C0"/>
                </a:solidFill>
                <a:latin typeface="Courier New" pitchFamily="49" charset="0"/>
              </a:rPr>
              <a:t> </a:t>
            </a:r>
            <a:r>
              <a:rPr lang="en-US" sz="2000" b="1" dirty="0" err="1" smtClean="0">
                <a:solidFill>
                  <a:srgbClr val="0070C0"/>
                </a:solidFill>
                <a:latin typeface="Courier New" pitchFamily="49" charset="0"/>
              </a:rPr>
              <a:t>foreach</a:t>
            </a:r>
            <a:r>
              <a:rPr lang="en-US" sz="2000" b="1" dirty="0" smtClean="0">
                <a:latin typeface="Courier New" pitchFamily="49" charset="0"/>
              </a:rPr>
              <a:t> (</a:t>
            </a:r>
            <a:r>
              <a:rPr lang="en-US" sz="2000" b="1" dirty="0" smtClean="0">
                <a:solidFill>
                  <a:srgbClr val="C00000"/>
                </a:solidFill>
                <a:latin typeface="Courier New" pitchFamily="49" charset="0"/>
              </a:rPr>
              <a:t>a</a:t>
            </a:r>
            <a:r>
              <a:rPr lang="en-US" sz="2000" b="1" dirty="0" smtClean="0">
                <a:latin typeface="Courier New" pitchFamily="49" charset="0"/>
              </a:rPr>
              <a:t>, </a:t>
            </a:r>
            <a:r>
              <a:rPr lang="en-US" sz="2000" b="1" dirty="0" err="1" smtClean="0">
                <a:latin typeface="Courier New" pitchFamily="49" charset="0"/>
              </a:rPr>
              <a:t>all_grids.domain</a:t>
            </a:r>
            <a:r>
              <a:rPr lang="en-US" sz="2000" b="1" dirty="0" smtClean="0">
                <a:latin typeface="Courier New" pitchFamily="49" charset="0"/>
              </a:rPr>
              <a:t>())</a:t>
            </a:r>
          </a:p>
          <a:p>
            <a:pPr>
              <a:spcBef>
                <a:spcPts val="600"/>
              </a:spcBef>
              <a:buFont typeface="Wingdings" pitchFamily="2" charset="2"/>
              <a:buNone/>
            </a:pPr>
            <a:r>
              <a:rPr lang="en-US" sz="2000" b="1" dirty="0" smtClean="0">
                <a:solidFill>
                  <a:srgbClr val="0070C0"/>
                </a:solidFill>
                <a:latin typeface="Courier New" pitchFamily="49" charset="0"/>
              </a:rPr>
              <a:t>  if </a:t>
            </a:r>
            <a:r>
              <a:rPr lang="en-US" sz="2000" b="1" dirty="0" smtClean="0">
                <a:latin typeface="Courier New" pitchFamily="49" charset="0"/>
              </a:rPr>
              <a:t>(l != a)</a:t>
            </a:r>
          </a:p>
          <a:p>
            <a:pPr>
              <a:spcBef>
                <a:spcPts val="600"/>
              </a:spcBef>
              <a:buFont typeface="Wingdings" pitchFamily="2" charset="2"/>
              <a:buNone/>
            </a:pPr>
            <a:r>
              <a:rPr lang="en-US" sz="2000" b="1" dirty="0" smtClean="0">
                <a:latin typeface="Courier New" pitchFamily="49" charset="0"/>
              </a:rPr>
              <a:t>   </a:t>
            </a:r>
            <a:r>
              <a:rPr lang="en-US" sz="2000" b="1" dirty="0" err="1" smtClean="0">
                <a:latin typeface="Courier New" pitchFamily="49" charset="0"/>
              </a:rPr>
              <a:t>my_grids</a:t>
            </a:r>
            <a:r>
              <a:rPr lang="en-US" sz="2000" b="1" dirty="0" smtClean="0">
                <a:latin typeface="Courier New" pitchFamily="49" charset="0"/>
              </a:rPr>
              <a:t>[l].copy(</a:t>
            </a:r>
            <a:r>
              <a:rPr lang="en-US" sz="2000" b="1" dirty="0" err="1" smtClean="0">
                <a:latin typeface="Courier New" pitchFamily="49" charset="0"/>
              </a:rPr>
              <a:t>all_grids</a:t>
            </a:r>
            <a:r>
              <a:rPr lang="en-US" sz="2000" b="1" dirty="0" smtClean="0">
                <a:latin typeface="Courier New" pitchFamily="49" charset="0"/>
              </a:rPr>
              <a:t>[a].shrink(1));</a:t>
            </a:r>
          </a:p>
          <a:p>
            <a:pPr>
              <a:spcBef>
                <a:spcPts val="600"/>
              </a:spcBef>
              <a:buFont typeface="Wingdings" pitchFamily="2" charset="2"/>
              <a:buNone/>
            </a:pPr>
            <a:endParaRPr lang="en-US" sz="2000" b="1" dirty="0" smtClean="0">
              <a:latin typeface="Courier New" pitchFamily="49" charset="0"/>
            </a:endParaRPr>
          </a:p>
        </p:txBody>
      </p:sp>
      <p:grpSp>
        <p:nvGrpSpPr>
          <p:cNvPr id="3" name="Group 2"/>
          <p:cNvGrpSpPr/>
          <p:nvPr/>
        </p:nvGrpSpPr>
        <p:grpSpPr>
          <a:xfrm>
            <a:off x="6223743" y="3858290"/>
            <a:ext cx="2541191" cy="2590800"/>
            <a:chOff x="6005575" y="3525794"/>
            <a:chExt cx="2667000" cy="2590800"/>
          </a:xfrm>
        </p:grpSpPr>
        <p:sp>
          <p:nvSpPr>
            <p:cNvPr id="46" name="Rectangle 2"/>
            <p:cNvSpPr>
              <a:spLocks noChangeArrowheads="1"/>
            </p:cNvSpPr>
            <p:nvPr/>
          </p:nvSpPr>
          <p:spPr bwMode="auto">
            <a:xfrm>
              <a:off x="6005575" y="4973594"/>
              <a:ext cx="914400" cy="1143000"/>
            </a:xfrm>
            <a:prstGeom prst="rect">
              <a:avLst/>
            </a:prstGeom>
            <a:solidFill>
              <a:srgbClr val="0099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Rectangle 3"/>
            <p:cNvSpPr>
              <a:spLocks noChangeArrowheads="1"/>
            </p:cNvSpPr>
            <p:nvPr/>
          </p:nvSpPr>
          <p:spPr bwMode="auto">
            <a:xfrm>
              <a:off x="6767575" y="4363994"/>
              <a:ext cx="1905000" cy="1447800"/>
            </a:xfrm>
            <a:prstGeom prst="rect">
              <a:avLst/>
            </a:prstGeom>
            <a:solidFill>
              <a:srgbClr val="EB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Rectangle 6"/>
            <p:cNvSpPr>
              <a:spLocks noChangeArrowheads="1"/>
            </p:cNvSpPr>
            <p:nvPr/>
          </p:nvSpPr>
          <p:spPr bwMode="auto">
            <a:xfrm>
              <a:off x="7529575" y="3525794"/>
              <a:ext cx="685800" cy="990600"/>
            </a:xfrm>
            <a:prstGeom prst="rect">
              <a:avLst/>
            </a:prstGeom>
            <a:solidFill>
              <a:srgbClr val="0099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sp>
          <p:nvSpPr>
            <p:cNvPr id="50" name="Rectangle 7"/>
            <p:cNvSpPr>
              <a:spLocks noChangeArrowheads="1"/>
            </p:cNvSpPr>
            <p:nvPr/>
          </p:nvSpPr>
          <p:spPr bwMode="auto">
            <a:xfrm>
              <a:off x="6919975" y="4516394"/>
              <a:ext cx="1600200" cy="1143000"/>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Rectangle 8"/>
            <p:cNvSpPr>
              <a:spLocks noChangeArrowheads="1"/>
            </p:cNvSpPr>
            <p:nvPr/>
          </p:nvSpPr>
          <p:spPr bwMode="auto">
            <a:xfrm>
              <a:off x="6767575" y="4973594"/>
              <a:ext cx="152400" cy="838200"/>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Rectangle 9"/>
            <p:cNvSpPr>
              <a:spLocks noChangeArrowheads="1"/>
            </p:cNvSpPr>
            <p:nvPr/>
          </p:nvSpPr>
          <p:spPr bwMode="auto">
            <a:xfrm>
              <a:off x="7529575" y="4363994"/>
              <a:ext cx="685800" cy="152400"/>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grpSp>
      <p:sp>
        <p:nvSpPr>
          <p:cNvPr id="53" name="Line 11"/>
          <p:cNvSpPr>
            <a:spLocks noChangeShapeType="1"/>
          </p:cNvSpPr>
          <p:nvPr/>
        </p:nvSpPr>
        <p:spPr bwMode="auto">
          <a:xfrm>
            <a:off x="8459850" y="3553490"/>
            <a:ext cx="60325" cy="1219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grpSp>
        <p:nvGrpSpPr>
          <p:cNvPr id="54" name="Group 12"/>
          <p:cNvGrpSpPr>
            <a:grpSpLocks/>
          </p:cNvGrpSpPr>
          <p:nvPr/>
        </p:nvGrpSpPr>
        <p:grpSpPr bwMode="auto">
          <a:xfrm>
            <a:off x="2884545" y="3238992"/>
            <a:ext cx="1501775" cy="369888"/>
            <a:chOff x="560" y="3085"/>
            <a:chExt cx="946" cy="233"/>
          </a:xfrm>
        </p:grpSpPr>
        <p:grpSp>
          <p:nvGrpSpPr>
            <p:cNvPr id="55" name="Group 13"/>
            <p:cNvGrpSpPr>
              <a:grpSpLocks/>
            </p:cNvGrpSpPr>
            <p:nvPr/>
          </p:nvGrpSpPr>
          <p:grpSpPr bwMode="auto">
            <a:xfrm>
              <a:off x="560" y="3085"/>
              <a:ext cx="946" cy="233"/>
              <a:chOff x="560" y="3085"/>
              <a:chExt cx="946" cy="233"/>
            </a:xfrm>
          </p:grpSpPr>
          <p:sp>
            <p:nvSpPr>
              <p:cNvPr id="57" name="Rectangle 14"/>
              <p:cNvSpPr>
                <a:spLocks noChangeArrowheads="1"/>
              </p:cNvSpPr>
              <p:nvPr/>
            </p:nvSpPr>
            <p:spPr bwMode="auto">
              <a:xfrm>
                <a:off x="875" y="3085"/>
                <a:ext cx="631" cy="233"/>
              </a:xfrm>
              <a:prstGeom prst="rect">
                <a:avLst/>
              </a:prstGeom>
              <a:solidFill>
                <a:schemeClr val="bg1"/>
              </a:solidFill>
              <a:ln w="28575"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sp>
            <p:nvSpPr>
              <p:cNvPr id="58" name="Rectangle 15"/>
              <p:cNvSpPr>
                <a:spLocks noChangeArrowheads="1"/>
              </p:cNvSpPr>
              <p:nvPr/>
            </p:nvSpPr>
            <p:spPr bwMode="auto">
              <a:xfrm>
                <a:off x="560" y="3085"/>
                <a:ext cx="315" cy="233"/>
              </a:xfrm>
              <a:prstGeom prst="rect">
                <a:avLst/>
              </a:prstGeom>
              <a:solidFill>
                <a:schemeClr val="bg1"/>
              </a:solidFill>
              <a:ln w="28575"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grpSp>
        <p:sp>
          <p:nvSpPr>
            <p:cNvPr id="56" name="Line 16"/>
            <p:cNvSpPr>
              <a:spLocks noChangeShapeType="1"/>
            </p:cNvSpPr>
            <p:nvPr/>
          </p:nvSpPr>
          <p:spPr bwMode="auto">
            <a:xfrm>
              <a:off x="1191" y="3085"/>
              <a:ext cx="0" cy="233"/>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grpSp>
      <p:sp>
        <p:nvSpPr>
          <p:cNvPr id="59" name="Rectangle 17"/>
          <p:cNvSpPr>
            <a:spLocks noChangeArrowheads="1"/>
          </p:cNvSpPr>
          <p:nvPr/>
        </p:nvSpPr>
        <p:spPr bwMode="auto">
          <a:xfrm>
            <a:off x="2884545" y="2230930"/>
            <a:ext cx="500063" cy="369887"/>
          </a:xfrm>
          <a:prstGeom prst="rect">
            <a:avLst/>
          </a:prstGeom>
          <a:solidFill>
            <a:schemeClr val="bg1"/>
          </a:solidFill>
          <a:ln w="28575"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buNone/>
            </a:pPr>
            <a:endParaRPr lang="en-US" sz="2000">
              <a:solidFill>
                <a:schemeClr val="tx1"/>
              </a:solidFill>
              <a:latin typeface="Times New Roman" pitchFamily="18" charset="0"/>
            </a:endParaRPr>
          </a:p>
        </p:txBody>
      </p:sp>
      <p:grpSp>
        <p:nvGrpSpPr>
          <p:cNvPr id="60" name="Group 18"/>
          <p:cNvGrpSpPr>
            <a:grpSpLocks/>
          </p:cNvGrpSpPr>
          <p:nvPr/>
        </p:nvGrpSpPr>
        <p:grpSpPr bwMode="auto">
          <a:xfrm>
            <a:off x="4859395" y="3238992"/>
            <a:ext cx="1501775" cy="369888"/>
            <a:chOff x="560" y="3085"/>
            <a:chExt cx="946" cy="233"/>
          </a:xfrm>
        </p:grpSpPr>
        <p:grpSp>
          <p:nvGrpSpPr>
            <p:cNvPr id="61" name="Group 19"/>
            <p:cNvGrpSpPr>
              <a:grpSpLocks/>
            </p:cNvGrpSpPr>
            <p:nvPr/>
          </p:nvGrpSpPr>
          <p:grpSpPr bwMode="auto">
            <a:xfrm>
              <a:off x="560" y="3085"/>
              <a:ext cx="946" cy="233"/>
              <a:chOff x="560" y="3085"/>
              <a:chExt cx="946" cy="233"/>
            </a:xfrm>
          </p:grpSpPr>
          <p:sp>
            <p:nvSpPr>
              <p:cNvPr id="63" name="Rectangle 20"/>
              <p:cNvSpPr>
                <a:spLocks noChangeArrowheads="1"/>
              </p:cNvSpPr>
              <p:nvPr/>
            </p:nvSpPr>
            <p:spPr bwMode="auto">
              <a:xfrm>
                <a:off x="875" y="3085"/>
                <a:ext cx="631" cy="233"/>
              </a:xfrm>
              <a:prstGeom prst="rect">
                <a:avLst/>
              </a:prstGeom>
              <a:solidFill>
                <a:schemeClr val="bg1"/>
              </a:solidFill>
              <a:ln w="28575"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sp>
            <p:nvSpPr>
              <p:cNvPr id="64" name="Rectangle 21"/>
              <p:cNvSpPr>
                <a:spLocks noChangeArrowheads="1"/>
              </p:cNvSpPr>
              <p:nvPr/>
            </p:nvSpPr>
            <p:spPr bwMode="auto">
              <a:xfrm>
                <a:off x="560" y="3085"/>
                <a:ext cx="315" cy="233"/>
              </a:xfrm>
              <a:prstGeom prst="rect">
                <a:avLst/>
              </a:prstGeom>
              <a:solidFill>
                <a:schemeClr val="bg1"/>
              </a:solidFill>
              <a:ln w="28575"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grpSp>
        <p:sp>
          <p:nvSpPr>
            <p:cNvPr id="62" name="Line 22"/>
            <p:cNvSpPr>
              <a:spLocks noChangeShapeType="1"/>
            </p:cNvSpPr>
            <p:nvPr/>
          </p:nvSpPr>
          <p:spPr bwMode="auto">
            <a:xfrm>
              <a:off x="1191" y="3085"/>
              <a:ext cx="0" cy="233"/>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grpSp>
      <p:sp>
        <p:nvSpPr>
          <p:cNvPr id="65" name="Line 23"/>
          <p:cNvSpPr>
            <a:spLocks noChangeShapeType="1"/>
          </p:cNvSpPr>
          <p:nvPr/>
        </p:nvSpPr>
        <p:spPr bwMode="auto">
          <a:xfrm flipV="1">
            <a:off x="4613333" y="1091105"/>
            <a:ext cx="1587" cy="2517775"/>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sp>
        <p:nvSpPr>
          <p:cNvPr id="66" name="Freeform 24"/>
          <p:cNvSpPr>
            <a:spLocks/>
          </p:cNvSpPr>
          <p:nvPr/>
        </p:nvSpPr>
        <p:spPr bwMode="auto">
          <a:xfrm rot="21100042">
            <a:off x="2628958" y="2480167"/>
            <a:ext cx="358775" cy="920750"/>
          </a:xfrm>
          <a:custGeom>
            <a:avLst/>
            <a:gdLst>
              <a:gd name="T0" fmla="*/ 255 w 255"/>
              <a:gd name="T1" fmla="*/ 638 h 638"/>
              <a:gd name="T2" fmla="*/ 6 w 255"/>
              <a:gd name="T3" fmla="*/ 218 h 638"/>
              <a:gd name="T4" fmla="*/ 216 w 255"/>
              <a:gd name="T5" fmla="*/ 0 h 638"/>
            </a:gdLst>
            <a:ahLst/>
            <a:cxnLst>
              <a:cxn ang="0">
                <a:pos x="T0" y="T1"/>
              </a:cxn>
              <a:cxn ang="0">
                <a:pos x="T2" y="T3"/>
              </a:cxn>
              <a:cxn ang="0">
                <a:pos x="T4" y="T5"/>
              </a:cxn>
            </a:cxnLst>
            <a:rect l="0" t="0" r="r" b="b"/>
            <a:pathLst>
              <a:path w="255" h="638">
                <a:moveTo>
                  <a:pt x="255" y="638"/>
                </a:moveTo>
                <a:cubicBezTo>
                  <a:pt x="133" y="481"/>
                  <a:pt x="12" y="324"/>
                  <a:pt x="6" y="218"/>
                </a:cubicBezTo>
                <a:cubicBezTo>
                  <a:pt x="0" y="112"/>
                  <a:pt x="108" y="56"/>
                  <a:pt x="216" y="0"/>
                </a:cubicBezTo>
              </a:path>
            </a:pathLst>
          </a:custGeom>
          <a:noFill/>
          <a:ln w="28575" cap="sq"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sp>
        <p:nvSpPr>
          <p:cNvPr id="67" name="Freeform 25"/>
          <p:cNvSpPr>
            <a:spLocks/>
          </p:cNvSpPr>
          <p:nvPr/>
        </p:nvSpPr>
        <p:spPr bwMode="auto">
          <a:xfrm>
            <a:off x="3378258" y="2284905"/>
            <a:ext cx="1731962" cy="1144587"/>
          </a:xfrm>
          <a:custGeom>
            <a:avLst/>
            <a:gdLst>
              <a:gd name="T0" fmla="*/ 1168 w 1168"/>
              <a:gd name="T1" fmla="*/ 721 h 721"/>
              <a:gd name="T2" fmla="*/ 412 w 1168"/>
              <a:gd name="T3" fmla="*/ 106 h 721"/>
              <a:gd name="T4" fmla="*/ 0 w 1168"/>
              <a:gd name="T5" fmla="*/ 83 h 721"/>
            </a:gdLst>
            <a:ahLst/>
            <a:cxnLst>
              <a:cxn ang="0">
                <a:pos x="T0" y="T1"/>
              </a:cxn>
              <a:cxn ang="0">
                <a:pos x="T2" y="T3"/>
              </a:cxn>
              <a:cxn ang="0">
                <a:pos x="T4" y="T5"/>
              </a:cxn>
            </a:cxnLst>
            <a:rect l="0" t="0" r="r" b="b"/>
            <a:pathLst>
              <a:path w="1168" h="721">
                <a:moveTo>
                  <a:pt x="1168" y="721"/>
                </a:moveTo>
                <a:cubicBezTo>
                  <a:pt x="887" y="466"/>
                  <a:pt x="607" y="212"/>
                  <a:pt x="412" y="106"/>
                </a:cubicBezTo>
                <a:cubicBezTo>
                  <a:pt x="217" y="0"/>
                  <a:pt x="108" y="41"/>
                  <a:pt x="0" y="83"/>
                </a:cubicBezTo>
              </a:path>
            </a:pathLst>
          </a:custGeom>
          <a:noFill/>
          <a:ln w="28575" cap="sq"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sp>
        <p:nvSpPr>
          <p:cNvPr id="68" name="Freeform 26"/>
          <p:cNvSpPr>
            <a:spLocks/>
          </p:cNvSpPr>
          <p:nvPr/>
        </p:nvSpPr>
        <p:spPr bwMode="auto">
          <a:xfrm>
            <a:off x="3625908" y="2235692"/>
            <a:ext cx="1601787" cy="1181100"/>
          </a:xfrm>
          <a:custGeom>
            <a:avLst/>
            <a:gdLst>
              <a:gd name="T0" fmla="*/ 0 w 1230"/>
              <a:gd name="T1" fmla="*/ 744 h 744"/>
              <a:gd name="T2" fmla="*/ 436 w 1230"/>
              <a:gd name="T3" fmla="*/ 106 h 744"/>
              <a:gd name="T4" fmla="*/ 1230 w 1230"/>
              <a:gd name="T5" fmla="*/ 106 h 744"/>
            </a:gdLst>
            <a:ahLst/>
            <a:cxnLst>
              <a:cxn ang="0">
                <a:pos x="T0" y="T1"/>
              </a:cxn>
              <a:cxn ang="0">
                <a:pos x="T2" y="T3"/>
              </a:cxn>
              <a:cxn ang="0">
                <a:pos x="T4" y="T5"/>
              </a:cxn>
            </a:cxnLst>
            <a:rect l="0" t="0" r="r" b="b"/>
            <a:pathLst>
              <a:path w="1230" h="744">
                <a:moveTo>
                  <a:pt x="0" y="744"/>
                </a:moveTo>
                <a:cubicBezTo>
                  <a:pt x="115" y="478"/>
                  <a:pt x="231" y="212"/>
                  <a:pt x="436" y="106"/>
                </a:cubicBezTo>
                <a:cubicBezTo>
                  <a:pt x="641" y="0"/>
                  <a:pt x="935" y="53"/>
                  <a:pt x="1230" y="106"/>
                </a:cubicBezTo>
              </a:path>
            </a:pathLst>
          </a:custGeom>
          <a:noFill/>
          <a:ln w="28575" cap="sq" cmpd="sng">
            <a:solidFill>
              <a:srgbClr val="0099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sp>
        <p:nvSpPr>
          <p:cNvPr id="69" name="Freeform 27"/>
          <p:cNvSpPr>
            <a:spLocks/>
          </p:cNvSpPr>
          <p:nvPr/>
        </p:nvSpPr>
        <p:spPr bwMode="auto">
          <a:xfrm>
            <a:off x="4145020" y="2608755"/>
            <a:ext cx="2047875" cy="820737"/>
          </a:xfrm>
          <a:custGeom>
            <a:avLst/>
            <a:gdLst>
              <a:gd name="T0" fmla="*/ 0 w 1261"/>
              <a:gd name="T1" fmla="*/ 623 h 623"/>
              <a:gd name="T2" fmla="*/ 491 w 1261"/>
              <a:gd name="T3" fmla="*/ 171 h 623"/>
              <a:gd name="T4" fmla="*/ 1121 w 1261"/>
              <a:gd name="T5" fmla="*/ 335 h 623"/>
              <a:gd name="T6" fmla="*/ 1261 w 1261"/>
              <a:gd name="T7" fmla="*/ 0 h 623"/>
            </a:gdLst>
            <a:ahLst/>
            <a:cxnLst>
              <a:cxn ang="0">
                <a:pos x="T0" y="T1"/>
              </a:cxn>
              <a:cxn ang="0">
                <a:pos x="T2" y="T3"/>
              </a:cxn>
              <a:cxn ang="0">
                <a:pos x="T4" y="T5"/>
              </a:cxn>
              <a:cxn ang="0">
                <a:pos x="T6" y="T7"/>
              </a:cxn>
            </a:cxnLst>
            <a:rect l="0" t="0" r="r" b="b"/>
            <a:pathLst>
              <a:path w="1261" h="623">
                <a:moveTo>
                  <a:pt x="0" y="623"/>
                </a:moveTo>
                <a:cubicBezTo>
                  <a:pt x="152" y="421"/>
                  <a:pt x="304" y="219"/>
                  <a:pt x="491" y="171"/>
                </a:cubicBezTo>
                <a:cubicBezTo>
                  <a:pt x="678" y="123"/>
                  <a:pt x="993" y="363"/>
                  <a:pt x="1121" y="335"/>
                </a:cubicBezTo>
                <a:cubicBezTo>
                  <a:pt x="1249" y="307"/>
                  <a:pt x="1255" y="153"/>
                  <a:pt x="1261" y="0"/>
                </a:cubicBezTo>
              </a:path>
            </a:pathLst>
          </a:custGeom>
          <a:noFill/>
          <a:ln w="28575" cap="sq" cmpd="sng">
            <a:solidFill>
              <a:srgbClr val="0099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sp>
        <p:nvSpPr>
          <p:cNvPr id="70" name="Freeform 28"/>
          <p:cNvSpPr>
            <a:spLocks/>
          </p:cNvSpPr>
          <p:nvPr/>
        </p:nvSpPr>
        <p:spPr bwMode="auto">
          <a:xfrm>
            <a:off x="5194358" y="2615105"/>
            <a:ext cx="409575" cy="814387"/>
          </a:xfrm>
          <a:custGeom>
            <a:avLst/>
            <a:gdLst>
              <a:gd name="T0" fmla="*/ 258 w 258"/>
              <a:gd name="T1" fmla="*/ 599 h 599"/>
              <a:gd name="T2" fmla="*/ 9 w 258"/>
              <a:gd name="T3" fmla="*/ 264 h 599"/>
              <a:gd name="T4" fmla="*/ 203 w 258"/>
              <a:gd name="T5" fmla="*/ 0 h 599"/>
            </a:gdLst>
            <a:ahLst/>
            <a:cxnLst>
              <a:cxn ang="0">
                <a:pos x="T0" y="T1"/>
              </a:cxn>
              <a:cxn ang="0">
                <a:pos x="T2" y="T3"/>
              </a:cxn>
              <a:cxn ang="0">
                <a:pos x="T4" y="T5"/>
              </a:cxn>
            </a:cxnLst>
            <a:rect l="0" t="0" r="r" b="b"/>
            <a:pathLst>
              <a:path w="258" h="599">
                <a:moveTo>
                  <a:pt x="258" y="599"/>
                </a:moveTo>
                <a:cubicBezTo>
                  <a:pt x="138" y="481"/>
                  <a:pt x="18" y="364"/>
                  <a:pt x="9" y="264"/>
                </a:cubicBezTo>
                <a:cubicBezTo>
                  <a:pt x="0" y="164"/>
                  <a:pt x="169" y="44"/>
                  <a:pt x="203" y="0"/>
                </a:cubicBezTo>
              </a:path>
            </a:pathLst>
          </a:custGeom>
          <a:noFill/>
          <a:ln w="28575" cap="sq" cmpd="sng">
            <a:solidFill>
              <a:srgbClr val="0099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sp>
        <p:nvSpPr>
          <p:cNvPr id="71" name="Freeform 29"/>
          <p:cNvSpPr>
            <a:spLocks/>
          </p:cNvSpPr>
          <p:nvPr/>
        </p:nvSpPr>
        <p:spPr bwMode="auto">
          <a:xfrm rot="625853">
            <a:off x="6218295" y="2432542"/>
            <a:ext cx="577850" cy="1012825"/>
          </a:xfrm>
          <a:custGeom>
            <a:avLst/>
            <a:gdLst>
              <a:gd name="T0" fmla="*/ 0 w 364"/>
              <a:gd name="T1" fmla="*/ 638 h 638"/>
              <a:gd name="T2" fmla="*/ 350 w 364"/>
              <a:gd name="T3" fmla="*/ 233 h 638"/>
              <a:gd name="T4" fmla="*/ 86 w 364"/>
              <a:gd name="T5" fmla="*/ 0 h 638"/>
            </a:gdLst>
            <a:ahLst/>
            <a:cxnLst>
              <a:cxn ang="0">
                <a:pos x="T0" y="T1"/>
              </a:cxn>
              <a:cxn ang="0">
                <a:pos x="T2" y="T3"/>
              </a:cxn>
              <a:cxn ang="0">
                <a:pos x="T4" y="T5"/>
              </a:cxn>
            </a:cxnLst>
            <a:rect l="0" t="0" r="r" b="b"/>
            <a:pathLst>
              <a:path w="364" h="638">
                <a:moveTo>
                  <a:pt x="0" y="638"/>
                </a:moveTo>
                <a:cubicBezTo>
                  <a:pt x="168" y="488"/>
                  <a:pt x="336" y="339"/>
                  <a:pt x="350" y="233"/>
                </a:cubicBezTo>
                <a:cubicBezTo>
                  <a:pt x="364" y="127"/>
                  <a:pt x="225" y="63"/>
                  <a:pt x="86" y="0"/>
                </a:cubicBezTo>
              </a:path>
            </a:pathLst>
          </a:custGeom>
          <a:noFill/>
          <a:ln w="28575" cap="sq" cmpd="sng">
            <a:solidFill>
              <a:srgbClr val="0099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sp>
        <p:nvSpPr>
          <p:cNvPr id="72" name="Text Box 30"/>
          <p:cNvSpPr txBox="1">
            <a:spLocks noChangeArrowheads="1"/>
          </p:cNvSpPr>
          <p:nvPr/>
        </p:nvSpPr>
        <p:spPr bwMode="auto">
          <a:xfrm>
            <a:off x="2954395" y="1021255"/>
            <a:ext cx="925930" cy="400110"/>
          </a:xfrm>
          <a:prstGeom prst="rect">
            <a:avLst/>
          </a:prstGeom>
          <a:noFill/>
          <a:ln w="28575" cap="sq">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None/>
            </a:pPr>
            <a:r>
              <a:rPr lang="en-US" sz="2000" dirty="0" err="1">
                <a:solidFill>
                  <a:schemeClr val="tx1"/>
                </a:solidFill>
              </a:rPr>
              <a:t>Proc</a:t>
            </a:r>
            <a:r>
              <a:rPr lang="en-US" sz="2000" dirty="0">
                <a:solidFill>
                  <a:schemeClr val="tx1"/>
                </a:solidFill>
              </a:rPr>
              <a:t> 0</a:t>
            </a:r>
          </a:p>
        </p:txBody>
      </p:sp>
      <p:sp>
        <p:nvSpPr>
          <p:cNvPr id="73" name="Text Box 31"/>
          <p:cNvSpPr txBox="1">
            <a:spLocks noChangeArrowheads="1"/>
          </p:cNvSpPr>
          <p:nvPr/>
        </p:nvSpPr>
        <p:spPr bwMode="auto">
          <a:xfrm>
            <a:off x="4935595" y="1021255"/>
            <a:ext cx="925930" cy="400110"/>
          </a:xfrm>
          <a:prstGeom prst="rect">
            <a:avLst/>
          </a:prstGeom>
          <a:noFill/>
          <a:ln w="28575" cap="sq">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None/>
            </a:pPr>
            <a:r>
              <a:rPr lang="en-US" sz="2000">
                <a:solidFill>
                  <a:schemeClr val="tx1"/>
                </a:solidFill>
              </a:rPr>
              <a:t>Proc 1</a:t>
            </a:r>
          </a:p>
        </p:txBody>
      </p:sp>
      <p:sp>
        <p:nvSpPr>
          <p:cNvPr id="74" name="Text Box 32"/>
          <p:cNvSpPr txBox="1">
            <a:spLocks noChangeArrowheads="1"/>
          </p:cNvSpPr>
          <p:nvPr/>
        </p:nvSpPr>
        <p:spPr bwMode="auto">
          <a:xfrm>
            <a:off x="1311748" y="1459405"/>
            <a:ext cx="14157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None/>
            </a:pPr>
            <a:r>
              <a:rPr lang="en-US" sz="2000" b="1" dirty="0" err="1" smtClean="0">
                <a:solidFill>
                  <a:schemeClr val="tx1"/>
                </a:solidFill>
                <a:latin typeface="Courier New" pitchFamily="49" charset="0"/>
              </a:rPr>
              <a:t>my_grids</a:t>
            </a:r>
            <a:endParaRPr lang="en-US" sz="2000" b="1" dirty="0">
              <a:solidFill>
                <a:schemeClr val="tx1"/>
              </a:solidFill>
              <a:latin typeface="Courier New" pitchFamily="49" charset="0"/>
            </a:endParaRPr>
          </a:p>
        </p:txBody>
      </p:sp>
      <p:sp>
        <p:nvSpPr>
          <p:cNvPr id="75" name="Text Box 33"/>
          <p:cNvSpPr txBox="1">
            <a:spLocks noChangeArrowheads="1"/>
          </p:cNvSpPr>
          <p:nvPr/>
        </p:nvSpPr>
        <p:spPr bwMode="auto">
          <a:xfrm>
            <a:off x="1131945" y="3245342"/>
            <a:ext cx="1555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None/>
            </a:pPr>
            <a:r>
              <a:rPr lang="en-US" sz="2000" b="1">
                <a:solidFill>
                  <a:schemeClr val="tx1"/>
                </a:solidFill>
                <a:latin typeface="Courier New" pitchFamily="49" charset="0"/>
              </a:rPr>
              <a:t>all_grids</a:t>
            </a:r>
          </a:p>
        </p:txBody>
      </p:sp>
      <p:sp>
        <p:nvSpPr>
          <p:cNvPr id="76" name="Rectangle 34"/>
          <p:cNvSpPr>
            <a:spLocks noChangeArrowheads="1"/>
          </p:cNvSpPr>
          <p:nvPr/>
        </p:nvSpPr>
        <p:spPr bwMode="auto">
          <a:xfrm>
            <a:off x="5240395" y="2269030"/>
            <a:ext cx="500063" cy="369887"/>
          </a:xfrm>
          <a:prstGeom prst="rect">
            <a:avLst/>
          </a:prstGeom>
          <a:noFill/>
          <a:ln w="28575" cap="sq">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buNone/>
            </a:pPr>
            <a:endParaRPr lang="en-US" sz="2000">
              <a:solidFill>
                <a:schemeClr val="tx1"/>
              </a:solidFill>
              <a:latin typeface="Times New Roman" pitchFamily="18" charset="0"/>
            </a:endParaRPr>
          </a:p>
        </p:txBody>
      </p:sp>
      <p:sp>
        <p:nvSpPr>
          <p:cNvPr id="77" name="Rectangle 35"/>
          <p:cNvSpPr>
            <a:spLocks noChangeArrowheads="1"/>
          </p:cNvSpPr>
          <p:nvPr/>
        </p:nvSpPr>
        <p:spPr bwMode="auto">
          <a:xfrm>
            <a:off x="6002395" y="2269030"/>
            <a:ext cx="500063" cy="369887"/>
          </a:xfrm>
          <a:prstGeom prst="rect">
            <a:avLst/>
          </a:prstGeom>
          <a:noFill/>
          <a:ln w="28575" cap="sq">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sp>
        <p:nvSpPr>
          <p:cNvPr id="78" name="Rectangle 36"/>
          <p:cNvSpPr>
            <a:spLocks noChangeArrowheads="1"/>
          </p:cNvSpPr>
          <p:nvPr/>
        </p:nvSpPr>
        <p:spPr bwMode="auto">
          <a:xfrm>
            <a:off x="2878195" y="1507030"/>
            <a:ext cx="500063" cy="369887"/>
          </a:xfrm>
          <a:prstGeom prst="rect">
            <a:avLst/>
          </a:prstGeom>
          <a:solidFill>
            <a:schemeClr val="bg1"/>
          </a:solidFill>
          <a:ln w="28575"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sp>
        <p:nvSpPr>
          <p:cNvPr id="79" name="Rectangle 37"/>
          <p:cNvSpPr>
            <a:spLocks noChangeArrowheads="1"/>
          </p:cNvSpPr>
          <p:nvPr/>
        </p:nvSpPr>
        <p:spPr bwMode="auto">
          <a:xfrm>
            <a:off x="4864158" y="1507030"/>
            <a:ext cx="500062" cy="369887"/>
          </a:xfrm>
          <a:prstGeom prst="rect">
            <a:avLst/>
          </a:prstGeom>
          <a:solidFill>
            <a:schemeClr val="bg1"/>
          </a:solidFill>
          <a:ln w="28575"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sp>
        <p:nvSpPr>
          <p:cNvPr id="80" name="Rectangle 38"/>
          <p:cNvSpPr>
            <a:spLocks noChangeArrowheads="1"/>
          </p:cNvSpPr>
          <p:nvPr/>
        </p:nvSpPr>
        <p:spPr bwMode="auto">
          <a:xfrm>
            <a:off x="5361045" y="1507030"/>
            <a:ext cx="500063" cy="369887"/>
          </a:xfrm>
          <a:prstGeom prst="rect">
            <a:avLst/>
          </a:prstGeom>
          <a:solidFill>
            <a:schemeClr val="bg1"/>
          </a:solidFill>
          <a:ln w="28575"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sp>
        <p:nvSpPr>
          <p:cNvPr id="81" name="Freeform 39"/>
          <p:cNvSpPr>
            <a:spLocks/>
          </p:cNvSpPr>
          <p:nvPr/>
        </p:nvSpPr>
        <p:spPr bwMode="auto">
          <a:xfrm flipV="1">
            <a:off x="2752783" y="1713405"/>
            <a:ext cx="295275" cy="479425"/>
          </a:xfrm>
          <a:custGeom>
            <a:avLst/>
            <a:gdLst>
              <a:gd name="T0" fmla="*/ 255 w 255"/>
              <a:gd name="T1" fmla="*/ 638 h 638"/>
              <a:gd name="T2" fmla="*/ 6 w 255"/>
              <a:gd name="T3" fmla="*/ 218 h 638"/>
              <a:gd name="T4" fmla="*/ 216 w 255"/>
              <a:gd name="T5" fmla="*/ 0 h 638"/>
            </a:gdLst>
            <a:ahLst/>
            <a:cxnLst>
              <a:cxn ang="0">
                <a:pos x="T0" y="T1"/>
              </a:cxn>
              <a:cxn ang="0">
                <a:pos x="T2" y="T3"/>
              </a:cxn>
              <a:cxn ang="0">
                <a:pos x="T4" y="T5"/>
              </a:cxn>
            </a:cxnLst>
            <a:rect l="0" t="0" r="r" b="b"/>
            <a:pathLst>
              <a:path w="255" h="638">
                <a:moveTo>
                  <a:pt x="255" y="638"/>
                </a:moveTo>
                <a:cubicBezTo>
                  <a:pt x="133" y="481"/>
                  <a:pt x="12" y="324"/>
                  <a:pt x="6" y="218"/>
                </a:cubicBezTo>
                <a:cubicBezTo>
                  <a:pt x="0" y="112"/>
                  <a:pt x="108" y="56"/>
                  <a:pt x="216" y="0"/>
                </a:cubicBezTo>
              </a:path>
            </a:pathLst>
          </a:custGeom>
          <a:noFill/>
          <a:ln w="28575" cap="sq"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sp>
        <p:nvSpPr>
          <p:cNvPr id="82" name="Freeform 40"/>
          <p:cNvSpPr>
            <a:spLocks/>
          </p:cNvSpPr>
          <p:nvPr/>
        </p:nvSpPr>
        <p:spPr bwMode="auto">
          <a:xfrm>
            <a:off x="5037195" y="1659430"/>
            <a:ext cx="355600" cy="609600"/>
          </a:xfrm>
          <a:custGeom>
            <a:avLst/>
            <a:gdLst>
              <a:gd name="T0" fmla="*/ 32 w 224"/>
              <a:gd name="T1" fmla="*/ 0 h 384"/>
              <a:gd name="T2" fmla="*/ 32 w 224"/>
              <a:gd name="T3" fmla="*/ 240 h 384"/>
              <a:gd name="T4" fmla="*/ 224 w 224"/>
              <a:gd name="T5" fmla="*/ 384 h 384"/>
            </a:gdLst>
            <a:ahLst/>
            <a:cxnLst>
              <a:cxn ang="0">
                <a:pos x="T0" y="T1"/>
              </a:cxn>
              <a:cxn ang="0">
                <a:pos x="T2" y="T3"/>
              </a:cxn>
              <a:cxn ang="0">
                <a:pos x="T4" y="T5"/>
              </a:cxn>
            </a:cxnLst>
            <a:rect l="0" t="0" r="r" b="b"/>
            <a:pathLst>
              <a:path w="224" h="384">
                <a:moveTo>
                  <a:pt x="32" y="0"/>
                </a:moveTo>
                <a:cubicBezTo>
                  <a:pt x="16" y="88"/>
                  <a:pt x="0" y="176"/>
                  <a:pt x="32" y="240"/>
                </a:cubicBezTo>
                <a:cubicBezTo>
                  <a:pt x="64" y="304"/>
                  <a:pt x="192" y="360"/>
                  <a:pt x="224" y="384"/>
                </a:cubicBezTo>
              </a:path>
            </a:pathLst>
          </a:custGeom>
          <a:noFill/>
          <a:ln w="28575" cap="flat" cmpd="sng">
            <a:solidFill>
              <a:srgbClr val="0099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sp>
        <p:nvSpPr>
          <p:cNvPr id="83" name="Freeform 41"/>
          <p:cNvSpPr>
            <a:spLocks/>
          </p:cNvSpPr>
          <p:nvPr/>
        </p:nvSpPr>
        <p:spPr bwMode="auto">
          <a:xfrm>
            <a:off x="5697595" y="1659430"/>
            <a:ext cx="355600" cy="609600"/>
          </a:xfrm>
          <a:custGeom>
            <a:avLst/>
            <a:gdLst>
              <a:gd name="T0" fmla="*/ 32 w 224"/>
              <a:gd name="T1" fmla="*/ 0 h 384"/>
              <a:gd name="T2" fmla="*/ 32 w 224"/>
              <a:gd name="T3" fmla="*/ 240 h 384"/>
              <a:gd name="T4" fmla="*/ 224 w 224"/>
              <a:gd name="T5" fmla="*/ 384 h 384"/>
            </a:gdLst>
            <a:ahLst/>
            <a:cxnLst>
              <a:cxn ang="0">
                <a:pos x="T0" y="T1"/>
              </a:cxn>
              <a:cxn ang="0">
                <a:pos x="T2" y="T3"/>
              </a:cxn>
              <a:cxn ang="0">
                <a:pos x="T4" y="T5"/>
              </a:cxn>
            </a:cxnLst>
            <a:rect l="0" t="0" r="r" b="b"/>
            <a:pathLst>
              <a:path w="224" h="384">
                <a:moveTo>
                  <a:pt x="32" y="0"/>
                </a:moveTo>
                <a:cubicBezTo>
                  <a:pt x="16" y="88"/>
                  <a:pt x="0" y="176"/>
                  <a:pt x="32" y="240"/>
                </a:cubicBezTo>
                <a:cubicBezTo>
                  <a:pt x="64" y="304"/>
                  <a:pt x="192" y="360"/>
                  <a:pt x="224" y="384"/>
                </a:cubicBezTo>
              </a:path>
            </a:pathLst>
          </a:custGeom>
          <a:noFill/>
          <a:ln w="28575" cap="flat" cmpd="sng">
            <a:solidFill>
              <a:srgbClr val="0099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sp>
        <p:nvSpPr>
          <p:cNvPr id="84" name="Line 42"/>
          <p:cNvSpPr>
            <a:spLocks noChangeShapeType="1"/>
          </p:cNvSpPr>
          <p:nvPr/>
        </p:nvSpPr>
        <p:spPr bwMode="auto">
          <a:xfrm flipV="1">
            <a:off x="2665470" y="1629267"/>
            <a:ext cx="212725" cy="142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a:buNone/>
            </a:pPr>
            <a:endParaRPr lang="en-US"/>
          </a:p>
        </p:txBody>
      </p:sp>
      <p:sp>
        <p:nvSpPr>
          <p:cNvPr id="85" name="Line 43"/>
          <p:cNvSpPr>
            <a:spLocks noChangeShapeType="1"/>
          </p:cNvSpPr>
          <p:nvPr/>
        </p:nvSpPr>
        <p:spPr bwMode="auto">
          <a:xfrm flipV="1">
            <a:off x="2621020" y="3412030"/>
            <a:ext cx="242888" cy="285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buNone/>
            </a:pPr>
            <a:endParaRPr lang="en-US"/>
          </a:p>
        </p:txBody>
      </p:sp>
      <p:sp>
        <p:nvSpPr>
          <p:cNvPr id="86" name="Text Box 44"/>
          <p:cNvSpPr txBox="1">
            <a:spLocks noChangeArrowheads="1"/>
          </p:cNvSpPr>
          <p:nvPr/>
        </p:nvSpPr>
        <p:spPr bwMode="auto">
          <a:xfrm>
            <a:off x="350895" y="5697036"/>
            <a:ext cx="5722721" cy="76687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indent="176213" algn="l">
              <a:defRPr sz="2400">
                <a:solidFill>
                  <a:schemeClr val="tx1"/>
                </a:solidFill>
                <a:latin typeface="Times New Roman" pitchFamily="18" charset="0"/>
              </a:defRPr>
            </a:lvl1pPr>
            <a:lvl2pPr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buFontTx/>
              <a:buChar char="•"/>
            </a:pPr>
            <a:r>
              <a:rPr lang="en-US" sz="2200" dirty="0">
                <a:latin typeface="Arial" charset="0"/>
              </a:rPr>
              <a:t>Can allocate arrays in a global index </a:t>
            </a:r>
            <a:r>
              <a:rPr lang="en-US" sz="2200" dirty="0" smtClean="0">
                <a:latin typeface="Arial" charset="0"/>
              </a:rPr>
              <a:t>space</a:t>
            </a:r>
            <a:endParaRPr lang="en-US" sz="2200" dirty="0">
              <a:latin typeface="Arial" charset="0"/>
            </a:endParaRPr>
          </a:p>
          <a:p>
            <a:pPr>
              <a:buFontTx/>
              <a:buChar char="•"/>
            </a:pPr>
            <a:r>
              <a:rPr lang="en-US" sz="2200" dirty="0">
                <a:latin typeface="Arial" charset="0"/>
              </a:rPr>
              <a:t>Let </a:t>
            </a:r>
            <a:r>
              <a:rPr lang="en-US" sz="2200" dirty="0" smtClean="0">
                <a:latin typeface="Arial" charset="0"/>
              </a:rPr>
              <a:t>library compute </a:t>
            </a:r>
            <a:r>
              <a:rPr lang="en-US" sz="2200" dirty="0">
                <a:latin typeface="Arial" charset="0"/>
              </a:rPr>
              <a:t>intersections</a:t>
            </a:r>
          </a:p>
        </p:txBody>
      </p:sp>
      <p:sp>
        <p:nvSpPr>
          <p:cNvPr id="87" name="Text Box 10"/>
          <p:cNvSpPr txBox="1">
            <a:spLocks noChangeArrowheads="1"/>
          </p:cNvSpPr>
          <p:nvPr/>
        </p:nvSpPr>
        <p:spPr bwMode="auto">
          <a:xfrm>
            <a:off x="7150163" y="3218528"/>
            <a:ext cx="175369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spcBef>
                <a:spcPct val="50000"/>
              </a:spcBef>
              <a:buNone/>
            </a:pPr>
            <a:r>
              <a:rPr lang="en-US" sz="2000" b="1">
                <a:solidFill>
                  <a:schemeClr val="tx1"/>
                </a:solidFill>
              </a:rPr>
              <a:t>"ghost" cells</a:t>
            </a:r>
          </a:p>
        </p:txBody>
      </p:sp>
      <p:grpSp>
        <p:nvGrpSpPr>
          <p:cNvPr id="88" name="Group 87"/>
          <p:cNvGrpSpPr/>
          <p:nvPr/>
        </p:nvGrpSpPr>
        <p:grpSpPr>
          <a:xfrm>
            <a:off x="2373746" y="4487518"/>
            <a:ext cx="2866649" cy="400110"/>
            <a:chOff x="4442324" y="2730534"/>
            <a:chExt cx="2866649" cy="400110"/>
          </a:xfrm>
        </p:grpSpPr>
        <p:sp>
          <p:nvSpPr>
            <p:cNvPr id="89" name="Text Box 7"/>
            <p:cNvSpPr txBox="1">
              <a:spLocks noChangeArrowheads="1"/>
            </p:cNvSpPr>
            <p:nvPr/>
          </p:nvSpPr>
          <p:spPr bwMode="auto">
            <a:xfrm>
              <a:off x="4995265" y="2730534"/>
              <a:ext cx="2313708" cy="400110"/>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buNone/>
              </a:pPr>
              <a:r>
                <a:rPr lang="en-US" sz="2000" b="1" dirty="0" smtClean="0">
                  <a:solidFill>
                    <a:srgbClr val="0000CC"/>
                  </a:solidFill>
                  <a:latin typeface="Helvetica" pitchFamily="34" charset="0"/>
                </a:rPr>
                <a:t>Avoid null copies</a:t>
              </a:r>
              <a:endParaRPr lang="en-US" sz="2000" b="1" dirty="0">
                <a:solidFill>
                  <a:srgbClr val="0000CC"/>
                </a:solidFill>
                <a:latin typeface="Helvetica" pitchFamily="34" charset="0"/>
              </a:endParaRPr>
            </a:p>
          </p:txBody>
        </p:sp>
        <p:sp>
          <p:nvSpPr>
            <p:cNvPr id="90" name="Line 8"/>
            <p:cNvSpPr>
              <a:spLocks noChangeShapeType="1"/>
            </p:cNvSpPr>
            <p:nvPr/>
          </p:nvSpPr>
          <p:spPr bwMode="auto">
            <a:xfrm flipH="1">
              <a:off x="4442324" y="2930589"/>
              <a:ext cx="552939" cy="0"/>
            </a:xfrm>
            <a:prstGeom prst="line">
              <a:avLst/>
            </a:prstGeom>
            <a:noFill/>
            <a:ln w="28575">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grpSp>
      <p:grpSp>
        <p:nvGrpSpPr>
          <p:cNvPr id="91" name="Group 90"/>
          <p:cNvGrpSpPr/>
          <p:nvPr/>
        </p:nvGrpSpPr>
        <p:grpSpPr>
          <a:xfrm>
            <a:off x="1182247" y="5163128"/>
            <a:ext cx="4515347" cy="469184"/>
            <a:chOff x="4385716" y="2642988"/>
            <a:chExt cx="4515347" cy="469184"/>
          </a:xfrm>
        </p:grpSpPr>
        <p:sp>
          <p:nvSpPr>
            <p:cNvPr id="92" name="Text Box 7"/>
            <p:cNvSpPr txBox="1">
              <a:spLocks noChangeArrowheads="1"/>
            </p:cNvSpPr>
            <p:nvPr/>
          </p:nvSpPr>
          <p:spPr bwMode="auto">
            <a:xfrm>
              <a:off x="4385716" y="2712062"/>
              <a:ext cx="4005061" cy="400110"/>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buNone/>
              </a:pPr>
              <a:r>
                <a:rPr lang="en-US" sz="2000" b="1" dirty="0" smtClean="0">
                  <a:solidFill>
                    <a:srgbClr val="0000CC"/>
                  </a:solidFill>
                  <a:latin typeface="Helvetica" pitchFamily="34" charset="0"/>
                </a:rPr>
                <a:t>Copy from interior of other grid</a:t>
              </a:r>
              <a:endParaRPr lang="en-US" sz="2000" b="1" dirty="0">
                <a:solidFill>
                  <a:srgbClr val="0000CC"/>
                </a:solidFill>
                <a:latin typeface="Helvetica" pitchFamily="34" charset="0"/>
              </a:endParaRPr>
            </a:p>
          </p:txBody>
        </p:sp>
        <p:sp>
          <p:nvSpPr>
            <p:cNvPr id="93" name="Line 8"/>
            <p:cNvSpPr>
              <a:spLocks noChangeShapeType="1"/>
            </p:cNvSpPr>
            <p:nvPr/>
          </p:nvSpPr>
          <p:spPr bwMode="auto">
            <a:xfrm flipV="1">
              <a:off x="8390777" y="2642988"/>
              <a:ext cx="510286" cy="269128"/>
            </a:xfrm>
            <a:prstGeom prst="line">
              <a:avLst/>
            </a:prstGeom>
            <a:noFill/>
            <a:ln w="28575">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grpSp>
      <p:sp>
        <p:nvSpPr>
          <p:cNvPr id="6" name="Slide Number Placeholder 5"/>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168</a:t>
            </a:fld>
            <a:endParaRPr lang="en-US">
              <a:solidFill>
                <a:prstClr val="black"/>
              </a:solidFill>
            </a:endParaRPr>
          </a:p>
        </p:txBody>
      </p:sp>
    </p:spTree>
    <p:extLst>
      <p:ext uri="{BB962C8B-B14F-4D97-AF65-F5344CB8AC3E}">
        <p14:creationId xmlns:p14="http://schemas.microsoft.com/office/powerpoint/2010/main" val="2944736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NAS Benchmarks on One Node of Cray XC30</a:t>
            </a:r>
            <a:endParaRPr lang="en-US" dirty="0"/>
          </a:p>
        </p:txBody>
      </p:sp>
      <p:graphicFrame>
        <p:nvGraphicFramePr>
          <p:cNvPr id="5" name="Chart 4"/>
          <p:cNvGraphicFramePr>
            <a:graphicFrameLocks noGrp="1"/>
          </p:cNvGraphicFramePr>
          <p:nvPr>
            <p:extLst>
              <p:ext uri="{D42A27DB-BD31-4B8C-83A1-F6EECF244321}">
                <p14:modId xmlns:p14="http://schemas.microsoft.com/office/powerpoint/2010/main" val="2805695567"/>
              </p:ext>
            </p:extLst>
          </p:nvPr>
        </p:nvGraphicFramePr>
        <p:xfrm>
          <a:off x="244395" y="711199"/>
          <a:ext cx="8655210" cy="5860783"/>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Placeholder 5"/>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169</a:t>
            </a:fld>
            <a:endParaRPr lang="en-US">
              <a:solidFill>
                <a:prstClr val="black"/>
              </a:solidFill>
            </a:endParaRPr>
          </a:p>
        </p:txBody>
      </p:sp>
    </p:spTree>
    <p:extLst>
      <p:ext uri="{BB962C8B-B14F-4D97-AF65-F5344CB8AC3E}">
        <p14:creationId xmlns:p14="http://schemas.microsoft.com/office/powerpoint/2010/main" val="27757426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Private vs. Shared Variables in UPC</a:t>
            </a:r>
          </a:p>
        </p:txBody>
      </p:sp>
      <p:sp>
        <p:nvSpPr>
          <p:cNvPr id="39940" name="Rectangle 3"/>
          <p:cNvSpPr>
            <a:spLocks noGrp="1" noChangeArrowheads="1"/>
          </p:cNvSpPr>
          <p:nvPr>
            <p:ph type="body" idx="1"/>
          </p:nvPr>
        </p:nvSpPr>
        <p:spPr>
          <a:xfrm>
            <a:off x="609600" y="914400"/>
            <a:ext cx="8229600" cy="2716213"/>
          </a:xfrm>
        </p:spPr>
        <p:txBody>
          <a:bodyPr/>
          <a:lstStyle/>
          <a:p>
            <a:r>
              <a:rPr lang="en-US">
                <a:latin typeface="Arial" charset="0"/>
                <a:ea typeface="ＭＳ Ｐゴシック" charset="0"/>
                <a:cs typeface="ＭＳ Ｐゴシック" charset="0"/>
              </a:rPr>
              <a:t>Normal C variables and objects are allocated in the private memory space for each thread.</a:t>
            </a:r>
          </a:p>
          <a:p>
            <a:r>
              <a:rPr lang="en-US">
                <a:latin typeface="Arial" charset="0"/>
                <a:ea typeface="ＭＳ Ｐゴシック" charset="0"/>
                <a:cs typeface="ＭＳ Ｐゴシック" charset="0"/>
              </a:rPr>
              <a:t>Shared variables are allocated only once, with thread 0</a:t>
            </a:r>
          </a:p>
          <a:p>
            <a:pPr>
              <a:buFontTx/>
              <a:buNone/>
            </a:pPr>
            <a:r>
              <a:rPr lang="en-US" sz="2000" b="1">
                <a:solidFill>
                  <a:srgbClr val="000099"/>
                </a:solidFill>
                <a:latin typeface="Courier New" charset="0"/>
                <a:ea typeface="ＭＳ Ｐゴシック" charset="0"/>
                <a:cs typeface="ＭＳ Ｐゴシック" charset="0"/>
              </a:rPr>
              <a:t>     shared int ours;  // use sparingly: performance</a:t>
            </a:r>
          </a:p>
          <a:p>
            <a:pPr>
              <a:buFontTx/>
              <a:buNone/>
            </a:pPr>
            <a:r>
              <a:rPr lang="en-US" sz="2000" b="1">
                <a:solidFill>
                  <a:srgbClr val="000099"/>
                </a:solidFill>
                <a:latin typeface="Courier New" charset="0"/>
                <a:ea typeface="ＭＳ Ｐゴシック" charset="0"/>
                <a:cs typeface="ＭＳ Ｐゴシック" charset="0"/>
              </a:rPr>
              <a:t>     int mine;</a:t>
            </a:r>
          </a:p>
          <a:p>
            <a:r>
              <a:rPr lang="en-US">
                <a:latin typeface="Arial" charset="0"/>
                <a:ea typeface="ＭＳ Ｐゴシック" charset="0"/>
                <a:cs typeface="ＭＳ Ｐゴシック" charset="0"/>
              </a:rPr>
              <a:t>Shared variables may not have dynamic lifetime:  may not occur in a function definition, except as static.  Why?</a:t>
            </a:r>
          </a:p>
        </p:txBody>
      </p:sp>
      <p:sp>
        <p:nvSpPr>
          <p:cNvPr id="39941" name="Rectangle 4"/>
          <p:cNvSpPr>
            <a:spLocks noChangeArrowheads="1"/>
          </p:cNvSpPr>
          <p:nvPr/>
        </p:nvSpPr>
        <p:spPr bwMode="auto">
          <a:xfrm>
            <a:off x="1644650" y="4229100"/>
            <a:ext cx="5334000" cy="965200"/>
          </a:xfrm>
          <a:prstGeom prst="rect">
            <a:avLst/>
          </a:prstGeom>
          <a:solidFill>
            <a:srgbClr val="FFFF66"/>
          </a:solidFill>
          <a:ln w="28575">
            <a:solidFill>
              <a:schemeClr val="tx1"/>
            </a:solidFill>
            <a:miter lim="800000"/>
            <a:headEnd/>
            <a:tailEnd/>
          </a:ln>
        </p:spPr>
        <p:txBody>
          <a:bodyPr wrap="none" anchor="ctr"/>
          <a:lstStyle/>
          <a:p>
            <a:pPr algn="ctr"/>
            <a:endParaRPr lang="en-US" sz="2400">
              <a:solidFill>
                <a:schemeClr val="folHlink"/>
              </a:solidFill>
            </a:endParaRPr>
          </a:p>
        </p:txBody>
      </p:sp>
      <p:sp>
        <p:nvSpPr>
          <p:cNvPr id="39942" name="Line 5"/>
          <p:cNvSpPr>
            <a:spLocks noChangeShapeType="1"/>
          </p:cNvSpPr>
          <p:nvPr/>
        </p:nvSpPr>
        <p:spPr bwMode="auto">
          <a:xfrm flipH="1">
            <a:off x="3752850" y="4229100"/>
            <a:ext cx="0" cy="1816100"/>
          </a:xfrm>
          <a:prstGeom prst="line">
            <a:avLst/>
          </a:prstGeom>
          <a:noFill/>
          <a:ln w="952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943" name="Rectangle 6"/>
          <p:cNvSpPr>
            <a:spLocks noChangeArrowheads="1"/>
          </p:cNvSpPr>
          <p:nvPr/>
        </p:nvSpPr>
        <p:spPr bwMode="auto">
          <a:xfrm>
            <a:off x="7118350" y="4638675"/>
            <a:ext cx="992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solidFill>
                  <a:srgbClr val="000099"/>
                </a:solidFill>
              </a:rPr>
              <a:t>Shared</a:t>
            </a:r>
          </a:p>
        </p:txBody>
      </p:sp>
      <p:sp>
        <p:nvSpPr>
          <p:cNvPr id="39944" name="Rectangle 7"/>
          <p:cNvSpPr>
            <a:spLocks noChangeArrowheads="1"/>
          </p:cNvSpPr>
          <p:nvPr/>
        </p:nvSpPr>
        <p:spPr bwMode="auto">
          <a:xfrm>
            <a:off x="1644650" y="5208588"/>
            <a:ext cx="5334000" cy="110013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39945" name="Line 8"/>
          <p:cNvSpPr>
            <a:spLocks noChangeShapeType="1"/>
          </p:cNvSpPr>
          <p:nvPr/>
        </p:nvSpPr>
        <p:spPr bwMode="auto">
          <a:xfrm>
            <a:off x="3752850" y="5195888"/>
            <a:ext cx="0" cy="1112837"/>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946" name="Line 9"/>
          <p:cNvSpPr>
            <a:spLocks noChangeShapeType="1"/>
          </p:cNvSpPr>
          <p:nvPr/>
        </p:nvSpPr>
        <p:spPr bwMode="auto">
          <a:xfrm flipH="1">
            <a:off x="2624138" y="5211763"/>
            <a:ext cx="0" cy="109696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947" name="Line 10"/>
          <p:cNvSpPr>
            <a:spLocks noChangeShapeType="1"/>
          </p:cNvSpPr>
          <p:nvPr/>
        </p:nvSpPr>
        <p:spPr bwMode="auto">
          <a:xfrm>
            <a:off x="5886450" y="4229100"/>
            <a:ext cx="14288" cy="1816100"/>
          </a:xfrm>
          <a:prstGeom prst="line">
            <a:avLst/>
          </a:prstGeom>
          <a:noFill/>
          <a:ln w="952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948" name="Line 11"/>
          <p:cNvSpPr>
            <a:spLocks noChangeShapeType="1"/>
          </p:cNvSpPr>
          <p:nvPr/>
        </p:nvSpPr>
        <p:spPr bwMode="auto">
          <a:xfrm flipH="1">
            <a:off x="5886450" y="5210175"/>
            <a:ext cx="14288" cy="109855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949" name="Text Box 12"/>
          <p:cNvSpPr txBox="1">
            <a:spLocks noChangeArrowheads="1"/>
          </p:cNvSpPr>
          <p:nvPr/>
        </p:nvSpPr>
        <p:spPr bwMode="auto">
          <a:xfrm rot="-5400000">
            <a:off x="50801" y="4854575"/>
            <a:ext cx="20637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lgn="ctr" eaLnBrk="1" hangingPunct="1"/>
            <a:r>
              <a:rPr lang="en-US">
                <a:solidFill>
                  <a:srgbClr val="000099"/>
                </a:solidFill>
              </a:rPr>
              <a:t>Global address space</a:t>
            </a:r>
          </a:p>
        </p:txBody>
      </p:sp>
      <p:sp>
        <p:nvSpPr>
          <p:cNvPr id="39950" name="Oval 13"/>
          <p:cNvSpPr>
            <a:spLocks noChangeArrowheads="1"/>
          </p:cNvSpPr>
          <p:nvPr/>
        </p:nvSpPr>
        <p:spPr bwMode="auto">
          <a:xfrm>
            <a:off x="4513263" y="5457825"/>
            <a:ext cx="88900" cy="88900"/>
          </a:xfrm>
          <a:prstGeom prst="ellipse">
            <a:avLst/>
          </a:prstGeom>
          <a:solidFill>
            <a:srgbClr val="000000"/>
          </a:solidFill>
          <a:ln w="9525">
            <a:solidFill>
              <a:schemeClr val="tx1"/>
            </a:solidFill>
            <a:miter lim="800000"/>
            <a:headEnd/>
            <a:tailEnd/>
          </a:ln>
        </p:spPr>
        <p:txBody>
          <a:bodyPr wrap="none" anchor="ctr"/>
          <a:lstStyle/>
          <a:p>
            <a:pPr eaLnBrk="0" hangingPunct="0"/>
            <a:endParaRPr lang="en-US"/>
          </a:p>
        </p:txBody>
      </p:sp>
      <p:sp>
        <p:nvSpPr>
          <p:cNvPr id="39951" name="Oval 14"/>
          <p:cNvSpPr>
            <a:spLocks noChangeArrowheads="1"/>
          </p:cNvSpPr>
          <p:nvPr/>
        </p:nvSpPr>
        <p:spPr bwMode="auto">
          <a:xfrm>
            <a:off x="4691063" y="5457825"/>
            <a:ext cx="88900" cy="88900"/>
          </a:xfrm>
          <a:prstGeom prst="ellipse">
            <a:avLst/>
          </a:prstGeom>
          <a:solidFill>
            <a:srgbClr val="000000"/>
          </a:solidFill>
          <a:ln w="9525">
            <a:solidFill>
              <a:schemeClr val="tx1"/>
            </a:solidFill>
            <a:miter lim="800000"/>
            <a:headEnd/>
            <a:tailEnd/>
          </a:ln>
        </p:spPr>
        <p:txBody>
          <a:bodyPr wrap="none" anchor="ctr"/>
          <a:lstStyle/>
          <a:p>
            <a:pPr eaLnBrk="0" hangingPunct="0"/>
            <a:endParaRPr lang="en-US"/>
          </a:p>
        </p:txBody>
      </p:sp>
      <p:sp>
        <p:nvSpPr>
          <p:cNvPr id="39952" name="Oval 15"/>
          <p:cNvSpPr>
            <a:spLocks noChangeArrowheads="1"/>
          </p:cNvSpPr>
          <p:nvPr/>
        </p:nvSpPr>
        <p:spPr bwMode="auto">
          <a:xfrm>
            <a:off x="4868863" y="5457825"/>
            <a:ext cx="88900" cy="88900"/>
          </a:xfrm>
          <a:prstGeom prst="ellipse">
            <a:avLst/>
          </a:prstGeom>
          <a:solidFill>
            <a:srgbClr val="000000"/>
          </a:solidFill>
          <a:ln w="9525">
            <a:solidFill>
              <a:schemeClr val="tx1"/>
            </a:solidFill>
            <a:miter lim="800000"/>
            <a:headEnd/>
            <a:tailEnd/>
          </a:ln>
        </p:spPr>
        <p:txBody>
          <a:bodyPr wrap="none" anchor="ctr"/>
          <a:lstStyle/>
          <a:p>
            <a:pPr eaLnBrk="0" hangingPunct="0"/>
            <a:endParaRPr lang="en-US"/>
          </a:p>
        </p:txBody>
      </p:sp>
      <p:sp>
        <p:nvSpPr>
          <p:cNvPr id="39953" name="Rectangle 17"/>
          <p:cNvSpPr>
            <a:spLocks noChangeArrowheads="1"/>
          </p:cNvSpPr>
          <p:nvPr/>
        </p:nvSpPr>
        <p:spPr bwMode="auto">
          <a:xfrm>
            <a:off x="7138988" y="5588000"/>
            <a:ext cx="971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solidFill>
                  <a:srgbClr val="000099"/>
                </a:solidFill>
              </a:rPr>
              <a:t>Private</a:t>
            </a:r>
          </a:p>
        </p:txBody>
      </p:sp>
      <p:sp>
        <p:nvSpPr>
          <p:cNvPr id="39954" name="Text Box 18"/>
          <p:cNvSpPr txBox="1">
            <a:spLocks noChangeArrowheads="1"/>
          </p:cNvSpPr>
          <p:nvPr/>
        </p:nvSpPr>
        <p:spPr bwMode="auto">
          <a:xfrm>
            <a:off x="1749425" y="5310188"/>
            <a:ext cx="795338" cy="349250"/>
          </a:xfrm>
          <a:prstGeom prst="rect">
            <a:avLst/>
          </a:prstGeom>
          <a:noFill/>
          <a:ln w="127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600">
                <a:solidFill>
                  <a:schemeClr val="accent2"/>
                </a:solidFill>
              </a:rPr>
              <a:t>mine: </a:t>
            </a:r>
          </a:p>
        </p:txBody>
      </p:sp>
      <p:sp>
        <p:nvSpPr>
          <p:cNvPr id="39955" name="Text Box 19"/>
          <p:cNvSpPr txBox="1">
            <a:spLocks noChangeArrowheads="1"/>
          </p:cNvSpPr>
          <p:nvPr/>
        </p:nvSpPr>
        <p:spPr bwMode="auto">
          <a:xfrm>
            <a:off x="2860675" y="5303838"/>
            <a:ext cx="795338" cy="349250"/>
          </a:xfrm>
          <a:prstGeom prst="rect">
            <a:avLst/>
          </a:prstGeom>
          <a:noFill/>
          <a:ln w="127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600">
                <a:solidFill>
                  <a:schemeClr val="accent2"/>
                </a:solidFill>
              </a:rPr>
              <a:t>mine: </a:t>
            </a:r>
          </a:p>
        </p:txBody>
      </p:sp>
      <p:sp>
        <p:nvSpPr>
          <p:cNvPr id="39956" name="Text Box 21"/>
          <p:cNvSpPr txBox="1">
            <a:spLocks noChangeArrowheads="1"/>
          </p:cNvSpPr>
          <p:nvPr/>
        </p:nvSpPr>
        <p:spPr bwMode="auto">
          <a:xfrm>
            <a:off x="6032500" y="5283200"/>
            <a:ext cx="795338" cy="349250"/>
          </a:xfrm>
          <a:prstGeom prst="rect">
            <a:avLst/>
          </a:prstGeom>
          <a:noFill/>
          <a:ln w="127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600">
                <a:solidFill>
                  <a:schemeClr val="accent2"/>
                </a:solidFill>
              </a:rPr>
              <a:t>mine: </a:t>
            </a:r>
          </a:p>
        </p:txBody>
      </p:sp>
      <p:sp>
        <p:nvSpPr>
          <p:cNvPr id="39957" name="Line 23"/>
          <p:cNvSpPr>
            <a:spLocks noChangeShapeType="1"/>
          </p:cNvSpPr>
          <p:nvPr/>
        </p:nvSpPr>
        <p:spPr bwMode="auto">
          <a:xfrm flipH="1">
            <a:off x="2624138" y="4270375"/>
            <a:ext cx="1587" cy="2079625"/>
          </a:xfrm>
          <a:prstGeom prst="line">
            <a:avLst/>
          </a:prstGeom>
          <a:noFill/>
          <a:ln w="12700"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958" name="Text Box 27"/>
          <p:cNvSpPr txBox="1">
            <a:spLocks noChangeArrowheads="1"/>
          </p:cNvSpPr>
          <p:nvPr/>
        </p:nvSpPr>
        <p:spPr bwMode="auto">
          <a:xfrm>
            <a:off x="1644650" y="3862388"/>
            <a:ext cx="5400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800">
                <a:solidFill>
                  <a:srgbClr val="000099"/>
                </a:solidFill>
              </a:rPr>
              <a:t>Thread</a:t>
            </a:r>
            <a:r>
              <a:rPr lang="en-US" sz="1800" baseline="-25000">
                <a:solidFill>
                  <a:srgbClr val="000099"/>
                </a:solidFill>
              </a:rPr>
              <a:t>0</a:t>
            </a:r>
            <a:r>
              <a:rPr lang="en-US" sz="1800">
                <a:solidFill>
                  <a:srgbClr val="000099"/>
                </a:solidFill>
              </a:rPr>
              <a:t>   Thread</a:t>
            </a:r>
            <a:r>
              <a:rPr lang="en-US" sz="1800" baseline="-25000">
                <a:solidFill>
                  <a:srgbClr val="000099"/>
                </a:solidFill>
              </a:rPr>
              <a:t>1</a:t>
            </a:r>
            <a:r>
              <a:rPr lang="en-US" sz="1800">
                <a:solidFill>
                  <a:srgbClr val="000099"/>
                </a:solidFill>
              </a:rPr>
              <a:t>                                       Thread</a:t>
            </a:r>
            <a:r>
              <a:rPr lang="en-US" sz="1800" baseline="-25000">
                <a:solidFill>
                  <a:srgbClr val="000099"/>
                </a:solidFill>
              </a:rPr>
              <a:t>n</a:t>
            </a:r>
          </a:p>
        </p:txBody>
      </p:sp>
      <p:sp>
        <p:nvSpPr>
          <p:cNvPr id="39959" name="Text Box 28"/>
          <p:cNvSpPr txBox="1">
            <a:spLocks noChangeArrowheads="1"/>
          </p:cNvSpPr>
          <p:nvPr/>
        </p:nvSpPr>
        <p:spPr bwMode="auto">
          <a:xfrm>
            <a:off x="1779588" y="4719638"/>
            <a:ext cx="762000" cy="349250"/>
          </a:xfrm>
          <a:prstGeom prst="rect">
            <a:avLst/>
          </a:prstGeom>
          <a:noFill/>
          <a:ln w="127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600">
                <a:solidFill>
                  <a:schemeClr val="accent2"/>
                </a:solidFill>
              </a:rPr>
              <a:t>ours: </a:t>
            </a:r>
          </a:p>
        </p:txBody>
      </p:sp>
    </p:spTree>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a:t>
            </a:r>
            <a:r>
              <a:rPr lang="en-US" dirty="0" err="1" smtClean="0"/>
              <a:t>miniGMG</a:t>
            </a:r>
            <a:endParaRPr lang="en-US" dirty="0"/>
          </a:p>
        </p:txBody>
      </p:sp>
      <p:sp>
        <p:nvSpPr>
          <p:cNvPr id="3" name="Content Placeholder 2"/>
          <p:cNvSpPr>
            <a:spLocks noGrp="1"/>
          </p:cNvSpPr>
          <p:nvPr>
            <p:ph idx="1"/>
          </p:nvPr>
        </p:nvSpPr>
        <p:spPr>
          <a:xfrm>
            <a:off x="609600" y="914400"/>
            <a:ext cx="8001000" cy="5739007"/>
          </a:xfrm>
        </p:spPr>
        <p:txBody>
          <a:bodyPr/>
          <a:lstStyle/>
          <a:p>
            <a:r>
              <a:rPr lang="en-US" dirty="0" smtClean="0"/>
              <a:t>Compact </a:t>
            </a:r>
            <a:r>
              <a:rPr lang="en-US" dirty="0"/>
              <a:t>3D geometric </a:t>
            </a:r>
            <a:r>
              <a:rPr lang="en-US" dirty="0" err="1"/>
              <a:t>multigrid</a:t>
            </a:r>
            <a:r>
              <a:rPr lang="en-US" dirty="0"/>
              <a:t> </a:t>
            </a:r>
            <a:r>
              <a:rPr lang="en-US" dirty="0" smtClean="0"/>
              <a:t>code</a:t>
            </a:r>
          </a:p>
          <a:p>
            <a:pPr lvl="1"/>
            <a:r>
              <a:rPr lang="en-US" sz="2000" dirty="0" smtClean="0"/>
              <a:t>Can </a:t>
            </a:r>
            <a:r>
              <a:rPr lang="en-US" sz="2000" dirty="0"/>
              <a:t>be used to evaluate </a:t>
            </a:r>
            <a:r>
              <a:rPr lang="en-US" sz="2000" dirty="0" smtClean="0"/>
              <a:t>performance</a:t>
            </a:r>
            <a:br>
              <a:rPr lang="en-US" sz="2000" dirty="0" smtClean="0"/>
            </a:br>
            <a:r>
              <a:rPr lang="en-US" sz="2000" dirty="0" smtClean="0"/>
              <a:t>bottlenecks </a:t>
            </a:r>
            <a:r>
              <a:rPr lang="en-US" sz="2000" dirty="0"/>
              <a:t>in </a:t>
            </a:r>
            <a:r>
              <a:rPr lang="en-US" sz="2000" dirty="0" err="1"/>
              <a:t>MG+Krylov</a:t>
            </a:r>
            <a:r>
              <a:rPr lang="en-US" sz="2000" dirty="0"/>
              <a:t> methods </a:t>
            </a:r>
            <a:r>
              <a:rPr lang="en-US" sz="2000" dirty="0" smtClean="0"/>
              <a:t>and</a:t>
            </a:r>
            <a:br>
              <a:rPr lang="en-US" sz="2000" dirty="0" smtClean="0"/>
            </a:br>
            <a:r>
              <a:rPr lang="en-US" sz="2000" dirty="0" smtClean="0"/>
              <a:t>prototype </a:t>
            </a:r>
            <a:r>
              <a:rPr lang="en-US" sz="2000" dirty="0"/>
              <a:t>new algorithms.</a:t>
            </a:r>
          </a:p>
          <a:p>
            <a:pPr lvl="1"/>
            <a:r>
              <a:rPr lang="en-US" sz="2000" dirty="0"/>
              <a:t>Highly instrumented for </a:t>
            </a:r>
            <a:r>
              <a:rPr lang="en-US" sz="2000" dirty="0" smtClean="0"/>
              <a:t>detailed timing</a:t>
            </a:r>
            <a:br>
              <a:rPr lang="en-US" sz="2000" dirty="0" smtClean="0"/>
            </a:br>
            <a:r>
              <a:rPr lang="en-US" sz="2000" dirty="0" smtClean="0"/>
              <a:t>analysis</a:t>
            </a:r>
            <a:endParaRPr lang="en-US" sz="2000" dirty="0"/>
          </a:p>
          <a:p>
            <a:endParaRPr lang="en-US" dirty="0"/>
          </a:p>
          <a:p>
            <a:pPr>
              <a:spcBef>
                <a:spcPts val="1200"/>
              </a:spcBef>
            </a:pPr>
            <a:r>
              <a:rPr lang="en-US" dirty="0"/>
              <a:t>Can be configured to proxy </a:t>
            </a:r>
            <a:r>
              <a:rPr lang="en-US" dirty="0" err="1"/>
              <a:t>BoxLib</a:t>
            </a:r>
            <a:r>
              <a:rPr lang="en-US" dirty="0"/>
              <a:t> AMR </a:t>
            </a:r>
            <a:r>
              <a:rPr lang="en-US" dirty="0" smtClean="0"/>
              <a:t>applications</a:t>
            </a:r>
            <a:endParaRPr lang="en-US" dirty="0"/>
          </a:p>
          <a:p>
            <a:pPr lvl="1"/>
            <a:r>
              <a:rPr lang="en-US" sz="2000" dirty="0" smtClean="0"/>
              <a:t>Finite-volume </a:t>
            </a:r>
            <a:r>
              <a:rPr lang="en-US" sz="2000" dirty="0"/>
              <a:t>(cell-centered) </a:t>
            </a:r>
            <a:r>
              <a:rPr lang="en-US" sz="2000" dirty="0" err="1"/>
              <a:t>multigrid</a:t>
            </a:r>
            <a:endParaRPr lang="en-US" sz="2000" dirty="0"/>
          </a:p>
          <a:p>
            <a:pPr lvl="1"/>
            <a:r>
              <a:rPr lang="en-US" sz="2000" dirty="0"/>
              <a:t>7pt variable-coefficient Helmholtz operator (stencil)</a:t>
            </a:r>
          </a:p>
          <a:p>
            <a:pPr lvl="1"/>
            <a:r>
              <a:rPr lang="en-US" sz="2000" dirty="0"/>
              <a:t>Cubical domain decomposed into one </a:t>
            </a:r>
            <a:r>
              <a:rPr lang="en-US" sz="2000" dirty="0" smtClean="0"/>
              <a:t>128</a:t>
            </a:r>
            <a:r>
              <a:rPr lang="en-US" sz="2000" baseline="30000" dirty="0" smtClean="0"/>
              <a:t>3</a:t>
            </a:r>
            <a:r>
              <a:rPr lang="en-US" sz="2000" dirty="0" smtClean="0"/>
              <a:t> </a:t>
            </a:r>
            <a:r>
              <a:rPr lang="en-US" sz="2000" dirty="0"/>
              <a:t>subdomain per socket</a:t>
            </a:r>
          </a:p>
          <a:p>
            <a:pPr lvl="1"/>
            <a:r>
              <a:rPr lang="en-US" sz="2000" dirty="0"/>
              <a:t>Restriction terminated when subdomains are coarsened to 2</a:t>
            </a:r>
            <a:r>
              <a:rPr lang="en-US" sz="2000" baseline="30000" dirty="0"/>
              <a:t>3</a:t>
            </a:r>
            <a:r>
              <a:rPr lang="en-US" sz="2000" dirty="0"/>
              <a:t> (U-Cycle)</a:t>
            </a:r>
          </a:p>
          <a:p>
            <a:pPr lvl="1"/>
            <a:r>
              <a:rPr lang="en-US" sz="2000" dirty="0"/>
              <a:t>Gauss Seidel, Red-Black (“GSRB”) smoother</a:t>
            </a:r>
          </a:p>
          <a:p>
            <a:pPr lvl="1"/>
            <a:r>
              <a:rPr lang="en-US" sz="2000" dirty="0" err="1"/>
              <a:t>BiCGStab</a:t>
            </a:r>
            <a:r>
              <a:rPr lang="en-US" sz="2000" dirty="0"/>
              <a:t> bottom solver (matrix is never explicitly formed</a:t>
            </a:r>
            <a:r>
              <a:rPr lang="en-US" sz="2000" dirty="0" smtClean="0"/>
              <a:t>)</a:t>
            </a:r>
            <a:endParaRPr lang="en-US" sz="2000" dirty="0"/>
          </a:p>
        </p:txBody>
      </p:sp>
      <p:pic>
        <p:nvPicPr>
          <p:cNvPr id="5" name="Picture 4" descr="subdomains.pdf"/>
          <p:cNvPicPr>
            <a:picLocks noChangeAspect="1"/>
          </p:cNvPicPr>
          <p:nvPr/>
        </p:nvPicPr>
        <p:blipFill rotWithShape="1">
          <a:blip r:embed="rId3"/>
          <a:srcRect t="2061" b="-2061"/>
          <a:stretch/>
        </p:blipFill>
        <p:spPr>
          <a:xfrm>
            <a:off x="6145566" y="778570"/>
            <a:ext cx="2743200" cy="2743200"/>
          </a:xfrm>
          <a:prstGeom prst="rect">
            <a:avLst/>
          </a:prstGeom>
        </p:spPr>
      </p:pic>
      <p:sp>
        <p:nvSpPr>
          <p:cNvPr id="7" name="Slide Number Placeholder 6"/>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170</a:t>
            </a:fld>
            <a:endParaRPr lang="en-US">
              <a:solidFill>
                <a:prstClr val="black"/>
              </a:solidFill>
            </a:endParaRPr>
          </a:p>
        </p:txBody>
      </p:sp>
    </p:spTree>
    <p:extLst>
      <p:ext uri="{BB962C8B-B14F-4D97-AF65-F5344CB8AC3E}">
        <p14:creationId xmlns:p14="http://schemas.microsoft.com/office/powerpoint/2010/main" val="15635279"/>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miniGMG</a:t>
            </a:r>
            <a:r>
              <a:rPr lang="en-US" dirty="0" smtClean="0"/>
              <a:t> Communication Paradigms</a:t>
            </a:r>
            <a:endParaRPr lang="en-US" dirty="0"/>
          </a:p>
        </p:txBody>
      </p:sp>
      <p:sp>
        <p:nvSpPr>
          <p:cNvPr id="3" name="Content Placeholder 2"/>
          <p:cNvSpPr>
            <a:spLocks noGrp="1"/>
          </p:cNvSpPr>
          <p:nvPr>
            <p:ph idx="1"/>
          </p:nvPr>
        </p:nvSpPr>
        <p:spPr>
          <a:xfrm>
            <a:off x="609600" y="914400"/>
            <a:ext cx="8001000" cy="2636619"/>
          </a:xfrm>
        </p:spPr>
        <p:txBody>
          <a:bodyPr/>
          <a:lstStyle/>
          <a:p>
            <a:r>
              <a:rPr lang="en-US" dirty="0" smtClean="0"/>
              <a:t>One programming system w. three communication paradigms</a:t>
            </a:r>
          </a:p>
          <a:p>
            <a:pPr lvl="1">
              <a:spcBef>
                <a:spcPts val="0"/>
              </a:spcBef>
            </a:pPr>
            <a:r>
              <a:rPr lang="en-US" sz="2000" b="1" i="1" dirty="0" smtClean="0"/>
              <a:t>Bulk</a:t>
            </a:r>
            <a:r>
              <a:rPr lang="en-US" sz="2000" dirty="0" smtClean="0"/>
              <a:t> version that uses manual packing/unpacking with one-sided puts</a:t>
            </a:r>
          </a:p>
          <a:p>
            <a:pPr lvl="1">
              <a:spcBef>
                <a:spcPts val="0"/>
              </a:spcBef>
            </a:pPr>
            <a:r>
              <a:rPr lang="en-US" sz="2000" b="1" i="1" dirty="0" smtClean="0"/>
              <a:t>Fine-Grained</a:t>
            </a:r>
            <a:r>
              <a:rPr lang="en-US" sz="2000" dirty="0" smtClean="0"/>
              <a:t> version that does multiple one-sided puts of contiguous data</a:t>
            </a:r>
          </a:p>
          <a:p>
            <a:pPr lvl="1">
              <a:spcBef>
                <a:spcPts val="0"/>
              </a:spcBef>
            </a:pPr>
            <a:r>
              <a:rPr lang="en-US" sz="2000" b="1" i="1" dirty="0" smtClean="0"/>
              <a:t>Array</a:t>
            </a:r>
            <a:r>
              <a:rPr lang="en-US" sz="2000" dirty="0"/>
              <a:t> </a:t>
            </a:r>
            <a:r>
              <a:rPr lang="en-US" sz="2000" dirty="0" smtClean="0"/>
              <a:t>version that logically copies entire ghost zones, delegating actual procedure to array library</a:t>
            </a:r>
            <a:endParaRPr lang="en-US" sz="2000" i="1" dirty="0"/>
          </a:p>
        </p:txBody>
      </p:sp>
      <p:grpSp>
        <p:nvGrpSpPr>
          <p:cNvPr id="394" name="Group 393"/>
          <p:cNvGrpSpPr/>
          <p:nvPr/>
        </p:nvGrpSpPr>
        <p:grpSpPr>
          <a:xfrm>
            <a:off x="200487" y="3652474"/>
            <a:ext cx="2590800" cy="2514600"/>
            <a:chOff x="200487" y="3652474"/>
            <a:chExt cx="2590800" cy="2514600"/>
          </a:xfrm>
        </p:grpSpPr>
        <p:grpSp>
          <p:nvGrpSpPr>
            <p:cNvPr id="349" name="Group 591"/>
            <p:cNvGrpSpPr/>
            <p:nvPr/>
          </p:nvGrpSpPr>
          <p:grpSpPr>
            <a:xfrm>
              <a:off x="276687" y="6090874"/>
              <a:ext cx="304800" cy="76200"/>
              <a:chOff x="304800" y="1752600"/>
              <a:chExt cx="304800" cy="76200"/>
            </a:xfrm>
          </p:grpSpPr>
          <p:cxnSp>
            <p:nvCxnSpPr>
              <p:cNvPr id="365" name="Straight Arrow Connector 364"/>
              <p:cNvCxnSpPr/>
              <p:nvPr/>
            </p:nvCxnSpPr>
            <p:spPr>
              <a:xfrm>
                <a:off x="304800" y="1792224"/>
                <a:ext cx="152400" cy="1588"/>
              </a:xfrm>
              <a:prstGeom prst="straightConnector1">
                <a:avLst/>
              </a:prstGeom>
              <a:ln w="6350" cap="flat" cmpd="sng" algn="ctr">
                <a:solidFill>
                  <a:schemeClr val="tx1"/>
                </a:solidFill>
                <a:prstDash val="solid"/>
                <a:round/>
                <a:headEnd type="none" w="sm" len="sm"/>
                <a:tailEnd type="stealth" w="sm" len="sm"/>
              </a:ln>
              <a:effectLst/>
            </p:spPr>
            <p:style>
              <a:lnRef idx="2">
                <a:schemeClr val="accent1"/>
              </a:lnRef>
              <a:fillRef idx="0">
                <a:schemeClr val="accent1"/>
              </a:fillRef>
              <a:effectRef idx="1">
                <a:schemeClr val="accent1"/>
              </a:effectRef>
              <a:fontRef idx="minor">
                <a:schemeClr val="tx1"/>
              </a:fontRef>
            </p:style>
          </p:cxnSp>
          <p:sp>
            <p:nvSpPr>
              <p:cNvPr id="366" name="TextBox 365"/>
              <p:cNvSpPr txBox="1"/>
              <p:nvPr/>
            </p:nvSpPr>
            <p:spPr>
              <a:xfrm>
                <a:off x="457200" y="1752600"/>
                <a:ext cx="152400" cy="76200"/>
              </a:xfrm>
              <a:prstGeom prst="rect">
                <a:avLst/>
              </a:prstGeom>
              <a:noFill/>
              <a:ln w="12700" cap="flat" cmpd="sng" algn="ctr">
                <a:noFill/>
                <a:prstDash val="solid"/>
                <a:round/>
                <a:headEnd type="none" w="med" len="med"/>
                <a:tailEnd type="none" w="med" len="med"/>
              </a:ln>
            </p:spPr>
            <p:txBody>
              <a:bodyPr wrap="none" lIns="0" tIns="0" rIns="0" bIns="0" rtlCol="0" anchor="ctr" anchorCtr="0">
                <a:noAutofit/>
              </a:bodyPr>
              <a:lstStyle/>
              <a:p>
                <a:r>
                  <a:rPr lang="en-US" sz="800" dirty="0" err="1" smtClean="0">
                    <a:latin typeface="Times"/>
                    <a:cs typeface="Times"/>
                  </a:rPr>
                  <a:t>i</a:t>
                </a:r>
                <a:r>
                  <a:rPr lang="en-US" sz="800" dirty="0" smtClean="0">
                    <a:latin typeface="Times"/>
                    <a:cs typeface="Times"/>
                  </a:rPr>
                  <a:t> (unit stride)</a:t>
                </a:r>
                <a:endParaRPr lang="en-US" sz="800" dirty="0">
                  <a:latin typeface="Times"/>
                  <a:cs typeface="Times"/>
                </a:endParaRPr>
              </a:p>
            </p:txBody>
          </p:sp>
        </p:grpSp>
        <p:grpSp>
          <p:nvGrpSpPr>
            <p:cNvPr id="350" name="Group 592"/>
            <p:cNvGrpSpPr/>
            <p:nvPr/>
          </p:nvGrpSpPr>
          <p:grpSpPr>
            <a:xfrm>
              <a:off x="1953087" y="6090874"/>
              <a:ext cx="304800" cy="76200"/>
              <a:chOff x="304800" y="1752600"/>
              <a:chExt cx="304800" cy="76200"/>
            </a:xfrm>
          </p:grpSpPr>
          <p:cxnSp>
            <p:nvCxnSpPr>
              <p:cNvPr id="363" name="Straight Arrow Connector 362"/>
              <p:cNvCxnSpPr/>
              <p:nvPr/>
            </p:nvCxnSpPr>
            <p:spPr>
              <a:xfrm>
                <a:off x="304800" y="1792224"/>
                <a:ext cx="152400" cy="1588"/>
              </a:xfrm>
              <a:prstGeom prst="straightConnector1">
                <a:avLst/>
              </a:prstGeom>
              <a:ln w="6350" cap="flat" cmpd="sng" algn="ctr">
                <a:solidFill>
                  <a:schemeClr val="tx1"/>
                </a:solidFill>
                <a:prstDash val="solid"/>
                <a:round/>
                <a:headEnd type="none" w="sm" len="sm"/>
                <a:tailEnd type="stealth" w="sm" len="sm"/>
              </a:ln>
              <a:effectLst/>
            </p:spPr>
            <p:style>
              <a:lnRef idx="2">
                <a:schemeClr val="accent1"/>
              </a:lnRef>
              <a:fillRef idx="0">
                <a:schemeClr val="accent1"/>
              </a:fillRef>
              <a:effectRef idx="1">
                <a:schemeClr val="accent1"/>
              </a:effectRef>
              <a:fontRef idx="minor">
                <a:schemeClr val="tx1"/>
              </a:fontRef>
            </p:style>
          </p:cxnSp>
          <p:sp>
            <p:nvSpPr>
              <p:cNvPr id="364" name="TextBox 363"/>
              <p:cNvSpPr txBox="1"/>
              <p:nvPr/>
            </p:nvSpPr>
            <p:spPr>
              <a:xfrm>
                <a:off x="457200" y="1752600"/>
                <a:ext cx="152400" cy="76200"/>
              </a:xfrm>
              <a:prstGeom prst="rect">
                <a:avLst/>
              </a:prstGeom>
              <a:noFill/>
              <a:ln w="12700" cap="flat" cmpd="sng" algn="ctr">
                <a:noFill/>
                <a:prstDash val="solid"/>
                <a:round/>
                <a:headEnd type="none" w="med" len="med"/>
                <a:tailEnd type="none" w="med" len="med"/>
              </a:ln>
            </p:spPr>
            <p:txBody>
              <a:bodyPr wrap="none" lIns="0" tIns="0" rIns="0" bIns="0" rtlCol="0" anchor="ctr" anchorCtr="0">
                <a:noAutofit/>
              </a:bodyPr>
              <a:lstStyle/>
              <a:p>
                <a:r>
                  <a:rPr lang="en-US" sz="800" dirty="0" err="1" smtClean="0">
                    <a:latin typeface="Times"/>
                    <a:cs typeface="Times"/>
                  </a:rPr>
                  <a:t>i</a:t>
                </a:r>
                <a:r>
                  <a:rPr lang="en-US" sz="800" dirty="0" smtClean="0">
                    <a:latin typeface="Times"/>
                    <a:cs typeface="Times"/>
                  </a:rPr>
                  <a:t> (unit stride)</a:t>
                </a:r>
                <a:endParaRPr lang="en-US" sz="800" dirty="0">
                  <a:latin typeface="Times"/>
                  <a:cs typeface="Times"/>
                </a:endParaRPr>
              </a:p>
            </p:txBody>
          </p:sp>
        </p:grpSp>
        <p:grpSp>
          <p:nvGrpSpPr>
            <p:cNvPr id="391" name="Group 390"/>
            <p:cNvGrpSpPr/>
            <p:nvPr/>
          </p:nvGrpSpPr>
          <p:grpSpPr>
            <a:xfrm>
              <a:off x="200487" y="3652474"/>
              <a:ext cx="2590800" cy="2438400"/>
              <a:chOff x="200487" y="3652474"/>
              <a:chExt cx="2590800" cy="2438400"/>
            </a:xfrm>
          </p:grpSpPr>
          <p:cxnSp>
            <p:nvCxnSpPr>
              <p:cNvPr id="11" name="Straight Connector 10"/>
              <p:cNvCxnSpPr/>
              <p:nvPr/>
            </p:nvCxnSpPr>
            <p:spPr>
              <a:xfrm>
                <a:off x="200487" y="4871674"/>
                <a:ext cx="2590800" cy="1588"/>
              </a:xfrm>
              <a:prstGeom prst="line">
                <a:avLst/>
              </a:prstGeom>
              <a:ln w="6350" cap="flat" cmpd="sng" algn="ctr">
                <a:gradFill flip="none" rotWithShape="1">
                  <a:gsLst>
                    <a:gs pos="0">
                      <a:schemeClr val="tx1">
                        <a:alpha val="50000"/>
                      </a:schemeClr>
                    </a:gs>
                    <a:gs pos="100000">
                      <a:schemeClr val="tx1">
                        <a:alpha val="0"/>
                      </a:schemeClr>
                    </a:gs>
                  </a:gsLst>
                  <a:lin ang="0" scaled="1"/>
                  <a:tileRect/>
                </a:gra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2" name="Group 175"/>
              <p:cNvGrpSpPr/>
              <p:nvPr/>
            </p:nvGrpSpPr>
            <p:grpSpPr>
              <a:xfrm>
                <a:off x="1724487" y="5405074"/>
                <a:ext cx="76200" cy="609600"/>
                <a:chOff x="1066800" y="228600"/>
                <a:chExt cx="76200" cy="609600"/>
              </a:xfrm>
              <a:effectLst>
                <a:outerShdw blurRad="50800" dist="38100" dir="2700000">
                  <a:srgbClr val="000000">
                    <a:alpha val="43000"/>
                  </a:srgbClr>
                </a:outerShdw>
              </a:effectLst>
            </p:grpSpPr>
            <p:sp>
              <p:nvSpPr>
                <p:cNvPr id="340" name="Rectangle 339"/>
                <p:cNvSpPr/>
                <p:nvPr/>
              </p:nvSpPr>
              <p:spPr>
                <a:xfrm>
                  <a:off x="1066800" y="228600"/>
                  <a:ext cx="76200" cy="609600"/>
                </a:xfrm>
                <a:prstGeom prst="rect">
                  <a:avLst/>
                </a:prstGeom>
                <a:solidFill>
                  <a:srgbClr val="66CCFF"/>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cxnSp>
              <p:nvCxnSpPr>
                <p:cNvPr id="341" name="Straight Connector 340"/>
                <p:cNvCxnSpPr/>
                <p:nvPr/>
              </p:nvCxnSpPr>
              <p:spPr>
                <a:xfrm>
                  <a:off x="1066800" y="685800"/>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1066800" y="609600"/>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1066800" y="531812"/>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1066800" y="455612"/>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1066800" y="379412"/>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1066800" y="303212"/>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1066800" y="762000"/>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8" name="Rectangle 347"/>
                <p:cNvSpPr/>
                <p:nvPr/>
              </p:nvSpPr>
              <p:spPr>
                <a:xfrm>
                  <a:off x="1066800" y="228600"/>
                  <a:ext cx="76200" cy="609600"/>
                </a:xfrm>
                <a:prstGeom prst="rect">
                  <a:avLst/>
                </a:prstGeom>
                <a:noFill/>
                <a:ln w="3175"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grpSp>
          <p:cxnSp>
            <p:nvCxnSpPr>
              <p:cNvPr id="13" name="Straight Arrow Connector 12"/>
              <p:cNvCxnSpPr/>
              <p:nvPr/>
            </p:nvCxnSpPr>
            <p:spPr>
              <a:xfrm>
                <a:off x="1267287" y="5709874"/>
                <a:ext cx="457200" cy="1588"/>
              </a:xfrm>
              <a:prstGeom prst="straightConnector1">
                <a:avLst/>
              </a:prstGeom>
              <a:ln w="19050" cap="flat" cmpd="sng" algn="ctr">
                <a:solidFill>
                  <a:schemeClr val="tx1"/>
                </a:solidFill>
                <a:prstDash val="solid"/>
                <a:round/>
                <a:headEnd type="none" w="sm" len="sm"/>
                <a:tailEnd type="stealth" w="med" len="med"/>
              </a:ln>
              <a:effectLst/>
            </p:spPr>
            <p:style>
              <a:lnRef idx="2">
                <a:schemeClr val="accent1"/>
              </a:lnRef>
              <a:fillRef idx="0">
                <a:schemeClr val="accent1"/>
              </a:fillRef>
              <a:effectRef idx="1">
                <a:schemeClr val="accent1"/>
              </a:effectRef>
              <a:fontRef idx="minor">
                <a:schemeClr val="tx1"/>
              </a:fontRef>
            </p:style>
          </p:cxnSp>
          <p:grpSp>
            <p:nvGrpSpPr>
              <p:cNvPr id="14" name="Group 30"/>
              <p:cNvGrpSpPr/>
              <p:nvPr/>
            </p:nvGrpSpPr>
            <p:grpSpPr>
              <a:xfrm>
                <a:off x="276687" y="5328874"/>
                <a:ext cx="762000" cy="762000"/>
                <a:chOff x="76200" y="0"/>
                <a:chExt cx="762000" cy="762000"/>
              </a:xfrm>
              <a:effectLst>
                <a:outerShdw blurRad="50800" dist="38100" dir="2700000">
                  <a:srgbClr val="000000">
                    <a:alpha val="43000"/>
                  </a:srgbClr>
                </a:outerShdw>
              </a:effectLst>
            </p:grpSpPr>
            <p:sp>
              <p:nvSpPr>
                <p:cNvPr id="316" name="Rectangle 3"/>
                <p:cNvSpPr/>
                <p:nvPr/>
              </p:nvSpPr>
              <p:spPr>
                <a:xfrm>
                  <a:off x="76200" y="0"/>
                  <a:ext cx="762000" cy="762000"/>
                </a:xfrm>
                <a:prstGeom prst="rect">
                  <a:avLst/>
                </a:prstGeom>
                <a:solidFill>
                  <a:schemeClr val="bg1">
                    <a:lumMod val="9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317" name="Rectangle 29"/>
                <p:cNvSpPr/>
                <p:nvPr/>
              </p:nvSpPr>
              <p:spPr>
                <a:xfrm>
                  <a:off x="152400" y="76200"/>
                  <a:ext cx="609600" cy="609600"/>
                </a:xfrm>
                <a:prstGeom prst="rect">
                  <a:avLst/>
                </a:prstGeom>
                <a:solidFill>
                  <a:schemeClr val="bg1">
                    <a:lumMod val="8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318" name="Rectangle 317"/>
                <p:cNvSpPr/>
                <p:nvPr/>
              </p:nvSpPr>
              <p:spPr>
                <a:xfrm>
                  <a:off x="152400" y="76200"/>
                  <a:ext cx="609600" cy="76200"/>
                </a:xfrm>
                <a:prstGeom prst="rect">
                  <a:avLst/>
                </a:prstGeom>
                <a:solidFill>
                  <a:srgbClr val="66FFCC"/>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319" name="Rectangle 318"/>
                <p:cNvSpPr/>
                <p:nvPr/>
              </p:nvSpPr>
              <p:spPr>
                <a:xfrm>
                  <a:off x="685800" y="76200"/>
                  <a:ext cx="76200" cy="609600"/>
                </a:xfrm>
                <a:prstGeom prst="rect">
                  <a:avLst/>
                </a:prstGeom>
                <a:solidFill>
                  <a:srgbClr val="66CCFF"/>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320" name="Rectangle 319"/>
                <p:cNvSpPr/>
                <p:nvPr/>
              </p:nvSpPr>
              <p:spPr>
                <a:xfrm>
                  <a:off x="685800" y="76200"/>
                  <a:ext cx="76200" cy="76200"/>
                </a:xfrm>
                <a:prstGeom prst="rect">
                  <a:avLst/>
                </a:prstGeom>
                <a:solidFill>
                  <a:srgbClr val="66FFCC">
                    <a:alpha val="50000"/>
                  </a:srgb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cxnSp>
              <p:nvCxnSpPr>
                <p:cNvPr id="321" name="Straight Connector 5"/>
                <p:cNvCxnSpPr/>
                <p:nvPr/>
              </p:nvCxnSpPr>
              <p:spPr>
                <a:xfrm rot="5400000">
                  <a:off x="-2278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2" name="Straight Connector 8"/>
                <p:cNvCxnSpPr/>
                <p:nvPr/>
              </p:nvCxnSpPr>
              <p:spPr>
                <a:xfrm rot="5400000">
                  <a:off x="-1516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3" name="Straight Connector 9"/>
                <p:cNvCxnSpPr/>
                <p:nvPr/>
              </p:nvCxnSpPr>
              <p:spPr>
                <a:xfrm rot="5400000">
                  <a:off x="-754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4" name="Straight Connector 10"/>
                <p:cNvCxnSpPr/>
                <p:nvPr/>
              </p:nvCxnSpPr>
              <p:spPr>
                <a:xfrm rot="5400000">
                  <a:off x="7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5" name="Straight Connector 11"/>
                <p:cNvCxnSpPr/>
                <p:nvPr/>
              </p:nvCxnSpPr>
              <p:spPr>
                <a:xfrm rot="5400000">
                  <a:off x="769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6" name="Straight Connector 12"/>
                <p:cNvCxnSpPr/>
                <p:nvPr/>
              </p:nvCxnSpPr>
              <p:spPr>
                <a:xfrm rot="5400000">
                  <a:off x="1531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7" name="Straight Connector 13"/>
                <p:cNvCxnSpPr/>
                <p:nvPr/>
              </p:nvCxnSpPr>
              <p:spPr>
                <a:xfrm rot="5400000">
                  <a:off x="2293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8" name="Straight Connector 25"/>
                <p:cNvCxnSpPr/>
                <p:nvPr/>
              </p:nvCxnSpPr>
              <p:spPr>
                <a:xfrm rot="5400000">
                  <a:off x="3055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rot="5400000">
                  <a:off x="3817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0" name="Straight Connector 16"/>
                <p:cNvCxnSpPr/>
                <p:nvPr/>
              </p:nvCxnSpPr>
              <p:spPr>
                <a:xfrm>
                  <a:off x="76200" y="5334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1" name="Straight Connector 17"/>
                <p:cNvCxnSpPr/>
                <p:nvPr/>
              </p:nvCxnSpPr>
              <p:spPr>
                <a:xfrm>
                  <a:off x="76200" y="4572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2" name="Straight Connector 18"/>
                <p:cNvCxnSpPr/>
                <p:nvPr/>
              </p:nvCxnSpPr>
              <p:spPr>
                <a:xfrm>
                  <a:off x="76200" y="3794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3" name="Straight Connector 19"/>
                <p:cNvCxnSpPr/>
                <p:nvPr/>
              </p:nvCxnSpPr>
              <p:spPr>
                <a:xfrm>
                  <a:off x="76200" y="3032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4" name="Straight Connector 20"/>
                <p:cNvCxnSpPr/>
                <p:nvPr/>
              </p:nvCxnSpPr>
              <p:spPr>
                <a:xfrm>
                  <a:off x="76200" y="2270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5" name="Straight Connector 21"/>
                <p:cNvCxnSpPr/>
                <p:nvPr/>
              </p:nvCxnSpPr>
              <p:spPr>
                <a:xfrm>
                  <a:off x="76200" y="1508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6" name="Straight Connector 22"/>
                <p:cNvCxnSpPr/>
                <p:nvPr/>
              </p:nvCxnSpPr>
              <p:spPr>
                <a:xfrm>
                  <a:off x="76200" y="762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7" name="Straight Connector 27"/>
                <p:cNvCxnSpPr/>
                <p:nvPr/>
              </p:nvCxnSpPr>
              <p:spPr>
                <a:xfrm>
                  <a:off x="76200" y="6096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8" name="Straight Connector 28"/>
                <p:cNvCxnSpPr/>
                <p:nvPr/>
              </p:nvCxnSpPr>
              <p:spPr>
                <a:xfrm>
                  <a:off x="76200" y="6858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39" name="Rectangle 338"/>
                <p:cNvSpPr/>
                <p:nvPr/>
              </p:nvSpPr>
              <p:spPr>
                <a:xfrm>
                  <a:off x="76200" y="0"/>
                  <a:ext cx="762000" cy="762000"/>
                </a:xfrm>
                <a:prstGeom prst="rect">
                  <a:avLst/>
                </a:prstGeom>
                <a:noFill/>
                <a:ln w="3175"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grpSp>
          <p:grpSp>
            <p:nvGrpSpPr>
              <p:cNvPr id="15" name="Group 152"/>
              <p:cNvGrpSpPr/>
              <p:nvPr/>
            </p:nvGrpSpPr>
            <p:grpSpPr>
              <a:xfrm>
                <a:off x="276687" y="3652474"/>
                <a:ext cx="762000" cy="762000"/>
                <a:chOff x="76200" y="0"/>
                <a:chExt cx="762000" cy="762000"/>
              </a:xfrm>
              <a:effectLst>
                <a:outerShdw blurRad="50800" dist="38100" dir="2700000">
                  <a:srgbClr val="000000">
                    <a:alpha val="43000"/>
                  </a:srgbClr>
                </a:outerShdw>
              </a:effectLst>
            </p:grpSpPr>
            <p:sp>
              <p:nvSpPr>
                <p:cNvPr id="294" name="Rectangle 293"/>
                <p:cNvSpPr/>
                <p:nvPr/>
              </p:nvSpPr>
              <p:spPr>
                <a:xfrm>
                  <a:off x="76200" y="0"/>
                  <a:ext cx="762000" cy="762000"/>
                </a:xfrm>
                <a:prstGeom prst="rect">
                  <a:avLst/>
                </a:prstGeom>
                <a:solidFill>
                  <a:schemeClr val="bg1">
                    <a:lumMod val="9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295" name="Rectangle 294"/>
                <p:cNvSpPr/>
                <p:nvPr/>
              </p:nvSpPr>
              <p:spPr>
                <a:xfrm>
                  <a:off x="152400" y="685800"/>
                  <a:ext cx="609600" cy="76200"/>
                </a:xfrm>
                <a:prstGeom prst="rect">
                  <a:avLst/>
                </a:prstGeom>
                <a:solidFill>
                  <a:srgbClr val="66FFCC"/>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296" name="Rectangle 295"/>
                <p:cNvSpPr/>
                <p:nvPr/>
              </p:nvSpPr>
              <p:spPr>
                <a:xfrm>
                  <a:off x="152400" y="76200"/>
                  <a:ext cx="609600" cy="609600"/>
                </a:xfrm>
                <a:prstGeom prst="rect">
                  <a:avLst/>
                </a:prstGeom>
                <a:solidFill>
                  <a:schemeClr val="bg1">
                    <a:lumMod val="8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cxnSp>
              <p:nvCxnSpPr>
                <p:cNvPr id="297" name="Straight Connector 296"/>
                <p:cNvCxnSpPr/>
                <p:nvPr/>
              </p:nvCxnSpPr>
              <p:spPr>
                <a:xfrm rot="5400000">
                  <a:off x="-2278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rot="5400000">
                  <a:off x="-1516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rot="5400000">
                  <a:off x="-754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rot="5400000">
                  <a:off x="7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rot="5400000">
                  <a:off x="769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rot="5400000">
                  <a:off x="1531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rot="5400000">
                  <a:off x="2293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rot="5400000">
                  <a:off x="3055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rot="5400000">
                  <a:off x="3817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76200" y="5334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76200" y="4572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76200" y="3794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a:off x="76200" y="3032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a:off x="76200" y="2270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a:xfrm>
                  <a:off x="76200" y="1508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p:nvCxnSpPr>
              <p:spPr>
                <a:xfrm>
                  <a:off x="76200" y="762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a:off x="76200" y="6096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a:off x="76200" y="6858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15" name="Rectangle 314"/>
                <p:cNvSpPr/>
                <p:nvPr/>
              </p:nvSpPr>
              <p:spPr>
                <a:xfrm>
                  <a:off x="76200" y="0"/>
                  <a:ext cx="762000" cy="762000"/>
                </a:xfrm>
                <a:prstGeom prst="rect">
                  <a:avLst/>
                </a:prstGeom>
                <a:noFill/>
                <a:ln w="3175"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grpSp>
          <p:grpSp>
            <p:nvGrpSpPr>
              <p:cNvPr id="16" name="Group 175"/>
              <p:cNvGrpSpPr/>
              <p:nvPr/>
            </p:nvGrpSpPr>
            <p:grpSpPr>
              <a:xfrm>
                <a:off x="1191087" y="5405074"/>
                <a:ext cx="76200" cy="609600"/>
                <a:chOff x="1066800" y="228600"/>
                <a:chExt cx="76200" cy="609600"/>
              </a:xfrm>
              <a:effectLst>
                <a:outerShdw blurRad="50800" dist="38100" dir="2700000">
                  <a:srgbClr val="000000">
                    <a:alpha val="43000"/>
                  </a:srgbClr>
                </a:outerShdw>
              </a:effectLst>
            </p:grpSpPr>
            <p:sp>
              <p:nvSpPr>
                <p:cNvPr id="285" name="Rectangle 284"/>
                <p:cNvSpPr/>
                <p:nvPr/>
              </p:nvSpPr>
              <p:spPr>
                <a:xfrm>
                  <a:off x="1066800" y="228600"/>
                  <a:ext cx="76200" cy="609600"/>
                </a:xfrm>
                <a:prstGeom prst="rect">
                  <a:avLst/>
                </a:prstGeom>
                <a:solidFill>
                  <a:srgbClr val="66CCFF"/>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cxnSp>
              <p:nvCxnSpPr>
                <p:cNvPr id="286" name="Straight Connector 285"/>
                <p:cNvCxnSpPr/>
                <p:nvPr/>
              </p:nvCxnSpPr>
              <p:spPr>
                <a:xfrm>
                  <a:off x="1066800" y="685800"/>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1066800" y="609600"/>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1066800" y="531812"/>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1066800" y="455612"/>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1066800" y="379412"/>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1066800" y="303212"/>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1066800" y="762000"/>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93" name="Rectangle 292"/>
                <p:cNvSpPr/>
                <p:nvPr/>
              </p:nvSpPr>
              <p:spPr>
                <a:xfrm>
                  <a:off x="1066800" y="228600"/>
                  <a:ext cx="76200" cy="609600"/>
                </a:xfrm>
                <a:prstGeom prst="rect">
                  <a:avLst/>
                </a:prstGeom>
                <a:noFill/>
                <a:ln w="3175"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grpSp>
          <p:cxnSp>
            <p:nvCxnSpPr>
              <p:cNvPr id="17" name="Straight Arrow Connector 16"/>
              <p:cNvCxnSpPr/>
              <p:nvPr/>
            </p:nvCxnSpPr>
            <p:spPr>
              <a:xfrm>
                <a:off x="1038687" y="5709874"/>
                <a:ext cx="152400" cy="1588"/>
              </a:xfrm>
              <a:prstGeom prst="straightConnector1">
                <a:avLst/>
              </a:prstGeom>
              <a:ln w="19050" cap="flat" cmpd="sng" algn="ctr">
                <a:solidFill>
                  <a:schemeClr val="tx1"/>
                </a:solidFill>
                <a:prstDash val="solid"/>
                <a:round/>
                <a:headEnd type="none" w="sm" len="sm"/>
                <a:tailEnd type="stealth" w="med" len="med"/>
              </a:ln>
              <a:effectLst/>
            </p:spPr>
            <p:style>
              <a:lnRef idx="2">
                <a:schemeClr val="accent1"/>
              </a:lnRef>
              <a:fillRef idx="0">
                <a:schemeClr val="accent1"/>
              </a:fillRef>
              <a:effectRef idx="1">
                <a:schemeClr val="accent1"/>
              </a:effectRef>
              <a:fontRef idx="minor">
                <a:schemeClr val="tx1"/>
              </a:fontRef>
            </p:style>
          </p:cxnSp>
          <p:grpSp>
            <p:nvGrpSpPr>
              <p:cNvPr id="18" name="Group 228"/>
              <p:cNvGrpSpPr/>
              <p:nvPr/>
            </p:nvGrpSpPr>
            <p:grpSpPr>
              <a:xfrm>
                <a:off x="1953087" y="3652474"/>
                <a:ext cx="762000" cy="762000"/>
                <a:chOff x="1371600" y="76200"/>
                <a:chExt cx="762000" cy="762000"/>
              </a:xfrm>
              <a:effectLst>
                <a:outerShdw blurRad="50800" dist="38100" dir="2700000">
                  <a:srgbClr val="000000">
                    <a:alpha val="43000"/>
                  </a:srgbClr>
                </a:outerShdw>
              </a:effectLst>
            </p:grpSpPr>
            <p:sp>
              <p:nvSpPr>
                <p:cNvPr id="264" name="Rectangle 263"/>
                <p:cNvSpPr/>
                <p:nvPr/>
              </p:nvSpPr>
              <p:spPr>
                <a:xfrm flipH="1">
                  <a:off x="1371600" y="76200"/>
                  <a:ext cx="762000" cy="762000"/>
                </a:xfrm>
                <a:prstGeom prst="rect">
                  <a:avLst/>
                </a:prstGeom>
                <a:solidFill>
                  <a:schemeClr val="bg1">
                    <a:lumMod val="9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265" name="Rectangle 264"/>
                <p:cNvSpPr/>
                <p:nvPr/>
              </p:nvSpPr>
              <p:spPr>
                <a:xfrm flipH="1">
                  <a:off x="1447800" y="152400"/>
                  <a:ext cx="609600" cy="609600"/>
                </a:xfrm>
                <a:prstGeom prst="rect">
                  <a:avLst/>
                </a:prstGeom>
                <a:solidFill>
                  <a:schemeClr val="bg1">
                    <a:lumMod val="8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cxnSp>
              <p:nvCxnSpPr>
                <p:cNvPr id="266" name="Straight Connector 265"/>
                <p:cNvCxnSpPr/>
                <p:nvPr/>
              </p:nvCxnSpPr>
              <p:spPr>
                <a:xfrm rot="16200000" flipH="1">
                  <a:off x="16756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rot="16200000" flipH="1">
                  <a:off x="15994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rot="16200000" flipH="1">
                  <a:off x="15232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rot="16200000" flipH="1">
                  <a:off x="14470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rot="16200000" flipH="1">
                  <a:off x="13708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rot="16200000" flipH="1">
                  <a:off x="12946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rot="16200000" flipH="1">
                  <a:off x="12184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rot="16200000" flipH="1">
                  <a:off x="11422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rot="16200000" flipH="1">
                  <a:off x="10660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flipH="1">
                  <a:off x="1371600" y="6096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flipH="1">
                  <a:off x="1371600" y="5334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flipH="1">
                  <a:off x="1371600" y="4556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flipH="1">
                  <a:off x="1371600" y="3794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flipH="1">
                  <a:off x="1371600" y="3032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flipH="1">
                  <a:off x="1371600" y="2270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flipH="1">
                  <a:off x="1371600" y="1524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flipH="1">
                  <a:off x="1371600" y="6858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flipH="1">
                  <a:off x="1371600" y="7620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84" name="Rectangle 283"/>
                <p:cNvSpPr/>
                <p:nvPr/>
              </p:nvSpPr>
              <p:spPr>
                <a:xfrm flipH="1">
                  <a:off x="1371600" y="76200"/>
                  <a:ext cx="762000" cy="762000"/>
                </a:xfrm>
                <a:prstGeom prst="rect">
                  <a:avLst/>
                </a:prstGeom>
                <a:noFill/>
                <a:ln w="3175"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grpSp>
          <p:cxnSp>
            <p:nvCxnSpPr>
              <p:cNvPr id="19" name="Straight Arrow Connector 18"/>
              <p:cNvCxnSpPr/>
              <p:nvPr/>
            </p:nvCxnSpPr>
            <p:spPr>
              <a:xfrm>
                <a:off x="1800687" y="5709874"/>
                <a:ext cx="152400" cy="1588"/>
              </a:xfrm>
              <a:prstGeom prst="straightConnector1">
                <a:avLst/>
              </a:prstGeom>
              <a:ln w="19050" cap="flat" cmpd="sng" algn="ctr">
                <a:solidFill>
                  <a:schemeClr val="tx1"/>
                </a:solidFill>
                <a:prstDash val="solid"/>
                <a:round/>
                <a:headEnd type="none" w="sm" len="sm"/>
                <a:tailEnd type="stealth" w="med" len="med"/>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114887" y="5100274"/>
                <a:ext cx="228600" cy="76200"/>
              </a:xfrm>
              <a:prstGeom prst="rect">
                <a:avLst/>
              </a:prstGeom>
              <a:noFill/>
              <a:ln w="12700" cap="flat" cmpd="sng" algn="ctr">
                <a:noFill/>
                <a:prstDash val="solid"/>
                <a:round/>
                <a:headEnd type="none" w="med" len="med"/>
                <a:tailEnd type="none" w="med" len="med"/>
              </a:ln>
            </p:spPr>
            <p:txBody>
              <a:bodyPr wrap="none" lIns="0" tIns="0" rIns="0" bIns="0" rtlCol="0" anchor="ctr" anchorCtr="0">
                <a:noAutofit/>
              </a:bodyPr>
              <a:lstStyle/>
              <a:p>
                <a:pPr algn="ctr"/>
                <a:r>
                  <a:rPr lang="en-US" sz="1000" dirty="0" smtClean="0">
                    <a:solidFill>
                      <a:srgbClr val="000000"/>
                    </a:solidFill>
                    <a:latin typeface="Arial"/>
                    <a:cs typeface="Arial"/>
                  </a:rPr>
                  <a:t>send</a:t>
                </a:r>
              </a:p>
              <a:p>
                <a:pPr algn="ctr"/>
                <a:r>
                  <a:rPr lang="en-US" sz="1000" dirty="0" smtClean="0">
                    <a:solidFill>
                      <a:srgbClr val="000000"/>
                    </a:solidFill>
                    <a:latin typeface="Arial"/>
                    <a:cs typeface="Arial"/>
                  </a:rPr>
                  <a:t>buffers</a:t>
                </a:r>
                <a:endParaRPr lang="en-US" sz="1000" dirty="0">
                  <a:solidFill>
                    <a:srgbClr val="000000"/>
                  </a:solidFill>
                  <a:latin typeface="Arial"/>
                  <a:cs typeface="Arial"/>
                </a:endParaRPr>
              </a:p>
            </p:txBody>
          </p:sp>
          <p:sp>
            <p:nvSpPr>
              <p:cNvPr id="21" name="TextBox 20"/>
              <p:cNvSpPr txBox="1"/>
              <p:nvPr/>
            </p:nvSpPr>
            <p:spPr>
              <a:xfrm>
                <a:off x="1648287" y="5062174"/>
                <a:ext cx="228600" cy="152400"/>
              </a:xfrm>
              <a:prstGeom prst="rect">
                <a:avLst/>
              </a:prstGeom>
              <a:noFill/>
              <a:ln w="12700" cap="flat" cmpd="sng" algn="ctr">
                <a:noFill/>
                <a:prstDash val="solid"/>
                <a:round/>
                <a:headEnd type="none" w="med" len="med"/>
                <a:tailEnd type="none" w="med" len="med"/>
              </a:ln>
            </p:spPr>
            <p:txBody>
              <a:bodyPr wrap="none" lIns="0" tIns="0" rIns="0" bIns="0" rtlCol="0" anchor="ctr" anchorCtr="0">
                <a:noAutofit/>
              </a:bodyPr>
              <a:lstStyle/>
              <a:p>
                <a:pPr algn="ctr"/>
                <a:r>
                  <a:rPr lang="en-US" sz="1000" dirty="0" err="1" smtClean="0">
                    <a:solidFill>
                      <a:srgbClr val="000000"/>
                    </a:solidFill>
                    <a:latin typeface="Arial"/>
                    <a:cs typeface="Arial"/>
                  </a:rPr>
                  <a:t>recv</a:t>
                </a:r>
                <a:endParaRPr lang="en-US" sz="1000" dirty="0" smtClean="0">
                  <a:solidFill>
                    <a:srgbClr val="000000"/>
                  </a:solidFill>
                  <a:latin typeface="Arial"/>
                  <a:cs typeface="Arial"/>
                </a:endParaRPr>
              </a:p>
              <a:p>
                <a:pPr algn="ctr"/>
                <a:r>
                  <a:rPr lang="en-US" sz="1000" dirty="0" smtClean="0">
                    <a:solidFill>
                      <a:srgbClr val="000000"/>
                    </a:solidFill>
                    <a:latin typeface="Arial"/>
                    <a:cs typeface="Arial"/>
                  </a:rPr>
                  <a:t>buffer</a:t>
                </a:r>
                <a:endParaRPr lang="en-US" sz="1000" dirty="0">
                  <a:solidFill>
                    <a:srgbClr val="000000"/>
                  </a:solidFill>
                  <a:latin typeface="Arial"/>
                  <a:cs typeface="Arial"/>
                </a:endParaRPr>
              </a:p>
            </p:txBody>
          </p:sp>
          <p:sp>
            <p:nvSpPr>
              <p:cNvPr id="22" name="TextBox 21"/>
              <p:cNvSpPr txBox="1"/>
              <p:nvPr/>
            </p:nvSpPr>
            <p:spPr>
              <a:xfrm>
                <a:off x="352887" y="3957274"/>
                <a:ext cx="609600" cy="152400"/>
              </a:xfrm>
              <a:prstGeom prst="rect">
                <a:avLst/>
              </a:prstGeom>
              <a:noFill/>
              <a:ln w="12700" cap="flat" cmpd="sng" algn="ctr">
                <a:noFill/>
                <a:prstDash val="solid"/>
                <a:round/>
                <a:headEnd type="none" w="med" len="med"/>
                <a:tailEnd type="none" w="med" len="med"/>
              </a:ln>
            </p:spPr>
            <p:txBody>
              <a:bodyPr wrap="none" lIns="0" tIns="0" rIns="0" bIns="0" rtlCol="0" anchor="ctr" anchorCtr="0">
                <a:noAutofit/>
              </a:bodyPr>
              <a:lstStyle/>
              <a:p>
                <a:pPr algn="ctr"/>
                <a:r>
                  <a:rPr lang="en-US" sz="1000" smtClean="0">
                    <a:solidFill>
                      <a:srgbClr val="000000"/>
                    </a:solidFill>
                    <a:latin typeface="Arial"/>
                    <a:cs typeface="Arial"/>
                  </a:rPr>
                  <a:t>box </a:t>
                </a:r>
                <a:r>
                  <a:rPr lang="en-US" sz="1000" dirty="0" smtClean="0">
                    <a:solidFill>
                      <a:srgbClr val="000000"/>
                    </a:solidFill>
                    <a:latin typeface="Arial"/>
                    <a:cs typeface="Arial"/>
                  </a:rPr>
                  <a:t>2</a:t>
                </a:r>
              </a:p>
              <a:p>
                <a:pPr algn="ctr"/>
                <a:r>
                  <a:rPr lang="en-US" sz="1000" dirty="0" smtClean="0">
                    <a:solidFill>
                      <a:srgbClr val="000000"/>
                    </a:solidFill>
                    <a:latin typeface="Arial"/>
                    <a:cs typeface="Arial"/>
                  </a:rPr>
                  <a:t>(remote)</a:t>
                </a:r>
                <a:endParaRPr lang="en-US" sz="1000" dirty="0">
                  <a:solidFill>
                    <a:srgbClr val="000000"/>
                  </a:solidFill>
                  <a:latin typeface="Arial"/>
                  <a:cs typeface="Arial"/>
                </a:endParaRPr>
              </a:p>
            </p:txBody>
          </p:sp>
          <p:sp>
            <p:nvSpPr>
              <p:cNvPr id="23" name="TextBox 22"/>
              <p:cNvSpPr txBox="1"/>
              <p:nvPr/>
            </p:nvSpPr>
            <p:spPr>
              <a:xfrm>
                <a:off x="352887" y="5633674"/>
                <a:ext cx="609600" cy="152400"/>
              </a:xfrm>
              <a:prstGeom prst="rect">
                <a:avLst/>
              </a:prstGeom>
              <a:noFill/>
              <a:ln w="12700" cap="flat" cmpd="sng" algn="ctr">
                <a:noFill/>
                <a:prstDash val="solid"/>
                <a:round/>
                <a:headEnd type="none" w="med" len="med"/>
                <a:tailEnd type="none" w="med" len="med"/>
              </a:ln>
            </p:spPr>
            <p:txBody>
              <a:bodyPr wrap="none" lIns="0" tIns="0" rIns="0" bIns="0" rtlCol="0" anchor="ctr" anchorCtr="0">
                <a:noAutofit/>
              </a:bodyPr>
              <a:lstStyle/>
              <a:p>
                <a:pPr algn="ctr"/>
                <a:r>
                  <a:rPr lang="en-US" sz="1000" smtClean="0">
                    <a:solidFill>
                      <a:srgbClr val="000000"/>
                    </a:solidFill>
                    <a:latin typeface="Arial"/>
                    <a:cs typeface="Arial"/>
                  </a:rPr>
                  <a:t>box </a:t>
                </a:r>
                <a:r>
                  <a:rPr lang="en-US" sz="1000" dirty="0" smtClean="0">
                    <a:solidFill>
                      <a:srgbClr val="000000"/>
                    </a:solidFill>
                    <a:latin typeface="Arial"/>
                    <a:cs typeface="Arial"/>
                  </a:rPr>
                  <a:t>0</a:t>
                </a:r>
              </a:p>
              <a:p>
                <a:pPr algn="ctr"/>
                <a:r>
                  <a:rPr lang="en-US" sz="1000" dirty="0" smtClean="0">
                    <a:solidFill>
                      <a:srgbClr val="000000"/>
                    </a:solidFill>
                    <a:latin typeface="Arial"/>
                    <a:cs typeface="Arial"/>
                  </a:rPr>
                  <a:t>(local)</a:t>
                </a:r>
                <a:endParaRPr lang="en-US" sz="1000" dirty="0">
                  <a:solidFill>
                    <a:srgbClr val="000000"/>
                  </a:solidFill>
                  <a:latin typeface="Arial"/>
                  <a:cs typeface="Arial"/>
                </a:endParaRPr>
              </a:p>
            </p:txBody>
          </p:sp>
          <p:sp>
            <p:nvSpPr>
              <p:cNvPr id="24" name="TextBox 23"/>
              <p:cNvSpPr txBox="1"/>
              <p:nvPr/>
            </p:nvSpPr>
            <p:spPr>
              <a:xfrm>
                <a:off x="2029287" y="3957274"/>
                <a:ext cx="609600" cy="152400"/>
              </a:xfrm>
              <a:prstGeom prst="rect">
                <a:avLst/>
              </a:prstGeom>
              <a:noFill/>
              <a:ln w="12700" cap="flat" cmpd="sng" algn="ctr">
                <a:noFill/>
                <a:prstDash val="solid"/>
                <a:round/>
                <a:headEnd type="none" w="med" len="med"/>
                <a:tailEnd type="none" w="med" len="med"/>
              </a:ln>
            </p:spPr>
            <p:txBody>
              <a:bodyPr wrap="none" lIns="0" tIns="0" rIns="0" bIns="0" rtlCol="0" anchor="ctr" anchorCtr="0">
                <a:noAutofit/>
              </a:bodyPr>
              <a:lstStyle/>
              <a:p>
                <a:pPr algn="ctr"/>
                <a:r>
                  <a:rPr lang="en-US" sz="1000" smtClean="0">
                    <a:solidFill>
                      <a:srgbClr val="000000"/>
                    </a:solidFill>
                    <a:latin typeface="Arial"/>
                    <a:cs typeface="Arial"/>
                  </a:rPr>
                  <a:t>box </a:t>
                </a:r>
                <a:r>
                  <a:rPr lang="en-US" sz="1000" dirty="0" smtClean="0">
                    <a:solidFill>
                      <a:srgbClr val="000000"/>
                    </a:solidFill>
                    <a:latin typeface="Arial"/>
                    <a:cs typeface="Arial"/>
                  </a:rPr>
                  <a:t>3</a:t>
                </a:r>
              </a:p>
              <a:p>
                <a:pPr algn="ctr"/>
                <a:r>
                  <a:rPr lang="en-US" sz="1000" dirty="0" smtClean="0">
                    <a:solidFill>
                      <a:srgbClr val="000000"/>
                    </a:solidFill>
                    <a:latin typeface="Arial"/>
                    <a:cs typeface="Arial"/>
                  </a:rPr>
                  <a:t>(remote)</a:t>
                </a:r>
                <a:endParaRPr lang="en-US" sz="1000" dirty="0">
                  <a:solidFill>
                    <a:srgbClr val="000000"/>
                  </a:solidFill>
                  <a:latin typeface="Arial"/>
                  <a:cs typeface="Arial"/>
                </a:endParaRPr>
              </a:p>
            </p:txBody>
          </p:sp>
          <p:sp>
            <p:nvSpPr>
              <p:cNvPr id="25" name="Oval 24"/>
              <p:cNvSpPr/>
              <p:nvPr/>
            </p:nvSpPr>
            <p:spPr>
              <a:xfrm>
                <a:off x="962487" y="5673298"/>
                <a:ext cx="76200" cy="76200"/>
              </a:xfrm>
              <a:prstGeom prst="ellipse">
                <a:avLst/>
              </a:prstGeom>
              <a:solidFill>
                <a:srgbClr val="000000"/>
              </a:solidFill>
              <a:ln w="381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800" dirty="0" smtClean="0">
                    <a:solidFill>
                      <a:srgbClr val="FFFF00"/>
                    </a:solidFill>
                    <a:latin typeface="Arial"/>
                    <a:cs typeface="Arial"/>
                  </a:rPr>
                  <a:t>1</a:t>
                </a:r>
                <a:endParaRPr lang="en-US" sz="800" dirty="0">
                  <a:solidFill>
                    <a:srgbClr val="FFFF00"/>
                  </a:solidFill>
                  <a:latin typeface="Arial"/>
                  <a:cs typeface="Arial"/>
                </a:endParaRPr>
              </a:p>
            </p:txBody>
          </p:sp>
          <p:sp>
            <p:nvSpPr>
              <p:cNvPr id="26" name="Oval 25"/>
              <p:cNvSpPr/>
              <p:nvPr/>
            </p:nvSpPr>
            <p:spPr>
              <a:xfrm>
                <a:off x="1529415" y="5670250"/>
                <a:ext cx="76200" cy="76200"/>
              </a:xfrm>
              <a:prstGeom prst="ellipse">
                <a:avLst/>
              </a:prstGeom>
              <a:solidFill>
                <a:srgbClr val="000000"/>
              </a:solidFill>
              <a:ln w="381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800" dirty="0" smtClean="0">
                    <a:solidFill>
                      <a:srgbClr val="FFFF00"/>
                    </a:solidFill>
                    <a:latin typeface="Arial"/>
                    <a:cs typeface="Arial"/>
                  </a:rPr>
                  <a:t>3</a:t>
                </a:r>
                <a:endParaRPr lang="en-US" sz="800" dirty="0">
                  <a:solidFill>
                    <a:srgbClr val="FFFF00"/>
                  </a:solidFill>
                  <a:latin typeface="Arial"/>
                  <a:cs typeface="Arial"/>
                </a:endParaRPr>
              </a:p>
            </p:txBody>
          </p:sp>
          <p:sp>
            <p:nvSpPr>
              <p:cNvPr id="27" name="Oval 26"/>
              <p:cNvSpPr/>
              <p:nvPr/>
            </p:nvSpPr>
            <p:spPr>
              <a:xfrm>
                <a:off x="1343487" y="5670250"/>
                <a:ext cx="76200" cy="76200"/>
              </a:xfrm>
              <a:prstGeom prst="ellipse">
                <a:avLst/>
              </a:prstGeom>
              <a:solidFill>
                <a:srgbClr val="000000"/>
              </a:solidFill>
              <a:ln w="381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800" dirty="0" smtClean="0">
                    <a:solidFill>
                      <a:srgbClr val="FFFF00"/>
                    </a:solidFill>
                    <a:latin typeface="Arial"/>
                    <a:cs typeface="Arial"/>
                  </a:rPr>
                  <a:t>2</a:t>
                </a:r>
                <a:endParaRPr lang="en-US" sz="800" dirty="0">
                  <a:solidFill>
                    <a:srgbClr val="FFFF00"/>
                  </a:solidFill>
                  <a:latin typeface="Arial"/>
                  <a:cs typeface="Arial"/>
                </a:endParaRPr>
              </a:p>
            </p:txBody>
          </p:sp>
          <p:sp>
            <p:nvSpPr>
              <p:cNvPr id="28" name="Oval 27"/>
              <p:cNvSpPr/>
              <p:nvPr/>
            </p:nvSpPr>
            <p:spPr>
              <a:xfrm>
                <a:off x="1758015" y="5670250"/>
                <a:ext cx="76200" cy="76200"/>
              </a:xfrm>
              <a:prstGeom prst="ellipse">
                <a:avLst/>
              </a:prstGeom>
              <a:solidFill>
                <a:srgbClr val="000000"/>
              </a:solidFill>
              <a:ln w="381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800" dirty="0" smtClean="0">
                    <a:solidFill>
                      <a:srgbClr val="FFFF00"/>
                    </a:solidFill>
                    <a:latin typeface="Arial"/>
                    <a:cs typeface="Arial"/>
                  </a:rPr>
                  <a:t>4</a:t>
                </a:r>
                <a:endParaRPr lang="en-US" sz="800" dirty="0">
                  <a:solidFill>
                    <a:srgbClr val="FFFF00"/>
                  </a:solidFill>
                  <a:latin typeface="Arial"/>
                  <a:cs typeface="Arial"/>
                </a:endParaRPr>
              </a:p>
            </p:txBody>
          </p:sp>
          <p:grpSp>
            <p:nvGrpSpPr>
              <p:cNvPr id="29" name="Group 28"/>
              <p:cNvGrpSpPr/>
              <p:nvPr/>
            </p:nvGrpSpPr>
            <p:grpSpPr>
              <a:xfrm>
                <a:off x="352887" y="4566874"/>
                <a:ext cx="609600" cy="76202"/>
                <a:chOff x="381001" y="914400"/>
                <a:chExt cx="609600" cy="76202"/>
              </a:xfrm>
              <a:effectLst>
                <a:outerShdw blurRad="50800" dist="38100" dir="2700000">
                  <a:srgbClr val="000000">
                    <a:alpha val="43000"/>
                  </a:srgbClr>
                </a:outerShdw>
              </a:effectLst>
            </p:grpSpPr>
            <p:sp>
              <p:nvSpPr>
                <p:cNvPr id="255" name="Rectangle 254"/>
                <p:cNvSpPr/>
                <p:nvPr/>
              </p:nvSpPr>
              <p:spPr>
                <a:xfrm rot="16200000">
                  <a:off x="647701" y="647702"/>
                  <a:ext cx="76200" cy="609600"/>
                </a:xfrm>
                <a:prstGeom prst="rect">
                  <a:avLst/>
                </a:prstGeom>
                <a:solidFill>
                  <a:srgbClr val="66FFCC"/>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cxnSp>
              <p:nvCxnSpPr>
                <p:cNvPr id="256" name="Straight Connector 255"/>
                <p:cNvCxnSpPr/>
                <p:nvPr/>
              </p:nvCxnSpPr>
              <p:spPr>
                <a:xfrm rot="16200000">
                  <a:off x="800895" y="951708"/>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rot="16200000">
                  <a:off x="724695" y="951708"/>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rot="16200000">
                  <a:off x="646907" y="951708"/>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rot="16200000">
                  <a:off x="570707" y="951708"/>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rot="16200000">
                  <a:off x="494507" y="951708"/>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rot="16200000">
                  <a:off x="418307" y="951708"/>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rot="16200000">
                  <a:off x="877095" y="951708"/>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63" name="Rectangle 262"/>
                <p:cNvSpPr/>
                <p:nvPr/>
              </p:nvSpPr>
              <p:spPr>
                <a:xfrm rot="16200000">
                  <a:off x="647700" y="647701"/>
                  <a:ext cx="76202" cy="609599"/>
                </a:xfrm>
                <a:prstGeom prst="rect">
                  <a:avLst/>
                </a:prstGeom>
                <a:noFill/>
                <a:ln w="3175"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grpSp>
          <p:grpSp>
            <p:nvGrpSpPr>
              <p:cNvPr id="30" name="Group 29"/>
              <p:cNvGrpSpPr/>
              <p:nvPr/>
            </p:nvGrpSpPr>
            <p:grpSpPr>
              <a:xfrm>
                <a:off x="352887" y="5100274"/>
                <a:ext cx="609600" cy="76202"/>
                <a:chOff x="381001" y="914400"/>
                <a:chExt cx="609600" cy="76202"/>
              </a:xfrm>
              <a:effectLst>
                <a:outerShdw blurRad="50800" dist="38100" dir="2700000">
                  <a:srgbClr val="000000">
                    <a:alpha val="43000"/>
                  </a:srgbClr>
                </a:outerShdw>
              </a:effectLst>
            </p:grpSpPr>
            <p:sp>
              <p:nvSpPr>
                <p:cNvPr id="246" name="Rectangle 245"/>
                <p:cNvSpPr/>
                <p:nvPr/>
              </p:nvSpPr>
              <p:spPr>
                <a:xfrm rot="16200000">
                  <a:off x="647701" y="647702"/>
                  <a:ext cx="76200" cy="609600"/>
                </a:xfrm>
                <a:prstGeom prst="rect">
                  <a:avLst/>
                </a:prstGeom>
                <a:solidFill>
                  <a:srgbClr val="66FFCC"/>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cxnSp>
              <p:nvCxnSpPr>
                <p:cNvPr id="247" name="Straight Connector 246"/>
                <p:cNvCxnSpPr/>
                <p:nvPr/>
              </p:nvCxnSpPr>
              <p:spPr>
                <a:xfrm rot="16200000">
                  <a:off x="800895" y="951708"/>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rot="16200000">
                  <a:off x="724695" y="951708"/>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rot="16200000">
                  <a:off x="646907" y="951708"/>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p:nvCxnSpPr>
              <p:spPr>
                <a:xfrm rot="16200000">
                  <a:off x="570707" y="951708"/>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rot="16200000">
                  <a:off x="494507" y="951708"/>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rot="16200000">
                  <a:off x="418307" y="951708"/>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rot="16200000">
                  <a:off x="877095" y="951708"/>
                  <a:ext cx="762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54" name="Rectangle 253"/>
                <p:cNvSpPr/>
                <p:nvPr/>
              </p:nvSpPr>
              <p:spPr>
                <a:xfrm rot="16200000">
                  <a:off x="647700" y="647701"/>
                  <a:ext cx="76202" cy="609599"/>
                </a:xfrm>
                <a:prstGeom prst="rect">
                  <a:avLst/>
                </a:prstGeom>
                <a:noFill/>
                <a:ln w="3175"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grpSp>
          <p:cxnSp>
            <p:nvCxnSpPr>
              <p:cNvPr id="31" name="Straight Arrow Connector 30"/>
              <p:cNvCxnSpPr/>
              <p:nvPr/>
            </p:nvCxnSpPr>
            <p:spPr>
              <a:xfrm rot="16200000" flipV="1">
                <a:off x="428293" y="4870880"/>
                <a:ext cx="458788" cy="1588"/>
              </a:xfrm>
              <a:prstGeom prst="straightConnector1">
                <a:avLst/>
              </a:prstGeom>
              <a:ln w="19050" cap="flat" cmpd="sng" algn="ctr">
                <a:solidFill>
                  <a:schemeClr val="tx1"/>
                </a:solidFill>
                <a:prstDash val="solid"/>
                <a:round/>
                <a:headEnd type="none" w="sm" len="sm"/>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5400000" flipH="1" flipV="1">
                <a:off x="581487" y="4490673"/>
                <a:ext cx="152400" cy="1"/>
              </a:xfrm>
              <a:prstGeom prst="straightConnector1">
                <a:avLst/>
              </a:prstGeom>
              <a:ln w="19050" cap="flat" cmpd="sng" algn="ctr">
                <a:solidFill>
                  <a:schemeClr val="tx1"/>
                </a:solidFill>
                <a:prstDash val="solid"/>
                <a:round/>
                <a:headEnd type="none" w="sm" len="sm"/>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246" idx="1"/>
              </p:cNvCxnSpPr>
              <p:nvPr/>
            </p:nvCxnSpPr>
            <p:spPr>
              <a:xfrm rot="5400000" flipH="1" flipV="1">
                <a:off x="562437" y="5271724"/>
                <a:ext cx="190498" cy="2"/>
              </a:xfrm>
              <a:prstGeom prst="straightConnector1">
                <a:avLst/>
              </a:prstGeom>
              <a:ln w="19050" cap="flat" cmpd="sng" algn="ctr">
                <a:solidFill>
                  <a:schemeClr val="tx1"/>
                </a:solidFill>
                <a:prstDash val="solid"/>
                <a:round/>
                <a:headEnd type="none" w="sm" len="sm"/>
                <a:tailEnd type="stealth" w="med" len="med"/>
              </a:ln>
              <a:effectLst/>
            </p:spPr>
            <p:style>
              <a:lnRef idx="2">
                <a:schemeClr val="accent1"/>
              </a:lnRef>
              <a:fillRef idx="0">
                <a:schemeClr val="accent1"/>
              </a:fillRef>
              <a:effectRef idx="1">
                <a:schemeClr val="accent1"/>
              </a:effectRef>
              <a:fontRef idx="minor">
                <a:schemeClr val="tx1"/>
              </a:fontRef>
            </p:style>
          </p:cxnSp>
          <p:grpSp>
            <p:nvGrpSpPr>
              <p:cNvPr id="34" name="Group 152"/>
              <p:cNvGrpSpPr/>
              <p:nvPr/>
            </p:nvGrpSpPr>
            <p:grpSpPr>
              <a:xfrm>
                <a:off x="1953087" y="5328874"/>
                <a:ext cx="762000" cy="762000"/>
                <a:chOff x="76200" y="0"/>
                <a:chExt cx="762000" cy="762000"/>
              </a:xfrm>
              <a:effectLst>
                <a:outerShdw blurRad="50800" dist="38100" dir="2700000">
                  <a:srgbClr val="000000">
                    <a:alpha val="43000"/>
                  </a:srgbClr>
                </a:outerShdw>
              </a:effectLst>
            </p:grpSpPr>
            <p:sp>
              <p:nvSpPr>
                <p:cNvPr id="224" name="Rectangle 223"/>
                <p:cNvSpPr/>
                <p:nvPr/>
              </p:nvSpPr>
              <p:spPr>
                <a:xfrm>
                  <a:off x="76200" y="0"/>
                  <a:ext cx="762000" cy="762000"/>
                </a:xfrm>
                <a:prstGeom prst="rect">
                  <a:avLst/>
                </a:prstGeom>
                <a:solidFill>
                  <a:schemeClr val="bg1">
                    <a:lumMod val="9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225" name="Rectangle 224"/>
                <p:cNvSpPr/>
                <p:nvPr/>
              </p:nvSpPr>
              <p:spPr>
                <a:xfrm>
                  <a:off x="76200" y="76200"/>
                  <a:ext cx="76200" cy="609600"/>
                </a:xfrm>
                <a:prstGeom prst="rect">
                  <a:avLst/>
                </a:prstGeom>
                <a:solidFill>
                  <a:srgbClr val="66CCFF"/>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226" name="Rectangle 225"/>
                <p:cNvSpPr/>
                <p:nvPr/>
              </p:nvSpPr>
              <p:spPr>
                <a:xfrm>
                  <a:off x="152400" y="76200"/>
                  <a:ext cx="609600" cy="609600"/>
                </a:xfrm>
                <a:prstGeom prst="rect">
                  <a:avLst/>
                </a:prstGeom>
                <a:solidFill>
                  <a:schemeClr val="bg1">
                    <a:lumMod val="8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cxnSp>
              <p:nvCxnSpPr>
                <p:cNvPr id="227" name="Straight Connector 226"/>
                <p:cNvCxnSpPr/>
                <p:nvPr/>
              </p:nvCxnSpPr>
              <p:spPr>
                <a:xfrm rot="5400000">
                  <a:off x="-2278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rot="5400000">
                  <a:off x="-1516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rot="5400000">
                  <a:off x="-754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rot="5400000">
                  <a:off x="7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rot="5400000">
                  <a:off x="769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rot="5400000">
                  <a:off x="1531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rot="5400000">
                  <a:off x="2293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rot="5400000">
                  <a:off x="3055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rot="5400000">
                  <a:off x="3817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76200" y="5334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76200" y="4572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76200" y="3794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76200" y="3032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76200" y="2270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76200" y="1508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76200" y="762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76200" y="6096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76200" y="6858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5" name="Rectangle 244"/>
                <p:cNvSpPr/>
                <p:nvPr/>
              </p:nvSpPr>
              <p:spPr>
                <a:xfrm>
                  <a:off x="76200" y="0"/>
                  <a:ext cx="762000" cy="762000"/>
                </a:xfrm>
                <a:prstGeom prst="rect">
                  <a:avLst/>
                </a:prstGeom>
                <a:noFill/>
                <a:ln w="3175"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grpSp>
          <p:sp>
            <p:nvSpPr>
              <p:cNvPr id="35" name="TextBox 34"/>
              <p:cNvSpPr txBox="1"/>
              <p:nvPr/>
            </p:nvSpPr>
            <p:spPr>
              <a:xfrm>
                <a:off x="2029287" y="5633674"/>
                <a:ext cx="609600" cy="152400"/>
              </a:xfrm>
              <a:prstGeom prst="rect">
                <a:avLst/>
              </a:prstGeom>
              <a:noFill/>
              <a:ln w="12700" cap="flat" cmpd="sng" algn="ctr">
                <a:noFill/>
                <a:prstDash val="solid"/>
                <a:round/>
                <a:headEnd type="none" w="med" len="med"/>
                <a:tailEnd type="none" w="med" len="med"/>
              </a:ln>
            </p:spPr>
            <p:txBody>
              <a:bodyPr wrap="none" lIns="0" tIns="0" rIns="0" bIns="0" rtlCol="0" anchor="ctr" anchorCtr="0">
                <a:noAutofit/>
              </a:bodyPr>
              <a:lstStyle/>
              <a:p>
                <a:pPr algn="ctr"/>
                <a:r>
                  <a:rPr lang="en-US" sz="1000" smtClean="0">
                    <a:solidFill>
                      <a:srgbClr val="000000"/>
                    </a:solidFill>
                    <a:latin typeface="Arial"/>
                    <a:cs typeface="Arial"/>
                  </a:rPr>
                  <a:t>box </a:t>
                </a:r>
                <a:r>
                  <a:rPr lang="en-US" sz="1000" dirty="0" smtClean="0">
                    <a:solidFill>
                      <a:srgbClr val="000000"/>
                    </a:solidFill>
                    <a:latin typeface="Arial"/>
                    <a:cs typeface="Arial"/>
                  </a:rPr>
                  <a:t>1</a:t>
                </a:r>
              </a:p>
              <a:p>
                <a:pPr algn="ctr"/>
                <a:r>
                  <a:rPr lang="en-US" sz="1000" dirty="0" smtClean="0">
                    <a:solidFill>
                      <a:srgbClr val="000000"/>
                    </a:solidFill>
                    <a:latin typeface="Arial"/>
                    <a:cs typeface="Arial"/>
                  </a:rPr>
                  <a:t>(remote)</a:t>
                </a:r>
                <a:endParaRPr lang="en-US" sz="1000" dirty="0">
                  <a:solidFill>
                    <a:srgbClr val="000000"/>
                  </a:solidFill>
                  <a:latin typeface="Arial"/>
                  <a:cs typeface="Arial"/>
                </a:endParaRPr>
              </a:p>
            </p:txBody>
          </p:sp>
          <p:sp>
            <p:nvSpPr>
              <p:cNvPr id="36" name="Oval 35"/>
              <p:cNvSpPr/>
              <p:nvPr/>
            </p:nvSpPr>
            <p:spPr>
              <a:xfrm>
                <a:off x="621111" y="5366974"/>
                <a:ext cx="76200" cy="76200"/>
              </a:xfrm>
              <a:prstGeom prst="ellipse">
                <a:avLst/>
              </a:prstGeom>
              <a:solidFill>
                <a:srgbClr val="000000"/>
              </a:solidFill>
              <a:ln w="381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800" dirty="0" smtClean="0">
                    <a:solidFill>
                      <a:srgbClr val="FFFF00"/>
                    </a:solidFill>
                    <a:latin typeface="Arial"/>
                    <a:cs typeface="Arial"/>
                  </a:rPr>
                  <a:t>1</a:t>
                </a:r>
                <a:endParaRPr lang="en-US" sz="800" dirty="0">
                  <a:solidFill>
                    <a:srgbClr val="FFFF00"/>
                  </a:solidFill>
                  <a:latin typeface="Arial"/>
                  <a:cs typeface="Arial"/>
                </a:endParaRPr>
              </a:p>
            </p:txBody>
          </p:sp>
          <p:sp>
            <p:nvSpPr>
              <p:cNvPr id="37" name="Oval 36"/>
              <p:cNvSpPr/>
              <p:nvPr/>
            </p:nvSpPr>
            <p:spPr>
              <a:xfrm>
                <a:off x="621111" y="4947874"/>
                <a:ext cx="76200" cy="76200"/>
              </a:xfrm>
              <a:prstGeom prst="ellipse">
                <a:avLst/>
              </a:prstGeom>
              <a:solidFill>
                <a:srgbClr val="000000"/>
              </a:solidFill>
              <a:ln w="381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800" dirty="0" smtClean="0">
                    <a:solidFill>
                      <a:srgbClr val="FFFF00"/>
                    </a:solidFill>
                    <a:latin typeface="Arial"/>
                    <a:cs typeface="Arial"/>
                  </a:rPr>
                  <a:t>2</a:t>
                </a:r>
                <a:endParaRPr lang="en-US" sz="800" dirty="0">
                  <a:solidFill>
                    <a:srgbClr val="FFFF00"/>
                  </a:solidFill>
                  <a:latin typeface="Arial"/>
                  <a:cs typeface="Arial"/>
                </a:endParaRPr>
              </a:p>
            </p:txBody>
          </p:sp>
          <p:sp>
            <p:nvSpPr>
              <p:cNvPr id="38" name="Oval 37"/>
              <p:cNvSpPr/>
              <p:nvPr/>
            </p:nvSpPr>
            <p:spPr>
              <a:xfrm>
                <a:off x="621111" y="4755850"/>
                <a:ext cx="76200" cy="76200"/>
              </a:xfrm>
              <a:prstGeom prst="ellipse">
                <a:avLst/>
              </a:prstGeom>
              <a:solidFill>
                <a:srgbClr val="000000"/>
              </a:solidFill>
              <a:ln w="381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800" dirty="0" smtClean="0">
                    <a:solidFill>
                      <a:srgbClr val="FFFF00"/>
                    </a:solidFill>
                    <a:latin typeface="Arial"/>
                    <a:cs typeface="Arial"/>
                  </a:rPr>
                  <a:t>3</a:t>
                </a:r>
                <a:endParaRPr lang="en-US" sz="800" dirty="0">
                  <a:solidFill>
                    <a:srgbClr val="FFFF00"/>
                  </a:solidFill>
                  <a:latin typeface="Arial"/>
                  <a:cs typeface="Arial"/>
                </a:endParaRPr>
              </a:p>
            </p:txBody>
          </p:sp>
          <p:sp>
            <p:nvSpPr>
              <p:cNvPr id="39" name="Oval 38"/>
              <p:cNvSpPr/>
              <p:nvPr/>
            </p:nvSpPr>
            <p:spPr>
              <a:xfrm>
                <a:off x="621111" y="4527250"/>
                <a:ext cx="76200" cy="76200"/>
              </a:xfrm>
              <a:prstGeom prst="ellipse">
                <a:avLst/>
              </a:prstGeom>
              <a:solidFill>
                <a:srgbClr val="000000"/>
              </a:solidFill>
              <a:ln w="381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800" dirty="0" smtClean="0">
                    <a:solidFill>
                      <a:srgbClr val="FFFF00"/>
                    </a:solidFill>
                    <a:latin typeface="Arial"/>
                    <a:cs typeface="Arial"/>
                  </a:rPr>
                  <a:t>4</a:t>
                </a:r>
                <a:endParaRPr lang="en-US" sz="800" dirty="0">
                  <a:solidFill>
                    <a:srgbClr val="FFFF00"/>
                  </a:solidFill>
                  <a:latin typeface="Arial"/>
                  <a:cs typeface="Arial"/>
                </a:endParaRPr>
              </a:p>
            </p:txBody>
          </p:sp>
          <p:sp>
            <p:nvSpPr>
              <p:cNvPr id="40" name="TextBox 39"/>
              <p:cNvSpPr txBox="1"/>
              <p:nvPr/>
            </p:nvSpPr>
            <p:spPr>
              <a:xfrm>
                <a:off x="1114887" y="4566874"/>
                <a:ext cx="228600" cy="76200"/>
              </a:xfrm>
              <a:prstGeom prst="rect">
                <a:avLst/>
              </a:prstGeom>
              <a:noFill/>
              <a:ln w="12700" cap="flat" cmpd="sng" algn="ctr">
                <a:noFill/>
                <a:prstDash val="solid"/>
                <a:round/>
                <a:headEnd type="none" w="med" len="med"/>
                <a:tailEnd type="none" w="med" len="med"/>
              </a:ln>
            </p:spPr>
            <p:txBody>
              <a:bodyPr wrap="none" lIns="0" tIns="0" rIns="0" bIns="0" rtlCol="0" anchor="ctr" anchorCtr="0">
                <a:noAutofit/>
              </a:bodyPr>
              <a:lstStyle/>
              <a:p>
                <a:pPr algn="ctr"/>
                <a:r>
                  <a:rPr lang="en-US" sz="1000" dirty="0" err="1" smtClean="0">
                    <a:solidFill>
                      <a:srgbClr val="000000"/>
                    </a:solidFill>
                    <a:latin typeface="Arial"/>
                    <a:cs typeface="Arial"/>
                  </a:rPr>
                  <a:t>recv</a:t>
                </a:r>
                <a:endParaRPr lang="en-US" sz="1000" dirty="0" smtClean="0">
                  <a:solidFill>
                    <a:srgbClr val="000000"/>
                  </a:solidFill>
                  <a:latin typeface="Arial"/>
                  <a:cs typeface="Arial"/>
                </a:endParaRPr>
              </a:p>
              <a:p>
                <a:pPr algn="ctr"/>
                <a:r>
                  <a:rPr lang="en-US" sz="1000" dirty="0" smtClean="0">
                    <a:solidFill>
                      <a:srgbClr val="000000"/>
                    </a:solidFill>
                    <a:latin typeface="Arial"/>
                    <a:cs typeface="Arial"/>
                  </a:rPr>
                  <a:t>buffer</a:t>
                </a:r>
                <a:endParaRPr lang="en-US" sz="1000" dirty="0">
                  <a:solidFill>
                    <a:srgbClr val="000000"/>
                  </a:solidFill>
                  <a:latin typeface="Arial"/>
                  <a:cs typeface="Arial"/>
                </a:endParaRPr>
              </a:p>
            </p:txBody>
          </p:sp>
        </p:grpSp>
      </p:grpSp>
      <p:grpSp>
        <p:nvGrpSpPr>
          <p:cNvPr id="396" name="Group 395"/>
          <p:cNvGrpSpPr/>
          <p:nvPr/>
        </p:nvGrpSpPr>
        <p:grpSpPr>
          <a:xfrm>
            <a:off x="6296487" y="3652474"/>
            <a:ext cx="2590800" cy="2514600"/>
            <a:chOff x="6296487" y="3652474"/>
            <a:chExt cx="2590800" cy="2514600"/>
          </a:xfrm>
        </p:grpSpPr>
        <p:grpSp>
          <p:nvGrpSpPr>
            <p:cNvPr id="353" name="Group 604"/>
            <p:cNvGrpSpPr/>
            <p:nvPr/>
          </p:nvGrpSpPr>
          <p:grpSpPr>
            <a:xfrm>
              <a:off x="6372687" y="6090874"/>
              <a:ext cx="304800" cy="76200"/>
              <a:chOff x="304800" y="1752600"/>
              <a:chExt cx="304800" cy="76200"/>
            </a:xfrm>
          </p:grpSpPr>
          <p:cxnSp>
            <p:nvCxnSpPr>
              <p:cNvPr id="357" name="Straight Arrow Connector 356"/>
              <p:cNvCxnSpPr/>
              <p:nvPr/>
            </p:nvCxnSpPr>
            <p:spPr>
              <a:xfrm>
                <a:off x="304800" y="1792224"/>
                <a:ext cx="152400" cy="1588"/>
              </a:xfrm>
              <a:prstGeom prst="straightConnector1">
                <a:avLst/>
              </a:prstGeom>
              <a:ln w="6350" cap="flat" cmpd="sng" algn="ctr">
                <a:solidFill>
                  <a:schemeClr val="tx1"/>
                </a:solidFill>
                <a:prstDash val="solid"/>
                <a:round/>
                <a:headEnd type="none" w="sm" len="sm"/>
                <a:tailEnd type="stealth" w="sm" len="sm"/>
              </a:ln>
              <a:effectLst/>
            </p:spPr>
            <p:style>
              <a:lnRef idx="2">
                <a:schemeClr val="accent1"/>
              </a:lnRef>
              <a:fillRef idx="0">
                <a:schemeClr val="accent1"/>
              </a:fillRef>
              <a:effectRef idx="1">
                <a:schemeClr val="accent1"/>
              </a:effectRef>
              <a:fontRef idx="minor">
                <a:schemeClr val="tx1"/>
              </a:fontRef>
            </p:style>
          </p:cxnSp>
          <p:sp>
            <p:nvSpPr>
              <p:cNvPr id="358" name="TextBox 357"/>
              <p:cNvSpPr txBox="1"/>
              <p:nvPr/>
            </p:nvSpPr>
            <p:spPr>
              <a:xfrm>
                <a:off x="457200" y="1752600"/>
                <a:ext cx="152400" cy="76200"/>
              </a:xfrm>
              <a:prstGeom prst="rect">
                <a:avLst/>
              </a:prstGeom>
              <a:noFill/>
              <a:ln w="12700" cap="flat" cmpd="sng" algn="ctr">
                <a:noFill/>
                <a:prstDash val="solid"/>
                <a:round/>
                <a:headEnd type="none" w="med" len="med"/>
                <a:tailEnd type="none" w="med" len="med"/>
              </a:ln>
            </p:spPr>
            <p:txBody>
              <a:bodyPr wrap="none" lIns="0" tIns="0" rIns="0" bIns="0" rtlCol="0" anchor="ctr" anchorCtr="0">
                <a:noAutofit/>
              </a:bodyPr>
              <a:lstStyle/>
              <a:p>
                <a:r>
                  <a:rPr lang="en-US" sz="800" dirty="0" err="1" smtClean="0">
                    <a:latin typeface="Times"/>
                    <a:cs typeface="Times"/>
                  </a:rPr>
                  <a:t>i</a:t>
                </a:r>
                <a:r>
                  <a:rPr lang="en-US" sz="800" dirty="0" smtClean="0">
                    <a:latin typeface="Times"/>
                    <a:cs typeface="Times"/>
                  </a:rPr>
                  <a:t> (unit stride)</a:t>
                </a:r>
                <a:endParaRPr lang="en-US" sz="800" dirty="0">
                  <a:latin typeface="Times"/>
                  <a:cs typeface="Times"/>
                </a:endParaRPr>
              </a:p>
            </p:txBody>
          </p:sp>
        </p:grpSp>
        <p:grpSp>
          <p:nvGrpSpPr>
            <p:cNvPr id="354" name="Group 607"/>
            <p:cNvGrpSpPr/>
            <p:nvPr/>
          </p:nvGrpSpPr>
          <p:grpSpPr>
            <a:xfrm>
              <a:off x="8049087" y="6090874"/>
              <a:ext cx="304800" cy="76200"/>
              <a:chOff x="304800" y="1752600"/>
              <a:chExt cx="304800" cy="76200"/>
            </a:xfrm>
          </p:grpSpPr>
          <p:cxnSp>
            <p:nvCxnSpPr>
              <p:cNvPr id="355" name="Straight Arrow Connector 354"/>
              <p:cNvCxnSpPr/>
              <p:nvPr/>
            </p:nvCxnSpPr>
            <p:spPr>
              <a:xfrm>
                <a:off x="304800" y="1792224"/>
                <a:ext cx="152400" cy="1588"/>
              </a:xfrm>
              <a:prstGeom prst="straightConnector1">
                <a:avLst/>
              </a:prstGeom>
              <a:ln w="6350" cap="flat" cmpd="sng" algn="ctr">
                <a:solidFill>
                  <a:schemeClr val="tx1"/>
                </a:solidFill>
                <a:prstDash val="solid"/>
                <a:round/>
                <a:headEnd type="none" w="sm" len="sm"/>
                <a:tailEnd type="stealth" w="sm" len="sm"/>
              </a:ln>
              <a:effectLst/>
            </p:spPr>
            <p:style>
              <a:lnRef idx="2">
                <a:schemeClr val="accent1"/>
              </a:lnRef>
              <a:fillRef idx="0">
                <a:schemeClr val="accent1"/>
              </a:fillRef>
              <a:effectRef idx="1">
                <a:schemeClr val="accent1"/>
              </a:effectRef>
              <a:fontRef idx="minor">
                <a:schemeClr val="tx1"/>
              </a:fontRef>
            </p:style>
          </p:cxnSp>
          <p:sp>
            <p:nvSpPr>
              <p:cNvPr id="356" name="TextBox 355"/>
              <p:cNvSpPr txBox="1"/>
              <p:nvPr/>
            </p:nvSpPr>
            <p:spPr>
              <a:xfrm>
                <a:off x="457200" y="1752600"/>
                <a:ext cx="152400" cy="76200"/>
              </a:xfrm>
              <a:prstGeom prst="rect">
                <a:avLst/>
              </a:prstGeom>
              <a:noFill/>
              <a:ln w="12700" cap="flat" cmpd="sng" algn="ctr">
                <a:noFill/>
                <a:prstDash val="solid"/>
                <a:round/>
                <a:headEnd type="none" w="med" len="med"/>
                <a:tailEnd type="none" w="med" len="med"/>
              </a:ln>
            </p:spPr>
            <p:txBody>
              <a:bodyPr wrap="none" lIns="0" tIns="0" rIns="0" bIns="0" rtlCol="0" anchor="ctr" anchorCtr="0">
                <a:noAutofit/>
              </a:bodyPr>
              <a:lstStyle/>
              <a:p>
                <a:r>
                  <a:rPr lang="en-US" sz="800" dirty="0" err="1" smtClean="0">
                    <a:latin typeface="Times"/>
                    <a:cs typeface="Times"/>
                  </a:rPr>
                  <a:t>i</a:t>
                </a:r>
                <a:r>
                  <a:rPr lang="en-US" sz="800" dirty="0" smtClean="0">
                    <a:latin typeface="Times"/>
                    <a:cs typeface="Times"/>
                  </a:rPr>
                  <a:t> (unit stride)</a:t>
                </a:r>
                <a:endParaRPr lang="en-US" sz="800" dirty="0">
                  <a:latin typeface="Times"/>
                  <a:cs typeface="Times"/>
                </a:endParaRPr>
              </a:p>
            </p:txBody>
          </p:sp>
        </p:grpSp>
        <p:grpSp>
          <p:nvGrpSpPr>
            <p:cNvPr id="393" name="Group 392"/>
            <p:cNvGrpSpPr/>
            <p:nvPr/>
          </p:nvGrpSpPr>
          <p:grpSpPr>
            <a:xfrm>
              <a:off x="6296487" y="3652474"/>
              <a:ext cx="2590800" cy="2441448"/>
              <a:chOff x="6296487" y="3652474"/>
              <a:chExt cx="2590800" cy="2441448"/>
            </a:xfrm>
          </p:grpSpPr>
          <p:grpSp>
            <p:nvGrpSpPr>
              <p:cNvPr id="9" name="Group 30"/>
              <p:cNvGrpSpPr/>
              <p:nvPr/>
            </p:nvGrpSpPr>
            <p:grpSpPr>
              <a:xfrm>
                <a:off x="6372687" y="5331922"/>
                <a:ext cx="762000" cy="762000"/>
                <a:chOff x="76200" y="0"/>
                <a:chExt cx="762000" cy="762000"/>
              </a:xfrm>
              <a:effectLst>
                <a:outerShdw blurRad="50800" dist="38100" dir="2700000">
                  <a:srgbClr val="000000">
                    <a:alpha val="43000"/>
                  </a:srgbClr>
                </a:outerShdw>
              </a:effectLst>
            </p:grpSpPr>
            <p:sp>
              <p:nvSpPr>
                <p:cNvPr id="367" name="Rectangle 3"/>
                <p:cNvSpPr/>
                <p:nvPr/>
              </p:nvSpPr>
              <p:spPr>
                <a:xfrm>
                  <a:off x="76200" y="0"/>
                  <a:ext cx="762000" cy="762000"/>
                </a:xfrm>
                <a:prstGeom prst="rect">
                  <a:avLst/>
                </a:prstGeom>
                <a:solidFill>
                  <a:schemeClr val="bg1">
                    <a:lumMod val="9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368" name="Rectangle 29"/>
                <p:cNvSpPr/>
                <p:nvPr/>
              </p:nvSpPr>
              <p:spPr>
                <a:xfrm>
                  <a:off x="152400" y="76200"/>
                  <a:ext cx="609600" cy="609600"/>
                </a:xfrm>
                <a:prstGeom prst="rect">
                  <a:avLst/>
                </a:prstGeom>
                <a:solidFill>
                  <a:schemeClr val="bg1">
                    <a:lumMod val="8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369" name="Rectangle 368"/>
                <p:cNvSpPr/>
                <p:nvPr/>
              </p:nvSpPr>
              <p:spPr>
                <a:xfrm>
                  <a:off x="152400" y="76200"/>
                  <a:ext cx="609600" cy="76200"/>
                </a:xfrm>
                <a:prstGeom prst="rect">
                  <a:avLst/>
                </a:prstGeom>
                <a:solidFill>
                  <a:srgbClr val="66FFCC"/>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370" name="Rectangle 369"/>
                <p:cNvSpPr/>
                <p:nvPr/>
              </p:nvSpPr>
              <p:spPr>
                <a:xfrm>
                  <a:off x="685800" y="76200"/>
                  <a:ext cx="76200" cy="609600"/>
                </a:xfrm>
                <a:prstGeom prst="rect">
                  <a:avLst/>
                </a:prstGeom>
                <a:solidFill>
                  <a:srgbClr val="66CCFF"/>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371" name="Rectangle 370"/>
                <p:cNvSpPr/>
                <p:nvPr/>
              </p:nvSpPr>
              <p:spPr>
                <a:xfrm>
                  <a:off x="685800" y="76200"/>
                  <a:ext cx="76200" cy="76200"/>
                </a:xfrm>
                <a:prstGeom prst="rect">
                  <a:avLst/>
                </a:prstGeom>
                <a:solidFill>
                  <a:srgbClr val="66FFCC">
                    <a:alpha val="50000"/>
                  </a:srgb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cxnSp>
              <p:nvCxnSpPr>
                <p:cNvPr id="372" name="Straight Connector 5"/>
                <p:cNvCxnSpPr/>
                <p:nvPr/>
              </p:nvCxnSpPr>
              <p:spPr>
                <a:xfrm rot="5400000">
                  <a:off x="-2278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3" name="Straight Connector 8"/>
                <p:cNvCxnSpPr/>
                <p:nvPr/>
              </p:nvCxnSpPr>
              <p:spPr>
                <a:xfrm rot="5400000">
                  <a:off x="-1516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4" name="Straight Connector 9"/>
                <p:cNvCxnSpPr/>
                <p:nvPr/>
              </p:nvCxnSpPr>
              <p:spPr>
                <a:xfrm rot="5400000">
                  <a:off x="-754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5" name="Straight Connector 10"/>
                <p:cNvCxnSpPr/>
                <p:nvPr/>
              </p:nvCxnSpPr>
              <p:spPr>
                <a:xfrm rot="5400000">
                  <a:off x="7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6" name="Straight Connector 11"/>
                <p:cNvCxnSpPr/>
                <p:nvPr/>
              </p:nvCxnSpPr>
              <p:spPr>
                <a:xfrm rot="5400000">
                  <a:off x="769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7" name="Straight Connector 12"/>
                <p:cNvCxnSpPr/>
                <p:nvPr/>
              </p:nvCxnSpPr>
              <p:spPr>
                <a:xfrm rot="5400000">
                  <a:off x="1531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8" name="Straight Connector 13"/>
                <p:cNvCxnSpPr/>
                <p:nvPr/>
              </p:nvCxnSpPr>
              <p:spPr>
                <a:xfrm rot="5400000">
                  <a:off x="2293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9" name="Straight Connector 25"/>
                <p:cNvCxnSpPr/>
                <p:nvPr/>
              </p:nvCxnSpPr>
              <p:spPr>
                <a:xfrm rot="5400000">
                  <a:off x="3055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p:nvCxnSpPr>
              <p:spPr>
                <a:xfrm rot="5400000">
                  <a:off x="3817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1" name="Straight Connector 16"/>
                <p:cNvCxnSpPr/>
                <p:nvPr/>
              </p:nvCxnSpPr>
              <p:spPr>
                <a:xfrm>
                  <a:off x="76200" y="5334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2" name="Straight Connector 17"/>
                <p:cNvCxnSpPr/>
                <p:nvPr/>
              </p:nvCxnSpPr>
              <p:spPr>
                <a:xfrm>
                  <a:off x="76200" y="4572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3" name="Straight Connector 18"/>
                <p:cNvCxnSpPr/>
                <p:nvPr/>
              </p:nvCxnSpPr>
              <p:spPr>
                <a:xfrm>
                  <a:off x="76200" y="3794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4" name="Straight Connector 19"/>
                <p:cNvCxnSpPr/>
                <p:nvPr/>
              </p:nvCxnSpPr>
              <p:spPr>
                <a:xfrm>
                  <a:off x="76200" y="3032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5" name="Straight Connector 20"/>
                <p:cNvCxnSpPr/>
                <p:nvPr/>
              </p:nvCxnSpPr>
              <p:spPr>
                <a:xfrm>
                  <a:off x="76200" y="2270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6" name="Straight Connector 21"/>
                <p:cNvCxnSpPr/>
                <p:nvPr/>
              </p:nvCxnSpPr>
              <p:spPr>
                <a:xfrm>
                  <a:off x="76200" y="1508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7" name="Straight Connector 22"/>
                <p:cNvCxnSpPr/>
                <p:nvPr/>
              </p:nvCxnSpPr>
              <p:spPr>
                <a:xfrm>
                  <a:off x="76200" y="762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8" name="Straight Connector 27"/>
                <p:cNvCxnSpPr/>
                <p:nvPr/>
              </p:nvCxnSpPr>
              <p:spPr>
                <a:xfrm>
                  <a:off x="76200" y="6096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9" name="Straight Connector 28"/>
                <p:cNvCxnSpPr/>
                <p:nvPr/>
              </p:nvCxnSpPr>
              <p:spPr>
                <a:xfrm>
                  <a:off x="76200" y="6858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90" name="Rectangle 389"/>
                <p:cNvSpPr/>
                <p:nvPr/>
              </p:nvSpPr>
              <p:spPr>
                <a:xfrm>
                  <a:off x="76200" y="0"/>
                  <a:ext cx="762000" cy="762000"/>
                </a:xfrm>
                <a:prstGeom prst="rect">
                  <a:avLst/>
                </a:prstGeom>
                <a:noFill/>
                <a:ln w="3175"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grpSp>
          <p:cxnSp>
            <p:nvCxnSpPr>
              <p:cNvPr id="53" name="Straight Connector 52"/>
              <p:cNvCxnSpPr/>
              <p:nvPr/>
            </p:nvCxnSpPr>
            <p:spPr>
              <a:xfrm>
                <a:off x="6296487" y="4871674"/>
                <a:ext cx="2590800" cy="1588"/>
              </a:xfrm>
              <a:prstGeom prst="line">
                <a:avLst/>
              </a:prstGeom>
              <a:ln w="6350" cap="flat" cmpd="sng" algn="ctr">
                <a:gradFill flip="none" rotWithShape="1">
                  <a:gsLst>
                    <a:gs pos="0">
                      <a:schemeClr val="tx1">
                        <a:alpha val="50000"/>
                      </a:schemeClr>
                    </a:gs>
                    <a:gs pos="100000">
                      <a:schemeClr val="tx1">
                        <a:alpha val="0"/>
                      </a:schemeClr>
                    </a:gs>
                  </a:gsLst>
                  <a:lin ang="0" scaled="1"/>
                  <a:tileRect/>
                </a:gra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54" name="Group 152"/>
              <p:cNvGrpSpPr/>
              <p:nvPr/>
            </p:nvGrpSpPr>
            <p:grpSpPr>
              <a:xfrm>
                <a:off x="6372687" y="3652474"/>
                <a:ext cx="762000" cy="762000"/>
                <a:chOff x="76200" y="0"/>
                <a:chExt cx="762000" cy="762000"/>
              </a:xfrm>
              <a:effectLst>
                <a:outerShdw blurRad="50800" dist="38100" dir="2700000">
                  <a:srgbClr val="000000">
                    <a:alpha val="43000"/>
                  </a:srgbClr>
                </a:outerShdw>
              </a:effectLst>
            </p:grpSpPr>
            <p:sp>
              <p:nvSpPr>
                <p:cNvPr id="112" name="Rectangle 111"/>
                <p:cNvSpPr/>
                <p:nvPr/>
              </p:nvSpPr>
              <p:spPr>
                <a:xfrm>
                  <a:off x="76200" y="0"/>
                  <a:ext cx="762000" cy="762000"/>
                </a:xfrm>
                <a:prstGeom prst="rect">
                  <a:avLst/>
                </a:prstGeom>
                <a:solidFill>
                  <a:schemeClr val="bg1">
                    <a:lumMod val="9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113" name="Rectangle 112"/>
                <p:cNvSpPr/>
                <p:nvPr/>
              </p:nvSpPr>
              <p:spPr>
                <a:xfrm>
                  <a:off x="152400" y="685800"/>
                  <a:ext cx="609600" cy="76200"/>
                </a:xfrm>
                <a:prstGeom prst="rect">
                  <a:avLst/>
                </a:prstGeom>
                <a:solidFill>
                  <a:srgbClr val="66FFCC"/>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114" name="Rectangle 113"/>
                <p:cNvSpPr/>
                <p:nvPr/>
              </p:nvSpPr>
              <p:spPr>
                <a:xfrm>
                  <a:off x="152400" y="76200"/>
                  <a:ext cx="609600" cy="609600"/>
                </a:xfrm>
                <a:prstGeom prst="rect">
                  <a:avLst/>
                </a:prstGeom>
                <a:solidFill>
                  <a:schemeClr val="bg1">
                    <a:lumMod val="8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cxnSp>
              <p:nvCxnSpPr>
                <p:cNvPr id="115" name="Straight Connector 114"/>
                <p:cNvCxnSpPr/>
                <p:nvPr/>
              </p:nvCxnSpPr>
              <p:spPr>
                <a:xfrm rot="5400000">
                  <a:off x="-2278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rot="5400000">
                  <a:off x="-1516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rot="5400000">
                  <a:off x="-754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rot="5400000">
                  <a:off x="7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rot="5400000">
                  <a:off x="769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rot="5400000">
                  <a:off x="1531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rot="5400000">
                  <a:off x="2293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rot="5400000">
                  <a:off x="3055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rot="5400000">
                  <a:off x="3817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76200" y="5334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76200" y="4572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76200" y="3794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76200" y="3032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76200" y="2270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76200" y="1508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6200" y="762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76200" y="6096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76200" y="6858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3" name="Rectangle 132"/>
                <p:cNvSpPr/>
                <p:nvPr/>
              </p:nvSpPr>
              <p:spPr>
                <a:xfrm>
                  <a:off x="76200" y="0"/>
                  <a:ext cx="762000" cy="762000"/>
                </a:xfrm>
                <a:prstGeom prst="rect">
                  <a:avLst/>
                </a:prstGeom>
                <a:noFill/>
                <a:ln w="3175"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grpSp>
          <p:cxnSp>
            <p:nvCxnSpPr>
              <p:cNvPr id="55" name="Straight Arrow Connector 54"/>
              <p:cNvCxnSpPr>
                <a:stCxn id="64" idx="6"/>
                <a:endCxn id="70" idx="1"/>
              </p:cNvCxnSpPr>
              <p:nvPr/>
            </p:nvCxnSpPr>
            <p:spPr>
              <a:xfrm flipV="1">
                <a:off x="7287087" y="5709874"/>
                <a:ext cx="762000" cy="1524"/>
              </a:xfrm>
              <a:prstGeom prst="straightConnector1">
                <a:avLst/>
              </a:prstGeom>
              <a:ln w="19050" cap="flat" cmpd="sng" algn="ctr">
                <a:solidFill>
                  <a:schemeClr val="tx1"/>
                </a:solidFill>
                <a:prstDash val="solid"/>
                <a:round/>
                <a:headEnd type="none" w="sm" len="sm"/>
                <a:tailEnd type="stealth" w="med" len="med"/>
              </a:ln>
              <a:effectLst/>
            </p:spPr>
            <p:style>
              <a:lnRef idx="2">
                <a:schemeClr val="accent1"/>
              </a:lnRef>
              <a:fillRef idx="0">
                <a:schemeClr val="accent1"/>
              </a:fillRef>
              <a:effectRef idx="1">
                <a:schemeClr val="accent1"/>
              </a:effectRef>
              <a:fontRef idx="minor">
                <a:schemeClr val="tx1"/>
              </a:fontRef>
            </p:style>
          </p:cxnSp>
          <p:grpSp>
            <p:nvGrpSpPr>
              <p:cNvPr id="56" name="Group 228"/>
              <p:cNvGrpSpPr/>
              <p:nvPr/>
            </p:nvGrpSpPr>
            <p:grpSpPr>
              <a:xfrm>
                <a:off x="8049087" y="3652474"/>
                <a:ext cx="762000" cy="762000"/>
                <a:chOff x="1371600" y="76200"/>
                <a:chExt cx="762000" cy="762000"/>
              </a:xfrm>
              <a:effectLst>
                <a:outerShdw blurRad="50800" dist="38100" dir="2700000">
                  <a:srgbClr val="000000">
                    <a:alpha val="43000"/>
                  </a:srgbClr>
                </a:outerShdw>
              </a:effectLst>
            </p:grpSpPr>
            <p:sp>
              <p:nvSpPr>
                <p:cNvPr id="91" name="Rectangle 90"/>
                <p:cNvSpPr/>
                <p:nvPr/>
              </p:nvSpPr>
              <p:spPr>
                <a:xfrm flipH="1">
                  <a:off x="1371600" y="76200"/>
                  <a:ext cx="762000" cy="762000"/>
                </a:xfrm>
                <a:prstGeom prst="rect">
                  <a:avLst/>
                </a:prstGeom>
                <a:solidFill>
                  <a:schemeClr val="bg1">
                    <a:lumMod val="9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92" name="Rectangle 91"/>
                <p:cNvSpPr/>
                <p:nvPr/>
              </p:nvSpPr>
              <p:spPr>
                <a:xfrm flipH="1">
                  <a:off x="1447800" y="152400"/>
                  <a:ext cx="609600" cy="609600"/>
                </a:xfrm>
                <a:prstGeom prst="rect">
                  <a:avLst/>
                </a:prstGeom>
                <a:solidFill>
                  <a:schemeClr val="bg1">
                    <a:lumMod val="8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cxnSp>
              <p:nvCxnSpPr>
                <p:cNvPr id="93" name="Straight Connector 92"/>
                <p:cNvCxnSpPr/>
                <p:nvPr/>
              </p:nvCxnSpPr>
              <p:spPr>
                <a:xfrm rot="16200000" flipH="1">
                  <a:off x="16756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rot="16200000" flipH="1">
                  <a:off x="15994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rot="16200000" flipH="1">
                  <a:off x="15232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rot="16200000" flipH="1">
                  <a:off x="14470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rot="16200000" flipH="1">
                  <a:off x="13708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rot="16200000" flipH="1">
                  <a:off x="12946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rot="16200000" flipH="1">
                  <a:off x="12184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rot="16200000" flipH="1">
                  <a:off x="11422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rot="16200000" flipH="1">
                  <a:off x="10660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a:off x="1371600" y="6096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1371600" y="5334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1371600" y="4556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1371600" y="3794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1371600" y="3032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1371600" y="2270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H="1">
                  <a:off x="1371600" y="1524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H="1">
                  <a:off x="1371600" y="6858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H="1">
                  <a:off x="1371600" y="7620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11" name="Rectangle 110"/>
                <p:cNvSpPr/>
                <p:nvPr/>
              </p:nvSpPr>
              <p:spPr>
                <a:xfrm flipH="1">
                  <a:off x="1371600" y="76200"/>
                  <a:ext cx="762000" cy="762000"/>
                </a:xfrm>
                <a:prstGeom prst="rect">
                  <a:avLst/>
                </a:prstGeom>
                <a:noFill/>
                <a:ln w="3175"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grpSp>
          <p:sp>
            <p:nvSpPr>
              <p:cNvPr id="57" name="TextBox 56"/>
              <p:cNvSpPr txBox="1"/>
              <p:nvPr/>
            </p:nvSpPr>
            <p:spPr>
              <a:xfrm>
                <a:off x="6448887" y="3957274"/>
                <a:ext cx="609600" cy="152400"/>
              </a:xfrm>
              <a:prstGeom prst="rect">
                <a:avLst/>
              </a:prstGeom>
              <a:noFill/>
              <a:ln w="12700" cap="flat" cmpd="sng" algn="ctr">
                <a:noFill/>
                <a:prstDash val="solid"/>
                <a:round/>
                <a:headEnd type="none" w="med" len="med"/>
                <a:tailEnd type="none" w="med" len="med"/>
              </a:ln>
            </p:spPr>
            <p:txBody>
              <a:bodyPr wrap="none" lIns="0" tIns="0" rIns="0" bIns="0" rtlCol="0" anchor="ctr" anchorCtr="0">
                <a:noAutofit/>
              </a:bodyPr>
              <a:lstStyle/>
              <a:p>
                <a:pPr algn="ctr"/>
                <a:r>
                  <a:rPr lang="en-US" sz="1000" smtClean="0">
                    <a:solidFill>
                      <a:srgbClr val="000000"/>
                    </a:solidFill>
                    <a:latin typeface="Arial"/>
                    <a:cs typeface="Arial"/>
                  </a:rPr>
                  <a:t>box </a:t>
                </a:r>
                <a:r>
                  <a:rPr lang="en-US" sz="1000" dirty="0" smtClean="0">
                    <a:solidFill>
                      <a:srgbClr val="000000"/>
                    </a:solidFill>
                    <a:latin typeface="Arial"/>
                    <a:cs typeface="Arial"/>
                  </a:rPr>
                  <a:t>2</a:t>
                </a:r>
              </a:p>
              <a:p>
                <a:pPr algn="ctr"/>
                <a:r>
                  <a:rPr lang="en-US" sz="1000" dirty="0" smtClean="0">
                    <a:solidFill>
                      <a:srgbClr val="000000"/>
                    </a:solidFill>
                    <a:latin typeface="Arial"/>
                    <a:cs typeface="Arial"/>
                  </a:rPr>
                  <a:t>(remote)</a:t>
                </a:r>
                <a:endParaRPr lang="en-US" sz="1000" dirty="0">
                  <a:solidFill>
                    <a:srgbClr val="000000"/>
                  </a:solidFill>
                  <a:latin typeface="Arial"/>
                  <a:cs typeface="Arial"/>
                </a:endParaRPr>
              </a:p>
            </p:txBody>
          </p:sp>
          <p:sp>
            <p:nvSpPr>
              <p:cNvPr id="58" name="TextBox 57"/>
              <p:cNvSpPr txBox="1"/>
              <p:nvPr/>
            </p:nvSpPr>
            <p:spPr>
              <a:xfrm>
                <a:off x="6448887" y="5633674"/>
                <a:ext cx="609600" cy="152400"/>
              </a:xfrm>
              <a:prstGeom prst="rect">
                <a:avLst/>
              </a:prstGeom>
              <a:noFill/>
              <a:ln w="12700" cap="flat" cmpd="sng" algn="ctr">
                <a:noFill/>
                <a:prstDash val="solid"/>
                <a:round/>
                <a:headEnd type="none" w="med" len="med"/>
                <a:tailEnd type="none" w="med" len="med"/>
              </a:ln>
            </p:spPr>
            <p:txBody>
              <a:bodyPr wrap="none" lIns="0" tIns="0" rIns="0" bIns="0" rtlCol="0" anchor="ctr" anchorCtr="0">
                <a:noAutofit/>
              </a:bodyPr>
              <a:lstStyle/>
              <a:p>
                <a:pPr algn="ctr"/>
                <a:r>
                  <a:rPr lang="en-US" sz="1000" smtClean="0">
                    <a:solidFill>
                      <a:srgbClr val="000000"/>
                    </a:solidFill>
                    <a:latin typeface="Arial"/>
                    <a:cs typeface="Arial"/>
                  </a:rPr>
                  <a:t>box </a:t>
                </a:r>
                <a:r>
                  <a:rPr lang="en-US" sz="1000" dirty="0" smtClean="0">
                    <a:solidFill>
                      <a:srgbClr val="000000"/>
                    </a:solidFill>
                    <a:latin typeface="Arial"/>
                    <a:cs typeface="Arial"/>
                  </a:rPr>
                  <a:t>0</a:t>
                </a:r>
              </a:p>
              <a:p>
                <a:pPr algn="ctr"/>
                <a:r>
                  <a:rPr lang="en-US" sz="1000" dirty="0" smtClean="0">
                    <a:solidFill>
                      <a:srgbClr val="000000"/>
                    </a:solidFill>
                    <a:latin typeface="Arial"/>
                    <a:cs typeface="Arial"/>
                  </a:rPr>
                  <a:t>(local)</a:t>
                </a:r>
                <a:endParaRPr lang="en-US" sz="1000" dirty="0">
                  <a:solidFill>
                    <a:srgbClr val="000000"/>
                  </a:solidFill>
                  <a:latin typeface="Arial"/>
                  <a:cs typeface="Arial"/>
                </a:endParaRPr>
              </a:p>
            </p:txBody>
          </p:sp>
          <p:sp>
            <p:nvSpPr>
              <p:cNvPr id="59" name="TextBox 58"/>
              <p:cNvSpPr txBox="1"/>
              <p:nvPr/>
            </p:nvSpPr>
            <p:spPr>
              <a:xfrm>
                <a:off x="8125287" y="3957274"/>
                <a:ext cx="609600" cy="152400"/>
              </a:xfrm>
              <a:prstGeom prst="rect">
                <a:avLst/>
              </a:prstGeom>
              <a:noFill/>
              <a:ln w="12700" cap="flat" cmpd="sng" algn="ctr">
                <a:noFill/>
                <a:prstDash val="solid"/>
                <a:round/>
                <a:headEnd type="none" w="med" len="med"/>
                <a:tailEnd type="none" w="med" len="med"/>
              </a:ln>
            </p:spPr>
            <p:txBody>
              <a:bodyPr wrap="none" lIns="0" tIns="0" rIns="0" bIns="0" rtlCol="0" anchor="ctr" anchorCtr="0">
                <a:noAutofit/>
              </a:bodyPr>
              <a:lstStyle/>
              <a:p>
                <a:pPr algn="ctr"/>
                <a:r>
                  <a:rPr lang="en-US" sz="1000" smtClean="0">
                    <a:solidFill>
                      <a:srgbClr val="000000"/>
                    </a:solidFill>
                    <a:latin typeface="Arial"/>
                    <a:cs typeface="Arial"/>
                  </a:rPr>
                  <a:t>box </a:t>
                </a:r>
                <a:r>
                  <a:rPr lang="en-US" sz="1000" dirty="0" smtClean="0">
                    <a:solidFill>
                      <a:srgbClr val="000000"/>
                    </a:solidFill>
                    <a:latin typeface="Arial"/>
                    <a:cs typeface="Arial"/>
                  </a:rPr>
                  <a:t>3</a:t>
                </a:r>
              </a:p>
              <a:p>
                <a:pPr algn="ctr"/>
                <a:r>
                  <a:rPr lang="en-US" sz="1000" dirty="0" smtClean="0">
                    <a:solidFill>
                      <a:srgbClr val="000000"/>
                    </a:solidFill>
                    <a:latin typeface="Arial"/>
                    <a:cs typeface="Arial"/>
                  </a:rPr>
                  <a:t>(remote)</a:t>
                </a:r>
                <a:endParaRPr lang="en-US" sz="1000" dirty="0">
                  <a:solidFill>
                    <a:srgbClr val="000000"/>
                  </a:solidFill>
                  <a:latin typeface="Arial"/>
                  <a:cs typeface="Arial"/>
                </a:endParaRPr>
              </a:p>
            </p:txBody>
          </p:sp>
          <p:cxnSp>
            <p:nvCxnSpPr>
              <p:cNvPr id="60" name="Straight Arrow Connector 59"/>
              <p:cNvCxnSpPr>
                <a:stCxn id="65" idx="1"/>
                <a:endCxn id="133" idx="2"/>
              </p:cNvCxnSpPr>
              <p:nvPr/>
            </p:nvCxnSpPr>
            <p:spPr>
              <a:xfrm rot="5400000" flipH="1">
                <a:off x="6391737" y="4776424"/>
                <a:ext cx="723900" cy="1588"/>
              </a:xfrm>
              <a:prstGeom prst="straightConnector1">
                <a:avLst/>
              </a:prstGeom>
              <a:ln w="19050" cap="flat" cmpd="sng" algn="ctr">
                <a:solidFill>
                  <a:schemeClr val="tx1"/>
                </a:solidFill>
                <a:prstDash val="solid"/>
                <a:round/>
                <a:headEnd type="none" w="sm" len="sm"/>
                <a:tailEnd type="stealth" w="med" len="med"/>
              </a:ln>
              <a:effectLst/>
            </p:spPr>
            <p:style>
              <a:lnRef idx="2">
                <a:schemeClr val="accent1"/>
              </a:lnRef>
              <a:fillRef idx="0">
                <a:schemeClr val="accent1"/>
              </a:fillRef>
              <a:effectRef idx="1">
                <a:schemeClr val="accent1"/>
              </a:effectRef>
              <a:fontRef idx="minor">
                <a:schemeClr val="tx1"/>
              </a:fontRef>
            </p:style>
          </p:cxnSp>
          <p:grpSp>
            <p:nvGrpSpPr>
              <p:cNvPr id="61" name="Group 152"/>
              <p:cNvGrpSpPr/>
              <p:nvPr/>
            </p:nvGrpSpPr>
            <p:grpSpPr>
              <a:xfrm>
                <a:off x="8049087" y="5328874"/>
                <a:ext cx="762000" cy="762000"/>
                <a:chOff x="76200" y="0"/>
                <a:chExt cx="762000" cy="762000"/>
              </a:xfrm>
              <a:effectLst>
                <a:outerShdw blurRad="50800" dist="38100" dir="2700000">
                  <a:srgbClr val="000000">
                    <a:alpha val="43000"/>
                  </a:srgbClr>
                </a:outerShdw>
              </a:effectLst>
            </p:grpSpPr>
            <p:sp>
              <p:nvSpPr>
                <p:cNvPr id="69" name="Rectangle 68"/>
                <p:cNvSpPr/>
                <p:nvPr/>
              </p:nvSpPr>
              <p:spPr>
                <a:xfrm>
                  <a:off x="76200" y="0"/>
                  <a:ext cx="762000" cy="762000"/>
                </a:xfrm>
                <a:prstGeom prst="rect">
                  <a:avLst/>
                </a:prstGeom>
                <a:solidFill>
                  <a:schemeClr val="bg1">
                    <a:lumMod val="9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70" name="Rectangle 69"/>
                <p:cNvSpPr/>
                <p:nvPr/>
              </p:nvSpPr>
              <p:spPr>
                <a:xfrm>
                  <a:off x="76200" y="76200"/>
                  <a:ext cx="76200" cy="609600"/>
                </a:xfrm>
                <a:prstGeom prst="rect">
                  <a:avLst/>
                </a:prstGeom>
                <a:solidFill>
                  <a:srgbClr val="66CCFF"/>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71" name="Rectangle 70"/>
                <p:cNvSpPr/>
                <p:nvPr/>
              </p:nvSpPr>
              <p:spPr>
                <a:xfrm>
                  <a:off x="152400" y="76200"/>
                  <a:ext cx="609600" cy="609600"/>
                </a:xfrm>
                <a:prstGeom prst="rect">
                  <a:avLst/>
                </a:prstGeom>
                <a:solidFill>
                  <a:schemeClr val="bg1">
                    <a:lumMod val="8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cxnSp>
              <p:nvCxnSpPr>
                <p:cNvPr id="72" name="Straight Connector 71"/>
                <p:cNvCxnSpPr/>
                <p:nvPr/>
              </p:nvCxnSpPr>
              <p:spPr>
                <a:xfrm rot="5400000">
                  <a:off x="-2278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rot="5400000">
                  <a:off x="-1516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rot="5400000">
                  <a:off x="-754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rot="5400000">
                  <a:off x="7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5400000">
                  <a:off x="769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5400000">
                  <a:off x="1531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rot="5400000">
                  <a:off x="2293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rot="5400000">
                  <a:off x="3055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5400000">
                  <a:off x="3817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6200" y="5334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76200" y="4572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76200" y="3794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76200" y="3032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76200" y="2270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76200" y="1508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76200" y="762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76200" y="6096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76200" y="6858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0" name="Rectangle 89"/>
                <p:cNvSpPr/>
                <p:nvPr/>
              </p:nvSpPr>
              <p:spPr>
                <a:xfrm>
                  <a:off x="76200" y="0"/>
                  <a:ext cx="762000" cy="762000"/>
                </a:xfrm>
                <a:prstGeom prst="rect">
                  <a:avLst/>
                </a:prstGeom>
                <a:noFill/>
                <a:ln w="3175"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grpSp>
          <p:sp>
            <p:nvSpPr>
              <p:cNvPr id="62" name="TextBox 61"/>
              <p:cNvSpPr txBox="1"/>
              <p:nvPr/>
            </p:nvSpPr>
            <p:spPr>
              <a:xfrm>
                <a:off x="8125287" y="5633674"/>
                <a:ext cx="609600" cy="152400"/>
              </a:xfrm>
              <a:prstGeom prst="rect">
                <a:avLst/>
              </a:prstGeom>
              <a:noFill/>
              <a:ln w="12700" cap="flat" cmpd="sng" algn="ctr">
                <a:noFill/>
                <a:prstDash val="solid"/>
                <a:round/>
                <a:headEnd type="none" w="med" len="med"/>
                <a:tailEnd type="none" w="med" len="med"/>
              </a:ln>
            </p:spPr>
            <p:txBody>
              <a:bodyPr wrap="none" lIns="0" tIns="0" rIns="0" bIns="0" rtlCol="0" anchor="ctr" anchorCtr="0">
                <a:noAutofit/>
              </a:bodyPr>
              <a:lstStyle/>
              <a:p>
                <a:pPr algn="ctr"/>
                <a:r>
                  <a:rPr lang="en-US" sz="1000" smtClean="0">
                    <a:solidFill>
                      <a:srgbClr val="000000"/>
                    </a:solidFill>
                    <a:latin typeface="Arial"/>
                    <a:cs typeface="Arial"/>
                  </a:rPr>
                  <a:t>box </a:t>
                </a:r>
                <a:r>
                  <a:rPr lang="en-US" sz="1000" dirty="0" smtClean="0">
                    <a:solidFill>
                      <a:srgbClr val="000000"/>
                    </a:solidFill>
                    <a:latin typeface="Arial"/>
                    <a:cs typeface="Arial"/>
                  </a:rPr>
                  <a:t>1</a:t>
                </a:r>
              </a:p>
              <a:p>
                <a:pPr algn="ctr"/>
                <a:r>
                  <a:rPr lang="en-US" sz="1000" dirty="0" smtClean="0">
                    <a:solidFill>
                      <a:srgbClr val="000000"/>
                    </a:solidFill>
                    <a:latin typeface="Arial"/>
                    <a:cs typeface="Arial"/>
                  </a:rPr>
                  <a:t>(remote)</a:t>
                </a:r>
                <a:endParaRPr lang="en-US" sz="1000" dirty="0">
                  <a:solidFill>
                    <a:srgbClr val="000000"/>
                  </a:solidFill>
                  <a:latin typeface="Arial"/>
                  <a:cs typeface="Arial"/>
                </a:endParaRPr>
              </a:p>
            </p:txBody>
          </p:sp>
          <p:sp>
            <p:nvSpPr>
              <p:cNvPr id="63" name="Right Brace 62"/>
              <p:cNvSpPr/>
              <p:nvPr/>
            </p:nvSpPr>
            <p:spPr>
              <a:xfrm>
                <a:off x="7095063" y="5405074"/>
                <a:ext cx="228600" cy="609600"/>
              </a:xfrm>
              <a:prstGeom prst="rightBrace">
                <a:avLst>
                  <a:gd name="adj1" fmla="val 38888"/>
                  <a:gd name="adj2" fmla="val 50000"/>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Oval 63"/>
              <p:cNvSpPr/>
              <p:nvPr/>
            </p:nvSpPr>
            <p:spPr>
              <a:xfrm>
                <a:off x="7210887" y="5673298"/>
                <a:ext cx="76200" cy="76200"/>
              </a:xfrm>
              <a:prstGeom prst="ellipse">
                <a:avLst/>
              </a:prstGeom>
              <a:solidFill>
                <a:srgbClr val="000000"/>
              </a:solidFill>
              <a:ln w="381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800" dirty="0" smtClean="0">
                    <a:solidFill>
                      <a:srgbClr val="FFFF00"/>
                    </a:solidFill>
                    <a:latin typeface="Arial"/>
                    <a:cs typeface="Arial"/>
                  </a:rPr>
                  <a:t>2</a:t>
                </a:r>
                <a:endParaRPr lang="en-US" sz="800" dirty="0">
                  <a:solidFill>
                    <a:srgbClr val="FFFF00"/>
                  </a:solidFill>
                  <a:latin typeface="Arial"/>
                  <a:cs typeface="Arial"/>
                </a:endParaRPr>
              </a:p>
            </p:txBody>
          </p:sp>
          <p:sp>
            <p:nvSpPr>
              <p:cNvPr id="65" name="Right Brace 64"/>
              <p:cNvSpPr/>
              <p:nvPr/>
            </p:nvSpPr>
            <p:spPr>
              <a:xfrm rot="16200000">
                <a:off x="6639387" y="4947874"/>
                <a:ext cx="228600" cy="609600"/>
              </a:xfrm>
              <a:prstGeom prst="rightBrace">
                <a:avLst>
                  <a:gd name="adj1" fmla="val 38888"/>
                  <a:gd name="adj2" fmla="val 50000"/>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Oval 65"/>
              <p:cNvSpPr/>
              <p:nvPr/>
            </p:nvSpPr>
            <p:spPr>
              <a:xfrm>
                <a:off x="6717111" y="5138374"/>
                <a:ext cx="76200" cy="76200"/>
              </a:xfrm>
              <a:prstGeom prst="ellipse">
                <a:avLst/>
              </a:prstGeom>
              <a:solidFill>
                <a:srgbClr val="000000"/>
              </a:solidFill>
              <a:ln w="381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800" dirty="0" smtClean="0">
                    <a:solidFill>
                      <a:srgbClr val="FFFF00"/>
                    </a:solidFill>
                    <a:latin typeface="Arial"/>
                    <a:cs typeface="Arial"/>
                  </a:rPr>
                  <a:t>1</a:t>
                </a:r>
                <a:endParaRPr lang="en-US" sz="800" dirty="0">
                  <a:solidFill>
                    <a:srgbClr val="FFFF00"/>
                  </a:solidFill>
                  <a:latin typeface="Arial"/>
                  <a:cs typeface="Arial"/>
                </a:endParaRPr>
              </a:p>
            </p:txBody>
          </p:sp>
        </p:grpSp>
      </p:grpSp>
      <p:grpSp>
        <p:nvGrpSpPr>
          <p:cNvPr id="395" name="Group 394"/>
          <p:cNvGrpSpPr/>
          <p:nvPr/>
        </p:nvGrpSpPr>
        <p:grpSpPr>
          <a:xfrm>
            <a:off x="3248487" y="3652474"/>
            <a:ext cx="2590800" cy="2514600"/>
            <a:chOff x="3248487" y="3652474"/>
            <a:chExt cx="2590800" cy="2514600"/>
          </a:xfrm>
        </p:grpSpPr>
        <p:grpSp>
          <p:nvGrpSpPr>
            <p:cNvPr id="351" name="Group 598"/>
            <p:cNvGrpSpPr/>
            <p:nvPr/>
          </p:nvGrpSpPr>
          <p:grpSpPr>
            <a:xfrm>
              <a:off x="3324687" y="6090874"/>
              <a:ext cx="304800" cy="76200"/>
              <a:chOff x="304800" y="1752600"/>
              <a:chExt cx="304800" cy="76200"/>
            </a:xfrm>
          </p:grpSpPr>
          <p:cxnSp>
            <p:nvCxnSpPr>
              <p:cNvPr id="361" name="Straight Arrow Connector 360"/>
              <p:cNvCxnSpPr/>
              <p:nvPr/>
            </p:nvCxnSpPr>
            <p:spPr>
              <a:xfrm>
                <a:off x="304800" y="1792224"/>
                <a:ext cx="152400" cy="1588"/>
              </a:xfrm>
              <a:prstGeom prst="straightConnector1">
                <a:avLst/>
              </a:prstGeom>
              <a:ln w="6350" cap="flat" cmpd="sng" algn="ctr">
                <a:solidFill>
                  <a:schemeClr val="tx1"/>
                </a:solidFill>
                <a:prstDash val="solid"/>
                <a:round/>
                <a:headEnd type="none" w="sm" len="sm"/>
                <a:tailEnd type="stealth" w="sm" len="sm"/>
              </a:ln>
              <a:effectLst/>
            </p:spPr>
            <p:style>
              <a:lnRef idx="2">
                <a:schemeClr val="accent1"/>
              </a:lnRef>
              <a:fillRef idx="0">
                <a:schemeClr val="accent1"/>
              </a:fillRef>
              <a:effectRef idx="1">
                <a:schemeClr val="accent1"/>
              </a:effectRef>
              <a:fontRef idx="minor">
                <a:schemeClr val="tx1"/>
              </a:fontRef>
            </p:style>
          </p:cxnSp>
          <p:sp>
            <p:nvSpPr>
              <p:cNvPr id="362" name="TextBox 361"/>
              <p:cNvSpPr txBox="1"/>
              <p:nvPr/>
            </p:nvSpPr>
            <p:spPr>
              <a:xfrm>
                <a:off x="457200" y="1752600"/>
                <a:ext cx="152400" cy="76200"/>
              </a:xfrm>
              <a:prstGeom prst="rect">
                <a:avLst/>
              </a:prstGeom>
              <a:noFill/>
              <a:ln w="12700" cap="flat" cmpd="sng" algn="ctr">
                <a:noFill/>
                <a:prstDash val="solid"/>
                <a:round/>
                <a:headEnd type="none" w="med" len="med"/>
                <a:tailEnd type="none" w="med" len="med"/>
              </a:ln>
            </p:spPr>
            <p:txBody>
              <a:bodyPr wrap="none" lIns="0" tIns="0" rIns="0" bIns="0" rtlCol="0" anchor="ctr" anchorCtr="0">
                <a:noAutofit/>
              </a:bodyPr>
              <a:lstStyle/>
              <a:p>
                <a:r>
                  <a:rPr lang="en-US" sz="800" dirty="0" err="1" smtClean="0">
                    <a:latin typeface="Times"/>
                    <a:cs typeface="Times"/>
                  </a:rPr>
                  <a:t>i</a:t>
                </a:r>
                <a:r>
                  <a:rPr lang="en-US" sz="800" dirty="0" smtClean="0">
                    <a:latin typeface="Times"/>
                    <a:cs typeface="Times"/>
                  </a:rPr>
                  <a:t> (unit stride)</a:t>
                </a:r>
                <a:endParaRPr lang="en-US" sz="800" dirty="0">
                  <a:latin typeface="Times"/>
                  <a:cs typeface="Times"/>
                </a:endParaRPr>
              </a:p>
            </p:txBody>
          </p:sp>
        </p:grpSp>
        <p:grpSp>
          <p:nvGrpSpPr>
            <p:cNvPr id="352" name="Group 601"/>
            <p:cNvGrpSpPr/>
            <p:nvPr/>
          </p:nvGrpSpPr>
          <p:grpSpPr>
            <a:xfrm>
              <a:off x="5001087" y="6090874"/>
              <a:ext cx="304800" cy="76200"/>
              <a:chOff x="304800" y="1752600"/>
              <a:chExt cx="304800" cy="76200"/>
            </a:xfrm>
          </p:grpSpPr>
          <p:cxnSp>
            <p:nvCxnSpPr>
              <p:cNvPr id="359" name="Straight Arrow Connector 358"/>
              <p:cNvCxnSpPr/>
              <p:nvPr/>
            </p:nvCxnSpPr>
            <p:spPr>
              <a:xfrm>
                <a:off x="304800" y="1792224"/>
                <a:ext cx="152400" cy="1588"/>
              </a:xfrm>
              <a:prstGeom prst="straightConnector1">
                <a:avLst/>
              </a:prstGeom>
              <a:ln w="6350" cap="flat" cmpd="sng" algn="ctr">
                <a:solidFill>
                  <a:schemeClr val="tx1"/>
                </a:solidFill>
                <a:prstDash val="solid"/>
                <a:round/>
                <a:headEnd type="none" w="sm" len="sm"/>
                <a:tailEnd type="stealth" w="sm" len="sm"/>
              </a:ln>
              <a:effectLst/>
            </p:spPr>
            <p:style>
              <a:lnRef idx="2">
                <a:schemeClr val="accent1"/>
              </a:lnRef>
              <a:fillRef idx="0">
                <a:schemeClr val="accent1"/>
              </a:fillRef>
              <a:effectRef idx="1">
                <a:schemeClr val="accent1"/>
              </a:effectRef>
              <a:fontRef idx="minor">
                <a:schemeClr val="tx1"/>
              </a:fontRef>
            </p:style>
          </p:cxnSp>
          <p:sp>
            <p:nvSpPr>
              <p:cNvPr id="360" name="TextBox 359"/>
              <p:cNvSpPr txBox="1"/>
              <p:nvPr/>
            </p:nvSpPr>
            <p:spPr>
              <a:xfrm>
                <a:off x="457200" y="1752600"/>
                <a:ext cx="152400" cy="76200"/>
              </a:xfrm>
              <a:prstGeom prst="rect">
                <a:avLst/>
              </a:prstGeom>
              <a:noFill/>
              <a:ln w="12700" cap="flat" cmpd="sng" algn="ctr">
                <a:noFill/>
                <a:prstDash val="solid"/>
                <a:round/>
                <a:headEnd type="none" w="med" len="med"/>
                <a:tailEnd type="none" w="med" len="med"/>
              </a:ln>
            </p:spPr>
            <p:txBody>
              <a:bodyPr wrap="none" lIns="0" tIns="0" rIns="0" bIns="0" rtlCol="0" anchor="ctr" anchorCtr="0">
                <a:noAutofit/>
              </a:bodyPr>
              <a:lstStyle/>
              <a:p>
                <a:r>
                  <a:rPr lang="en-US" sz="800" dirty="0" err="1" smtClean="0">
                    <a:latin typeface="Times"/>
                    <a:cs typeface="Times"/>
                  </a:rPr>
                  <a:t>i</a:t>
                </a:r>
                <a:r>
                  <a:rPr lang="en-US" sz="800" dirty="0" smtClean="0">
                    <a:latin typeface="Times"/>
                    <a:cs typeface="Times"/>
                  </a:rPr>
                  <a:t> (unit stride)</a:t>
                </a:r>
                <a:endParaRPr lang="en-US" sz="800" dirty="0">
                  <a:latin typeface="Times"/>
                  <a:cs typeface="Times"/>
                </a:endParaRPr>
              </a:p>
            </p:txBody>
          </p:sp>
        </p:grpSp>
        <p:grpSp>
          <p:nvGrpSpPr>
            <p:cNvPr id="392" name="Group 391"/>
            <p:cNvGrpSpPr/>
            <p:nvPr/>
          </p:nvGrpSpPr>
          <p:grpSpPr>
            <a:xfrm>
              <a:off x="3248487" y="3652474"/>
              <a:ext cx="2590800" cy="2438400"/>
              <a:chOff x="3248487" y="3652474"/>
              <a:chExt cx="2590800" cy="2438400"/>
            </a:xfrm>
          </p:grpSpPr>
          <p:cxnSp>
            <p:nvCxnSpPr>
              <p:cNvPr id="41" name="Straight Connector 40"/>
              <p:cNvCxnSpPr/>
              <p:nvPr/>
            </p:nvCxnSpPr>
            <p:spPr>
              <a:xfrm>
                <a:off x="3248487" y="4871674"/>
                <a:ext cx="2590800" cy="1588"/>
              </a:xfrm>
              <a:prstGeom prst="line">
                <a:avLst/>
              </a:prstGeom>
              <a:ln w="6350" cap="flat" cmpd="sng" algn="ctr">
                <a:gradFill flip="none" rotWithShape="1">
                  <a:gsLst>
                    <a:gs pos="0">
                      <a:schemeClr val="tx1">
                        <a:alpha val="50000"/>
                      </a:schemeClr>
                    </a:gs>
                    <a:gs pos="100000">
                      <a:schemeClr val="tx1">
                        <a:alpha val="0"/>
                      </a:schemeClr>
                    </a:gs>
                  </a:gsLst>
                  <a:lin ang="0" scaled="1"/>
                  <a:tileRect/>
                </a:gra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42" name="Group 30"/>
              <p:cNvGrpSpPr/>
              <p:nvPr/>
            </p:nvGrpSpPr>
            <p:grpSpPr>
              <a:xfrm>
                <a:off x="3324687" y="5328874"/>
                <a:ext cx="762000" cy="762000"/>
                <a:chOff x="76200" y="0"/>
                <a:chExt cx="762000" cy="762000"/>
              </a:xfrm>
              <a:effectLst>
                <a:outerShdw blurRad="50800" dist="38100" dir="2700000">
                  <a:srgbClr val="000000">
                    <a:alpha val="43000"/>
                  </a:srgbClr>
                </a:outerShdw>
              </a:effectLst>
            </p:grpSpPr>
            <p:sp>
              <p:nvSpPr>
                <p:cNvPr id="200" name="Rectangle 3"/>
                <p:cNvSpPr/>
                <p:nvPr/>
              </p:nvSpPr>
              <p:spPr>
                <a:xfrm>
                  <a:off x="76200" y="0"/>
                  <a:ext cx="762000" cy="762000"/>
                </a:xfrm>
                <a:prstGeom prst="rect">
                  <a:avLst/>
                </a:prstGeom>
                <a:solidFill>
                  <a:schemeClr val="bg1">
                    <a:lumMod val="9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201" name="Rectangle 29"/>
                <p:cNvSpPr/>
                <p:nvPr/>
              </p:nvSpPr>
              <p:spPr>
                <a:xfrm>
                  <a:off x="152400" y="76200"/>
                  <a:ext cx="609600" cy="609600"/>
                </a:xfrm>
                <a:prstGeom prst="rect">
                  <a:avLst/>
                </a:prstGeom>
                <a:solidFill>
                  <a:schemeClr val="bg1">
                    <a:lumMod val="8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202" name="Rectangle 201"/>
                <p:cNvSpPr/>
                <p:nvPr/>
              </p:nvSpPr>
              <p:spPr>
                <a:xfrm>
                  <a:off x="152400" y="76200"/>
                  <a:ext cx="609600" cy="76200"/>
                </a:xfrm>
                <a:prstGeom prst="rect">
                  <a:avLst/>
                </a:prstGeom>
                <a:solidFill>
                  <a:srgbClr val="66FFCC"/>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203" name="Rectangle 202"/>
                <p:cNvSpPr/>
                <p:nvPr/>
              </p:nvSpPr>
              <p:spPr>
                <a:xfrm>
                  <a:off x="685800" y="76200"/>
                  <a:ext cx="76200" cy="609600"/>
                </a:xfrm>
                <a:prstGeom prst="rect">
                  <a:avLst/>
                </a:prstGeom>
                <a:solidFill>
                  <a:srgbClr val="66CCFF">
                    <a:alpha val="25000"/>
                  </a:srgb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204" name="Rectangle 203"/>
                <p:cNvSpPr/>
                <p:nvPr/>
              </p:nvSpPr>
              <p:spPr>
                <a:xfrm>
                  <a:off x="685800" y="304800"/>
                  <a:ext cx="76200" cy="76200"/>
                </a:xfrm>
                <a:prstGeom prst="rect">
                  <a:avLst/>
                </a:prstGeom>
                <a:solidFill>
                  <a:srgbClr val="66CCFF"/>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cxnSp>
              <p:nvCxnSpPr>
                <p:cNvPr id="205" name="Straight Connector 5"/>
                <p:cNvCxnSpPr/>
                <p:nvPr/>
              </p:nvCxnSpPr>
              <p:spPr>
                <a:xfrm rot="5400000">
                  <a:off x="-2278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6" name="Straight Connector 8"/>
                <p:cNvCxnSpPr/>
                <p:nvPr/>
              </p:nvCxnSpPr>
              <p:spPr>
                <a:xfrm rot="5400000">
                  <a:off x="-1516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7" name="Straight Connector 9"/>
                <p:cNvCxnSpPr/>
                <p:nvPr/>
              </p:nvCxnSpPr>
              <p:spPr>
                <a:xfrm rot="5400000">
                  <a:off x="-754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8" name="Straight Connector 10"/>
                <p:cNvCxnSpPr/>
                <p:nvPr/>
              </p:nvCxnSpPr>
              <p:spPr>
                <a:xfrm rot="5400000">
                  <a:off x="7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9" name="Straight Connector 11"/>
                <p:cNvCxnSpPr/>
                <p:nvPr/>
              </p:nvCxnSpPr>
              <p:spPr>
                <a:xfrm rot="5400000">
                  <a:off x="769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Connector 12"/>
                <p:cNvCxnSpPr/>
                <p:nvPr/>
              </p:nvCxnSpPr>
              <p:spPr>
                <a:xfrm rot="5400000">
                  <a:off x="1531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Connector 13"/>
                <p:cNvCxnSpPr/>
                <p:nvPr/>
              </p:nvCxnSpPr>
              <p:spPr>
                <a:xfrm rot="5400000">
                  <a:off x="2293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2" name="Straight Connector 25"/>
                <p:cNvCxnSpPr/>
                <p:nvPr/>
              </p:nvCxnSpPr>
              <p:spPr>
                <a:xfrm rot="5400000">
                  <a:off x="3055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rot="5400000">
                  <a:off x="3817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4" name="Straight Connector 16"/>
                <p:cNvCxnSpPr/>
                <p:nvPr/>
              </p:nvCxnSpPr>
              <p:spPr>
                <a:xfrm>
                  <a:off x="76200" y="5334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5" name="Straight Connector 17"/>
                <p:cNvCxnSpPr/>
                <p:nvPr/>
              </p:nvCxnSpPr>
              <p:spPr>
                <a:xfrm>
                  <a:off x="76200" y="4572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6" name="Straight Connector 18"/>
                <p:cNvCxnSpPr/>
                <p:nvPr/>
              </p:nvCxnSpPr>
              <p:spPr>
                <a:xfrm>
                  <a:off x="76200" y="3794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7" name="Straight Connector 19"/>
                <p:cNvCxnSpPr/>
                <p:nvPr/>
              </p:nvCxnSpPr>
              <p:spPr>
                <a:xfrm>
                  <a:off x="76200" y="3032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Connector 20"/>
                <p:cNvCxnSpPr/>
                <p:nvPr/>
              </p:nvCxnSpPr>
              <p:spPr>
                <a:xfrm>
                  <a:off x="76200" y="2270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9" name="Straight Connector 21"/>
                <p:cNvCxnSpPr/>
                <p:nvPr/>
              </p:nvCxnSpPr>
              <p:spPr>
                <a:xfrm>
                  <a:off x="76200" y="1508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0" name="Straight Connector 22"/>
                <p:cNvCxnSpPr/>
                <p:nvPr/>
              </p:nvCxnSpPr>
              <p:spPr>
                <a:xfrm>
                  <a:off x="76200" y="762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1" name="Straight Connector 27"/>
                <p:cNvCxnSpPr/>
                <p:nvPr/>
              </p:nvCxnSpPr>
              <p:spPr>
                <a:xfrm>
                  <a:off x="76200" y="6096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2" name="Straight Connector 28"/>
                <p:cNvCxnSpPr/>
                <p:nvPr/>
              </p:nvCxnSpPr>
              <p:spPr>
                <a:xfrm>
                  <a:off x="76200" y="6858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23" name="Rectangle 222"/>
                <p:cNvSpPr/>
                <p:nvPr/>
              </p:nvSpPr>
              <p:spPr>
                <a:xfrm>
                  <a:off x="76200" y="0"/>
                  <a:ext cx="762000" cy="762000"/>
                </a:xfrm>
                <a:prstGeom prst="rect">
                  <a:avLst/>
                </a:prstGeom>
                <a:noFill/>
                <a:ln w="3175"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grpSp>
          <p:grpSp>
            <p:nvGrpSpPr>
              <p:cNvPr id="43" name="Group 152"/>
              <p:cNvGrpSpPr/>
              <p:nvPr/>
            </p:nvGrpSpPr>
            <p:grpSpPr>
              <a:xfrm>
                <a:off x="3324687" y="3652474"/>
                <a:ext cx="762000" cy="762000"/>
                <a:chOff x="76200" y="0"/>
                <a:chExt cx="762000" cy="762000"/>
              </a:xfrm>
              <a:effectLst>
                <a:outerShdw blurRad="50800" dist="38100" dir="2700000">
                  <a:srgbClr val="000000">
                    <a:alpha val="43000"/>
                  </a:srgbClr>
                </a:outerShdw>
              </a:effectLst>
            </p:grpSpPr>
            <p:sp>
              <p:nvSpPr>
                <p:cNvPr id="178" name="Rectangle 177"/>
                <p:cNvSpPr/>
                <p:nvPr/>
              </p:nvSpPr>
              <p:spPr>
                <a:xfrm>
                  <a:off x="76200" y="0"/>
                  <a:ext cx="762000" cy="762000"/>
                </a:xfrm>
                <a:prstGeom prst="rect">
                  <a:avLst/>
                </a:prstGeom>
                <a:solidFill>
                  <a:schemeClr val="bg1">
                    <a:lumMod val="9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179" name="Rectangle 178"/>
                <p:cNvSpPr/>
                <p:nvPr/>
              </p:nvSpPr>
              <p:spPr>
                <a:xfrm>
                  <a:off x="152400" y="685800"/>
                  <a:ext cx="609600" cy="76200"/>
                </a:xfrm>
                <a:prstGeom prst="rect">
                  <a:avLst/>
                </a:prstGeom>
                <a:solidFill>
                  <a:srgbClr val="66FFCC"/>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180" name="Rectangle 179"/>
                <p:cNvSpPr/>
                <p:nvPr/>
              </p:nvSpPr>
              <p:spPr>
                <a:xfrm>
                  <a:off x="152400" y="76200"/>
                  <a:ext cx="609600" cy="609600"/>
                </a:xfrm>
                <a:prstGeom prst="rect">
                  <a:avLst/>
                </a:prstGeom>
                <a:solidFill>
                  <a:schemeClr val="bg1">
                    <a:lumMod val="8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cxnSp>
              <p:nvCxnSpPr>
                <p:cNvPr id="181" name="Straight Connector 180"/>
                <p:cNvCxnSpPr/>
                <p:nvPr/>
              </p:nvCxnSpPr>
              <p:spPr>
                <a:xfrm rot="5400000">
                  <a:off x="-2278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rot="5400000">
                  <a:off x="-1516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rot="5400000">
                  <a:off x="-754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rot="5400000">
                  <a:off x="7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rot="5400000">
                  <a:off x="769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rot="5400000">
                  <a:off x="1531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rot="5400000">
                  <a:off x="2293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rot="5400000">
                  <a:off x="3055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rot="5400000">
                  <a:off x="3817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6200" y="5334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76200" y="4572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76200" y="3794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76200" y="3032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76200" y="2270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76200" y="1508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76200" y="762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76200" y="6096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76200" y="6858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9" name="Rectangle 198"/>
                <p:cNvSpPr/>
                <p:nvPr/>
              </p:nvSpPr>
              <p:spPr>
                <a:xfrm>
                  <a:off x="76200" y="0"/>
                  <a:ext cx="762000" cy="762000"/>
                </a:xfrm>
                <a:prstGeom prst="rect">
                  <a:avLst/>
                </a:prstGeom>
                <a:noFill/>
                <a:ln w="3175"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grpSp>
          <p:cxnSp>
            <p:nvCxnSpPr>
              <p:cNvPr id="44" name="Straight Arrow Connector 43"/>
              <p:cNvCxnSpPr/>
              <p:nvPr/>
            </p:nvCxnSpPr>
            <p:spPr>
              <a:xfrm>
                <a:off x="4010487" y="5670186"/>
                <a:ext cx="990600" cy="1588"/>
              </a:xfrm>
              <a:prstGeom prst="straightConnector1">
                <a:avLst/>
              </a:prstGeom>
              <a:ln w="19050" cap="flat" cmpd="sng" algn="ctr">
                <a:solidFill>
                  <a:schemeClr val="tx1"/>
                </a:solidFill>
                <a:prstDash val="solid"/>
                <a:round/>
                <a:headEnd type="none" w="sm" len="sm"/>
                <a:tailEnd type="stealth" w="med" len="med"/>
              </a:ln>
              <a:effectLst/>
            </p:spPr>
            <p:style>
              <a:lnRef idx="2">
                <a:schemeClr val="accent1"/>
              </a:lnRef>
              <a:fillRef idx="0">
                <a:schemeClr val="accent1"/>
              </a:fillRef>
              <a:effectRef idx="1">
                <a:schemeClr val="accent1"/>
              </a:effectRef>
              <a:fontRef idx="minor">
                <a:schemeClr val="tx1"/>
              </a:fontRef>
            </p:style>
          </p:cxnSp>
          <p:grpSp>
            <p:nvGrpSpPr>
              <p:cNvPr id="45" name="Group 228"/>
              <p:cNvGrpSpPr/>
              <p:nvPr/>
            </p:nvGrpSpPr>
            <p:grpSpPr>
              <a:xfrm>
                <a:off x="5001087" y="3652474"/>
                <a:ext cx="762000" cy="762000"/>
                <a:chOff x="1371600" y="76200"/>
                <a:chExt cx="762000" cy="762000"/>
              </a:xfrm>
              <a:effectLst>
                <a:outerShdw blurRad="50800" dist="38100" dir="2700000">
                  <a:srgbClr val="000000">
                    <a:alpha val="43000"/>
                  </a:srgbClr>
                </a:outerShdw>
              </a:effectLst>
            </p:grpSpPr>
            <p:sp>
              <p:nvSpPr>
                <p:cNvPr id="157" name="Rectangle 156"/>
                <p:cNvSpPr/>
                <p:nvPr/>
              </p:nvSpPr>
              <p:spPr>
                <a:xfrm flipH="1">
                  <a:off x="1371600" y="76200"/>
                  <a:ext cx="762000" cy="762000"/>
                </a:xfrm>
                <a:prstGeom prst="rect">
                  <a:avLst/>
                </a:prstGeom>
                <a:solidFill>
                  <a:schemeClr val="bg1">
                    <a:lumMod val="9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158" name="Rectangle 157"/>
                <p:cNvSpPr/>
                <p:nvPr/>
              </p:nvSpPr>
              <p:spPr>
                <a:xfrm flipH="1">
                  <a:off x="1447800" y="152400"/>
                  <a:ext cx="609600" cy="609600"/>
                </a:xfrm>
                <a:prstGeom prst="rect">
                  <a:avLst/>
                </a:prstGeom>
                <a:solidFill>
                  <a:schemeClr val="bg1">
                    <a:lumMod val="8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cxnSp>
              <p:nvCxnSpPr>
                <p:cNvPr id="159" name="Straight Connector 158"/>
                <p:cNvCxnSpPr/>
                <p:nvPr/>
              </p:nvCxnSpPr>
              <p:spPr>
                <a:xfrm rot="16200000" flipH="1">
                  <a:off x="16756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rot="16200000" flipH="1">
                  <a:off x="15994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rot="16200000" flipH="1">
                  <a:off x="15232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rot="16200000" flipH="1">
                  <a:off x="14470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rot="16200000" flipH="1">
                  <a:off x="13708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rot="16200000" flipH="1">
                  <a:off x="12946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rot="16200000" flipH="1">
                  <a:off x="12184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rot="16200000" flipH="1">
                  <a:off x="11422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rot="16200000" flipH="1">
                  <a:off x="1066006" y="4564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H="1">
                  <a:off x="1371600" y="6096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H="1">
                  <a:off x="1371600" y="5334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flipH="1">
                  <a:off x="1371600" y="4556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flipH="1">
                  <a:off x="1371600" y="3794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H="1">
                  <a:off x="1371600" y="3032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flipH="1">
                  <a:off x="1371600" y="2270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H="1">
                  <a:off x="1371600" y="1524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H="1">
                  <a:off x="1371600" y="6858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H="1">
                  <a:off x="1371600" y="7620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7" name="Rectangle 176"/>
                <p:cNvSpPr/>
                <p:nvPr/>
              </p:nvSpPr>
              <p:spPr>
                <a:xfrm flipH="1">
                  <a:off x="1371600" y="76200"/>
                  <a:ext cx="762000" cy="762000"/>
                </a:xfrm>
                <a:prstGeom prst="rect">
                  <a:avLst/>
                </a:prstGeom>
                <a:noFill/>
                <a:ln w="3175"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grpSp>
          <p:sp>
            <p:nvSpPr>
              <p:cNvPr id="46" name="TextBox 45"/>
              <p:cNvSpPr txBox="1"/>
              <p:nvPr/>
            </p:nvSpPr>
            <p:spPr>
              <a:xfrm>
                <a:off x="3400887" y="3957274"/>
                <a:ext cx="609600" cy="152400"/>
              </a:xfrm>
              <a:prstGeom prst="rect">
                <a:avLst/>
              </a:prstGeom>
              <a:noFill/>
              <a:ln w="12700" cap="flat" cmpd="sng" algn="ctr">
                <a:noFill/>
                <a:prstDash val="solid"/>
                <a:round/>
                <a:headEnd type="none" w="med" len="med"/>
                <a:tailEnd type="none" w="med" len="med"/>
              </a:ln>
            </p:spPr>
            <p:txBody>
              <a:bodyPr wrap="none" lIns="0" tIns="0" rIns="0" bIns="0" rtlCol="0" anchor="ctr" anchorCtr="0">
                <a:noAutofit/>
              </a:bodyPr>
              <a:lstStyle/>
              <a:p>
                <a:pPr algn="ctr"/>
                <a:r>
                  <a:rPr lang="en-US" sz="1000" smtClean="0">
                    <a:solidFill>
                      <a:srgbClr val="000000"/>
                    </a:solidFill>
                    <a:latin typeface="Arial"/>
                    <a:cs typeface="Arial"/>
                  </a:rPr>
                  <a:t>box </a:t>
                </a:r>
                <a:r>
                  <a:rPr lang="en-US" sz="1000" dirty="0" smtClean="0">
                    <a:solidFill>
                      <a:srgbClr val="000000"/>
                    </a:solidFill>
                    <a:latin typeface="Arial"/>
                    <a:cs typeface="Arial"/>
                  </a:rPr>
                  <a:t>2</a:t>
                </a:r>
              </a:p>
              <a:p>
                <a:pPr algn="ctr"/>
                <a:r>
                  <a:rPr lang="en-US" sz="1000" dirty="0" smtClean="0">
                    <a:solidFill>
                      <a:srgbClr val="000000"/>
                    </a:solidFill>
                    <a:latin typeface="Arial"/>
                    <a:cs typeface="Arial"/>
                  </a:rPr>
                  <a:t>(remote)</a:t>
                </a:r>
                <a:endParaRPr lang="en-US" sz="1000" dirty="0">
                  <a:solidFill>
                    <a:srgbClr val="000000"/>
                  </a:solidFill>
                  <a:latin typeface="Arial"/>
                  <a:cs typeface="Arial"/>
                </a:endParaRPr>
              </a:p>
            </p:txBody>
          </p:sp>
          <p:sp>
            <p:nvSpPr>
              <p:cNvPr id="47" name="TextBox 46"/>
              <p:cNvSpPr txBox="1"/>
              <p:nvPr/>
            </p:nvSpPr>
            <p:spPr>
              <a:xfrm>
                <a:off x="3400887" y="5633674"/>
                <a:ext cx="609600" cy="152400"/>
              </a:xfrm>
              <a:prstGeom prst="rect">
                <a:avLst/>
              </a:prstGeom>
              <a:noFill/>
              <a:ln w="12700" cap="flat" cmpd="sng" algn="ctr">
                <a:noFill/>
                <a:prstDash val="solid"/>
                <a:round/>
                <a:headEnd type="none" w="med" len="med"/>
                <a:tailEnd type="none" w="med" len="med"/>
              </a:ln>
            </p:spPr>
            <p:txBody>
              <a:bodyPr wrap="none" lIns="0" tIns="0" rIns="0" bIns="0" rtlCol="0" anchor="ctr" anchorCtr="0">
                <a:noAutofit/>
              </a:bodyPr>
              <a:lstStyle/>
              <a:p>
                <a:pPr algn="ctr"/>
                <a:r>
                  <a:rPr lang="en-US" sz="1000" smtClean="0">
                    <a:solidFill>
                      <a:srgbClr val="000000"/>
                    </a:solidFill>
                    <a:latin typeface="Arial"/>
                    <a:cs typeface="Arial"/>
                  </a:rPr>
                  <a:t>box </a:t>
                </a:r>
                <a:r>
                  <a:rPr lang="en-US" sz="1000" dirty="0" smtClean="0">
                    <a:solidFill>
                      <a:srgbClr val="000000"/>
                    </a:solidFill>
                    <a:latin typeface="Arial"/>
                    <a:cs typeface="Arial"/>
                  </a:rPr>
                  <a:t>0</a:t>
                </a:r>
              </a:p>
              <a:p>
                <a:pPr algn="ctr"/>
                <a:r>
                  <a:rPr lang="en-US" sz="1000" dirty="0" smtClean="0">
                    <a:solidFill>
                      <a:srgbClr val="000000"/>
                    </a:solidFill>
                    <a:latin typeface="Arial"/>
                    <a:cs typeface="Arial"/>
                  </a:rPr>
                  <a:t>(local)</a:t>
                </a:r>
                <a:endParaRPr lang="en-US" sz="1000" dirty="0">
                  <a:solidFill>
                    <a:srgbClr val="000000"/>
                  </a:solidFill>
                  <a:latin typeface="Arial"/>
                  <a:cs typeface="Arial"/>
                </a:endParaRPr>
              </a:p>
            </p:txBody>
          </p:sp>
          <p:sp>
            <p:nvSpPr>
              <p:cNvPr id="48" name="TextBox 47"/>
              <p:cNvSpPr txBox="1"/>
              <p:nvPr/>
            </p:nvSpPr>
            <p:spPr>
              <a:xfrm>
                <a:off x="5077287" y="3957274"/>
                <a:ext cx="609600" cy="152400"/>
              </a:xfrm>
              <a:prstGeom prst="rect">
                <a:avLst/>
              </a:prstGeom>
              <a:noFill/>
              <a:ln w="12700" cap="flat" cmpd="sng" algn="ctr">
                <a:noFill/>
                <a:prstDash val="solid"/>
                <a:round/>
                <a:headEnd type="none" w="med" len="med"/>
                <a:tailEnd type="none" w="med" len="med"/>
              </a:ln>
            </p:spPr>
            <p:txBody>
              <a:bodyPr wrap="none" lIns="0" tIns="0" rIns="0" bIns="0" rtlCol="0" anchor="ctr" anchorCtr="0">
                <a:noAutofit/>
              </a:bodyPr>
              <a:lstStyle/>
              <a:p>
                <a:pPr algn="ctr"/>
                <a:r>
                  <a:rPr lang="en-US" sz="1000" smtClean="0">
                    <a:solidFill>
                      <a:srgbClr val="000000"/>
                    </a:solidFill>
                    <a:latin typeface="Arial"/>
                    <a:cs typeface="Arial"/>
                  </a:rPr>
                  <a:t>box </a:t>
                </a:r>
                <a:r>
                  <a:rPr lang="en-US" sz="1000" dirty="0" smtClean="0">
                    <a:solidFill>
                      <a:srgbClr val="000000"/>
                    </a:solidFill>
                    <a:latin typeface="Arial"/>
                    <a:cs typeface="Arial"/>
                  </a:rPr>
                  <a:t>3</a:t>
                </a:r>
              </a:p>
              <a:p>
                <a:pPr algn="ctr"/>
                <a:r>
                  <a:rPr lang="en-US" sz="1000" dirty="0" smtClean="0">
                    <a:solidFill>
                      <a:srgbClr val="000000"/>
                    </a:solidFill>
                    <a:latin typeface="Arial"/>
                    <a:cs typeface="Arial"/>
                  </a:rPr>
                  <a:t>(remote)</a:t>
                </a:r>
                <a:endParaRPr lang="en-US" sz="1000" dirty="0">
                  <a:solidFill>
                    <a:srgbClr val="000000"/>
                  </a:solidFill>
                  <a:latin typeface="Arial"/>
                  <a:cs typeface="Arial"/>
                </a:endParaRPr>
              </a:p>
            </p:txBody>
          </p:sp>
          <p:sp>
            <p:nvSpPr>
              <p:cNvPr id="49" name="Oval 48"/>
              <p:cNvSpPr/>
              <p:nvPr/>
            </p:nvSpPr>
            <p:spPr>
              <a:xfrm>
                <a:off x="4315287" y="5633674"/>
                <a:ext cx="76200" cy="76200"/>
              </a:xfrm>
              <a:prstGeom prst="ellipse">
                <a:avLst/>
              </a:prstGeom>
              <a:solidFill>
                <a:srgbClr val="000000"/>
              </a:solidFill>
              <a:ln w="381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800" dirty="0" smtClean="0">
                    <a:solidFill>
                      <a:srgbClr val="FFFF00"/>
                    </a:solidFill>
                    <a:latin typeface="Arial"/>
                    <a:cs typeface="Arial"/>
                  </a:rPr>
                  <a:t>2</a:t>
                </a:r>
                <a:endParaRPr lang="en-US" sz="800" dirty="0">
                  <a:solidFill>
                    <a:srgbClr val="FFFF00"/>
                  </a:solidFill>
                  <a:latin typeface="Arial"/>
                  <a:cs typeface="Arial"/>
                </a:endParaRPr>
              </a:p>
            </p:txBody>
          </p:sp>
          <p:cxnSp>
            <p:nvCxnSpPr>
              <p:cNvPr id="50" name="Straight Arrow Connector 49"/>
              <p:cNvCxnSpPr>
                <a:stCxn id="67" idx="1"/>
              </p:cNvCxnSpPr>
              <p:nvPr/>
            </p:nvCxnSpPr>
            <p:spPr>
              <a:xfrm rot="5400000" flipH="1">
                <a:off x="3343737" y="4776425"/>
                <a:ext cx="723899" cy="1588"/>
              </a:xfrm>
              <a:prstGeom prst="straightConnector1">
                <a:avLst/>
              </a:prstGeom>
              <a:ln w="19050" cap="flat" cmpd="sng" algn="ctr">
                <a:solidFill>
                  <a:schemeClr val="tx1"/>
                </a:solidFill>
                <a:prstDash val="solid"/>
                <a:round/>
                <a:headEnd type="none" w="sm" len="sm"/>
                <a:tailEnd type="stealth" w="med" len="med"/>
              </a:ln>
              <a:effectLst/>
            </p:spPr>
            <p:style>
              <a:lnRef idx="2">
                <a:schemeClr val="accent1"/>
              </a:lnRef>
              <a:fillRef idx="0">
                <a:schemeClr val="accent1"/>
              </a:fillRef>
              <a:effectRef idx="1">
                <a:schemeClr val="accent1"/>
              </a:effectRef>
              <a:fontRef idx="minor">
                <a:schemeClr val="tx1"/>
              </a:fontRef>
            </p:style>
          </p:cxnSp>
          <p:grpSp>
            <p:nvGrpSpPr>
              <p:cNvPr id="51" name="Group 152"/>
              <p:cNvGrpSpPr/>
              <p:nvPr/>
            </p:nvGrpSpPr>
            <p:grpSpPr>
              <a:xfrm>
                <a:off x="5001087" y="5328874"/>
                <a:ext cx="762000" cy="762000"/>
                <a:chOff x="76200" y="0"/>
                <a:chExt cx="762000" cy="762000"/>
              </a:xfrm>
              <a:effectLst>
                <a:outerShdw blurRad="50800" dist="38100" dir="2700000">
                  <a:srgbClr val="000000">
                    <a:alpha val="43000"/>
                  </a:srgbClr>
                </a:outerShdw>
              </a:effectLst>
            </p:grpSpPr>
            <p:sp>
              <p:nvSpPr>
                <p:cNvPr id="134" name="Rectangle 133"/>
                <p:cNvSpPr/>
                <p:nvPr/>
              </p:nvSpPr>
              <p:spPr>
                <a:xfrm>
                  <a:off x="76200" y="0"/>
                  <a:ext cx="762000" cy="762000"/>
                </a:xfrm>
                <a:prstGeom prst="rect">
                  <a:avLst/>
                </a:prstGeom>
                <a:solidFill>
                  <a:schemeClr val="bg1">
                    <a:lumMod val="9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135" name="Rectangle 134"/>
                <p:cNvSpPr/>
                <p:nvPr/>
              </p:nvSpPr>
              <p:spPr>
                <a:xfrm>
                  <a:off x="76200" y="76200"/>
                  <a:ext cx="76200" cy="609600"/>
                </a:xfrm>
                <a:prstGeom prst="rect">
                  <a:avLst/>
                </a:prstGeom>
                <a:solidFill>
                  <a:srgbClr val="66CCFF">
                    <a:alpha val="25000"/>
                  </a:srgb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136" name="Rectangle 135"/>
                <p:cNvSpPr/>
                <p:nvPr/>
              </p:nvSpPr>
              <p:spPr>
                <a:xfrm>
                  <a:off x="76200" y="304800"/>
                  <a:ext cx="76200" cy="76200"/>
                </a:xfrm>
                <a:prstGeom prst="rect">
                  <a:avLst/>
                </a:prstGeom>
                <a:solidFill>
                  <a:srgbClr val="66CCFF"/>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sp>
              <p:nvSpPr>
                <p:cNvPr id="137" name="Rectangle 136"/>
                <p:cNvSpPr/>
                <p:nvPr/>
              </p:nvSpPr>
              <p:spPr>
                <a:xfrm>
                  <a:off x="152400" y="76200"/>
                  <a:ext cx="609600" cy="609600"/>
                </a:xfrm>
                <a:prstGeom prst="rect">
                  <a:avLst/>
                </a:prstGeom>
                <a:solidFill>
                  <a:schemeClr val="bg1">
                    <a:lumMod val="85000"/>
                  </a:schemeClr>
                </a:solidFill>
                <a:ln w="317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cxnSp>
              <p:nvCxnSpPr>
                <p:cNvPr id="138" name="Straight Connector 137"/>
                <p:cNvCxnSpPr/>
                <p:nvPr/>
              </p:nvCxnSpPr>
              <p:spPr>
                <a:xfrm rot="5400000">
                  <a:off x="-2278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rot="5400000">
                  <a:off x="-1516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rot="5400000">
                  <a:off x="-75406"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rot="5400000">
                  <a:off x="7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rot="5400000">
                  <a:off x="769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rot="5400000">
                  <a:off x="1531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rot="5400000">
                  <a:off x="2293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rot="5400000">
                  <a:off x="3055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rot="5400000">
                  <a:off x="381794" y="380206"/>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76200" y="5334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76200" y="4572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76200" y="3794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76200" y="3032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76200" y="2270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76200" y="150812"/>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76200" y="762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76200" y="6096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76200" y="685800"/>
                  <a:ext cx="762000" cy="1588"/>
                </a:xfrm>
                <a:prstGeom prst="line">
                  <a:avLst/>
                </a:prstGeom>
                <a:ln w="3175" cap="flat" cmpd="sng" algn="ctr">
                  <a:solidFill>
                    <a:schemeClr val="tx1">
                      <a:alpha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6" name="Rectangle 155"/>
                <p:cNvSpPr/>
                <p:nvPr/>
              </p:nvSpPr>
              <p:spPr>
                <a:xfrm>
                  <a:off x="76200" y="0"/>
                  <a:ext cx="762000" cy="762000"/>
                </a:xfrm>
                <a:prstGeom prst="rect">
                  <a:avLst/>
                </a:prstGeom>
                <a:noFill/>
                <a:ln w="3175"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latin typeface="Arial"/>
                    <a:cs typeface="Arial"/>
                  </a:endParaRPr>
                </a:p>
              </p:txBody>
            </p:sp>
          </p:grpSp>
          <p:sp>
            <p:nvSpPr>
              <p:cNvPr id="52" name="TextBox 51"/>
              <p:cNvSpPr txBox="1"/>
              <p:nvPr/>
            </p:nvSpPr>
            <p:spPr>
              <a:xfrm>
                <a:off x="5077287" y="5633674"/>
                <a:ext cx="609600" cy="152400"/>
              </a:xfrm>
              <a:prstGeom prst="rect">
                <a:avLst/>
              </a:prstGeom>
              <a:noFill/>
              <a:ln w="12700" cap="flat" cmpd="sng" algn="ctr">
                <a:noFill/>
                <a:prstDash val="solid"/>
                <a:round/>
                <a:headEnd type="none" w="med" len="med"/>
                <a:tailEnd type="none" w="med" len="med"/>
              </a:ln>
            </p:spPr>
            <p:txBody>
              <a:bodyPr wrap="none" lIns="0" tIns="0" rIns="0" bIns="0" rtlCol="0" anchor="ctr" anchorCtr="0">
                <a:noAutofit/>
              </a:bodyPr>
              <a:lstStyle/>
              <a:p>
                <a:pPr algn="ctr"/>
                <a:r>
                  <a:rPr lang="en-US" sz="1000" smtClean="0">
                    <a:solidFill>
                      <a:srgbClr val="000000"/>
                    </a:solidFill>
                    <a:latin typeface="Arial"/>
                    <a:cs typeface="Arial"/>
                  </a:rPr>
                  <a:t>box </a:t>
                </a:r>
                <a:r>
                  <a:rPr lang="en-US" sz="1000" dirty="0" smtClean="0">
                    <a:solidFill>
                      <a:srgbClr val="000000"/>
                    </a:solidFill>
                    <a:latin typeface="Arial"/>
                    <a:cs typeface="Arial"/>
                  </a:rPr>
                  <a:t>1</a:t>
                </a:r>
              </a:p>
              <a:p>
                <a:pPr algn="ctr"/>
                <a:r>
                  <a:rPr lang="en-US" sz="1000" dirty="0" smtClean="0">
                    <a:solidFill>
                      <a:srgbClr val="000000"/>
                    </a:solidFill>
                    <a:latin typeface="Arial"/>
                    <a:cs typeface="Arial"/>
                  </a:rPr>
                  <a:t>(remote)</a:t>
                </a:r>
                <a:endParaRPr lang="en-US" sz="1000" dirty="0">
                  <a:solidFill>
                    <a:srgbClr val="000000"/>
                  </a:solidFill>
                  <a:latin typeface="Arial"/>
                  <a:cs typeface="Arial"/>
                </a:endParaRPr>
              </a:p>
            </p:txBody>
          </p:sp>
          <p:sp>
            <p:nvSpPr>
              <p:cNvPr id="67" name="Right Brace 66"/>
              <p:cNvSpPr/>
              <p:nvPr/>
            </p:nvSpPr>
            <p:spPr>
              <a:xfrm rot="16200000">
                <a:off x="3591387" y="4947874"/>
                <a:ext cx="228600" cy="609600"/>
              </a:xfrm>
              <a:prstGeom prst="rightBrace">
                <a:avLst>
                  <a:gd name="adj1" fmla="val 38888"/>
                  <a:gd name="adj2" fmla="val 50000"/>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Oval 67"/>
              <p:cNvSpPr/>
              <p:nvPr/>
            </p:nvSpPr>
            <p:spPr>
              <a:xfrm>
                <a:off x="3669111" y="5138374"/>
                <a:ext cx="76200" cy="76200"/>
              </a:xfrm>
              <a:prstGeom prst="ellipse">
                <a:avLst/>
              </a:prstGeom>
              <a:solidFill>
                <a:srgbClr val="000000"/>
              </a:solidFill>
              <a:ln w="381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800" dirty="0" smtClean="0">
                    <a:solidFill>
                      <a:srgbClr val="FFFF00"/>
                    </a:solidFill>
                    <a:latin typeface="Arial"/>
                    <a:cs typeface="Arial"/>
                  </a:rPr>
                  <a:t>1</a:t>
                </a:r>
                <a:endParaRPr lang="en-US" sz="800" dirty="0">
                  <a:solidFill>
                    <a:srgbClr val="FFFF00"/>
                  </a:solidFill>
                  <a:latin typeface="Arial"/>
                  <a:cs typeface="Arial"/>
                </a:endParaRPr>
              </a:p>
            </p:txBody>
          </p:sp>
        </p:grpSp>
      </p:grpSp>
      <p:sp>
        <p:nvSpPr>
          <p:cNvPr id="6" name="Slide Number Placeholder 5"/>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171</a:t>
            </a:fld>
            <a:endParaRPr lang="en-US">
              <a:solidFill>
                <a:prstClr val="black"/>
              </a:solidFill>
            </a:endParaRPr>
          </a:p>
        </p:txBody>
      </p:sp>
    </p:spTree>
    <p:extLst>
      <p:ext uri="{BB962C8B-B14F-4D97-AF65-F5344CB8AC3E}">
        <p14:creationId xmlns:p14="http://schemas.microsoft.com/office/powerpoint/2010/main" val="109541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err="1" smtClean="0"/>
              <a:t>miniGMG</a:t>
            </a:r>
            <a:r>
              <a:rPr lang="en-US" dirty="0" smtClean="0"/>
              <a:t> Results</a:t>
            </a:r>
            <a:endParaRPr lang="en-US" dirty="0"/>
          </a:p>
        </p:txBody>
      </p:sp>
      <p:sp>
        <p:nvSpPr>
          <p:cNvPr id="6" name="Content Placeholder 2"/>
          <p:cNvSpPr>
            <a:spLocks noGrp="1"/>
          </p:cNvSpPr>
          <p:nvPr>
            <p:ph idx="1"/>
          </p:nvPr>
        </p:nvSpPr>
        <p:spPr>
          <a:xfrm>
            <a:off x="609600" y="914400"/>
            <a:ext cx="8001000" cy="5831340"/>
          </a:xfrm>
        </p:spPr>
        <p:txBody>
          <a:bodyPr/>
          <a:lstStyle/>
          <a:p>
            <a:r>
              <a:rPr lang="en-US" dirty="0" smtClean="0"/>
              <a:t>Savings of ~200 lines of communication and setup code over </a:t>
            </a:r>
            <a:r>
              <a:rPr lang="en-US" b="1" i="1" dirty="0" smtClean="0"/>
              <a:t>Bulk</a:t>
            </a:r>
            <a:r>
              <a:rPr lang="en-US" dirty="0" smtClean="0"/>
              <a:t> and </a:t>
            </a:r>
            <a:r>
              <a:rPr lang="en-US" b="1" i="1" dirty="0" smtClean="0"/>
              <a:t>Fine-Grained</a:t>
            </a:r>
            <a:r>
              <a:rPr lang="en-US" dirty="0" smtClean="0"/>
              <a:t> versions</a:t>
            </a:r>
          </a:p>
          <a:p>
            <a:r>
              <a:rPr lang="en-US" dirty="0" smtClean="0"/>
              <a:t>Performance results on IBM Blue Gene/Q</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Currently working to bridge gap between </a:t>
            </a:r>
            <a:r>
              <a:rPr lang="en-US" b="1" i="1" dirty="0" smtClean="0"/>
              <a:t>Array</a:t>
            </a:r>
            <a:r>
              <a:rPr lang="en-US" dirty="0" smtClean="0"/>
              <a:t> and </a:t>
            </a:r>
            <a:r>
              <a:rPr lang="en-US" b="1" i="1" dirty="0" smtClean="0"/>
              <a:t>Bulk</a:t>
            </a:r>
            <a:r>
              <a:rPr lang="en-US" dirty="0" smtClean="0"/>
              <a:t> versions</a:t>
            </a:r>
          </a:p>
        </p:txBody>
      </p:sp>
      <p:graphicFrame>
        <p:nvGraphicFramePr>
          <p:cNvPr id="13" name="Chart 12"/>
          <p:cNvGraphicFramePr>
            <a:graphicFrameLocks/>
          </p:cNvGraphicFramePr>
          <p:nvPr>
            <p:extLst>
              <p:ext uri="{D42A27DB-BD31-4B8C-83A1-F6EECF244321}">
                <p14:modId xmlns:p14="http://schemas.microsoft.com/office/powerpoint/2010/main" val="164071387"/>
              </p:ext>
            </p:extLst>
          </p:nvPr>
        </p:nvGraphicFramePr>
        <p:xfrm>
          <a:off x="203860" y="2221022"/>
          <a:ext cx="4275667" cy="37168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p:cNvGraphicFramePr>
            <a:graphicFrameLocks/>
          </p:cNvGraphicFramePr>
          <p:nvPr>
            <p:extLst>
              <p:ext uri="{D42A27DB-BD31-4B8C-83A1-F6EECF244321}">
                <p14:modId xmlns:p14="http://schemas.microsoft.com/office/powerpoint/2010/main" val="542819166"/>
              </p:ext>
            </p:extLst>
          </p:nvPr>
        </p:nvGraphicFramePr>
        <p:xfrm>
          <a:off x="4554747" y="2221022"/>
          <a:ext cx="4328582" cy="3716867"/>
        </p:xfrm>
        <a:graphic>
          <a:graphicData uri="http://schemas.openxmlformats.org/drawingml/2006/chart">
            <c:chart xmlns:c="http://schemas.openxmlformats.org/drawingml/2006/chart" xmlns:r="http://schemas.openxmlformats.org/officeDocument/2006/relationships" r:id="rId4"/>
          </a:graphicData>
        </a:graphic>
      </p:graphicFrame>
      <p:sp>
        <p:nvSpPr>
          <p:cNvPr id="18" name="Down Arrow 17"/>
          <p:cNvSpPr/>
          <p:nvPr/>
        </p:nvSpPr>
        <p:spPr>
          <a:xfrm>
            <a:off x="4612532" y="4825623"/>
            <a:ext cx="429299" cy="984670"/>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2000" b="1" dirty="0"/>
              <a:t>Better</a:t>
            </a:r>
          </a:p>
        </p:txBody>
      </p:sp>
      <p:sp>
        <p:nvSpPr>
          <p:cNvPr id="19" name="Down Arrow 18"/>
          <p:cNvSpPr/>
          <p:nvPr/>
        </p:nvSpPr>
        <p:spPr>
          <a:xfrm>
            <a:off x="246392" y="4722842"/>
            <a:ext cx="429299" cy="984670"/>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2000" b="1" dirty="0"/>
              <a:t>Better</a:t>
            </a:r>
          </a:p>
        </p:txBody>
      </p:sp>
      <p:sp>
        <p:nvSpPr>
          <p:cNvPr id="5" name="Slide Number Placeholder 4"/>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172</a:t>
            </a:fld>
            <a:endParaRPr lang="en-US">
              <a:solidFill>
                <a:prstClr val="black"/>
              </a:solidFill>
            </a:endParaRPr>
          </a:p>
        </p:txBody>
      </p:sp>
    </p:spTree>
    <p:extLst>
      <p:ext uri="{BB962C8B-B14F-4D97-AF65-F5344CB8AC3E}">
        <p14:creationId xmlns:p14="http://schemas.microsoft.com/office/powerpoint/2010/main" val="4258951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Graphic spid="17" grpId="0">
        <p:bldAsOne/>
      </p:bldGraphic>
      <p:bldP spid="18" grpId="0" animBg="1"/>
      <p:bldP spid="19"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Performance Results on Cray XC30</a:t>
            </a:r>
            <a:endParaRPr lang="en-US" dirty="0"/>
          </a:p>
        </p:txBody>
      </p:sp>
      <p:sp>
        <p:nvSpPr>
          <p:cNvPr id="6" name="Content Placeholder 2"/>
          <p:cNvSpPr>
            <a:spLocks noGrp="1"/>
          </p:cNvSpPr>
          <p:nvPr>
            <p:ph idx="1"/>
          </p:nvPr>
        </p:nvSpPr>
        <p:spPr>
          <a:xfrm>
            <a:off x="609600" y="914400"/>
            <a:ext cx="8001000" cy="1584023"/>
          </a:xfrm>
        </p:spPr>
        <p:txBody>
          <a:bodyPr/>
          <a:lstStyle/>
          <a:p>
            <a:r>
              <a:rPr lang="en-US" dirty="0" smtClean="0"/>
              <a:t>Fine-grained and array versions do much better with higher injection concurrency</a:t>
            </a:r>
          </a:p>
          <a:p>
            <a:pPr lvl="1"/>
            <a:r>
              <a:rPr lang="en-US" dirty="0" smtClean="0"/>
              <a:t>Array version does not currently parallelize packing/unpacking, unlike bulk/MPI</a:t>
            </a:r>
          </a:p>
        </p:txBody>
      </p:sp>
      <p:sp>
        <p:nvSpPr>
          <p:cNvPr id="18" name="Down Arrow 17"/>
          <p:cNvSpPr/>
          <p:nvPr/>
        </p:nvSpPr>
        <p:spPr>
          <a:xfrm>
            <a:off x="4612532" y="5331112"/>
            <a:ext cx="429299" cy="984670"/>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2000" b="1" dirty="0"/>
              <a:t>Better</a:t>
            </a:r>
          </a:p>
        </p:txBody>
      </p:sp>
      <p:sp>
        <p:nvSpPr>
          <p:cNvPr id="19" name="Down Arrow 18"/>
          <p:cNvSpPr/>
          <p:nvPr/>
        </p:nvSpPr>
        <p:spPr>
          <a:xfrm>
            <a:off x="221732" y="5331112"/>
            <a:ext cx="429299" cy="984670"/>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nchorCtr="0"/>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2000" b="1" dirty="0"/>
              <a:t>Better</a:t>
            </a:r>
          </a:p>
        </p:txBody>
      </p:sp>
      <p:graphicFrame>
        <p:nvGraphicFramePr>
          <p:cNvPr id="12" name="Chart 11"/>
          <p:cNvGraphicFramePr>
            <a:graphicFrameLocks/>
          </p:cNvGraphicFramePr>
          <p:nvPr>
            <p:extLst>
              <p:ext uri="{D42A27DB-BD31-4B8C-83A1-F6EECF244321}">
                <p14:modId xmlns:p14="http://schemas.microsoft.com/office/powerpoint/2010/main" val="3941673567"/>
              </p:ext>
            </p:extLst>
          </p:nvPr>
        </p:nvGraphicFramePr>
        <p:xfrm>
          <a:off x="4612532" y="2527443"/>
          <a:ext cx="4322156" cy="39921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p:cNvGraphicFramePr>
            <a:graphicFrameLocks/>
          </p:cNvGraphicFramePr>
          <p:nvPr>
            <p:extLst>
              <p:ext uri="{D42A27DB-BD31-4B8C-83A1-F6EECF244321}">
                <p14:modId xmlns:p14="http://schemas.microsoft.com/office/powerpoint/2010/main" val="1352017379"/>
              </p:ext>
            </p:extLst>
          </p:nvPr>
        </p:nvGraphicFramePr>
        <p:xfrm>
          <a:off x="246392" y="2527443"/>
          <a:ext cx="4278601" cy="3992193"/>
        </p:xfrm>
        <a:graphic>
          <a:graphicData uri="http://schemas.openxmlformats.org/drawingml/2006/chart">
            <c:chart xmlns:c="http://schemas.openxmlformats.org/drawingml/2006/chart" xmlns:r="http://schemas.openxmlformats.org/officeDocument/2006/relationships" r:id="rId4"/>
          </a:graphicData>
        </a:graphic>
      </p:graphicFrame>
      <p:sp>
        <p:nvSpPr>
          <p:cNvPr id="5" name="Slide Number Placeholder 4"/>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173</a:t>
            </a:fld>
            <a:endParaRPr lang="en-US">
              <a:solidFill>
                <a:prstClr val="black"/>
              </a:solidFill>
            </a:endParaRPr>
          </a:p>
        </p:txBody>
      </p:sp>
    </p:spTree>
    <p:extLst>
      <p:ext uri="{BB962C8B-B14F-4D97-AF65-F5344CB8AC3E}">
        <p14:creationId xmlns:p14="http://schemas.microsoft.com/office/powerpoint/2010/main" val="1655907400"/>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etImage.jpeg"/>
          <p:cNvPicPr>
            <a:picLocks noChangeAspect="1"/>
          </p:cNvPicPr>
          <p:nvPr/>
        </p:nvPicPr>
        <p:blipFill>
          <a:blip r:embed="rId2">
            <a:alphaModFix/>
          </a:blip>
          <a:stretch>
            <a:fillRect/>
          </a:stretch>
        </p:blipFill>
        <p:spPr>
          <a:xfrm>
            <a:off x="4607071" y="1404541"/>
            <a:ext cx="4536929" cy="3633587"/>
          </a:xfrm>
          <a:prstGeom prst="rect">
            <a:avLst/>
          </a:prstGeom>
        </p:spPr>
      </p:pic>
      <p:sp>
        <p:nvSpPr>
          <p:cNvPr id="2" name="Title 1"/>
          <p:cNvSpPr>
            <a:spLocks noGrp="1"/>
          </p:cNvSpPr>
          <p:nvPr>
            <p:ph type="title"/>
          </p:nvPr>
        </p:nvSpPr>
        <p:spPr>
          <a:xfrm>
            <a:off x="798513" y="173038"/>
            <a:ext cx="7812087" cy="435504"/>
          </a:xfrm>
        </p:spPr>
        <p:txBody>
          <a:bodyPr/>
          <a:lstStyle/>
          <a:p>
            <a:r>
              <a:rPr lang="en-US" dirty="0" smtClean="0"/>
              <a:t>UPC++ HPGMG (work in</a:t>
            </a:r>
            <a:r>
              <a:rPr lang="en-US" dirty="0"/>
              <a:t> </a:t>
            </a:r>
            <a:r>
              <a:rPr lang="en-US" dirty="0" smtClean="0"/>
              <a:t>progress)</a:t>
            </a:r>
            <a:endParaRPr lang="en-US" dirty="0"/>
          </a:p>
        </p:txBody>
      </p:sp>
      <p:sp>
        <p:nvSpPr>
          <p:cNvPr id="3" name="Content Placeholder 2"/>
          <p:cNvSpPr>
            <a:spLocks noGrp="1"/>
          </p:cNvSpPr>
          <p:nvPr>
            <p:ph sz="quarter" idx="1"/>
          </p:nvPr>
        </p:nvSpPr>
        <p:spPr>
          <a:xfrm>
            <a:off x="478668" y="914400"/>
            <a:ext cx="4640794" cy="5436206"/>
          </a:xfrm>
        </p:spPr>
        <p:txBody>
          <a:bodyPr>
            <a:normAutofit lnSpcReduction="10000"/>
          </a:bodyPr>
          <a:lstStyle/>
          <a:p>
            <a:r>
              <a:rPr lang="en-US" dirty="0" smtClean="0"/>
              <a:t>Ghost Exchange </a:t>
            </a:r>
          </a:p>
          <a:p>
            <a:pPr lvl="1"/>
            <a:r>
              <a:rPr lang="en-US" dirty="0" smtClean="0"/>
              <a:t>380 lines for comm</a:t>
            </a:r>
            <a:r>
              <a:rPr lang="en-US" dirty="0"/>
              <a:t>.</a:t>
            </a:r>
            <a:r>
              <a:rPr lang="en-US" dirty="0" smtClean="0"/>
              <a:t> setup</a:t>
            </a:r>
          </a:p>
          <a:p>
            <a:pPr lvl="1"/>
            <a:r>
              <a:rPr lang="en-US" dirty="0" smtClean="0"/>
              <a:t>same level</a:t>
            </a:r>
          </a:p>
          <a:p>
            <a:r>
              <a:rPr lang="en-US" dirty="0" smtClean="0"/>
              <a:t>Restriction</a:t>
            </a:r>
          </a:p>
          <a:p>
            <a:pPr lvl="1"/>
            <a:r>
              <a:rPr lang="en-US" dirty="0" smtClean="0"/>
              <a:t>330 lines for comm. setup</a:t>
            </a:r>
          </a:p>
          <a:p>
            <a:pPr lvl="1"/>
            <a:r>
              <a:rPr lang="en-US" dirty="0" smtClean="0"/>
              <a:t>between two levels</a:t>
            </a:r>
          </a:p>
          <a:p>
            <a:pPr lvl="1"/>
            <a:r>
              <a:rPr lang="en-US" dirty="0" smtClean="0"/>
              <a:t>finer level to coarser level, 1-1 or many-1, different owner</a:t>
            </a:r>
          </a:p>
          <a:p>
            <a:r>
              <a:rPr lang="en-US" dirty="0" smtClean="0"/>
              <a:t>Interpolation </a:t>
            </a:r>
          </a:p>
          <a:p>
            <a:pPr lvl="1"/>
            <a:r>
              <a:rPr lang="en-US" dirty="0" smtClean="0"/>
              <a:t>330 lines for comm. setup</a:t>
            </a:r>
          </a:p>
          <a:p>
            <a:pPr lvl="1"/>
            <a:r>
              <a:rPr lang="en-US" dirty="0" smtClean="0"/>
              <a:t>between two levels</a:t>
            </a:r>
          </a:p>
          <a:p>
            <a:pPr lvl="1"/>
            <a:r>
              <a:rPr lang="en-US" dirty="0" smtClean="0"/>
              <a:t>coarser level to finer level, 1-1, 1-many, different owner </a:t>
            </a:r>
          </a:p>
        </p:txBody>
      </p:sp>
      <p:sp>
        <p:nvSpPr>
          <p:cNvPr id="7" name="Slide Number Placeholder 6"/>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174</a:t>
            </a:fld>
            <a:endParaRPr lang="en-US">
              <a:solidFill>
                <a:prstClr val="black"/>
              </a:solidFill>
            </a:endParaRPr>
          </a:p>
        </p:txBody>
      </p:sp>
    </p:spTree>
    <p:extLst>
      <p:ext uri="{BB962C8B-B14F-4D97-AF65-F5344CB8AC3E}">
        <p14:creationId xmlns:p14="http://schemas.microsoft.com/office/powerpoint/2010/main" val="460364339"/>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HPGMG Performance (Box size = 2^7)</a:t>
            </a:r>
            <a:endParaRPr lang="en-US" dirty="0"/>
          </a:p>
        </p:txBody>
      </p:sp>
      <p:pic>
        <p:nvPicPr>
          <p:cNvPr id="4" name="Picture 3"/>
          <p:cNvPicPr>
            <a:picLocks noChangeAspect="1"/>
          </p:cNvPicPr>
          <p:nvPr/>
        </p:nvPicPr>
        <p:blipFill>
          <a:blip r:embed="rId2"/>
          <a:stretch>
            <a:fillRect/>
          </a:stretch>
        </p:blipFill>
        <p:spPr>
          <a:xfrm>
            <a:off x="1669981" y="900727"/>
            <a:ext cx="5552926" cy="3852408"/>
          </a:xfrm>
          <a:prstGeom prst="rect">
            <a:avLst/>
          </a:prstGeom>
        </p:spPr>
      </p:pic>
      <p:sp>
        <p:nvSpPr>
          <p:cNvPr id="3" name="TextBox 2"/>
          <p:cNvSpPr txBox="1"/>
          <p:nvPr/>
        </p:nvSpPr>
        <p:spPr>
          <a:xfrm>
            <a:off x="641569" y="4844793"/>
            <a:ext cx="8288029" cy="923330"/>
          </a:xfrm>
          <a:prstGeom prst="rect">
            <a:avLst/>
          </a:prstGeom>
          <a:noFill/>
        </p:spPr>
        <p:txBody>
          <a:bodyPr wrap="square" rtlCol="0">
            <a:spAutoFit/>
          </a:bodyPr>
          <a:lstStyle/>
          <a:p>
            <a:pPr lvl="1"/>
            <a:r>
              <a:rPr lang="en-US" dirty="0" smtClean="0">
                <a:solidFill>
                  <a:srgbClr val="3366FF"/>
                </a:solidFill>
              </a:rPr>
              <a:t>Though the naturally-grained version is about 3X slower but it saves </a:t>
            </a:r>
            <a:r>
              <a:rPr lang="en-US" dirty="0">
                <a:solidFill>
                  <a:srgbClr val="3366FF"/>
                </a:solidFill>
              </a:rPr>
              <a:t>over 1000 </a:t>
            </a:r>
            <a:r>
              <a:rPr lang="en-US" dirty="0" smtClean="0">
                <a:solidFill>
                  <a:srgbClr val="3366FF"/>
                </a:solidFill>
              </a:rPr>
              <a:t>lines of very difficult </a:t>
            </a:r>
            <a:r>
              <a:rPr lang="en-US" dirty="0">
                <a:solidFill>
                  <a:srgbClr val="3366FF"/>
                </a:solidFill>
              </a:rPr>
              <a:t>code </a:t>
            </a:r>
            <a:r>
              <a:rPr lang="en-US" dirty="0" smtClean="0">
                <a:solidFill>
                  <a:srgbClr val="3366FF"/>
                </a:solidFill>
              </a:rPr>
              <a:t>(testified by the original HPGMG developer) and saves </a:t>
            </a:r>
            <a:r>
              <a:rPr lang="en-US" dirty="0">
                <a:solidFill>
                  <a:srgbClr val="3366FF"/>
                </a:solidFill>
              </a:rPr>
              <a:t>auxiliary data structures for packing and </a:t>
            </a:r>
            <a:r>
              <a:rPr lang="en-US" dirty="0" smtClean="0">
                <a:solidFill>
                  <a:srgbClr val="3366FF"/>
                </a:solidFill>
              </a:rPr>
              <a:t>unpacking.</a:t>
            </a:r>
            <a:endParaRPr lang="en-US" dirty="0">
              <a:solidFill>
                <a:srgbClr val="3366FF"/>
              </a:solidFill>
            </a:endParaRPr>
          </a:p>
        </p:txBody>
      </p:sp>
      <p:sp>
        <p:nvSpPr>
          <p:cNvPr id="6" name="TextBox 5"/>
          <p:cNvSpPr txBox="1"/>
          <p:nvPr/>
        </p:nvSpPr>
        <p:spPr>
          <a:xfrm>
            <a:off x="1669981" y="5774871"/>
            <a:ext cx="6199064" cy="646331"/>
          </a:xfrm>
          <a:prstGeom prst="rect">
            <a:avLst/>
          </a:prstGeom>
          <a:noFill/>
        </p:spPr>
        <p:txBody>
          <a:bodyPr wrap="square" rtlCol="0">
            <a:spAutoFit/>
          </a:bodyPr>
          <a:lstStyle/>
          <a:p>
            <a:r>
              <a:rPr lang="en-US" i="1" dirty="0" smtClean="0">
                <a:solidFill>
                  <a:schemeClr val="accent2"/>
                </a:solidFill>
              </a:rPr>
              <a:t>Can Interconnect innovations bridge the performance gap between large and small messages?</a:t>
            </a:r>
            <a:endParaRPr lang="en-US" i="1" dirty="0">
              <a:solidFill>
                <a:schemeClr val="accent2"/>
              </a:solidFill>
            </a:endParaRPr>
          </a:p>
        </p:txBody>
      </p:sp>
      <p:sp>
        <p:nvSpPr>
          <p:cNvPr id="9" name="Slide Number Placeholder 8"/>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175</a:t>
            </a:fld>
            <a:endParaRPr lang="en-US">
              <a:solidFill>
                <a:prstClr val="black"/>
              </a:solidFill>
            </a:endParaRPr>
          </a:p>
        </p:txBody>
      </p:sp>
    </p:spTree>
    <p:extLst>
      <p:ext uri="{BB962C8B-B14F-4D97-AF65-F5344CB8AC3E}">
        <p14:creationId xmlns:p14="http://schemas.microsoft.com/office/powerpoint/2010/main" val="40165625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PGAS </a:t>
            </a:r>
            <a:r>
              <a:rPr lang="en-US" dirty="0" smtClean="0"/>
              <a:t>Summary</a:t>
            </a:r>
            <a:endParaRPr lang="en-US" dirty="0"/>
          </a:p>
        </p:txBody>
      </p:sp>
      <p:sp>
        <p:nvSpPr>
          <p:cNvPr id="3" name="Content Placeholder 2"/>
          <p:cNvSpPr>
            <a:spLocks noGrp="1"/>
          </p:cNvSpPr>
          <p:nvPr>
            <p:ph idx="1"/>
          </p:nvPr>
        </p:nvSpPr>
        <p:spPr>
          <a:xfrm>
            <a:off x="609600" y="1076476"/>
            <a:ext cx="8310282" cy="5171924"/>
          </a:xfrm>
        </p:spPr>
        <p:txBody>
          <a:bodyPr>
            <a:normAutofit/>
          </a:bodyPr>
          <a:lstStyle/>
          <a:p>
            <a:pPr>
              <a:lnSpc>
                <a:spcPct val="110000"/>
              </a:lnSpc>
            </a:pPr>
            <a:r>
              <a:rPr lang="en-US" sz="2800" dirty="0" smtClean="0"/>
              <a:t>Productivity through shared memory convenience</a:t>
            </a:r>
            <a:endParaRPr lang="en-US" sz="2800" dirty="0"/>
          </a:p>
          <a:p>
            <a:pPr lvl="1">
              <a:lnSpc>
                <a:spcPct val="110000"/>
              </a:lnSpc>
            </a:pPr>
            <a:r>
              <a:rPr lang="en-US" sz="2800" dirty="0" smtClean="0"/>
              <a:t>Especially for irregular communication</a:t>
            </a:r>
          </a:p>
          <a:p>
            <a:pPr>
              <a:lnSpc>
                <a:spcPct val="110000"/>
              </a:lnSpc>
            </a:pPr>
            <a:r>
              <a:rPr lang="en-US" sz="2800" dirty="0" smtClean="0"/>
              <a:t>Ensure scalability through locality control</a:t>
            </a:r>
          </a:p>
          <a:p>
            <a:pPr>
              <a:lnSpc>
                <a:spcPct val="110000"/>
              </a:lnSpc>
            </a:pPr>
            <a:r>
              <a:rPr lang="en-US" sz="2800" dirty="0" smtClean="0"/>
              <a:t>Expose lightweight RDMA communication</a:t>
            </a:r>
          </a:p>
          <a:p>
            <a:pPr lvl="1">
              <a:lnSpc>
                <a:spcPct val="110000"/>
              </a:lnSpc>
            </a:pPr>
            <a:r>
              <a:rPr lang="en-US" sz="2800" dirty="0" smtClean="0"/>
              <a:t>Possibly for “PGAS on a chip” systems </a:t>
            </a:r>
          </a:p>
          <a:p>
            <a:pPr>
              <a:lnSpc>
                <a:spcPct val="110000"/>
              </a:lnSpc>
            </a:pPr>
            <a:r>
              <a:rPr lang="en-US" sz="2800" dirty="0" smtClean="0"/>
              <a:t>Minimally invasive, interoperable features</a:t>
            </a:r>
            <a:endParaRPr lang="en-US" sz="2800" dirty="0"/>
          </a:p>
          <a:p>
            <a:pPr>
              <a:lnSpc>
                <a:spcPct val="110000"/>
              </a:lnSpc>
            </a:pPr>
            <a:r>
              <a:rPr lang="en-US" sz="2800" dirty="0" smtClean="0"/>
              <a:t>Open source and vendor (e.g., Cray) </a:t>
            </a:r>
            <a:r>
              <a:rPr lang="en-US" sz="2800" dirty="0" smtClean="0"/>
              <a:t>compilers</a:t>
            </a:r>
            <a:endParaRPr lang="en-US" sz="2800" dirty="0" smtClean="0"/>
          </a:p>
          <a:p>
            <a:pPr marL="495300" lvl="1" indent="0">
              <a:lnSpc>
                <a:spcPct val="110000"/>
              </a:lnSpc>
              <a:buNone/>
            </a:pPr>
            <a:r>
              <a:rPr lang="en-US" u="sng" dirty="0" smtClean="0">
                <a:solidFill>
                  <a:srgbClr val="3366FF"/>
                </a:solidFill>
                <a:hlinkClick r:id="rId3"/>
              </a:rPr>
              <a:t>http://</a:t>
            </a:r>
            <a:r>
              <a:rPr lang="en-US" u="sng" dirty="0" smtClean="0">
                <a:solidFill>
                  <a:srgbClr val="3366FF"/>
                </a:solidFill>
                <a:hlinkClick r:id="rId3"/>
              </a:rPr>
              <a:t>upc.lbl.gov</a:t>
            </a:r>
            <a:endParaRPr lang="en-US" u="sng" dirty="0">
              <a:solidFill>
                <a:srgbClr val="3366FF"/>
              </a:solidFill>
              <a:hlinkClick r:id="rId3"/>
            </a:endParaRPr>
          </a:p>
          <a:p>
            <a:pPr marL="495300" lvl="1" indent="0">
              <a:lnSpc>
                <a:spcPct val="110000"/>
              </a:lnSpc>
              <a:buNone/>
            </a:pPr>
            <a:r>
              <a:rPr lang="en-US" u="sng" dirty="0">
                <a:solidFill>
                  <a:srgbClr val="3366FF"/>
                </a:solidFill>
                <a:hlinkClick r:id="rId3"/>
              </a:rPr>
              <a:t>http://www.gccupc.org</a:t>
            </a:r>
            <a:endParaRPr lang="en-US" u="sng" dirty="0" smtClean="0">
              <a:solidFill>
                <a:srgbClr val="3366FF"/>
              </a:solidFill>
              <a:hlinkClick r:id="rId3"/>
            </a:endParaRPr>
          </a:p>
          <a:p>
            <a:pPr marL="495300" lvl="1" indent="0">
              <a:lnSpc>
                <a:spcPct val="110000"/>
              </a:lnSpc>
              <a:buNone/>
            </a:pPr>
            <a:r>
              <a:rPr lang="en-US" u="sng" dirty="0" smtClean="0">
                <a:solidFill>
                  <a:srgbClr val="3366FF"/>
                </a:solidFill>
                <a:hlinkClick r:id="rId3"/>
              </a:rPr>
              <a:t>https</a:t>
            </a:r>
            <a:r>
              <a:rPr lang="en-US" u="sng" dirty="0">
                <a:solidFill>
                  <a:srgbClr val="3366FF"/>
                </a:solidFill>
                <a:hlinkClick r:id="rId3"/>
              </a:rPr>
              <a:t>://bitbucket.org/</a:t>
            </a:r>
            <a:r>
              <a:rPr lang="en-US" u="sng" dirty="0" smtClean="0">
                <a:solidFill>
                  <a:srgbClr val="3366FF"/>
                </a:solidFill>
                <a:hlinkClick r:id="rId3"/>
              </a:rPr>
              <a:t>upcxx</a:t>
            </a:r>
            <a:endParaRPr lang="en-US" sz="3000" dirty="0"/>
          </a:p>
        </p:txBody>
      </p:sp>
      <p:sp>
        <p:nvSpPr>
          <p:cNvPr id="6" name="Slide Number Placeholder 5"/>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176</a:t>
            </a:fld>
            <a:endParaRPr lang="en-US">
              <a:solidFill>
                <a:prstClr val="black"/>
              </a:solidFill>
            </a:endParaRPr>
          </a:p>
        </p:txBody>
      </p:sp>
    </p:spTree>
    <p:extLst>
      <p:ext uri="{BB962C8B-B14F-4D97-AF65-F5344CB8AC3E}">
        <p14:creationId xmlns:p14="http://schemas.microsoft.com/office/powerpoint/2010/main" val="31481373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a:xfrm>
            <a:off x="798513" y="173038"/>
            <a:ext cx="7812087" cy="434975"/>
          </a:xfrm>
        </p:spPr>
        <p:txBody>
          <a:bodyPr/>
          <a:lstStyle/>
          <a:p>
            <a:r>
              <a:rPr lang="en-US">
                <a:latin typeface="Arial" charset="0"/>
                <a:ea typeface="ＭＳ Ｐゴシック" charset="0"/>
                <a:cs typeface="ＭＳ Ｐゴシック" charset="0"/>
              </a:rPr>
              <a:t>A Family of PGAS Languages</a:t>
            </a:r>
          </a:p>
        </p:txBody>
      </p:sp>
      <p:sp>
        <p:nvSpPr>
          <p:cNvPr id="139266" name="Content Placeholder 2"/>
          <p:cNvSpPr>
            <a:spLocks noGrp="1"/>
          </p:cNvSpPr>
          <p:nvPr>
            <p:ph idx="1"/>
          </p:nvPr>
        </p:nvSpPr>
        <p:spPr>
          <a:xfrm>
            <a:off x="609600" y="784225"/>
            <a:ext cx="8137525" cy="5975350"/>
          </a:xfrm>
        </p:spPr>
        <p:txBody>
          <a:bodyPr/>
          <a:lstStyle/>
          <a:p>
            <a:r>
              <a:rPr lang="en-US" sz="2000">
                <a:latin typeface="Arial" charset="0"/>
                <a:ea typeface="ＭＳ Ｐゴシック" charset="0"/>
                <a:cs typeface="ＭＳ Ｐゴシック" charset="0"/>
              </a:rPr>
              <a:t>UPC based on C philosophy / history</a:t>
            </a:r>
          </a:p>
          <a:p>
            <a:pPr lvl="1"/>
            <a:r>
              <a:rPr lang="en-US" sz="2000">
                <a:latin typeface="Arial" charset="0"/>
                <a:ea typeface="ＭＳ Ｐゴシック" charset="0"/>
                <a:hlinkClick r:id="rId2"/>
              </a:rPr>
              <a:t>http://upc-lang.org</a:t>
            </a:r>
            <a:endParaRPr lang="en-US" sz="2000">
              <a:latin typeface="Arial" charset="0"/>
              <a:ea typeface="ＭＳ Ｐゴシック" charset="0"/>
            </a:endParaRPr>
          </a:p>
          <a:p>
            <a:pPr lvl="1"/>
            <a:r>
              <a:rPr lang="en-US" sz="2000">
                <a:latin typeface="Arial" charset="0"/>
                <a:ea typeface="ＭＳ Ｐゴシック" charset="0"/>
              </a:rPr>
              <a:t>Free open source compiler: </a:t>
            </a:r>
            <a:r>
              <a:rPr lang="en-US" sz="2000">
                <a:latin typeface="Arial" charset="0"/>
                <a:ea typeface="ＭＳ Ｐゴシック" charset="0"/>
                <a:hlinkClick r:id="rId3"/>
              </a:rPr>
              <a:t>http://upc.lbl.gov</a:t>
            </a:r>
            <a:endParaRPr lang="en-US" sz="2000">
              <a:latin typeface="Arial" charset="0"/>
              <a:ea typeface="ＭＳ Ｐゴシック" charset="0"/>
            </a:endParaRPr>
          </a:p>
          <a:p>
            <a:pPr lvl="1"/>
            <a:r>
              <a:rPr lang="en-US" sz="2000">
                <a:latin typeface="Arial" charset="0"/>
                <a:ea typeface="ＭＳ Ｐゴシック" charset="0"/>
              </a:rPr>
              <a:t>Also a gcc variant: </a:t>
            </a:r>
            <a:r>
              <a:rPr lang="en-US" sz="2000">
                <a:latin typeface="Arial" charset="0"/>
                <a:ea typeface="ＭＳ Ｐゴシック" charset="0"/>
                <a:hlinkClick r:id="rId4"/>
              </a:rPr>
              <a:t>http://www.gccupc.org</a:t>
            </a:r>
            <a:endParaRPr lang="en-US" sz="2000">
              <a:latin typeface="Arial" charset="0"/>
              <a:ea typeface="ＭＳ Ｐゴシック" charset="0"/>
            </a:endParaRPr>
          </a:p>
          <a:p>
            <a:r>
              <a:rPr lang="en-US" sz="2000">
                <a:latin typeface="Arial" charset="0"/>
                <a:ea typeface="ＭＳ Ｐゴシック" charset="0"/>
                <a:cs typeface="ＭＳ Ｐゴシック" charset="0"/>
              </a:rPr>
              <a:t>Java dialect: Titanium</a:t>
            </a:r>
          </a:p>
          <a:p>
            <a:pPr lvl="1"/>
            <a:r>
              <a:rPr lang="en-US" sz="2000">
                <a:latin typeface="Arial" charset="0"/>
                <a:ea typeface="ＭＳ Ｐゴシック" charset="0"/>
                <a:hlinkClick r:id="rId5"/>
              </a:rPr>
              <a:t>http://titanium.cs.berkeley.edu</a:t>
            </a:r>
            <a:endParaRPr lang="en-US" sz="2000">
              <a:latin typeface="Arial" charset="0"/>
              <a:ea typeface="ＭＳ Ｐゴシック" charset="0"/>
            </a:endParaRPr>
          </a:p>
          <a:p>
            <a:r>
              <a:rPr lang="en-US" sz="2000">
                <a:latin typeface="Arial" charset="0"/>
                <a:ea typeface="ＭＳ Ｐゴシック" charset="0"/>
                <a:cs typeface="ＭＳ Ｐゴシック" charset="0"/>
              </a:rPr>
              <a:t>Co-Array Fortran</a:t>
            </a:r>
          </a:p>
          <a:p>
            <a:pPr lvl="1"/>
            <a:r>
              <a:rPr lang="en-US" sz="2000">
                <a:latin typeface="Arial" charset="0"/>
                <a:ea typeface="ＭＳ Ｐゴシック" charset="0"/>
              </a:rPr>
              <a:t>Part of Stanford Fortran (subset of features)</a:t>
            </a:r>
          </a:p>
          <a:p>
            <a:pPr lvl="1"/>
            <a:r>
              <a:rPr lang="en-US" sz="2000">
                <a:latin typeface="Arial" charset="0"/>
                <a:ea typeface="ＭＳ Ｐゴシック" charset="0"/>
              </a:rPr>
              <a:t>CAF 2.0 from Rice: </a:t>
            </a:r>
            <a:r>
              <a:rPr lang="en-US" sz="2000">
                <a:latin typeface="Arial" charset="0"/>
                <a:ea typeface="ＭＳ Ｐゴシック" charset="0"/>
                <a:hlinkClick r:id="rId6"/>
              </a:rPr>
              <a:t>http://caf.rice.edu</a:t>
            </a:r>
            <a:endParaRPr lang="en-US" sz="2000">
              <a:latin typeface="Arial" charset="0"/>
              <a:ea typeface="ＭＳ Ｐゴシック" charset="0"/>
            </a:endParaRPr>
          </a:p>
          <a:p>
            <a:r>
              <a:rPr lang="en-US" sz="2000">
                <a:latin typeface="Arial" charset="0"/>
                <a:ea typeface="ＭＳ Ｐゴシック" charset="0"/>
                <a:cs typeface="ＭＳ Ｐゴシック" charset="0"/>
              </a:rPr>
              <a:t>Chapel from Cray (own base language better than Java)</a:t>
            </a:r>
          </a:p>
          <a:p>
            <a:pPr lvl="1"/>
            <a:r>
              <a:rPr lang="en-US" sz="2000">
                <a:latin typeface="Arial" charset="0"/>
                <a:ea typeface="ＭＳ Ｐゴシック" charset="0"/>
                <a:hlinkClick r:id="rId7"/>
              </a:rPr>
              <a:t>http://chapel.cray.com</a:t>
            </a:r>
            <a:r>
              <a:rPr lang="en-US" sz="2000">
                <a:latin typeface="Arial" charset="0"/>
                <a:ea typeface="ＭＳ Ｐゴシック" charset="0"/>
              </a:rPr>
              <a:t> (open source)</a:t>
            </a:r>
          </a:p>
          <a:p>
            <a:r>
              <a:rPr lang="en-US" sz="2000">
                <a:latin typeface="Arial" charset="0"/>
                <a:ea typeface="ＭＳ Ｐゴシック" charset="0"/>
                <a:cs typeface="ＭＳ Ｐゴシック" charset="0"/>
              </a:rPr>
              <a:t>X10 from IBM also at Rice (Java, Scala,…)</a:t>
            </a:r>
          </a:p>
          <a:p>
            <a:pPr lvl="1"/>
            <a:r>
              <a:rPr lang="en-US" sz="2000">
                <a:latin typeface="Arial" charset="0"/>
                <a:ea typeface="ＭＳ Ｐゴシック" charset="0"/>
              </a:rPr>
              <a:t>http://www.research.ibm.com/x10/</a:t>
            </a:r>
          </a:p>
          <a:p>
            <a:r>
              <a:rPr lang="en-US" sz="2000">
                <a:latin typeface="Arial" charset="0"/>
                <a:ea typeface="ＭＳ Ｐゴシック" charset="0"/>
                <a:cs typeface="ＭＳ Ｐゴシック" charset="0"/>
              </a:rPr>
              <a:t>Phalanx from Echelon projects at NVIDIA, LBNL,…</a:t>
            </a:r>
          </a:p>
          <a:p>
            <a:pPr lvl="1"/>
            <a:r>
              <a:rPr lang="en-US" sz="2000">
                <a:latin typeface="Arial" charset="0"/>
                <a:ea typeface="ＭＳ Ｐゴシック" charset="0"/>
                <a:cs typeface="ＭＳ Ｐゴシック" charset="0"/>
              </a:rPr>
              <a:t>C++ PGAS languages with CUDA-like features for GPU clusters</a:t>
            </a:r>
          </a:p>
          <a:p>
            <a:r>
              <a:rPr lang="en-US" sz="2000">
                <a:latin typeface="Arial" charset="0"/>
                <a:ea typeface="ＭＳ Ｐゴシック" charset="0"/>
                <a:cs typeface="ＭＳ Ｐゴシック" charset="0"/>
              </a:rPr>
              <a:t>Coming soon…. PGAS for Python, aka PyGAS</a:t>
            </a:r>
          </a:p>
        </p:txBody>
      </p:sp>
    </p:spTree>
    <p:extLst>
      <p:ext uri="{BB962C8B-B14F-4D97-AF65-F5344CB8AC3E}">
        <p14:creationId xmlns:p14="http://schemas.microsoft.com/office/powerpoint/2010/main" val="1076948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Productivity of the Titanium Language</a:t>
            </a:r>
            <a:endParaRPr lang="en-US" dirty="0"/>
          </a:p>
        </p:txBody>
      </p:sp>
      <p:sp>
        <p:nvSpPr>
          <p:cNvPr id="3" name="Content Placeholder 2"/>
          <p:cNvSpPr>
            <a:spLocks noGrp="1"/>
          </p:cNvSpPr>
          <p:nvPr>
            <p:ph idx="1"/>
          </p:nvPr>
        </p:nvSpPr>
        <p:spPr>
          <a:xfrm>
            <a:off x="609600" y="914400"/>
            <a:ext cx="8001000" cy="845360"/>
          </a:xfrm>
        </p:spPr>
        <p:txBody>
          <a:bodyPr/>
          <a:lstStyle/>
          <a:p>
            <a:r>
              <a:rPr lang="en-US" dirty="0" smtClean="0"/>
              <a:t>Titanium is a PGAS language based on Java</a:t>
            </a:r>
          </a:p>
          <a:p>
            <a:r>
              <a:rPr lang="en-US" dirty="0" smtClean="0"/>
              <a:t>Line count comparison of Titanium and other languages:</a:t>
            </a:r>
            <a:endParaRPr lang="en-US" dirty="0"/>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178</a:t>
            </a:fld>
            <a:endParaRPr lang="en-US">
              <a:solidFill>
                <a:prstClr val="black"/>
              </a:solidFill>
            </a:endParaRPr>
          </a:p>
        </p:txBody>
      </p:sp>
      <p:graphicFrame>
        <p:nvGraphicFramePr>
          <p:cNvPr id="5" name="Chart 4"/>
          <p:cNvGraphicFramePr>
            <a:graphicFrameLocks noGrp="1"/>
          </p:cNvGraphicFramePr>
          <p:nvPr>
            <p:extLst>
              <p:ext uri="{D42A27DB-BD31-4B8C-83A1-F6EECF244321}">
                <p14:modId xmlns:p14="http://schemas.microsoft.com/office/powerpoint/2010/main" val="127561081"/>
              </p:ext>
            </p:extLst>
          </p:nvPr>
        </p:nvGraphicFramePr>
        <p:xfrm>
          <a:off x="668443" y="1686843"/>
          <a:ext cx="7547332" cy="32387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99413379"/>
              </p:ext>
            </p:extLst>
          </p:nvPr>
        </p:nvGraphicFramePr>
        <p:xfrm>
          <a:off x="1643178" y="5059814"/>
          <a:ext cx="6068226" cy="1273537"/>
        </p:xfrm>
        <a:graphic>
          <a:graphicData uri="http://schemas.openxmlformats.org/drawingml/2006/table">
            <a:tbl>
              <a:tblPr/>
              <a:tblGrid>
                <a:gridCol w="2022742"/>
                <a:gridCol w="2022742"/>
                <a:gridCol w="2022742"/>
              </a:tblGrid>
              <a:tr h="326565">
                <a:tc>
                  <a:txBody>
                    <a:bodyPr/>
                    <a:lstStyle/>
                    <a:p>
                      <a:pPr algn="ctr" fontAlgn="b"/>
                      <a:r>
                        <a:rPr lang="en-US" sz="1600" b="1" i="0" u="none" strike="noStrike" dirty="0" smtClean="0">
                          <a:solidFill>
                            <a:srgbClr val="000000"/>
                          </a:solidFill>
                          <a:effectLst/>
                          <a:latin typeface="+mn-lt"/>
                        </a:rPr>
                        <a:t>AMR </a:t>
                      </a:r>
                      <a:r>
                        <a:rPr lang="en-US" sz="1600" b="1" i="0" u="none" strike="noStrike" dirty="0" err="1" smtClean="0">
                          <a:solidFill>
                            <a:srgbClr val="000000"/>
                          </a:solidFill>
                          <a:effectLst/>
                          <a:latin typeface="+mn-lt"/>
                        </a:rPr>
                        <a:t>Chombo</a:t>
                      </a:r>
                      <a:endParaRPr lang="en-US" sz="1600" b="1" i="0" u="none" strike="noStrike" dirty="0">
                        <a:solidFill>
                          <a:srgbClr val="000000"/>
                        </a:solidFill>
                        <a:effectLst/>
                        <a:latin typeface="+mn-lt"/>
                      </a:endParaRP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de-DE" sz="1600" b="1" i="0" u="none" strike="noStrike" dirty="0">
                          <a:solidFill>
                            <a:srgbClr val="000000"/>
                          </a:solidFill>
                          <a:effectLst/>
                          <a:latin typeface="+mn-lt"/>
                        </a:rPr>
                        <a:t>C++/</a:t>
                      </a:r>
                      <a:r>
                        <a:rPr lang="de-DE" sz="1600" b="1" i="0" u="none" strike="noStrike" dirty="0" err="1">
                          <a:solidFill>
                            <a:srgbClr val="000000"/>
                          </a:solidFill>
                          <a:effectLst/>
                          <a:latin typeface="+mn-lt"/>
                        </a:rPr>
                        <a:t>Fortran</a:t>
                      </a:r>
                      <a:r>
                        <a:rPr lang="de-DE" sz="1600" b="1" i="0" u="none" strike="noStrike" dirty="0">
                          <a:solidFill>
                            <a:srgbClr val="000000"/>
                          </a:solidFill>
                          <a:effectLst/>
                          <a:latin typeface="+mn-lt"/>
                        </a:rPr>
                        <a:t>/MPI</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pl-PL" sz="1600" b="1" i="0" u="none" strike="noStrike" dirty="0" err="1">
                          <a:solidFill>
                            <a:srgbClr val="000000"/>
                          </a:solidFill>
                          <a:effectLst/>
                          <a:latin typeface="+mn-lt"/>
                        </a:rPr>
                        <a:t>Titanium</a:t>
                      </a:r>
                      <a:endParaRPr lang="pl-PL" sz="1600" b="1" i="0" u="none" strike="noStrike" dirty="0">
                        <a:solidFill>
                          <a:srgbClr val="000000"/>
                        </a:solidFill>
                        <a:effectLst/>
                        <a:latin typeface="+mn-lt"/>
                      </a:endParaRP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26565">
                <a:tc>
                  <a:txBody>
                    <a:bodyPr/>
                    <a:lstStyle/>
                    <a:p>
                      <a:pPr algn="ctr" fontAlgn="b"/>
                      <a:r>
                        <a:rPr lang="en-US" sz="1600" b="0" i="0" u="none" strike="noStrike" dirty="0">
                          <a:solidFill>
                            <a:srgbClr val="000000"/>
                          </a:solidFill>
                          <a:effectLst/>
                          <a:latin typeface="+mn-lt"/>
                        </a:rPr>
                        <a:t>AMR data structures</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35000</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mn-lt"/>
                        </a:rPr>
                        <a:t>2000</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26565">
                <a:tc>
                  <a:txBody>
                    <a:bodyPr/>
                    <a:lstStyle/>
                    <a:p>
                      <a:pPr algn="ctr" fontAlgn="b"/>
                      <a:r>
                        <a:rPr lang="en-US" sz="1600" b="0" i="0" u="none" strike="noStrike" dirty="0">
                          <a:solidFill>
                            <a:srgbClr val="000000"/>
                          </a:solidFill>
                          <a:effectLst/>
                          <a:latin typeface="+mn-lt"/>
                        </a:rPr>
                        <a:t>AMR operations</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6500</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1200</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93842">
                <a:tc>
                  <a:txBody>
                    <a:bodyPr/>
                    <a:lstStyle/>
                    <a:p>
                      <a:pPr algn="ctr" fontAlgn="b"/>
                      <a:r>
                        <a:rPr lang="en-US" sz="1600" b="0" i="0" u="none" strike="noStrike" dirty="0">
                          <a:solidFill>
                            <a:srgbClr val="000000"/>
                          </a:solidFill>
                          <a:effectLst/>
                          <a:latin typeface="+mn-lt"/>
                        </a:rPr>
                        <a:t>Elliptic PDE Solver</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4200*</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1500</a:t>
                      </a: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8" name="Rectangle 7"/>
          <p:cNvSpPr/>
          <p:nvPr/>
        </p:nvSpPr>
        <p:spPr>
          <a:xfrm>
            <a:off x="1643178" y="6333351"/>
            <a:ext cx="6039157" cy="338554"/>
          </a:xfrm>
          <a:prstGeom prst="rect">
            <a:avLst/>
          </a:prstGeom>
        </p:spPr>
        <p:txBody>
          <a:bodyPr wrap="square">
            <a:spAutoFit/>
          </a:bodyPr>
          <a:lstStyle/>
          <a:p>
            <a:r>
              <a:rPr lang="en-US" sz="1600" dirty="0"/>
              <a:t>* Somewhat more functionality in PDE part of </a:t>
            </a:r>
            <a:r>
              <a:rPr lang="en-US" sz="1600" dirty="0" smtClean="0"/>
              <a:t>C++/Fortran </a:t>
            </a:r>
            <a:r>
              <a:rPr lang="en-US" sz="1600" dirty="0"/>
              <a:t>code</a:t>
            </a:r>
          </a:p>
        </p:txBody>
      </p:sp>
    </p:spTree>
    <p:extLst>
      <p:ext uri="{BB962C8B-B14F-4D97-AF65-F5344CB8AC3E}">
        <p14:creationId xmlns:p14="http://schemas.microsoft.com/office/powerpoint/2010/main" val="32441266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Productive Features in Titanium</a:t>
            </a:r>
            <a:endParaRPr lang="en-US" dirty="0"/>
          </a:p>
        </p:txBody>
      </p:sp>
      <p:sp>
        <p:nvSpPr>
          <p:cNvPr id="3" name="Content Placeholder 2"/>
          <p:cNvSpPr>
            <a:spLocks noGrp="1"/>
          </p:cNvSpPr>
          <p:nvPr>
            <p:ph idx="1"/>
          </p:nvPr>
        </p:nvSpPr>
        <p:spPr>
          <a:xfrm>
            <a:off x="609600" y="914400"/>
            <a:ext cx="8001000" cy="4911088"/>
          </a:xfrm>
        </p:spPr>
        <p:txBody>
          <a:bodyPr/>
          <a:lstStyle/>
          <a:p>
            <a:r>
              <a:rPr lang="en-US" dirty="0" smtClean="0"/>
              <a:t>UPC++ already provides many of Titanium’s productivity features</a:t>
            </a:r>
          </a:p>
          <a:p>
            <a:pPr lvl="1"/>
            <a:r>
              <a:rPr lang="en-US" dirty="0" smtClean="0"/>
              <a:t>Basic high-level language features (e.g. object orientation, memory management)</a:t>
            </a:r>
          </a:p>
          <a:p>
            <a:pPr lvl="1"/>
            <a:r>
              <a:rPr lang="en-US" dirty="0" smtClean="0"/>
              <a:t>Templates and operator overloading</a:t>
            </a:r>
          </a:p>
          <a:p>
            <a:pPr lvl="1"/>
            <a:r>
              <a:rPr lang="en-US" dirty="0" smtClean="0"/>
              <a:t>SPMD execution model and PGAS memory model</a:t>
            </a:r>
          </a:p>
          <a:p>
            <a:r>
              <a:rPr lang="en-US" dirty="0" smtClean="0"/>
              <a:t>Titanium features we want to implement in UPC++</a:t>
            </a:r>
          </a:p>
          <a:p>
            <a:pPr lvl="1"/>
            <a:r>
              <a:rPr lang="en-US" dirty="0" smtClean="0"/>
              <a:t>True multidimensional rectangular arrays</a:t>
            </a:r>
          </a:p>
          <a:p>
            <a:pPr lvl="2"/>
            <a:r>
              <a:rPr lang="en-US" dirty="0" smtClean="0"/>
              <a:t>Not distributed, but may be located on a remote thread</a:t>
            </a:r>
          </a:p>
          <a:p>
            <a:pPr lvl="1"/>
            <a:r>
              <a:rPr lang="en-US" dirty="0" smtClean="0"/>
              <a:t>Hierarchical teams</a:t>
            </a:r>
          </a:p>
          <a:p>
            <a:pPr lvl="1"/>
            <a:r>
              <a:rPr lang="en-US" dirty="0" smtClean="0"/>
              <a:t>Global object model (future work)</a:t>
            </a:r>
          </a:p>
          <a:p>
            <a:endParaRPr lang="en-US" dirty="0"/>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179</a:t>
            </a:fld>
            <a:endParaRPr lang="en-US">
              <a:solidFill>
                <a:prstClr val="black"/>
              </a:solidFill>
            </a:endParaRPr>
          </a:p>
        </p:txBody>
      </p:sp>
    </p:spTree>
    <p:extLst>
      <p:ext uri="{BB962C8B-B14F-4D97-AF65-F5344CB8AC3E}">
        <p14:creationId xmlns:p14="http://schemas.microsoft.com/office/powerpoint/2010/main" val="36492296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5"/>
          <p:cNvSpPr>
            <a:spLocks noChangeArrowheads="1"/>
          </p:cNvSpPr>
          <p:nvPr/>
        </p:nvSpPr>
        <p:spPr bwMode="auto">
          <a:xfrm>
            <a:off x="1493838" y="3775075"/>
            <a:ext cx="3184525" cy="334963"/>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a:p>
        </p:txBody>
      </p:sp>
      <p:sp>
        <p:nvSpPr>
          <p:cNvPr id="41988" name="Rectangle 19"/>
          <p:cNvSpPr>
            <a:spLocks noChangeArrowheads="1"/>
          </p:cNvSpPr>
          <p:nvPr/>
        </p:nvSpPr>
        <p:spPr bwMode="auto">
          <a:xfrm>
            <a:off x="655638" y="1341438"/>
            <a:ext cx="3184525" cy="334962"/>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a:p>
        </p:txBody>
      </p:sp>
      <p:sp>
        <p:nvSpPr>
          <p:cNvPr id="41989" name="Rectangle 20"/>
          <p:cNvSpPr>
            <a:spLocks noChangeArrowheads="1"/>
          </p:cNvSpPr>
          <p:nvPr/>
        </p:nvSpPr>
        <p:spPr bwMode="auto">
          <a:xfrm>
            <a:off x="1179513" y="2771775"/>
            <a:ext cx="6915150" cy="671513"/>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a:p>
        </p:txBody>
      </p:sp>
      <p:sp>
        <p:nvSpPr>
          <p:cNvPr id="41990" name="Rectangle 21"/>
          <p:cNvSpPr>
            <a:spLocks noChangeArrowheads="1"/>
          </p:cNvSpPr>
          <p:nvPr/>
        </p:nvSpPr>
        <p:spPr bwMode="auto">
          <a:xfrm>
            <a:off x="1179513" y="4854575"/>
            <a:ext cx="7431087" cy="411163"/>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a:p>
        </p:txBody>
      </p:sp>
      <p:sp>
        <p:nvSpPr>
          <p:cNvPr id="41991"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Pi in UPC: Shared Memory Style</a:t>
            </a:r>
          </a:p>
        </p:txBody>
      </p:sp>
      <p:sp>
        <p:nvSpPr>
          <p:cNvPr id="41992" name="Rectangle 3"/>
          <p:cNvSpPr>
            <a:spLocks noGrp="1" noChangeArrowheads="1"/>
          </p:cNvSpPr>
          <p:nvPr>
            <p:ph type="body" idx="1"/>
          </p:nvPr>
        </p:nvSpPr>
        <p:spPr>
          <a:xfrm>
            <a:off x="365125" y="914400"/>
            <a:ext cx="8534400" cy="4976813"/>
          </a:xfrm>
        </p:spPr>
        <p:txBody>
          <a:bodyPr/>
          <a:lstStyle/>
          <a:p>
            <a:r>
              <a:rPr lang="en-US" b="1">
                <a:latin typeface="Arial" charset="0"/>
                <a:ea typeface="ＭＳ Ｐゴシック" charset="0"/>
                <a:cs typeface="ＭＳ Ｐゴシック" charset="0"/>
              </a:rPr>
              <a:t>Parallel computing of pi, but with a bug</a:t>
            </a:r>
          </a:p>
          <a:p>
            <a:pPr>
              <a:buFontTx/>
              <a:buNone/>
            </a:pPr>
            <a:r>
              <a:rPr lang="en-US" sz="2000" b="1">
                <a:solidFill>
                  <a:srgbClr val="006600"/>
                </a:solidFill>
                <a:latin typeface="Courier New" charset="0"/>
                <a:ea typeface="ＭＳ Ｐゴシック" charset="0"/>
                <a:cs typeface="ＭＳ Ｐゴシック" charset="0"/>
              </a:rPr>
              <a:t>  shared int hits;</a:t>
            </a:r>
          </a:p>
          <a:p>
            <a:pPr>
              <a:buFontTx/>
              <a:buNone/>
            </a:pPr>
            <a:r>
              <a:rPr lang="en-US" sz="2000" b="1">
                <a:latin typeface="Courier New" charset="0"/>
                <a:ea typeface="ＭＳ Ｐゴシック" charset="0"/>
                <a:cs typeface="ＭＳ Ｐゴシック" charset="0"/>
              </a:rPr>
              <a:t>  main(int argc, char **argv) {</a:t>
            </a:r>
          </a:p>
          <a:p>
            <a:pPr>
              <a:buFontTx/>
              <a:buNone/>
            </a:pPr>
            <a:r>
              <a:rPr lang="en-US" sz="2000" b="1">
                <a:latin typeface="Courier New" charset="0"/>
                <a:ea typeface="ＭＳ Ｐゴシック" charset="0"/>
                <a:cs typeface="ＭＳ Ｐゴシック" charset="0"/>
              </a:rPr>
              <a:t>      int i, my_trials = 0;</a:t>
            </a:r>
          </a:p>
          <a:p>
            <a:pPr>
              <a:buFontTx/>
              <a:buNone/>
            </a:pPr>
            <a:r>
              <a:rPr lang="en-US" sz="2000" b="1">
                <a:latin typeface="Courier New" charset="0"/>
                <a:ea typeface="ＭＳ Ｐゴシック" charset="0"/>
                <a:cs typeface="ＭＳ Ｐゴシック" charset="0"/>
              </a:rPr>
              <a:t>      int trials = atoi(argv[1]);</a:t>
            </a:r>
          </a:p>
          <a:p>
            <a:pPr>
              <a:buFontTx/>
              <a:buNone/>
            </a:pPr>
            <a:r>
              <a:rPr lang="en-US" sz="2000" b="1">
                <a:latin typeface="Courier New" charset="0"/>
                <a:ea typeface="ＭＳ Ｐゴシック" charset="0"/>
                <a:cs typeface="ＭＳ Ｐゴシック" charset="0"/>
              </a:rPr>
              <a:t>      my_trials = (trials + THREADS - 1)/THREADS;</a:t>
            </a:r>
          </a:p>
          <a:p>
            <a:pPr>
              <a:buFontTx/>
              <a:buNone/>
            </a:pPr>
            <a:r>
              <a:rPr lang="en-US" sz="2000" b="1">
                <a:latin typeface="Courier New" charset="0"/>
                <a:ea typeface="ＭＳ Ｐゴシック" charset="0"/>
                <a:cs typeface="ＭＳ Ｐゴシック" charset="0"/>
              </a:rPr>
              <a:t>      srand(MYTHREAD*17);</a:t>
            </a:r>
          </a:p>
          <a:p>
            <a:pPr>
              <a:buFontTx/>
              <a:buNone/>
            </a:pPr>
            <a:r>
              <a:rPr lang="en-US" sz="2000" b="1">
                <a:latin typeface="Courier New" charset="0"/>
                <a:ea typeface="ＭＳ Ｐゴシック" charset="0"/>
                <a:cs typeface="ＭＳ Ｐゴシック" charset="0"/>
              </a:rPr>
              <a:t>      for (i=0; i &lt; my_trials; i++)   </a:t>
            </a:r>
          </a:p>
          <a:p>
            <a:pPr>
              <a:buFontTx/>
              <a:buNone/>
            </a:pPr>
            <a:r>
              <a:rPr lang="en-US" sz="2000" b="1">
                <a:latin typeface="Courier New" charset="0"/>
                <a:ea typeface="ＭＳ Ｐゴシック" charset="0"/>
                <a:cs typeface="ＭＳ Ｐゴシック" charset="0"/>
              </a:rPr>
              <a:t>       </a:t>
            </a:r>
            <a:r>
              <a:rPr lang="en-US" sz="2000" b="1">
                <a:solidFill>
                  <a:srgbClr val="006600"/>
                </a:solidFill>
                <a:latin typeface="Courier New" charset="0"/>
                <a:ea typeface="ＭＳ Ｐゴシック" charset="0"/>
                <a:cs typeface="ＭＳ Ｐゴシック" charset="0"/>
              </a:rPr>
              <a:t> hits += hit();</a:t>
            </a:r>
          </a:p>
          <a:p>
            <a:pPr>
              <a:buFontTx/>
              <a:buNone/>
            </a:pPr>
            <a:r>
              <a:rPr lang="en-US" sz="2000" b="1">
                <a:latin typeface="Courier New" charset="0"/>
                <a:ea typeface="ＭＳ Ｐゴシック" charset="0"/>
                <a:cs typeface="ＭＳ Ｐゴシック" charset="0"/>
              </a:rPr>
              <a:t>      upc_barrier;</a:t>
            </a:r>
          </a:p>
          <a:p>
            <a:pPr>
              <a:buFontTx/>
              <a:buNone/>
            </a:pPr>
            <a:r>
              <a:rPr lang="en-US" sz="2000" b="1">
                <a:latin typeface="Courier New" charset="0"/>
                <a:ea typeface="ＭＳ Ｐゴシック" charset="0"/>
                <a:cs typeface="ＭＳ Ｐゴシック" charset="0"/>
              </a:rPr>
              <a:t>      if (MYTHREAD == 0) {</a:t>
            </a:r>
          </a:p>
          <a:p>
            <a:pPr>
              <a:buFontTx/>
              <a:buNone/>
            </a:pPr>
            <a:r>
              <a:rPr lang="en-US" sz="2000" b="1">
                <a:latin typeface="Courier New" charset="0"/>
                <a:ea typeface="ＭＳ Ｐゴシック" charset="0"/>
                <a:cs typeface="ＭＳ Ｐゴシック" charset="0"/>
              </a:rPr>
              <a:t>        printf("PI estimated to %f.", 4.0*hits/trials);</a:t>
            </a:r>
          </a:p>
          <a:p>
            <a:pPr>
              <a:buFontTx/>
              <a:buNone/>
            </a:pPr>
            <a:r>
              <a:rPr lang="en-US" sz="2000" b="1">
                <a:latin typeface="Courier New" charset="0"/>
                <a:ea typeface="ＭＳ Ｐゴシック" charset="0"/>
                <a:cs typeface="ＭＳ Ｐゴシック" charset="0"/>
              </a:rPr>
              <a:t>      }</a:t>
            </a:r>
          </a:p>
          <a:p>
            <a:pPr>
              <a:buFontTx/>
              <a:buNone/>
            </a:pPr>
            <a:r>
              <a:rPr lang="en-US" sz="2000" b="1">
                <a:latin typeface="Courier New" charset="0"/>
                <a:ea typeface="ＭＳ Ｐゴシック" charset="0"/>
                <a:cs typeface="ＭＳ Ｐゴシック" charset="0"/>
              </a:rPr>
              <a:t>   }</a:t>
            </a:r>
          </a:p>
        </p:txBody>
      </p:sp>
      <p:sp>
        <p:nvSpPr>
          <p:cNvPr id="41993" name="Text Box 22"/>
          <p:cNvSpPr txBox="1">
            <a:spLocks noChangeArrowheads="1"/>
          </p:cNvSpPr>
          <p:nvPr/>
        </p:nvSpPr>
        <p:spPr bwMode="auto">
          <a:xfrm>
            <a:off x="5546725" y="1246188"/>
            <a:ext cx="3063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a:t>shared variable to record hits</a:t>
            </a:r>
          </a:p>
        </p:txBody>
      </p:sp>
      <p:sp>
        <p:nvSpPr>
          <p:cNvPr id="41994" name="Text Box 23"/>
          <p:cNvSpPr txBox="1">
            <a:spLocks noChangeArrowheads="1"/>
          </p:cNvSpPr>
          <p:nvPr/>
        </p:nvSpPr>
        <p:spPr bwMode="auto">
          <a:xfrm>
            <a:off x="5776913" y="2374900"/>
            <a:ext cx="28336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a:t>divide work up evenly</a:t>
            </a:r>
          </a:p>
        </p:txBody>
      </p:sp>
      <p:sp>
        <p:nvSpPr>
          <p:cNvPr id="41995" name="Text Box 24"/>
          <p:cNvSpPr txBox="1">
            <a:spLocks noChangeArrowheads="1"/>
          </p:cNvSpPr>
          <p:nvPr/>
        </p:nvSpPr>
        <p:spPr bwMode="auto">
          <a:xfrm>
            <a:off x="6065838" y="3863975"/>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a:t>accumulate hits</a:t>
            </a:r>
          </a:p>
        </p:txBody>
      </p:sp>
      <p:sp>
        <p:nvSpPr>
          <p:cNvPr id="41996" name="Text Box 26"/>
          <p:cNvSpPr txBox="1">
            <a:spLocks noChangeArrowheads="1"/>
          </p:cNvSpPr>
          <p:nvPr/>
        </p:nvSpPr>
        <p:spPr bwMode="auto">
          <a:xfrm>
            <a:off x="2454275" y="5487988"/>
            <a:ext cx="4967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a:t>What is the problem with this program?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and UPC Arrays</a:t>
            </a:r>
            <a:endParaRPr lang="en-US" dirty="0"/>
          </a:p>
        </p:txBody>
      </p:sp>
      <p:sp>
        <p:nvSpPr>
          <p:cNvPr id="3" name="Content Placeholder 2"/>
          <p:cNvSpPr>
            <a:spLocks noGrp="1"/>
          </p:cNvSpPr>
          <p:nvPr>
            <p:ph idx="1"/>
          </p:nvPr>
        </p:nvSpPr>
        <p:spPr>
          <a:xfrm>
            <a:off x="609600" y="914400"/>
            <a:ext cx="8001000" cy="5400453"/>
          </a:xfrm>
        </p:spPr>
        <p:txBody>
          <a:bodyPr/>
          <a:lstStyle/>
          <a:p>
            <a:r>
              <a:rPr lang="en-US" dirty="0" smtClean="0"/>
              <a:t>C/C++ arrays are limited in many ways</a:t>
            </a:r>
          </a:p>
          <a:p>
            <a:pPr lvl="1"/>
            <a:r>
              <a:rPr lang="en-US" dirty="0" smtClean="0"/>
              <a:t>Multidimensional arrays must specify sizes of all but first dimension as compile-time constants</a:t>
            </a:r>
          </a:p>
          <a:p>
            <a:pPr lvl="2"/>
            <a:r>
              <a:rPr lang="en-US" dirty="0" smtClean="0"/>
              <a:t>These sizes are part of the type, which makes it hard to write generic code</a:t>
            </a:r>
          </a:p>
          <a:p>
            <a:pPr lvl="1"/>
            <a:r>
              <a:rPr lang="en-US" dirty="0" smtClean="0"/>
              <a:t>Easy to get view of contiguous subset of an array, but non-contiguous view must be handled manually</a:t>
            </a:r>
          </a:p>
          <a:p>
            <a:r>
              <a:rPr lang="en-US" dirty="0"/>
              <a:t>UPC shared arrays have their own limitations</a:t>
            </a:r>
          </a:p>
          <a:p>
            <a:pPr lvl="1"/>
            <a:r>
              <a:rPr lang="en-US" dirty="0"/>
              <a:t>Can only be distributed in one </a:t>
            </a:r>
            <a:r>
              <a:rPr lang="en-US" dirty="0" smtClean="0"/>
              <a:t>dimension</a:t>
            </a:r>
          </a:p>
          <a:p>
            <a:pPr lvl="2"/>
            <a:r>
              <a:rPr lang="en-US" dirty="0" smtClean="0"/>
              <a:t>User </a:t>
            </a:r>
            <a:r>
              <a:rPr lang="en-US" dirty="0"/>
              <a:t>must manually linearize a multidimensional array, use a directory structure, or both</a:t>
            </a:r>
          </a:p>
          <a:p>
            <a:pPr lvl="1"/>
            <a:r>
              <a:rPr lang="en-US" dirty="0" smtClean="0"/>
              <a:t>Blocking </a:t>
            </a:r>
            <a:r>
              <a:rPr lang="en-US" dirty="0"/>
              <a:t>factor must be a compile-time constant</a:t>
            </a:r>
          </a:p>
          <a:p>
            <a:pPr lvl="1"/>
            <a:r>
              <a:rPr lang="en-US" b="1" dirty="0" err="1" smtClean="0">
                <a:latin typeface="Courier New" panose="02070309020205020404" pitchFamily="49" charset="0"/>
                <a:cs typeface="Courier New" panose="02070309020205020404" pitchFamily="49" charset="0"/>
              </a:rPr>
              <a:t>upc_memcpy</a:t>
            </a:r>
            <a:r>
              <a:rPr lang="en-US" dirty="0" smtClean="0"/>
              <a:t> </a:t>
            </a:r>
            <a:r>
              <a:rPr lang="en-US" dirty="0"/>
              <a:t>only supports contiguous source and </a:t>
            </a:r>
            <a:r>
              <a:rPr lang="en-US" dirty="0" smtClean="0"/>
              <a:t>destination</a:t>
            </a:r>
            <a:endParaRPr lang="en-US" dirty="0"/>
          </a:p>
        </p:txBody>
      </p:sp>
      <p:sp>
        <p:nvSpPr>
          <p:cNvPr id="4" name="Slide Number Placeholder 3"/>
          <p:cNvSpPr>
            <a:spLocks noGrp="1"/>
          </p:cNvSpPr>
          <p:nvPr>
            <p:ph type="sldNum" sz="quarter" idx="12"/>
          </p:nvPr>
        </p:nvSpPr>
        <p:spPr/>
        <p:txBody>
          <a:bodyPr/>
          <a:lstStyle/>
          <a:p>
            <a:fld id="{9905AD4E-FD4D-425F-93D7-624B8BEA695A}" type="slidenum">
              <a:rPr lang="en-US" smtClean="0"/>
              <a:t>180</a:t>
            </a:fld>
            <a:endParaRPr lang="en-US"/>
          </a:p>
        </p:txBody>
      </p:sp>
    </p:spTree>
    <p:extLst>
      <p:ext uri="{BB962C8B-B14F-4D97-AF65-F5344CB8AC3E}">
        <p14:creationId xmlns:p14="http://schemas.microsoft.com/office/powerpoint/2010/main" val="15556302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Ghost Zones</a:t>
            </a:r>
            <a:endParaRPr lang="en-US" dirty="0"/>
          </a:p>
        </p:txBody>
      </p:sp>
      <p:sp>
        <p:nvSpPr>
          <p:cNvPr id="3" name="Content Placeholder 2"/>
          <p:cNvSpPr>
            <a:spLocks noGrp="1"/>
          </p:cNvSpPr>
          <p:nvPr>
            <p:ph idx="1"/>
          </p:nvPr>
        </p:nvSpPr>
        <p:spPr>
          <a:xfrm>
            <a:off x="609600" y="914400"/>
            <a:ext cx="8001000" cy="3910814"/>
          </a:xfrm>
        </p:spPr>
        <p:txBody>
          <a:bodyPr/>
          <a:lstStyle/>
          <a:p>
            <a:r>
              <a:rPr lang="en-US" dirty="0"/>
              <a:t>Copying ghost zones</a:t>
            </a:r>
            <a:br>
              <a:rPr lang="en-US" dirty="0"/>
            </a:br>
            <a:r>
              <a:rPr lang="en-US" dirty="0"/>
              <a:t>requires manually packing/</a:t>
            </a:r>
            <a:br>
              <a:rPr lang="en-US" dirty="0"/>
            </a:br>
            <a:r>
              <a:rPr lang="en-US" dirty="0"/>
              <a:t>unpacking elements at</a:t>
            </a:r>
            <a:br>
              <a:rPr lang="en-US" dirty="0"/>
            </a:br>
            <a:r>
              <a:rPr lang="en-US" dirty="0"/>
              <a:t>source/destination</a:t>
            </a:r>
          </a:p>
          <a:p>
            <a:pPr lvl="1"/>
            <a:r>
              <a:rPr lang="en-US" dirty="0"/>
              <a:t>In effect, turns one-sided</a:t>
            </a:r>
            <a:br>
              <a:rPr lang="en-US" dirty="0"/>
            </a:br>
            <a:r>
              <a:rPr lang="en-US" dirty="0"/>
              <a:t>operation into two-sided</a:t>
            </a:r>
          </a:p>
          <a:p>
            <a:r>
              <a:rPr lang="en-US" dirty="0" err="1"/>
              <a:t>Strided</a:t>
            </a:r>
            <a:r>
              <a:rPr lang="en-US" dirty="0"/>
              <a:t> copy is not enough</a:t>
            </a:r>
            <a:br>
              <a:rPr lang="en-US" dirty="0"/>
            </a:br>
            <a:r>
              <a:rPr lang="en-US" dirty="0"/>
              <a:t>for ghost cell thickness &gt; 1</a:t>
            </a:r>
          </a:p>
          <a:p>
            <a:pPr lvl="1"/>
            <a:r>
              <a:rPr lang="en-US" dirty="0"/>
              <a:t>Need “side factors” to specify how many elements to skip at end of each </a:t>
            </a:r>
            <a:r>
              <a:rPr lang="en-US" dirty="0" smtClean="0"/>
              <a:t>dimension</a:t>
            </a:r>
            <a:endParaRPr lang="en-US" dirty="0"/>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181</a:t>
            </a:fld>
            <a:endParaRPr lang="en-US">
              <a:solidFill>
                <a:prstClr val="black"/>
              </a:solidFill>
            </a:endParaRPr>
          </a:p>
        </p:txBody>
      </p:sp>
      <p:grpSp>
        <p:nvGrpSpPr>
          <p:cNvPr id="5" name="Group 4"/>
          <p:cNvGrpSpPr/>
          <p:nvPr/>
        </p:nvGrpSpPr>
        <p:grpSpPr>
          <a:xfrm>
            <a:off x="5361557" y="1061696"/>
            <a:ext cx="2985247" cy="2736526"/>
            <a:chOff x="5701553" y="1759274"/>
            <a:chExt cx="2985247" cy="2736526"/>
          </a:xfrm>
        </p:grpSpPr>
        <p:cxnSp>
          <p:nvCxnSpPr>
            <p:cNvPr id="6" name="Straight Connector 5"/>
            <p:cNvCxnSpPr>
              <a:stCxn id="169" idx="6"/>
              <a:endCxn id="171" idx="2"/>
            </p:cNvCxnSpPr>
            <p:nvPr/>
          </p:nvCxnSpPr>
          <p:spPr>
            <a:xfrm flipV="1">
              <a:off x="5851482" y="1835306"/>
              <a:ext cx="258762" cy="0"/>
            </a:xfrm>
            <a:prstGeom prst="line">
              <a:avLst/>
            </a:prstGeom>
            <a:noFill/>
            <a:ln w="28575" cap="flat" cmpd="sng" algn="ctr">
              <a:solidFill>
                <a:srgbClr val="808080"/>
              </a:solidFill>
              <a:prstDash val="solid"/>
            </a:ln>
            <a:effectLst/>
          </p:spPr>
        </p:cxnSp>
        <p:cxnSp>
          <p:nvCxnSpPr>
            <p:cNvPr id="7" name="Straight Connector 6"/>
            <p:cNvCxnSpPr>
              <a:stCxn id="171" idx="6"/>
              <a:endCxn id="173" idx="2"/>
            </p:cNvCxnSpPr>
            <p:nvPr/>
          </p:nvCxnSpPr>
          <p:spPr>
            <a:xfrm>
              <a:off x="6261057" y="1835306"/>
              <a:ext cx="258762" cy="0"/>
            </a:xfrm>
            <a:prstGeom prst="line">
              <a:avLst/>
            </a:prstGeom>
            <a:noFill/>
            <a:ln w="28575" cap="flat" cmpd="sng" algn="ctr">
              <a:solidFill>
                <a:srgbClr val="808080"/>
              </a:solidFill>
              <a:prstDash val="solid"/>
            </a:ln>
            <a:effectLst/>
          </p:spPr>
        </p:cxnSp>
        <p:cxnSp>
          <p:nvCxnSpPr>
            <p:cNvPr id="8" name="Straight Connector 7"/>
            <p:cNvCxnSpPr>
              <a:stCxn id="173" idx="6"/>
              <a:endCxn id="175" idx="2"/>
            </p:cNvCxnSpPr>
            <p:nvPr/>
          </p:nvCxnSpPr>
          <p:spPr>
            <a:xfrm flipV="1">
              <a:off x="6670632" y="1835306"/>
              <a:ext cx="250825" cy="0"/>
            </a:xfrm>
            <a:prstGeom prst="line">
              <a:avLst/>
            </a:prstGeom>
            <a:noFill/>
            <a:ln w="28575" cap="flat" cmpd="sng" algn="ctr">
              <a:solidFill>
                <a:srgbClr val="808080"/>
              </a:solidFill>
              <a:prstDash val="solid"/>
            </a:ln>
            <a:effectLst/>
          </p:spPr>
        </p:cxnSp>
        <p:cxnSp>
          <p:nvCxnSpPr>
            <p:cNvPr id="9" name="Straight Connector 8"/>
            <p:cNvCxnSpPr>
              <a:stCxn id="175" idx="6"/>
              <a:endCxn id="161" idx="2"/>
            </p:cNvCxnSpPr>
            <p:nvPr/>
          </p:nvCxnSpPr>
          <p:spPr>
            <a:xfrm>
              <a:off x="7070682" y="1835306"/>
              <a:ext cx="254000" cy="0"/>
            </a:xfrm>
            <a:prstGeom prst="line">
              <a:avLst/>
            </a:prstGeom>
            <a:noFill/>
            <a:ln w="28575" cap="flat" cmpd="sng" algn="ctr">
              <a:solidFill>
                <a:srgbClr val="808080"/>
              </a:solidFill>
              <a:prstDash val="solid"/>
            </a:ln>
            <a:effectLst/>
          </p:spPr>
        </p:cxnSp>
        <p:cxnSp>
          <p:nvCxnSpPr>
            <p:cNvPr id="10" name="Straight Connector 9"/>
            <p:cNvCxnSpPr>
              <a:stCxn id="161" idx="6"/>
              <a:endCxn id="121" idx="2"/>
            </p:cNvCxnSpPr>
            <p:nvPr/>
          </p:nvCxnSpPr>
          <p:spPr>
            <a:xfrm flipV="1">
              <a:off x="7475494" y="1835306"/>
              <a:ext cx="249238" cy="0"/>
            </a:xfrm>
            <a:prstGeom prst="line">
              <a:avLst/>
            </a:prstGeom>
            <a:noFill/>
            <a:ln w="28575" cap="flat" cmpd="sng" algn="ctr">
              <a:solidFill>
                <a:srgbClr val="808080"/>
              </a:solidFill>
              <a:prstDash val="solid"/>
            </a:ln>
            <a:effectLst/>
          </p:spPr>
        </p:cxnSp>
        <p:cxnSp>
          <p:nvCxnSpPr>
            <p:cNvPr id="11" name="Straight Connector 10"/>
            <p:cNvCxnSpPr>
              <a:stCxn id="121" idx="6"/>
              <a:endCxn id="123" idx="2"/>
            </p:cNvCxnSpPr>
            <p:nvPr/>
          </p:nvCxnSpPr>
          <p:spPr>
            <a:xfrm>
              <a:off x="7875544" y="1835306"/>
              <a:ext cx="258763" cy="0"/>
            </a:xfrm>
            <a:prstGeom prst="line">
              <a:avLst/>
            </a:prstGeom>
            <a:noFill/>
            <a:ln w="28575" cap="flat" cmpd="sng" algn="ctr">
              <a:solidFill>
                <a:srgbClr val="808080"/>
              </a:solidFill>
              <a:prstDash val="solid"/>
            </a:ln>
            <a:effectLst/>
          </p:spPr>
        </p:cxnSp>
        <p:cxnSp>
          <p:nvCxnSpPr>
            <p:cNvPr id="12" name="Straight Connector 11"/>
            <p:cNvCxnSpPr>
              <a:stCxn id="123" idx="6"/>
              <a:endCxn id="125" idx="2"/>
            </p:cNvCxnSpPr>
            <p:nvPr/>
          </p:nvCxnSpPr>
          <p:spPr>
            <a:xfrm flipV="1">
              <a:off x="8285119" y="1835306"/>
              <a:ext cx="250825" cy="0"/>
            </a:xfrm>
            <a:prstGeom prst="line">
              <a:avLst/>
            </a:prstGeom>
            <a:noFill/>
            <a:ln w="28575" cap="flat" cmpd="sng" algn="ctr">
              <a:solidFill>
                <a:srgbClr val="808080"/>
              </a:solidFill>
              <a:prstDash val="solid"/>
            </a:ln>
            <a:effectLst/>
          </p:spPr>
        </p:cxnSp>
        <p:cxnSp>
          <p:nvCxnSpPr>
            <p:cNvPr id="13" name="Straight Connector 12"/>
            <p:cNvCxnSpPr>
              <a:stCxn id="170" idx="6"/>
              <a:endCxn id="172" idx="2"/>
            </p:cNvCxnSpPr>
            <p:nvPr/>
          </p:nvCxnSpPr>
          <p:spPr>
            <a:xfrm flipV="1">
              <a:off x="5851482" y="2198844"/>
              <a:ext cx="258762" cy="0"/>
            </a:xfrm>
            <a:prstGeom prst="line">
              <a:avLst/>
            </a:prstGeom>
            <a:noFill/>
            <a:ln w="28575" cap="flat" cmpd="sng" algn="ctr">
              <a:solidFill>
                <a:srgbClr val="808080"/>
              </a:solidFill>
              <a:prstDash val="solid"/>
            </a:ln>
            <a:effectLst/>
          </p:spPr>
        </p:cxnSp>
        <p:cxnSp>
          <p:nvCxnSpPr>
            <p:cNvPr id="14" name="Straight Connector 13"/>
            <p:cNvCxnSpPr>
              <a:stCxn id="172" idx="6"/>
              <a:endCxn id="174" idx="2"/>
            </p:cNvCxnSpPr>
            <p:nvPr/>
          </p:nvCxnSpPr>
          <p:spPr>
            <a:xfrm>
              <a:off x="6261057" y="2198844"/>
              <a:ext cx="258762" cy="0"/>
            </a:xfrm>
            <a:prstGeom prst="line">
              <a:avLst/>
            </a:prstGeom>
            <a:noFill/>
            <a:ln w="28575" cap="flat" cmpd="sng" algn="ctr">
              <a:solidFill>
                <a:srgbClr val="808080"/>
              </a:solidFill>
              <a:prstDash val="solid"/>
            </a:ln>
            <a:effectLst/>
          </p:spPr>
        </p:cxnSp>
        <p:cxnSp>
          <p:nvCxnSpPr>
            <p:cNvPr id="15" name="Straight Connector 14"/>
            <p:cNvCxnSpPr>
              <a:stCxn id="174" idx="6"/>
              <a:endCxn id="176" idx="2"/>
            </p:cNvCxnSpPr>
            <p:nvPr/>
          </p:nvCxnSpPr>
          <p:spPr>
            <a:xfrm flipV="1">
              <a:off x="6670632" y="2198844"/>
              <a:ext cx="250825" cy="0"/>
            </a:xfrm>
            <a:prstGeom prst="line">
              <a:avLst/>
            </a:prstGeom>
            <a:noFill/>
            <a:ln w="28575" cap="flat" cmpd="sng" algn="ctr">
              <a:solidFill>
                <a:srgbClr val="808080"/>
              </a:solidFill>
              <a:prstDash val="solid"/>
            </a:ln>
            <a:effectLst/>
          </p:spPr>
        </p:cxnSp>
        <p:cxnSp>
          <p:nvCxnSpPr>
            <p:cNvPr id="16" name="Straight Connector 15"/>
            <p:cNvCxnSpPr>
              <a:stCxn id="176" idx="6"/>
              <a:endCxn id="162" idx="2"/>
            </p:cNvCxnSpPr>
            <p:nvPr/>
          </p:nvCxnSpPr>
          <p:spPr>
            <a:xfrm>
              <a:off x="7070682" y="2198844"/>
              <a:ext cx="254000" cy="0"/>
            </a:xfrm>
            <a:prstGeom prst="line">
              <a:avLst/>
            </a:prstGeom>
            <a:noFill/>
            <a:ln w="28575" cap="flat" cmpd="sng" algn="ctr">
              <a:solidFill>
                <a:srgbClr val="808080"/>
              </a:solidFill>
              <a:prstDash val="solid"/>
            </a:ln>
            <a:effectLst/>
          </p:spPr>
        </p:cxnSp>
        <p:cxnSp>
          <p:nvCxnSpPr>
            <p:cNvPr id="17" name="Straight Connector 16"/>
            <p:cNvCxnSpPr>
              <a:stCxn id="122" idx="2"/>
              <a:endCxn id="162" idx="6"/>
            </p:cNvCxnSpPr>
            <p:nvPr/>
          </p:nvCxnSpPr>
          <p:spPr>
            <a:xfrm flipH="1">
              <a:off x="7475494" y="2198844"/>
              <a:ext cx="249238" cy="0"/>
            </a:xfrm>
            <a:prstGeom prst="line">
              <a:avLst/>
            </a:prstGeom>
            <a:noFill/>
            <a:ln w="28575" cap="flat" cmpd="sng" algn="ctr">
              <a:solidFill>
                <a:srgbClr val="808080"/>
              </a:solidFill>
              <a:prstDash val="solid"/>
            </a:ln>
            <a:effectLst/>
          </p:spPr>
        </p:cxnSp>
        <p:cxnSp>
          <p:nvCxnSpPr>
            <p:cNvPr id="18" name="Straight Connector 17"/>
            <p:cNvCxnSpPr>
              <a:stCxn id="122" idx="6"/>
              <a:endCxn id="124" idx="2"/>
            </p:cNvCxnSpPr>
            <p:nvPr/>
          </p:nvCxnSpPr>
          <p:spPr>
            <a:xfrm>
              <a:off x="7875544" y="2198844"/>
              <a:ext cx="258763" cy="0"/>
            </a:xfrm>
            <a:prstGeom prst="line">
              <a:avLst/>
            </a:prstGeom>
            <a:noFill/>
            <a:ln w="28575" cap="flat" cmpd="sng" algn="ctr">
              <a:solidFill>
                <a:srgbClr val="808080"/>
              </a:solidFill>
              <a:prstDash val="solid"/>
            </a:ln>
            <a:effectLst/>
          </p:spPr>
        </p:cxnSp>
        <p:cxnSp>
          <p:nvCxnSpPr>
            <p:cNvPr id="19" name="Straight Connector 18"/>
            <p:cNvCxnSpPr>
              <a:stCxn id="126" idx="2"/>
              <a:endCxn id="124" idx="6"/>
            </p:cNvCxnSpPr>
            <p:nvPr/>
          </p:nvCxnSpPr>
          <p:spPr>
            <a:xfrm flipH="1">
              <a:off x="8285119" y="2198844"/>
              <a:ext cx="250825" cy="0"/>
            </a:xfrm>
            <a:prstGeom prst="line">
              <a:avLst/>
            </a:prstGeom>
            <a:noFill/>
            <a:ln w="28575" cap="flat" cmpd="sng" algn="ctr">
              <a:solidFill>
                <a:srgbClr val="808080"/>
              </a:solidFill>
              <a:prstDash val="solid"/>
            </a:ln>
            <a:effectLst/>
          </p:spPr>
        </p:cxnSp>
        <p:cxnSp>
          <p:nvCxnSpPr>
            <p:cNvPr id="20" name="Straight Connector 19"/>
            <p:cNvCxnSpPr>
              <a:stCxn id="169" idx="4"/>
              <a:endCxn id="170" idx="0"/>
            </p:cNvCxnSpPr>
            <p:nvPr/>
          </p:nvCxnSpPr>
          <p:spPr>
            <a:xfrm>
              <a:off x="5776869" y="1909919"/>
              <a:ext cx="0" cy="214312"/>
            </a:xfrm>
            <a:prstGeom prst="line">
              <a:avLst/>
            </a:prstGeom>
            <a:noFill/>
            <a:ln w="28575" cap="flat" cmpd="sng" algn="ctr">
              <a:solidFill>
                <a:srgbClr val="808080"/>
              </a:solidFill>
              <a:prstDash val="solid"/>
            </a:ln>
            <a:effectLst/>
          </p:spPr>
        </p:cxnSp>
        <p:cxnSp>
          <p:nvCxnSpPr>
            <p:cNvPr id="21" name="Straight Connector 20"/>
            <p:cNvCxnSpPr>
              <a:stCxn id="171" idx="4"/>
              <a:endCxn id="172" idx="0"/>
            </p:cNvCxnSpPr>
            <p:nvPr/>
          </p:nvCxnSpPr>
          <p:spPr>
            <a:xfrm>
              <a:off x="6184857" y="1909919"/>
              <a:ext cx="0" cy="214312"/>
            </a:xfrm>
            <a:prstGeom prst="line">
              <a:avLst/>
            </a:prstGeom>
            <a:noFill/>
            <a:ln w="28575" cap="flat" cmpd="sng" algn="ctr">
              <a:solidFill>
                <a:srgbClr val="808080"/>
              </a:solidFill>
              <a:prstDash val="solid"/>
            </a:ln>
            <a:effectLst/>
          </p:spPr>
        </p:cxnSp>
        <p:cxnSp>
          <p:nvCxnSpPr>
            <p:cNvPr id="22" name="Straight Connector 21"/>
            <p:cNvCxnSpPr>
              <a:stCxn id="173" idx="4"/>
              <a:endCxn id="174" idx="0"/>
            </p:cNvCxnSpPr>
            <p:nvPr/>
          </p:nvCxnSpPr>
          <p:spPr>
            <a:xfrm>
              <a:off x="6594432" y="1909919"/>
              <a:ext cx="0" cy="214312"/>
            </a:xfrm>
            <a:prstGeom prst="line">
              <a:avLst/>
            </a:prstGeom>
            <a:noFill/>
            <a:ln w="28575" cap="flat" cmpd="sng" algn="ctr">
              <a:solidFill>
                <a:srgbClr val="808080"/>
              </a:solidFill>
              <a:prstDash val="solid"/>
            </a:ln>
            <a:effectLst/>
          </p:spPr>
        </p:cxnSp>
        <p:cxnSp>
          <p:nvCxnSpPr>
            <p:cNvPr id="23" name="Straight Connector 22"/>
            <p:cNvCxnSpPr>
              <a:stCxn id="175" idx="4"/>
              <a:endCxn id="176" idx="0"/>
            </p:cNvCxnSpPr>
            <p:nvPr/>
          </p:nvCxnSpPr>
          <p:spPr>
            <a:xfrm>
              <a:off x="6996069" y="1909919"/>
              <a:ext cx="0" cy="214312"/>
            </a:xfrm>
            <a:prstGeom prst="line">
              <a:avLst/>
            </a:prstGeom>
            <a:noFill/>
            <a:ln w="28575" cap="flat" cmpd="sng" algn="ctr">
              <a:solidFill>
                <a:srgbClr val="808080"/>
              </a:solidFill>
              <a:prstDash val="solid"/>
            </a:ln>
            <a:effectLst/>
          </p:spPr>
        </p:cxnSp>
        <p:cxnSp>
          <p:nvCxnSpPr>
            <p:cNvPr id="24" name="Straight Connector 23"/>
            <p:cNvCxnSpPr>
              <a:stCxn id="161" idx="4"/>
              <a:endCxn id="162" idx="0"/>
            </p:cNvCxnSpPr>
            <p:nvPr/>
          </p:nvCxnSpPr>
          <p:spPr>
            <a:xfrm>
              <a:off x="7399294" y="1909919"/>
              <a:ext cx="0" cy="214312"/>
            </a:xfrm>
            <a:prstGeom prst="line">
              <a:avLst/>
            </a:prstGeom>
            <a:noFill/>
            <a:ln w="28575" cap="flat" cmpd="sng" algn="ctr">
              <a:solidFill>
                <a:srgbClr val="808080"/>
              </a:solidFill>
              <a:prstDash val="solid"/>
            </a:ln>
            <a:effectLst/>
          </p:spPr>
        </p:cxnSp>
        <p:cxnSp>
          <p:nvCxnSpPr>
            <p:cNvPr id="25" name="Straight Connector 24"/>
            <p:cNvCxnSpPr>
              <a:stCxn id="121" idx="4"/>
              <a:endCxn id="122" idx="0"/>
            </p:cNvCxnSpPr>
            <p:nvPr/>
          </p:nvCxnSpPr>
          <p:spPr>
            <a:xfrm>
              <a:off x="7800932" y="1909919"/>
              <a:ext cx="0" cy="214312"/>
            </a:xfrm>
            <a:prstGeom prst="line">
              <a:avLst/>
            </a:prstGeom>
            <a:noFill/>
            <a:ln w="28575" cap="flat" cmpd="sng" algn="ctr">
              <a:solidFill>
                <a:srgbClr val="808080"/>
              </a:solidFill>
              <a:prstDash val="solid"/>
            </a:ln>
            <a:effectLst/>
          </p:spPr>
        </p:cxnSp>
        <p:cxnSp>
          <p:nvCxnSpPr>
            <p:cNvPr id="26" name="Straight Connector 25"/>
            <p:cNvCxnSpPr>
              <a:stCxn id="123" idx="4"/>
              <a:endCxn id="124" idx="0"/>
            </p:cNvCxnSpPr>
            <p:nvPr/>
          </p:nvCxnSpPr>
          <p:spPr>
            <a:xfrm>
              <a:off x="8210507" y="1909919"/>
              <a:ext cx="0" cy="214312"/>
            </a:xfrm>
            <a:prstGeom prst="line">
              <a:avLst/>
            </a:prstGeom>
            <a:noFill/>
            <a:ln w="28575" cap="flat" cmpd="sng" algn="ctr">
              <a:solidFill>
                <a:srgbClr val="808080"/>
              </a:solidFill>
              <a:prstDash val="solid"/>
            </a:ln>
            <a:effectLst/>
          </p:spPr>
        </p:cxnSp>
        <p:cxnSp>
          <p:nvCxnSpPr>
            <p:cNvPr id="27" name="Straight Connector 26"/>
            <p:cNvCxnSpPr>
              <a:stCxn id="125" idx="4"/>
              <a:endCxn id="126" idx="0"/>
            </p:cNvCxnSpPr>
            <p:nvPr/>
          </p:nvCxnSpPr>
          <p:spPr>
            <a:xfrm>
              <a:off x="8612144" y="1909919"/>
              <a:ext cx="0" cy="214312"/>
            </a:xfrm>
            <a:prstGeom prst="line">
              <a:avLst/>
            </a:prstGeom>
            <a:noFill/>
            <a:ln w="28575" cap="flat" cmpd="sng" algn="ctr">
              <a:solidFill>
                <a:srgbClr val="808080"/>
              </a:solidFill>
              <a:prstDash val="solid"/>
            </a:ln>
            <a:effectLst/>
          </p:spPr>
        </p:cxnSp>
        <p:cxnSp>
          <p:nvCxnSpPr>
            <p:cNvPr id="28" name="Straight Connector 27"/>
            <p:cNvCxnSpPr>
              <a:stCxn id="177" idx="6"/>
              <a:endCxn id="179" idx="2"/>
            </p:cNvCxnSpPr>
            <p:nvPr/>
          </p:nvCxnSpPr>
          <p:spPr>
            <a:xfrm flipV="1">
              <a:off x="5851482" y="2571906"/>
              <a:ext cx="258762" cy="0"/>
            </a:xfrm>
            <a:prstGeom prst="line">
              <a:avLst/>
            </a:prstGeom>
            <a:noFill/>
            <a:ln w="28575" cap="flat" cmpd="sng" algn="ctr">
              <a:solidFill>
                <a:srgbClr val="808080"/>
              </a:solidFill>
              <a:prstDash val="solid"/>
            </a:ln>
            <a:effectLst/>
          </p:spPr>
        </p:cxnSp>
        <p:cxnSp>
          <p:nvCxnSpPr>
            <p:cNvPr id="29" name="Straight Connector 28"/>
            <p:cNvCxnSpPr>
              <a:stCxn id="179" idx="6"/>
              <a:endCxn id="181" idx="2"/>
            </p:cNvCxnSpPr>
            <p:nvPr/>
          </p:nvCxnSpPr>
          <p:spPr>
            <a:xfrm>
              <a:off x="6261057" y="2571906"/>
              <a:ext cx="258762" cy="0"/>
            </a:xfrm>
            <a:prstGeom prst="line">
              <a:avLst/>
            </a:prstGeom>
            <a:noFill/>
            <a:ln w="28575" cap="flat" cmpd="sng" algn="ctr">
              <a:solidFill>
                <a:srgbClr val="808080"/>
              </a:solidFill>
              <a:prstDash val="solid"/>
            </a:ln>
            <a:effectLst/>
          </p:spPr>
        </p:cxnSp>
        <p:cxnSp>
          <p:nvCxnSpPr>
            <p:cNvPr id="30" name="Straight Connector 29"/>
            <p:cNvCxnSpPr>
              <a:stCxn id="181" idx="6"/>
              <a:endCxn id="183" idx="2"/>
            </p:cNvCxnSpPr>
            <p:nvPr/>
          </p:nvCxnSpPr>
          <p:spPr>
            <a:xfrm flipV="1">
              <a:off x="6670632" y="2571906"/>
              <a:ext cx="250825" cy="0"/>
            </a:xfrm>
            <a:prstGeom prst="line">
              <a:avLst/>
            </a:prstGeom>
            <a:noFill/>
            <a:ln w="28575" cap="flat" cmpd="sng" algn="ctr">
              <a:solidFill>
                <a:srgbClr val="808080"/>
              </a:solidFill>
              <a:prstDash val="solid"/>
            </a:ln>
            <a:effectLst/>
          </p:spPr>
        </p:cxnSp>
        <p:cxnSp>
          <p:nvCxnSpPr>
            <p:cNvPr id="31" name="Straight Connector 30"/>
            <p:cNvCxnSpPr>
              <a:stCxn id="183" idx="6"/>
              <a:endCxn id="163" idx="2"/>
            </p:cNvCxnSpPr>
            <p:nvPr/>
          </p:nvCxnSpPr>
          <p:spPr>
            <a:xfrm>
              <a:off x="7070682" y="2571906"/>
              <a:ext cx="254000" cy="0"/>
            </a:xfrm>
            <a:prstGeom prst="line">
              <a:avLst/>
            </a:prstGeom>
            <a:noFill/>
            <a:ln w="28575" cap="flat" cmpd="sng" algn="ctr">
              <a:solidFill>
                <a:srgbClr val="808080"/>
              </a:solidFill>
              <a:prstDash val="solid"/>
            </a:ln>
            <a:effectLst/>
          </p:spPr>
        </p:cxnSp>
        <p:cxnSp>
          <p:nvCxnSpPr>
            <p:cNvPr id="32" name="Straight Connector 31"/>
            <p:cNvCxnSpPr>
              <a:stCxn id="163" idx="6"/>
              <a:endCxn id="127" idx="2"/>
            </p:cNvCxnSpPr>
            <p:nvPr/>
          </p:nvCxnSpPr>
          <p:spPr>
            <a:xfrm flipV="1">
              <a:off x="7475494" y="2571906"/>
              <a:ext cx="249238" cy="0"/>
            </a:xfrm>
            <a:prstGeom prst="line">
              <a:avLst/>
            </a:prstGeom>
            <a:noFill/>
            <a:ln w="28575" cap="flat" cmpd="sng" algn="ctr">
              <a:solidFill>
                <a:srgbClr val="808080"/>
              </a:solidFill>
              <a:prstDash val="solid"/>
            </a:ln>
            <a:effectLst/>
          </p:spPr>
        </p:cxnSp>
        <p:cxnSp>
          <p:nvCxnSpPr>
            <p:cNvPr id="33" name="Straight Connector 32"/>
            <p:cNvCxnSpPr>
              <a:stCxn id="127" idx="6"/>
              <a:endCxn id="129" idx="2"/>
            </p:cNvCxnSpPr>
            <p:nvPr/>
          </p:nvCxnSpPr>
          <p:spPr>
            <a:xfrm>
              <a:off x="7875544" y="2571906"/>
              <a:ext cx="258763" cy="0"/>
            </a:xfrm>
            <a:prstGeom prst="line">
              <a:avLst/>
            </a:prstGeom>
            <a:noFill/>
            <a:ln w="28575" cap="flat" cmpd="sng" algn="ctr">
              <a:solidFill>
                <a:srgbClr val="808080"/>
              </a:solidFill>
              <a:prstDash val="solid"/>
            </a:ln>
            <a:effectLst/>
          </p:spPr>
        </p:cxnSp>
        <p:cxnSp>
          <p:nvCxnSpPr>
            <p:cNvPr id="34" name="Straight Connector 33"/>
            <p:cNvCxnSpPr>
              <a:stCxn id="129" idx="6"/>
              <a:endCxn id="131" idx="2"/>
            </p:cNvCxnSpPr>
            <p:nvPr/>
          </p:nvCxnSpPr>
          <p:spPr>
            <a:xfrm flipV="1">
              <a:off x="8285119" y="2571906"/>
              <a:ext cx="250825" cy="0"/>
            </a:xfrm>
            <a:prstGeom prst="line">
              <a:avLst/>
            </a:prstGeom>
            <a:noFill/>
            <a:ln w="28575" cap="flat" cmpd="sng" algn="ctr">
              <a:solidFill>
                <a:srgbClr val="808080"/>
              </a:solidFill>
              <a:prstDash val="solid"/>
            </a:ln>
            <a:effectLst/>
          </p:spPr>
        </p:cxnSp>
        <p:cxnSp>
          <p:nvCxnSpPr>
            <p:cNvPr id="35" name="Straight Connector 34"/>
            <p:cNvCxnSpPr>
              <a:stCxn id="178" idx="6"/>
              <a:endCxn id="180" idx="2"/>
            </p:cNvCxnSpPr>
            <p:nvPr/>
          </p:nvCxnSpPr>
          <p:spPr>
            <a:xfrm flipV="1">
              <a:off x="5851482" y="2937031"/>
              <a:ext cx="258762" cy="0"/>
            </a:xfrm>
            <a:prstGeom prst="line">
              <a:avLst/>
            </a:prstGeom>
            <a:noFill/>
            <a:ln w="28575" cap="flat" cmpd="sng" algn="ctr">
              <a:solidFill>
                <a:srgbClr val="808080"/>
              </a:solidFill>
              <a:prstDash val="solid"/>
            </a:ln>
            <a:effectLst/>
          </p:spPr>
        </p:cxnSp>
        <p:cxnSp>
          <p:nvCxnSpPr>
            <p:cNvPr id="36" name="Straight Connector 35"/>
            <p:cNvCxnSpPr>
              <a:stCxn id="180" idx="6"/>
              <a:endCxn id="182" idx="2"/>
            </p:cNvCxnSpPr>
            <p:nvPr/>
          </p:nvCxnSpPr>
          <p:spPr>
            <a:xfrm>
              <a:off x="6261057" y="2937031"/>
              <a:ext cx="258762" cy="0"/>
            </a:xfrm>
            <a:prstGeom prst="line">
              <a:avLst/>
            </a:prstGeom>
            <a:noFill/>
            <a:ln w="28575" cap="flat" cmpd="sng" algn="ctr">
              <a:solidFill>
                <a:srgbClr val="808080"/>
              </a:solidFill>
              <a:prstDash val="solid"/>
            </a:ln>
            <a:effectLst/>
          </p:spPr>
        </p:cxnSp>
        <p:cxnSp>
          <p:nvCxnSpPr>
            <p:cNvPr id="37" name="Straight Connector 36"/>
            <p:cNvCxnSpPr>
              <a:stCxn id="182" idx="6"/>
              <a:endCxn id="184" idx="2"/>
            </p:cNvCxnSpPr>
            <p:nvPr/>
          </p:nvCxnSpPr>
          <p:spPr>
            <a:xfrm flipV="1">
              <a:off x="6670632" y="2937031"/>
              <a:ext cx="250825" cy="0"/>
            </a:xfrm>
            <a:prstGeom prst="line">
              <a:avLst/>
            </a:prstGeom>
            <a:noFill/>
            <a:ln w="28575" cap="flat" cmpd="sng" algn="ctr">
              <a:solidFill>
                <a:srgbClr val="808080"/>
              </a:solidFill>
              <a:prstDash val="solid"/>
            </a:ln>
            <a:effectLst/>
          </p:spPr>
        </p:cxnSp>
        <p:cxnSp>
          <p:nvCxnSpPr>
            <p:cNvPr id="38" name="Straight Connector 37"/>
            <p:cNvCxnSpPr>
              <a:stCxn id="184" idx="6"/>
              <a:endCxn id="164" idx="2"/>
            </p:cNvCxnSpPr>
            <p:nvPr/>
          </p:nvCxnSpPr>
          <p:spPr>
            <a:xfrm>
              <a:off x="7070682" y="2937031"/>
              <a:ext cx="254000" cy="0"/>
            </a:xfrm>
            <a:prstGeom prst="line">
              <a:avLst/>
            </a:prstGeom>
            <a:noFill/>
            <a:ln w="28575" cap="flat" cmpd="sng" algn="ctr">
              <a:solidFill>
                <a:srgbClr val="808080"/>
              </a:solidFill>
              <a:prstDash val="solid"/>
            </a:ln>
            <a:effectLst/>
          </p:spPr>
        </p:cxnSp>
        <p:cxnSp>
          <p:nvCxnSpPr>
            <p:cNvPr id="39" name="Straight Connector 38"/>
            <p:cNvCxnSpPr>
              <a:stCxn id="128" idx="2"/>
              <a:endCxn id="164" idx="6"/>
            </p:cNvCxnSpPr>
            <p:nvPr/>
          </p:nvCxnSpPr>
          <p:spPr>
            <a:xfrm flipH="1">
              <a:off x="7475494" y="2937031"/>
              <a:ext cx="249238" cy="0"/>
            </a:xfrm>
            <a:prstGeom prst="line">
              <a:avLst/>
            </a:prstGeom>
            <a:noFill/>
            <a:ln w="28575" cap="flat" cmpd="sng" algn="ctr">
              <a:solidFill>
                <a:srgbClr val="808080"/>
              </a:solidFill>
              <a:prstDash val="solid"/>
            </a:ln>
            <a:effectLst/>
          </p:spPr>
        </p:cxnSp>
        <p:cxnSp>
          <p:nvCxnSpPr>
            <p:cNvPr id="40" name="Straight Connector 39"/>
            <p:cNvCxnSpPr>
              <a:stCxn id="128" idx="6"/>
              <a:endCxn id="130" idx="2"/>
            </p:cNvCxnSpPr>
            <p:nvPr/>
          </p:nvCxnSpPr>
          <p:spPr>
            <a:xfrm>
              <a:off x="7875544" y="2937031"/>
              <a:ext cx="258763" cy="0"/>
            </a:xfrm>
            <a:prstGeom prst="line">
              <a:avLst/>
            </a:prstGeom>
            <a:noFill/>
            <a:ln w="28575" cap="flat" cmpd="sng" algn="ctr">
              <a:solidFill>
                <a:srgbClr val="808080"/>
              </a:solidFill>
              <a:prstDash val="solid"/>
            </a:ln>
            <a:effectLst/>
          </p:spPr>
        </p:cxnSp>
        <p:cxnSp>
          <p:nvCxnSpPr>
            <p:cNvPr id="41" name="Straight Connector 40"/>
            <p:cNvCxnSpPr>
              <a:stCxn id="132" idx="2"/>
              <a:endCxn id="130" idx="6"/>
            </p:cNvCxnSpPr>
            <p:nvPr/>
          </p:nvCxnSpPr>
          <p:spPr>
            <a:xfrm flipH="1">
              <a:off x="8285119" y="2937031"/>
              <a:ext cx="250825" cy="0"/>
            </a:xfrm>
            <a:prstGeom prst="line">
              <a:avLst/>
            </a:prstGeom>
            <a:noFill/>
            <a:ln w="28575" cap="flat" cmpd="sng" algn="ctr">
              <a:solidFill>
                <a:srgbClr val="808080"/>
              </a:solidFill>
              <a:prstDash val="solid"/>
            </a:ln>
            <a:effectLst/>
          </p:spPr>
        </p:cxnSp>
        <p:cxnSp>
          <p:nvCxnSpPr>
            <p:cNvPr id="42" name="Straight Connector 41"/>
            <p:cNvCxnSpPr>
              <a:stCxn id="177" idx="4"/>
              <a:endCxn id="178" idx="0"/>
            </p:cNvCxnSpPr>
            <p:nvPr/>
          </p:nvCxnSpPr>
          <p:spPr>
            <a:xfrm>
              <a:off x="5776869" y="2648106"/>
              <a:ext cx="0" cy="212725"/>
            </a:xfrm>
            <a:prstGeom prst="line">
              <a:avLst/>
            </a:prstGeom>
            <a:noFill/>
            <a:ln w="28575" cap="flat" cmpd="sng" algn="ctr">
              <a:solidFill>
                <a:srgbClr val="808080"/>
              </a:solidFill>
              <a:prstDash val="solid"/>
            </a:ln>
            <a:effectLst/>
          </p:spPr>
        </p:cxnSp>
        <p:cxnSp>
          <p:nvCxnSpPr>
            <p:cNvPr id="43" name="Straight Connector 42"/>
            <p:cNvCxnSpPr>
              <a:stCxn id="179" idx="4"/>
              <a:endCxn id="180" idx="0"/>
            </p:cNvCxnSpPr>
            <p:nvPr/>
          </p:nvCxnSpPr>
          <p:spPr>
            <a:xfrm>
              <a:off x="6184857" y="2648106"/>
              <a:ext cx="0" cy="212725"/>
            </a:xfrm>
            <a:prstGeom prst="line">
              <a:avLst/>
            </a:prstGeom>
            <a:noFill/>
            <a:ln w="28575" cap="flat" cmpd="sng" algn="ctr">
              <a:solidFill>
                <a:srgbClr val="808080"/>
              </a:solidFill>
              <a:prstDash val="solid"/>
            </a:ln>
            <a:effectLst/>
          </p:spPr>
        </p:cxnSp>
        <p:cxnSp>
          <p:nvCxnSpPr>
            <p:cNvPr id="44" name="Straight Connector 43"/>
            <p:cNvCxnSpPr>
              <a:stCxn id="181" idx="4"/>
              <a:endCxn id="182" idx="0"/>
            </p:cNvCxnSpPr>
            <p:nvPr/>
          </p:nvCxnSpPr>
          <p:spPr>
            <a:xfrm>
              <a:off x="6594432" y="2648106"/>
              <a:ext cx="0" cy="212725"/>
            </a:xfrm>
            <a:prstGeom prst="line">
              <a:avLst/>
            </a:prstGeom>
            <a:noFill/>
            <a:ln w="28575" cap="flat" cmpd="sng" algn="ctr">
              <a:solidFill>
                <a:srgbClr val="808080"/>
              </a:solidFill>
              <a:prstDash val="solid"/>
            </a:ln>
            <a:effectLst/>
          </p:spPr>
        </p:cxnSp>
        <p:cxnSp>
          <p:nvCxnSpPr>
            <p:cNvPr id="45" name="Straight Connector 44"/>
            <p:cNvCxnSpPr>
              <a:stCxn id="183" idx="4"/>
              <a:endCxn id="184" idx="0"/>
            </p:cNvCxnSpPr>
            <p:nvPr/>
          </p:nvCxnSpPr>
          <p:spPr>
            <a:xfrm>
              <a:off x="6996069" y="2648106"/>
              <a:ext cx="0" cy="212725"/>
            </a:xfrm>
            <a:prstGeom prst="line">
              <a:avLst/>
            </a:prstGeom>
            <a:noFill/>
            <a:ln w="28575" cap="flat" cmpd="sng" algn="ctr">
              <a:solidFill>
                <a:srgbClr val="808080"/>
              </a:solidFill>
              <a:prstDash val="solid"/>
            </a:ln>
            <a:effectLst/>
          </p:spPr>
        </p:cxnSp>
        <p:cxnSp>
          <p:nvCxnSpPr>
            <p:cNvPr id="46" name="Straight Connector 45"/>
            <p:cNvCxnSpPr>
              <a:stCxn id="163" idx="4"/>
              <a:endCxn id="164" idx="0"/>
            </p:cNvCxnSpPr>
            <p:nvPr/>
          </p:nvCxnSpPr>
          <p:spPr>
            <a:xfrm>
              <a:off x="7399294" y="2648106"/>
              <a:ext cx="0" cy="212725"/>
            </a:xfrm>
            <a:prstGeom prst="line">
              <a:avLst/>
            </a:prstGeom>
            <a:noFill/>
            <a:ln w="28575" cap="flat" cmpd="sng" algn="ctr">
              <a:solidFill>
                <a:srgbClr val="808080"/>
              </a:solidFill>
              <a:prstDash val="solid"/>
            </a:ln>
            <a:effectLst/>
          </p:spPr>
        </p:cxnSp>
        <p:cxnSp>
          <p:nvCxnSpPr>
            <p:cNvPr id="47" name="Straight Connector 46"/>
            <p:cNvCxnSpPr>
              <a:stCxn id="127" idx="4"/>
              <a:endCxn id="128" idx="0"/>
            </p:cNvCxnSpPr>
            <p:nvPr/>
          </p:nvCxnSpPr>
          <p:spPr>
            <a:xfrm>
              <a:off x="7800932" y="2648106"/>
              <a:ext cx="0" cy="212725"/>
            </a:xfrm>
            <a:prstGeom prst="line">
              <a:avLst/>
            </a:prstGeom>
            <a:noFill/>
            <a:ln w="28575" cap="flat" cmpd="sng" algn="ctr">
              <a:solidFill>
                <a:srgbClr val="808080"/>
              </a:solidFill>
              <a:prstDash val="solid"/>
            </a:ln>
            <a:effectLst/>
          </p:spPr>
        </p:cxnSp>
        <p:cxnSp>
          <p:nvCxnSpPr>
            <p:cNvPr id="48" name="Straight Connector 47"/>
            <p:cNvCxnSpPr>
              <a:stCxn id="129" idx="4"/>
              <a:endCxn id="130" idx="0"/>
            </p:cNvCxnSpPr>
            <p:nvPr/>
          </p:nvCxnSpPr>
          <p:spPr>
            <a:xfrm>
              <a:off x="8210507" y="2648106"/>
              <a:ext cx="0" cy="212725"/>
            </a:xfrm>
            <a:prstGeom prst="line">
              <a:avLst/>
            </a:prstGeom>
            <a:noFill/>
            <a:ln w="28575" cap="flat" cmpd="sng" algn="ctr">
              <a:solidFill>
                <a:srgbClr val="808080"/>
              </a:solidFill>
              <a:prstDash val="solid"/>
            </a:ln>
            <a:effectLst/>
          </p:spPr>
        </p:cxnSp>
        <p:cxnSp>
          <p:nvCxnSpPr>
            <p:cNvPr id="49" name="Straight Connector 48"/>
            <p:cNvCxnSpPr>
              <a:stCxn id="131" idx="4"/>
              <a:endCxn id="132" idx="0"/>
            </p:cNvCxnSpPr>
            <p:nvPr/>
          </p:nvCxnSpPr>
          <p:spPr>
            <a:xfrm>
              <a:off x="8612144" y="2648106"/>
              <a:ext cx="0" cy="212725"/>
            </a:xfrm>
            <a:prstGeom prst="line">
              <a:avLst/>
            </a:prstGeom>
            <a:noFill/>
            <a:ln w="28575" cap="flat" cmpd="sng" algn="ctr">
              <a:solidFill>
                <a:srgbClr val="808080"/>
              </a:solidFill>
              <a:prstDash val="solid"/>
            </a:ln>
            <a:effectLst/>
          </p:spPr>
        </p:cxnSp>
        <p:cxnSp>
          <p:nvCxnSpPr>
            <p:cNvPr id="50" name="Straight Connector 49"/>
            <p:cNvCxnSpPr>
              <a:stCxn id="165" idx="6"/>
              <a:endCxn id="166" idx="2"/>
            </p:cNvCxnSpPr>
            <p:nvPr/>
          </p:nvCxnSpPr>
          <p:spPr>
            <a:xfrm flipV="1">
              <a:off x="5851482" y="3318031"/>
              <a:ext cx="258762" cy="0"/>
            </a:xfrm>
            <a:prstGeom prst="line">
              <a:avLst/>
            </a:prstGeom>
            <a:noFill/>
            <a:ln w="28575" cap="flat" cmpd="sng" algn="ctr">
              <a:solidFill>
                <a:srgbClr val="808080"/>
              </a:solidFill>
              <a:prstDash val="solid"/>
            </a:ln>
            <a:effectLst/>
          </p:spPr>
        </p:cxnSp>
        <p:cxnSp>
          <p:nvCxnSpPr>
            <p:cNvPr id="51" name="Straight Connector 50"/>
            <p:cNvCxnSpPr>
              <a:stCxn id="166" idx="6"/>
              <a:endCxn id="167" idx="2"/>
            </p:cNvCxnSpPr>
            <p:nvPr/>
          </p:nvCxnSpPr>
          <p:spPr>
            <a:xfrm>
              <a:off x="6261057" y="3318031"/>
              <a:ext cx="258762" cy="0"/>
            </a:xfrm>
            <a:prstGeom prst="line">
              <a:avLst/>
            </a:prstGeom>
            <a:noFill/>
            <a:ln w="28575" cap="flat" cmpd="sng" algn="ctr">
              <a:solidFill>
                <a:srgbClr val="808080"/>
              </a:solidFill>
              <a:prstDash val="solid"/>
            </a:ln>
            <a:effectLst/>
          </p:spPr>
        </p:cxnSp>
        <p:cxnSp>
          <p:nvCxnSpPr>
            <p:cNvPr id="52" name="Straight Connector 51"/>
            <p:cNvCxnSpPr>
              <a:stCxn id="167" idx="6"/>
              <a:endCxn id="168" idx="2"/>
            </p:cNvCxnSpPr>
            <p:nvPr/>
          </p:nvCxnSpPr>
          <p:spPr>
            <a:xfrm flipV="1">
              <a:off x="6670632" y="3318031"/>
              <a:ext cx="250825" cy="0"/>
            </a:xfrm>
            <a:prstGeom prst="line">
              <a:avLst/>
            </a:prstGeom>
            <a:noFill/>
            <a:ln w="28575" cap="flat" cmpd="sng" algn="ctr">
              <a:solidFill>
                <a:srgbClr val="808080"/>
              </a:solidFill>
              <a:prstDash val="solid"/>
            </a:ln>
            <a:effectLst/>
          </p:spPr>
        </p:cxnSp>
        <p:cxnSp>
          <p:nvCxnSpPr>
            <p:cNvPr id="53" name="Straight Connector 52"/>
            <p:cNvCxnSpPr>
              <a:stCxn id="168" idx="6"/>
              <a:endCxn id="137" idx="2"/>
            </p:cNvCxnSpPr>
            <p:nvPr/>
          </p:nvCxnSpPr>
          <p:spPr>
            <a:xfrm>
              <a:off x="7070682" y="3318031"/>
              <a:ext cx="254000" cy="0"/>
            </a:xfrm>
            <a:prstGeom prst="line">
              <a:avLst/>
            </a:prstGeom>
            <a:noFill/>
            <a:ln w="28575" cap="flat" cmpd="sng" algn="ctr">
              <a:solidFill>
                <a:srgbClr val="808080"/>
              </a:solidFill>
              <a:prstDash val="solid"/>
            </a:ln>
            <a:effectLst/>
          </p:spPr>
        </p:cxnSp>
        <p:cxnSp>
          <p:nvCxnSpPr>
            <p:cNvPr id="54" name="Straight Connector 53"/>
            <p:cNvCxnSpPr>
              <a:stCxn id="137" idx="6"/>
              <a:endCxn id="139" idx="2"/>
            </p:cNvCxnSpPr>
            <p:nvPr/>
          </p:nvCxnSpPr>
          <p:spPr>
            <a:xfrm flipV="1">
              <a:off x="7475494" y="3318031"/>
              <a:ext cx="249238" cy="0"/>
            </a:xfrm>
            <a:prstGeom prst="line">
              <a:avLst/>
            </a:prstGeom>
            <a:noFill/>
            <a:ln w="28575" cap="flat" cmpd="sng" algn="ctr">
              <a:solidFill>
                <a:srgbClr val="808080"/>
              </a:solidFill>
              <a:prstDash val="solid"/>
            </a:ln>
            <a:effectLst/>
          </p:spPr>
        </p:cxnSp>
        <p:cxnSp>
          <p:nvCxnSpPr>
            <p:cNvPr id="55" name="Straight Connector 54"/>
            <p:cNvCxnSpPr>
              <a:stCxn id="139" idx="6"/>
              <a:endCxn id="141" idx="2"/>
            </p:cNvCxnSpPr>
            <p:nvPr/>
          </p:nvCxnSpPr>
          <p:spPr>
            <a:xfrm>
              <a:off x="7875544" y="3318031"/>
              <a:ext cx="258763" cy="0"/>
            </a:xfrm>
            <a:prstGeom prst="line">
              <a:avLst/>
            </a:prstGeom>
            <a:noFill/>
            <a:ln w="28575" cap="flat" cmpd="sng" algn="ctr">
              <a:solidFill>
                <a:srgbClr val="808080"/>
              </a:solidFill>
              <a:prstDash val="solid"/>
            </a:ln>
            <a:effectLst/>
          </p:spPr>
        </p:cxnSp>
        <p:cxnSp>
          <p:nvCxnSpPr>
            <p:cNvPr id="56" name="Straight Connector 55"/>
            <p:cNvCxnSpPr>
              <a:stCxn id="141" idx="6"/>
              <a:endCxn id="143" idx="2"/>
            </p:cNvCxnSpPr>
            <p:nvPr/>
          </p:nvCxnSpPr>
          <p:spPr>
            <a:xfrm flipV="1">
              <a:off x="8285119" y="3318031"/>
              <a:ext cx="250825" cy="0"/>
            </a:xfrm>
            <a:prstGeom prst="line">
              <a:avLst/>
            </a:prstGeom>
            <a:noFill/>
            <a:ln w="28575" cap="flat" cmpd="sng" algn="ctr">
              <a:solidFill>
                <a:srgbClr val="808080"/>
              </a:solidFill>
              <a:prstDash val="solid"/>
            </a:ln>
            <a:effectLst/>
          </p:spPr>
        </p:cxnSp>
        <p:cxnSp>
          <p:nvCxnSpPr>
            <p:cNvPr id="57" name="Straight Connector 56"/>
            <p:cNvCxnSpPr>
              <a:stCxn id="133" idx="6"/>
              <a:endCxn id="134" idx="2"/>
            </p:cNvCxnSpPr>
            <p:nvPr/>
          </p:nvCxnSpPr>
          <p:spPr>
            <a:xfrm flipV="1">
              <a:off x="5851482" y="3683156"/>
              <a:ext cx="258762" cy="0"/>
            </a:xfrm>
            <a:prstGeom prst="line">
              <a:avLst/>
            </a:prstGeom>
            <a:noFill/>
            <a:ln w="28575" cap="flat" cmpd="sng" algn="ctr">
              <a:solidFill>
                <a:srgbClr val="808080"/>
              </a:solidFill>
              <a:prstDash val="solid"/>
            </a:ln>
            <a:effectLst/>
          </p:spPr>
        </p:cxnSp>
        <p:cxnSp>
          <p:nvCxnSpPr>
            <p:cNvPr id="58" name="Straight Connector 57"/>
            <p:cNvCxnSpPr>
              <a:stCxn id="134" idx="6"/>
              <a:endCxn id="135" idx="2"/>
            </p:cNvCxnSpPr>
            <p:nvPr/>
          </p:nvCxnSpPr>
          <p:spPr>
            <a:xfrm>
              <a:off x="6261057" y="3683156"/>
              <a:ext cx="258762" cy="0"/>
            </a:xfrm>
            <a:prstGeom prst="line">
              <a:avLst/>
            </a:prstGeom>
            <a:noFill/>
            <a:ln w="28575" cap="flat" cmpd="sng" algn="ctr">
              <a:solidFill>
                <a:srgbClr val="808080"/>
              </a:solidFill>
              <a:prstDash val="solid"/>
            </a:ln>
            <a:effectLst/>
          </p:spPr>
        </p:cxnSp>
        <p:cxnSp>
          <p:nvCxnSpPr>
            <p:cNvPr id="59" name="Straight Connector 58"/>
            <p:cNvCxnSpPr>
              <a:stCxn id="135" idx="6"/>
              <a:endCxn id="136" idx="2"/>
            </p:cNvCxnSpPr>
            <p:nvPr/>
          </p:nvCxnSpPr>
          <p:spPr>
            <a:xfrm flipV="1">
              <a:off x="6670632" y="3683156"/>
              <a:ext cx="250825" cy="0"/>
            </a:xfrm>
            <a:prstGeom prst="line">
              <a:avLst/>
            </a:prstGeom>
            <a:noFill/>
            <a:ln w="28575" cap="flat" cmpd="sng" algn="ctr">
              <a:solidFill>
                <a:srgbClr val="808080"/>
              </a:solidFill>
              <a:prstDash val="solid"/>
            </a:ln>
            <a:effectLst/>
          </p:spPr>
        </p:cxnSp>
        <p:cxnSp>
          <p:nvCxnSpPr>
            <p:cNvPr id="60" name="Straight Connector 59"/>
            <p:cNvCxnSpPr>
              <a:stCxn id="136" idx="6"/>
              <a:endCxn id="138" idx="2"/>
            </p:cNvCxnSpPr>
            <p:nvPr/>
          </p:nvCxnSpPr>
          <p:spPr>
            <a:xfrm>
              <a:off x="7070682" y="3683156"/>
              <a:ext cx="254000" cy="0"/>
            </a:xfrm>
            <a:prstGeom prst="line">
              <a:avLst/>
            </a:prstGeom>
            <a:noFill/>
            <a:ln w="28575" cap="flat" cmpd="sng" algn="ctr">
              <a:solidFill>
                <a:srgbClr val="808080"/>
              </a:solidFill>
              <a:prstDash val="solid"/>
            </a:ln>
            <a:effectLst/>
          </p:spPr>
        </p:cxnSp>
        <p:cxnSp>
          <p:nvCxnSpPr>
            <p:cNvPr id="61" name="Straight Connector 60"/>
            <p:cNvCxnSpPr>
              <a:stCxn id="140" idx="2"/>
              <a:endCxn id="138" idx="6"/>
            </p:cNvCxnSpPr>
            <p:nvPr/>
          </p:nvCxnSpPr>
          <p:spPr>
            <a:xfrm flipH="1">
              <a:off x="7475494" y="3683156"/>
              <a:ext cx="249238" cy="0"/>
            </a:xfrm>
            <a:prstGeom prst="line">
              <a:avLst/>
            </a:prstGeom>
            <a:noFill/>
            <a:ln w="28575" cap="flat" cmpd="sng" algn="ctr">
              <a:solidFill>
                <a:srgbClr val="808080"/>
              </a:solidFill>
              <a:prstDash val="solid"/>
            </a:ln>
            <a:effectLst/>
          </p:spPr>
        </p:cxnSp>
        <p:cxnSp>
          <p:nvCxnSpPr>
            <p:cNvPr id="62" name="Straight Connector 61"/>
            <p:cNvCxnSpPr>
              <a:stCxn id="140" idx="6"/>
              <a:endCxn id="142" idx="2"/>
            </p:cNvCxnSpPr>
            <p:nvPr/>
          </p:nvCxnSpPr>
          <p:spPr>
            <a:xfrm>
              <a:off x="7875544" y="3683156"/>
              <a:ext cx="258763" cy="0"/>
            </a:xfrm>
            <a:prstGeom prst="line">
              <a:avLst/>
            </a:prstGeom>
            <a:noFill/>
            <a:ln w="28575" cap="flat" cmpd="sng" algn="ctr">
              <a:solidFill>
                <a:srgbClr val="808080"/>
              </a:solidFill>
              <a:prstDash val="solid"/>
            </a:ln>
            <a:effectLst/>
          </p:spPr>
        </p:cxnSp>
        <p:cxnSp>
          <p:nvCxnSpPr>
            <p:cNvPr id="63" name="Straight Connector 62"/>
            <p:cNvCxnSpPr>
              <a:stCxn id="144" idx="2"/>
              <a:endCxn id="142" idx="6"/>
            </p:cNvCxnSpPr>
            <p:nvPr/>
          </p:nvCxnSpPr>
          <p:spPr>
            <a:xfrm flipH="1">
              <a:off x="8285119" y="3683156"/>
              <a:ext cx="250825" cy="0"/>
            </a:xfrm>
            <a:prstGeom prst="line">
              <a:avLst/>
            </a:prstGeom>
            <a:noFill/>
            <a:ln w="28575" cap="flat" cmpd="sng" algn="ctr">
              <a:solidFill>
                <a:srgbClr val="808080"/>
              </a:solidFill>
              <a:prstDash val="solid"/>
            </a:ln>
            <a:effectLst/>
          </p:spPr>
        </p:cxnSp>
        <p:cxnSp>
          <p:nvCxnSpPr>
            <p:cNvPr id="64" name="Straight Connector 63"/>
            <p:cNvCxnSpPr>
              <a:stCxn id="165" idx="4"/>
              <a:endCxn id="133" idx="0"/>
            </p:cNvCxnSpPr>
            <p:nvPr/>
          </p:nvCxnSpPr>
          <p:spPr>
            <a:xfrm>
              <a:off x="5776869" y="3394231"/>
              <a:ext cx="0" cy="212725"/>
            </a:xfrm>
            <a:prstGeom prst="line">
              <a:avLst/>
            </a:prstGeom>
            <a:noFill/>
            <a:ln w="28575" cap="flat" cmpd="sng" algn="ctr">
              <a:solidFill>
                <a:srgbClr val="808080"/>
              </a:solidFill>
              <a:prstDash val="solid"/>
            </a:ln>
            <a:effectLst/>
          </p:spPr>
        </p:cxnSp>
        <p:cxnSp>
          <p:nvCxnSpPr>
            <p:cNvPr id="65" name="Straight Connector 64"/>
            <p:cNvCxnSpPr>
              <a:stCxn id="166" idx="4"/>
              <a:endCxn id="134" idx="0"/>
            </p:cNvCxnSpPr>
            <p:nvPr/>
          </p:nvCxnSpPr>
          <p:spPr>
            <a:xfrm>
              <a:off x="6184857" y="3394231"/>
              <a:ext cx="0" cy="212725"/>
            </a:xfrm>
            <a:prstGeom prst="line">
              <a:avLst/>
            </a:prstGeom>
            <a:noFill/>
            <a:ln w="28575" cap="flat" cmpd="sng" algn="ctr">
              <a:solidFill>
                <a:srgbClr val="808080"/>
              </a:solidFill>
              <a:prstDash val="solid"/>
            </a:ln>
            <a:effectLst/>
          </p:spPr>
        </p:cxnSp>
        <p:cxnSp>
          <p:nvCxnSpPr>
            <p:cNvPr id="66" name="Straight Connector 65"/>
            <p:cNvCxnSpPr>
              <a:stCxn id="167" idx="4"/>
              <a:endCxn id="135" idx="0"/>
            </p:cNvCxnSpPr>
            <p:nvPr/>
          </p:nvCxnSpPr>
          <p:spPr>
            <a:xfrm>
              <a:off x="6594432" y="3394231"/>
              <a:ext cx="0" cy="212725"/>
            </a:xfrm>
            <a:prstGeom prst="line">
              <a:avLst/>
            </a:prstGeom>
            <a:noFill/>
            <a:ln w="28575" cap="flat" cmpd="sng" algn="ctr">
              <a:solidFill>
                <a:srgbClr val="808080"/>
              </a:solidFill>
              <a:prstDash val="solid"/>
            </a:ln>
            <a:effectLst/>
          </p:spPr>
        </p:cxnSp>
        <p:cxnSp>
          <p:nvCxnSpPr>
            <p:cNvPr id="67" name="Straight Connector 66"/>
            <p:cNvCxnSpPr>
              <a:stCxn id="168" idx="4"/>
              <a:endCxn id="136" idx="0"/>
            </p:cNvCxnSpPr>
            <p:nvPr/>
          </p:nvCxnSpPr>
          <p:spPr>
            <a:xfrm>
              <a:off x="6996069" y="3394231"/>
              <a:ext cx="0" cy="212725"/>
            </a:xfrm>
            <a:prstGeom prst="line">
              <a:avLst/>
            </a:prstGeom>
            <a:noFill/>
            <a:ln w="28575" cap="flat" cmpd="sng" algn="ctr">
              <a:solidFill>
                <a:srgbClr val="808080"/>
              </a:solidFill>
              <a:prstDash val="solid"/>
            </a:ln>
            <a:effectLst/>
          </p:spPr>
        </p:cxnSp>
        <p:cxnSp>
          <p:nvCxnSpPr>
            <p:cNvPr id="68" name="Straight Connector 67"/>
            <p:cNvCxnSpPr>
              <a:stCxn id="137" idx="4"/>
              <a:endCxn id="138" idx="0"/>
            </p:cNvCxnSpPr>
            <p:nvPr/>
          </p:nvCxnSpPr>
          <p:spPr>
            <a:xfrm>
              <a:off x="7399294" y="3394231"/>
              <a:ext cx="0" cy="212725"/>
            </a:xfrm>
            <a:prstGeom prst="line">
              <a:avLst/>
            </a:prstGeom>
            <a:noFill/>
            <a:ln w="28575" cap="flat" cmpd="sng" algn="ctr">
              <a:solidFill>
                <a:srgbClr val="808080"/>
              </a:solidFill>
              <a:prstDash val="solid"/>
            </a:ln>
            <a:effectLst/>
          </p:spPr>
        </p:cxnSp>
        <p:cxnSp>
          <p:nvCxnSpPr>
            <p:cNvPr id="69" name="Straight Connector 68"/>
            <p:cNvCxnSpPr>
              <a:stCxn id="139" idx="4"/>
              <a:endCxn id="140" idx="0"/>
            </p:cNvCxnSpPr>
            <p:nvPr/>
          </p:nvCxnSpPr>
          <p:spPr>
            <a:xfrm>
              <a:off x="7800932" y="3394231"/>
              <a:ext cx="0" cy="212725"/>
            </a:xfrm>
            <a:prstGeom prst="line">
              <a:avLst/>
            </a:prstGeom>
            <a:noFill/>
            <a:ln w="28575" cap="flat" cmpd="sng" algn="ctr">
              <a:solidFill>
                <a:srgbClr val="808080"/>
              </a:solidFill>
              <a:prstDash val="solid"/>
            </a:ln>
            <a:effectLst/>
          </p:spPr>
        </p:cxnSp>
        <p:cxnSp>
          <p:nvCxnSpPr>
            <p:cNvPr id="70" name="Straight Connector 69"/>
            <p:cNvCxnSpPr>
              <a:stCxn id="141" idx="4"/>
              <a:endCxn id="142" idx="0"/>
            </p:cNvCxnSpPr>
            <p:nvPr/>
          </p:nvCxnSpPr>
          <p:spPr>
            <a:xfrm>
              <a:off x="8210507" y="3394231"/>
              <a:ext cx="0" cy="212725"/>
            </a:xfrm>
            <a:prstGeom prst="line">
              <a:avLst/>
            </a:prstGeom>
            <a:noFill/>
            <a:ln w="28575" cap="flat" cmpd="sng" algn="ctr">
              <a:solidFill>
                <a:srgbClr val="808080"/>
              </a:solidFill>
              <a:prstDash val="solid"/>
            </a:ln>
            <a:effectLst/>
          </p:spPr>
        </p:cxnSp>
        <p:cxnSp>
          <p:nvCxnSpPr>
            <p:cNvPr id="71" name="Straight Connector 70"/>
            <p:cNvCxnSpPr>
              <a:stCxn id="143" idx="4"/>
              <a:endCxn id="144" idx="0"/>
            </p:cNvCxnSpPr>
            <p:nvPr/>
          </p:nvCxnSpPr>
          <p:spPr>
            <a:xfrm>
              <a:off x="8612144" y="3394231"/>
              <a:ext cx="0" cy="212725"/>
            </a:xfrm>
            <a:prstGeom prst="line">
              <a:avLst/>
            </a:prstGeom>
            <a:noFill/>
            <a:ln w="28575" cap="flat" cmpd="sng" algn="ctr">
              <a:solidFill>
                <a:srgbClr val="808080"/>
              </a:solidFill>
              <a:prstDash val="solid"/>
            </a:ln>
            <a:effectLst/>
          </p:spPr>
        </p:cxnSp>
        <p:cxnSp>
          <p:nvCxnSpPr>
            <p:cNvPr id="72" name="Straight Connector 71"/>
            <p:cNvCxnSpPr>
              <a:stCxn id="145" idx="6"/>
              <a:endCxn id="147" idx="2"/>
            </p:cNvCxnSpPr>
            <p:nvPr/>
          </p:nvCxnSpPr>
          <p:spPr>
            <a:xfrm flipV="1">
              <a:off x="5851482" y="4056219"/>
              <a:ext cx="258762" cy="0"/>
            </a:xfrm>
            <a:prstGeom prst="line">
              <a:avLst/>
            </a:prstGeom>
            <a:noFill/>
            <a:ln w="28575" cap="flat" cmpd="sng" algn="ctr">
              <a:solidFill>
                <a:srgbClr val="808080"/>
              </a:solidFill>
              <a:prstDash val="solid"/>
            </a:ln>
            <a:effectLst/>
          </p:spPr>
        </p:cxnSp>
        <p:cxnSp>
          <p:nvCxnSpPr>
            <p:cNvPr id="73" name="Straight Connector 72"/>
            <p:cNvCxnSpPr>
              <a:stCxn id="147" idx="6"/>
              <a:endCxn id="149" idx="2"/>
            </p:cNvCxnSpPr>
            <p:nvPr/>
          </p:nvCxnSpPr>
          <p:spPr>
            <a:xfrm>
              <a:off x="6261057" y="4056219"/>
              <a:ext cx="258762" cy="0"/>
            </a:xfrm>
            <a:prstGeom prst="line">
              <a:avLst/>
            </a:prstGeom>
            <a:noFill/>
            <a:ln w="28575" cap="flat" cmpd="sng" algn="ctr">
              <a:solidFill>
                <a:srgbClr val="808080"/>
              </a:solidFill>
              <a:prstDash val="solid"/>
            </a:ln>
            <a:effectLst/>
          </p:spPr>
        </p:cxnSp>
        <p:cxnSp>
          <p:nvCxnSpPr>
            <p:cNvPr id="74" name="Straight Connector 73"/>
            <p:cNvCxnSpPr>
              <a:stCxn id="149" idx="6"/>
              <a:endCxn id="151" idx="2"/>
            </p:cNvCxnSpPr>
            <p:nvPr/>
          </p:nvCxnSpPr>
          <p:spPr>
            <a:xfrm flipV="1">
              <a:off x="6670632" y="4056219"/>
              <a:ext cx="250825" cy="0"/>
            </a:xfrm>
            <a:prstGeom prst="line">
              <a:avLst/>
            </a:prstGeom>
            <a:noFill/>
            <a:ln w="28575" cap="flat" cmpd="sng" algn="ctr">
              <a:solidFill>
                <a:srgbClr val="808080"/>
              </a:solidFill>
              <a:prstDash val="solid"/>
            </a:ln>
            <a:effectLst/>
          </p:spPr>
        </p:cxnSp>
        <p:cxnSp>
          <p:nvCxnSpPr>
            <p:cNvPr id="75" name="Straight Connector 74"/>
            <p:cNvCxnSpPr>
              <a:stCxn id="151" idx="6"/>
              <a:endCxn id="153" idx="2"/>
            </p:cNvCxnSpPr>
            <p:nvPr/>
          </p:nvCxnSpPr>
          <p:spPr>
            <a:xfrm>
              <a:off x="7070682" y="4056219"/>
              <a:ext cx="254000" cy="0"/>
            </a:xfrm>
            <a:prstGeom prst="line">
              <a:avLst/>
            </a:prstGeom>
            <a:noFill/>
            <a:ln w="28575" cap="flat" cmpd="sng" algn="ctr">
              <a:solidFill>
                <a:srgbClr val="808080"/>
              </a:solidFill>
              <a:prstDash val="solid"/>
            </a:ln>
            <a:effectLst/>
          </p:spPr>
        </p:cxnSp>
        <p:cxnSp>
          <p:nvCxnSpPr>
            <p:cNvPr id="76" name="Straight Connector 75"/>
            <p:cNvCxnSpPr>
              <a:stCxn id="153" idx="6"/>
              <a:endCxn id="155" idx="2"/>
            </p:cNvCxnSpPr>
            <p:nvPr/>
          </p:nvCxnSpPr>
          <p:spPr>
            <a:xfrm flipV="1">
              <a:off x="7475494" y="4056219"/>
              <a:ext cx="249238" cy="0"/>
            </a:xfrm>
            <a:prstGeom prst="line">
              <a:avLst/>
            </a:prstGeom>
            <a:noFill/>
            <a:ln w="28575" cap="flat" cmpd="sng" algn="ctr">
              <a:solidFill>
                <a:srgbClr val="808080"/>
              </a:solidFill>
              <a:prstDash val="solid"/>
            </a:ln>
            <a:effectLst/>
          </p:spPr>
        </p:cxnSp>
        <p:cxnSp>
          <p:nvCxnSpPr>
            <p:cNvPr id="77" name="Straight Connector 76"/>
            <p:cNvCxnSpPr>
              <a:stCxn id="155" idx="6"/>
              <a:endCxn id="157" idx="2"/>
            </p:cNvCxnSpPr>
            <p:nvPr/>
          </p:nvCxnSpPr>
          <p:spPr>
            <a:xfrm>
              <a:off x="7875544" y="4056219"/>
              <a:ext cx="258763" cy="0"/>
            </a:xfrm>
            <a:prstGeom prst="line">
              <a:avLst/>
            </a:prstGeom>
            <a:noFill/>
            <a:ln w="28575" cap="flat" cmpd="sng" algn="ctr">
              <a:solidFill>
                <a:srgbClr val="808080"/>
              </a:solidFill>
              <a:prstDash val="solid"/>
            </a:ln>
            <a:effectLst/>
          </p:spPr>
        </p:cxnSp>
        <p:cxnSp>
          <p:nvCxnSpPr>
            <p:cNvPr id="78" name="Straight Connector 77"/>
            <p:cNvCxnSpPr>
              <a:stCxn id="157" idx="6"/>
              <a:endCxn id="159" idx="2"/>
            </p:cNvCxnSpPr>
            <p:nvPr/>
          </p:nvCxnSpPr>
          <p:spPr>
            <a:xfrm flipV="1">
              <a:off x="8285119" y="4056219"/>
              <a:ext cx="250825" cy="0"/>
            </a:xfrm>
            <a:prstGeom prst="line">
              <a:avLst/>
            </a:prstGeom>
            <a:noFill/>
            <a:ln w="28575" cap="flat" cmpd="sng" algn="ctr">
              <a:solidFill>
                <a:srgbClr val="808080"/>
              </a:solidFill>
              <a:prstDash val="solid"/>
            </a:ln>
            <a:effectLst/>
          </p:spPr>
        </p:cxnSp>
        <p:cxnSp>
          <p:nvCxnSpPr>
            <p:cNvPr id="79" name="Straight Connector 78"/>
            <p:cNvCxnSpPr>
              <a:stCxn id="146" idx="6"/>
              <a:endCxn id="148" idx="2"/>
            </p:cNvCxnSpPr>
            <p:nvPr/>
          </p:nvCxnSpPr>
          <p:spPr>
            <a:xfrm flipV="1">
              <a:off x="5851482" y="4419756"/>
              <a:ext cx="258762" cy="0"/>
            </a:xfrm>
            <a:prstGeom prst="line">
              <a:avLst/>
            </a:prstGeom>
            <a:noFill/>
            <a:ln w="28575" cap="flat" cmpd="sng" algn="ctr">
              <a:solidFill>
                <a:srgbClr val="808080"/>
              </a:solidFill>
              <a:prstDash val="solid"/>
            </a:ln>
            <a:effectLst/>
          </p:spPr>
        </p:cxnSp>
        <p:cxnSp>
          <p:nvCxnSpPr>
            <p:cNvPr id="80" name="Straight Connector 79"/>
            <p:cNvCxnSpPr>
              <a:stCxn id="148" idx="6"/>
              <a:endCxn id="150" idx="2"/>
            </p:cNvCxnSpPr>
            <p:nvPr/>
          </p:nvCxnSpPr>
          <p:spPr>
            <a:xfrm>
              <a:off x="6261057" y="4419756"/>
              <a:ext cx="258762" cy="0"/>
            </a:xfrm>
            <a:prstGeom prst="line">
              <a:avLst/>
            </a:prstGeom>
            <a:noFill/>
            <a:ln w="28575" cap="flat" cmpd="sng" algn="ctr">
              <a:solidFill>
                <a:srgbClr val="808080"/>
              </a:solidFill>
              <a:prstDash val="solid"/>
            </a:ln>
            <a:effectLst/>
          </p:spPr>
        </p:cxnSp>
        <p:cxnSp>
          <p:nvCxnSpPr>
            <p:cNvPr id="81" name="Straight Connector 80"/>
            <p:cNvCxnSpPr>
              <a:stCxn id="150" idx="6"/>
              <a:endCxn id="152" idx="2"/>
            </p:cNvCxnSpPr>
            <p:nvPr/>
          </p:nvCxnSpPr>
          <p:spPr>
            <a:xfrm flipV="1">
              <a:off x="6670632" y="4419756"/>
              <a:ext cx="250825" cy="0"/>
            </a:xfrm>
            <a:prstGeom prst="line">
              <a:avLst/>
            </a:prstGeom>
            <a:noFill/>
            <a:ln w="28575" cap="flat" cmpd="sng" algn="ctr">
              <a:solidFill>
                <a:srgbClr val="808080"/>
              </a:solidFill>
              <a:prstDash val="solid"/>
            </a:ln>
            <a:effectLst/>
          </p:spPr>
        </p:cxnSp>
        <p:cxnSp>
          <p:nvCxnSpPr>
            <p:cNvPr id="82" name="Straight Connector 81"/>
            <p:cNvCxnSpPr>
              <a:stCxn id="152" idx="6"/>
              <a:endCxn id="154" idx="2"/>
            </p:cNvCxnSpPr>
            <p:nvPr/>
          </p:nvCxnSpPr>
          <p:spPr>
            <a:xfrm>
              <a:off x="7070682" y="4419756"/>
              <a:ext cx="254000" cy="0"/>
            </a:xfrm>
            <a:prstGeom prst="line">
              <a:avLst/>
            </a:prstGeom>
            <a:noFill/>
            <a:ln w="28575" cap="flat" cmpd="sng" algn="ctr">
              <a:solidFill>
                <a:srgbClr val="808080"/>
              </a:solidFill>
              <a:prstDash val="solid"/>
            </a:ln>
            <a:effectLst/>
          </p:spPr>
        </p:cxnSp>
        <p:cxnSp>
          <p:nvCxnSpPr>
            <p:cNvPr id="83" name="Straight Connector 82"/>
            <p:cNvCxnSpPr>
              <a:stCxn id="156" idx="2"/>
              <a:endCxn id="154" idx="6"/>
            </p:cNvCxnSpPr>
            <p:nvPr/>
          </p:nvCxnSpPr>
          <p:spPr>
            <a:xfrm flipH="1">
              <a:off x="7475494" y="4419756"/>
              <a:ext cx="249238" cy="0"/>
            </a:xfrm>
            <a:prstGeom prst="line">
              <a:avLst/>
            </a:prstGeom>
            <a:noFill/>
            <a:ln w="28575" cap="flat" cmpd="sng" algn="ctr">
              <a:solidFill>
                <a:srgbClr val="808080"/>
              </a:solidFill>
              <a:prstDash val="solid"/>
            </a:ln>
            <a:effectLst/>
          </p:spPr>
        </p:cxnSp>
        <p:cxnSp>
          <p:nvCxnSpPr>
            <p:cNvPr id="84" name="Straight Connector 83"/>
            <p:cNvCxnSpPr>
              <a:stCxn id="156" idx="6"/>
              <a:endCxn id="158" idx="2"/>
            </p:cNvCxnSpPr>
            <p:nvPr/>
          </p:nvCxnSpPr>
          <p:spPr>
            <a:xfrm>
              <a:off x="7875544" y="4419756"/>
              <a:ext cx="258763" cy="0"/>
            </a:xfrm>
            <a:prstGeom prst="line">
              <a:avLst/>
            </a:prstGeom>
            <a:noFill/>
            <a:ln w="28575" cap="flat" cmpd="sng" algn="ctr">
              <a:solidFill>
                <a:srgbClr val="808080"/>
              </a:solidFill>
              <a:prstDash val="solid"/>
            </a:ln>
            <a:effectLst/>
          </p:spPr>
        </p:cxnSp>
        <p:cxnSp>
          <p:nvCxnSpPr>
            <p:cNvPr id="85" name="Straight Connector 84"/>
            <p:cNvCxnSpPr>
              <a:stCxn id="160" idx="2"/>
              <a:endCxn id="158" idx="6"/>
            </p:cNvCxnSpPr>
            <p:nvPr/>
          </p:nvCxnSpPr>
          <p:spPr>
            <a:xfrm flipH="1">
              <a:off x="8285119" y="4419756"/>
              <a:ext cx="250825" cy="0"/>
            </a:xfrm>
            <a:prstGeom prst="line">
              <a:avLst/>
            </a:prstGeom>
            <a:noFill/>
            <a:ln w="28575" cap="flat" cmpd="sng" algn="ctr">
              <a:solidFill>
                <a:srgbClr val="808080"/>
              </a:solidFill>
              <a:prstDash val="solid"/>
            </a:ln>
            <a:effectLst/>
          </p:spPr>
        </p:cxnSp>
        <p:cxnSp>
          <p:nvCxnSpPr>
            <p:cNvPr id="86" name="Straight Connector 85"/>
            <p:cNvCxnSpPr>
              <a:stCxn id="145" idx="4"/>
              <a:endCxn id="146" idx="0"/>
            </p:cNvCxnSpPr>
            <p:nvPr/>
          </p:nvCxnSpPr>
          <p:spPr>
            <a:xfrm>
              <a:off x="5776869" y="4130831"/>
              <a:ext cx="0" cy="214313"/>
            </a:xfrm>
            <a:prstGeom prst="line">
              <a:avLst/>
            </a:prstGeom>
            <a:noFill/>
            <a:ln w="28575" cap="flat" cmpd="sng" algn="ctr">
              <a:solidFill>
                <a:srgbClr val="808080"/>
              </a:solidFill>
              <a:prstDash val="solid"/>
            </a:ln>
            <a:effectLst/>
          </p:spPr>
        </p:cxnSp>
        <p:cxnSp>
          <p:nvCxnSpPr>
            <p:cNvPr id="87" name="Straight Connector 86"/>
            <p:cNvCxnSpPr>
              <a:stCxn id="147" idx="4"/>
              <a:endCxn id="148" idx="0"/>
            </p:cNvCxnSpPr>
            <p:nvPr/>
          </p:nvCxnSpPr>
          <p:spPr>
            <a:xfrm>
              <a:off x="6184857" y="4130831"/>
              <a:ext cx="0" cy="214313"/>
            </a:xfrm>
            <a:prstGeom prst="line">
              <a:avLst/>
            </a:prstGeom>
            <a:noFill/>
            <a:ln w="28575" cap="flat" cmpd="sng" algn="ctr">
              <a:solidFill>
                <a:srgbClr val="808080"/>
              </a:solidFill>
              <a:prstDash val="solid"/>
            </a:ln>
            <a:effectLst/>
          </p:spPr>
        </p:cxnSp>
        <p:cxnSp>
          <p:nvCxnSpPr>
            <p:cNvPr id="88" name="Straight Connector 87"/>
            <p:cNvCxnSpPr>
              <a:stCxn id="149" idx="4"/>
              <a:endCxn id="150" idx="0"/>
            </p:cNvCxnSpPr>
            <p:nvPr/>
          </p:nvCxnSpPr>
          <p:spPr>
            <a:xfrm>
              <a:off x="6594432" y="4130831"/>
              <a:ext cx="0" cy="214313"/>
            </a:xfrm>
            <a:prstGeom prst="line">
              <a:avLst/>
            </a:prstGeom>
            <a:noFill/>
            <a:ln w="28575" cap="flat" cmpd="sng" algn="ctr">
              <a:solidFill>
                <a:srgbClr val="808080"/>
              </a:solidFill>
              <a:prstDash val="solid"/>
            </a:ln>
            <a:effectLst/>
          </p:spPr>
        </p:cxnSp>
        <p:cxnSp>
          <p:nvCxnSpPr>
            <p:cNvPr id="89" name="Straight Connector 88"/>
            <p:cNvCxnSpPr>
              <a:stCxn id="151" idx="4"/>
              <a:endCxn id="152" idx="0"/>
            </p:cNvCxnSpPr>
            <p:nvPr/>
          </p:nvCxnSpPr>
          <p:spPr>
            <a:xfrm>
              <a:off x="6996069" y="4130831"/>
              <a:ext cx="0" cy="214313"/>
            </a:xfrm>
            <a:prstGeom prst="line">
              <a:avLst/>
            </a:prstGeom>
            <a:noFill/>
            <a:ln w="28575" cap="flat" cmpd="sng" algn="ctr">
              <a:solidFill>
                <a:srgbClr val="808080"/>
              </a:solidFill>
              <a:prstDash val="solid"/>
            </a:ln>
            <a:effectLst/>
          </p:spPr>
        </p:cxnSp>
        <p:cxnSp>
          <p:nvCxnSpPr>
            <p:cNvPr id="90" name="Straight Connector 89"/>
            <p:cNvCxnSpPr>
              <a:stCxn id="153" idx="4"/>
              <a:endCxn id="154" idx="0"/>
            </p:cNvCxnSpPr>
            <p:nvPr/>
          </p:nvCxnSpPr>
          <p:spPr>
            <a:xfrm>
              <a:off x="7399294" y="4130831"/>
              <a:ext cx="0" cy="214313"/>
            </a:xfrm>
            <a:prstGeom prst="line">
              <a:avLst/>
            </a:prstGeom>
            <a:noFill/>
            <a:ln w="28575" cap="flat" cmpd="sng" algn="ctr">
              <a:solidFill>
                <a:srgbClr val="808080"/>
              </a:solidFill>
              <a:prstDash val="solid"/>
            </a:ln>
            <a:effectLst/>
          </p:spPr>
        </p:cxnSp>
        <p:cxnSp>
          <p:nvCxnSpPr>
            <p:cNvPr id="91" name="Straight Connector 90"/>
            <p:cNvCxnSpPr>
              <a:stCxn id="155" idx="4"/>
              <a:endCxn id="156" idx="0"/>
            </p:cNvCxnSpPr>
            <p:nvPr/>
          </p:nvCxnSpPr>
          <p:spPr>
            <a:xfrm>
              <a:off x="7800932" y="4130831"/>
              <a:ext cx="0" cy="214313"/>
            </a:xfrm>
            <a:prstGeom prst="line">
              <a:avLst/>
            </a:prstGeom>
            <a:noFill/>
            <a:ln w="28575" cap="flat" cmpd="sng" algn="ctr">
              <a:solidFill>
                <a:srgbClr val="808080"/>
              </a:solidFill>
              <a:prstDash val="solid"/>
            </a:ln>
            <a:effectLst/>
          </p:spPr>
        </p:cxnSp>
        <p:cxnSp>
          <p:nvCxnSpPr>
            <p:cNvPr id="92" name="Straight Connector 91"/>
            <p:cNvCxnSpPr>
              <a:stCxn id="157" idx="4"/>
              <a:endCxn id="158" idx="0"/>
            </p:cNvCxnSpPr>
            <p:nvPr/>
          </p:nvCxnSpPr>
          <p:spPr>
            <a:xfrm>
              <a:off x="8210507" y="4130831"/>
              <a:ext cx="0" cy="214313"/>
            </a:xfrm>
            <a:prstGeom prst="line">
              <a:avLst/>
            </a:prstGeom>
            <a:noFill/>
            <a:ln w="28575" cap="flat" cmpd="sng" algn="ctr">
              <a:solidFill>
                <a:srgbClr val="808080"/>
              </a:solidFill>
              <a:prstDash val="solid"/>
            </a:ln>
            <a:effectLst/>
          </p:spPr>
        </p:cxnSp>
        <p:cxnSp>
          <p:nvCxnSpPr>
            <p:cNvPr id="93" name="Straight Connector 92"/>
            <p:cNvCxnSpPr>
              <a:stCxn id="159" idx="4"/>
              <a:endCxn id="160" idx="0"/>
            </p:cNvCxnSpPr>
            <p:nvPr/>
          </p:nvCxnSpPr>
          <p:spPr>
            <a:xfrm>
              <a:off x="8612144" y="4130831"/>
              <a:ext cx="0" cy="214313"/>
            </a:xfrm>
            <a:prstGeom prst="line">
              <a:avLst/>
            </a:prstGeom>
            <a:noFill/>
            <a:ln w="28575" cap="flat" cmpd="sng" algn="ctr">
              <a:solidFill>
                <a:srgbClr val="808080"/>
              </a:solidFill>
              <a:prstDash val="solid"/>
            </a:ln>
            <a:effectLst/>
          </p:spPr>
        </p:cxnSp>
        <p:cxnSp>
          <p:nvCxnSpPr>
            <p:cNvPr id="94" name="Straight Connector 93"/>
            <p:cNvCxnSpPr>
              <a:stCxn id="170" idx="4"/>
              <a:endCxn id="177" idx="0"/>
            </p:cNvCxnSpPr>
            <p:nvPr/>
          </p:nvCxnSpPr>
          <p:spPr>
            <a:xfrm>
              <a:off x="5776869" y="2275044"/>
              <a:ext cx="0" cy="222250"/>
            </a:xfrm>
            <a:prstGeom prst="line">
              <a:avLst/>
            </a:prstGeom>
            <a:noFill/>
            <a:ln w="28575" cap="flat" cmpd="sng" algn="ctr">
              <a:solidFill>
                <a:srgbClr val="808080"/>
              </a:solidFill>
              <a:prstDash val="solid"/>
            </a:ln>
            <a:effectLst/>
          </p:spPr>
        </p:cxnSp>
        <p:cxnSp>
          <p:nvCxnSpPr>
            <p:cNvPr id="95" name="Straight Connector 94"/>
            <p:cNvCxnSpPr>
              <a:stCxn id="172" idx="4"/>
              <a:endCxn id="179" idx="0"/>
            </p:cNvCxnSpPr>
            <p:nvPr/>
          </p:nvCxnSpPr>
          <p:spPr>
            <a:xfrm>
              <a:off x="6184857" y="2275044"/>
              <a:ext cx="0" cy="222250"/>
            </a:xfrm>
            <a:prstGeom prst="line">
              <a:avLst/>
            </a:prstGeom>
            <a:noFill/>
            <a:ln w="28575" cap="flat" cmpd="sng" algn="ctr">
              <a:solidFill>
                <a:srgbClr val="808080"/>
              </a:solidFill>
              <a:prstDash val="solid"/>
            </a:ln>
            <a:effectLst/>
          </p:spPr>
        </p:cxnSp>
        <p:cxnSp>
          <p:nvCxnSpPr>
            <p:cNvPr id="96" name="Straight Connector 95"/>
            <p:cNvCxnSpPr>
              <a:stCxn id="181" idx="0"/>
              <a:endCxn id="174" idx="4"/>
            </p:cNvCxnSpPr>
            <p:nvPr/>
          </p:nvCxnSpPr>
          <p:spPr>
            <a:xfrm flipV="1">
              <a:off x="6594432" y="2275044"/>
              <a:ext cx="0" cy="222250"/>
            </a:xfrm>
            <a:prstGeom prst="line">
              <a:avLst/>
            </a:prstGeom>
            <a:noFill/>
            <a:ln w="28575" cap="flat" cmpd="sng" algn="ctr">
              <a:solidFill>
                <a:srgbClr val="808080"/>
              </a:solidFill>
              <a:prstDash val="solid"/>
            </a:ln>
            <a:effectLst/>
          </p:spPr>
        </p:cxnSp>
        <p:cxnSp>
          <p:nvCxnSpPr>
            <p:cNvPr id="97" name="Straight Connector 96"/>
            <p:cNvCxnSpPr>
              <a:stCxn id="183" idx="0"/>
              <a:endCxn id="176" idx="4"/>
            </p:cNvCxnSpPr>
            <p:nvPr/>
          </p:nvCxnSpPr>
          <p:spPr>
            <a:xfrm flipV="1">
              <a:off x="6996069" y="2275044"/>
              <a:ext cx="0" cy="222250"/>
            </a:xfrm>
            <a:prstGeom prst="line">
              <a:avLst/>
            </a:prstGeom>
            <a:noFill/>
            <a:ln w="28575" cap="flat" cmpd="sng" algn="ctr">
              <a:solidFill>
                <a:srgbClr val="808080"/>
              </a:solidFill>
              <a:prstDash val="solid"/>
            </a:ln>
            <a:effectLst/>
          </p:spPr>
        </p:cxnSp>
        <p:cxnSp>
          <p:nvCxnSpPr>
            <p:cNvPr id="98" name="Straight Connector 97"/>
            <p:cNvCxnSpPr>
              <a:stCxn id="163" idx="0"/>
              <a:endCxn id="162" idx="4"/>
            </p:cNvCxnSpPr>
            <p:nvPr/>
          </p:nvCxnSpPr>
          <p:spPr>
            <a:xfrm flipV="1">
              <a:off x="7399294" y="2275044"/>
              <a:ext cx="0" cy="222250"/>
            </a:xfrm>
            <a:prstGeom prst="line">
              <a:avLst/>
            </a:prstGeom>
            <a:noFill/>
            <a:ln w="28575" cap="flat" cmpd="sng" algn="ctr">
              <a:solidFill>
                <a:srgbClr val="808080"/>
              </a:solidFill>
              <a:prstDash val="solid"/>
            </a:ln>
            <a:effectLst/>
          </p:spPr>
        </p:cxnSp>
        <p:cxnSp>
          <p:nvCxnSpPr>
            <p:cNvPr id="99" name="Straight Connector 98"/>
            <p:cNvCxnSpPr>
              <a:stCxn id="122" idx="4"/>
              <a:endCxn id="127" idx="0"/>
            </p:cNvCxnSpPr>
            <p:nvPr/>
          </p:nvCxnSpPr>
          <p:spPr>
            <a:xfrm>
              <a:off x="7800932" y="2275044"/>
              <a:ext cx="0" cy="222250"/>
            </a:xfrm>
            <a:prstGeom prst="line">
              <a:avLst/>
            </a:prstGeom>
            <a:noFill/>
            <a:ln w="28575" cap="flat" cmpd="sng" algn="ctr">
              <a:solidFill>
                <a:srgbClr val="808080"/>
              </a:solidFill>
              <a:prstDash val="solid"/>
            </a:ln>
            <a:effectLst/>
          </p:spPr>
        </p:cxnSp>
        <p:cxnSp>
          <p:nvCxnSpPr>
            <p:cNvPr id="100" name="Straight Connector 99"/>
            <p:cNvCxnSpPr>
              <a:stCxn id="124" idx="4"/>
              <a:endCxn id="129" idx="0"/>
            </p:cNvCxnSpPr>
            <p:nvPr/>
          </p:nvCxnSpPr>
          <p:spPr>
            <a:xfrm>
              <a:off x="8210507" y="2275044"/>
              <a:ext cx="0" cy="222250"/>
            </a:xfrm>
            <a:prstGeom prst="line">
              <a:avLst/>
            </a:prstGeom>
            <a:noFill/>
            <a:ln w="28575" cap="flat" cmpd="sng" algn="ctr">
              <a:solidFill>
                <a:srgbClr val="808080"/>
              </a:solidFill>
              <a:prstDash val="solid"/>
            </a:ln>
            <a:effectLst/>
          </p:spPr>
        </p:cxnSp>
        <p:cxnSp>
          <p:nvCxnSpPr>
            <p:cNvPr id="101" name="Straight Connector 100"/>
            <p:cNvCxnSpPr>
              <a:stCxn id="131" idx="0"/>
              <a:endCxn id="126" idx="4"/>
            </p:cNvCxnSpPr>
            <p:nvPr/>
          </p:nvCxnSpPr>
          <p:spPr>
            <a:xfrm flipV="1">
              <a:off x="8612144" y="2275044"/>
              <a:ext cx="0" cy="222250"/>
            </a:xfrm>
            <a:prstGeom prst="line">
              <a:avLst/>
            </a:prstGeom>
            <a:noFill/>
            <a:ln w="28575" cap="flat" cmpd="sng" algn="ctr">
              <a:solidFill>
                <a:srgbClr val="808080"/>
              </a:solidFill>
              <a:prstDash val="solid"/>
            </a:ln>
            <a:effectLst/>
          </p:spPr>
        </p:cxnSp>
        <p:cxnSp>
          <p:nvCxnSpPr>
            <p:cNvPr id="102" name="Straight Connector 101"/>
            <p:cNvCxnSpPr>
              <a:stCxn id="178" idx="4"/>
              <a:endCxn id="165" idx="0"/>
            </p:cNvCxnSpPr>
            <p:nvPr/>
          </p:nvCxnSpPr>
          <p:spPr>
            <a:xfrm>
              <a:off x="5776869" y="3011644"/>
              <a:ext cx="0" cy="231775"/>
            </a:xfrm>
            <a:prstGeom prst="line">
              <a:avLst/>
            </a:prstGeom>
            <a:noFill/>
            <a:ln w="28575" cap="flat" cmpd="sng" algn="ctr">
              <a:solidFill>
                <a:srgbClr val="808080"/>
              </a:solidFill>
              <a:prstDash val="solid"/>
            </a:ln>
            <a:effectLst/>
          </p:spPr>
        </p:cxnSp>
        <p:cxnSp>
          <p:nvCxnSpPr>
            <p:cNvPr id="103" name="Straight Connector 102"/>
            <p:cNvCxnSpPr>
              <a:stCxn id="180" idx="4"/>
              <a:endCxn id="166" idx="0"/>
            </p:cNvCxnSpPr>
            <p:nvPr/>
          </p:nvCxnSpPr>
          <p:spPr>
            <a:xfrm>
              <a:off x="6184857" y="3011644"/>
              <a:ext cx="0" cy="231775"/>
            </a:xfrm>
            <a:prstGeom prst="line">
              <a:avLst/>
            </a:prstGeom>
            <a:noFill/>
            <a:ln w="28575" cap="flat" cmpd="sng" algn="ctr">
              <a:solidFill>
                <a:srgbClr val="808080"/>
              </a:solidFill>
              <a:prstDash val="solid"/>
            </a:ln>
            <a:effectLst/>
          </p:spPr>
        </p:cxnSp>
        <p:cxnSp>
          <p:nvCxnSpPr>
            <p:cNvPr id="104" name="Straight Connector 103"/>
            <p:cNvCxnSpPr>
              <a:stCxn id="167" idx="0"/>
              <a:endCxn id="182" idx="4"/>
            </p:cNvCxnSpPr>
            <p:nvPr/>
          </p:nvCxnSpPr>
          <p:spPr>
            <a:xfrm flipV="1">
              <a:off x="6594432" y="3011644"/>
              <a:ext cx="0" cy="231775"/>
            </a:xfrm>
            <a:prstGeom prst="line">
              <a:avLst/>
            </a:prstGeom>
            <a:noFill/>
            <a:ln w="28575" cap="flat" cmpd="sng" algn="ctr">
              <a:solidFill>
                <a:srgbClr val="808080"/>
              </a:solidFill>
              <a:prstDash val="solid"/>
            </a:ln>
            <a:effectLst/>
          </p:spPr>
        </p:cxnSp>
        <p:cxnSp>
          <p:nvCxnSpPr>
            <p:cNvPr id="105" name="Straight Connector 104"/>
            <p:cNvCxnSpPr>
              <a:stCxn id="168" idx="0"/>
              <a:endCxn id="184" idx="4"/>
            </p:cNvCxnSpPr>
            <p:nvPr/>
          </p:nvCxnSpPr>
          <p:spPr>
            <a:xfrm flipV="1">
              <a:off x="6996069" y="3011644"/>
              <a:ext cx="0" cy="231775"/>
            </a:xfrm>
            <a:prstGeom prst="line">
              <a:avLst/>
            </a:prstGeom>
            <a:noFill/>
            <a:ln w="28575" cap="flat" cmpd="sng" algn="ctr">
              <a:solidFill>
                <a:srgbClr val="808080"/>
              </a:solidFill>
              <a:prstDash val="solid"/>
            </a:ln>
            <a:effectLst/>
          </p:spPr>
        </p:cxnSp>
        <p:cxnSp>
          <p:nvCxnSpPr>
            <p:cNvPr id="106" name="Straight Connector 105"/>
            <p:cNvCxnSpPr>
              <a:stCxn id="137" idx="0"/>
              <a:endCxn id="164" idx="4"/>
            </p:cNvCxnSpPr>
            <p:nvPr/>
          </p:nvCxnSpPr>
          <p:spPr>
            <a:xfrm flipV="1">
              <a:off x="7399294" y="3011644"/>
              <a:ext cx="0" cy="231775"/>
            </a:xfrm>
            <a:prstGeom prst="line">
              <a:avLst/>
            </a:prstGeom>
            <a:noFill/>
            <a:ln w="28575" cap="flat" cmpd="sng" algn="ctr">
              <a:solidFill>
                <a:srgbClr val="808080"/>
              </a:solidFill>
              <a:prstDash val="solid"/>
            </a:ln>
            <a:effectLst/>
          </p:spPr>
        </p:cxnSp>
        <p:cxnSp>
          <p:nvCxnSpPr>
            <p:cNvPr id="107" name="Straight Connector 106"/>
            <p:cNvCxnSpPr>
              <a:stCxn id="128" idx="4"/>
              <a:endCxn id="139" idx="0"/>
            </p:cNvCxnSpPr>
            <p:nvPr/>
          </p:nvCxnSpPr>
          <p:spPr>
            <a:xfrm>
              <a:off x="7800932" y="3011644"/>
              <a:ext cx="0" cy="231775"/>
            </a:xfrm>
            <a:prstGeom prst="line">
              <a:avLst/>
            </a:prstGeom>
            <a:noFill/>
            <a:ln w="28575" cap="flat" cmpd="sng" algn="ctr">
              <a:solidFill>
                <a:srgbClr val="808080"/>
              </a:solidFill>
              <a:prstDash val="solid"/>
            </a:ln>
            <a:effectLst/>
          </p:spPr>
        </p:cxnSp>
        <p:cxnSp>
          <p:nvCxnSpPr>
            <p:cNvPr id="108" name="Straight Connector 107"/>
            <p:cNvCxnSpPr>
              <a:stCxn id="130" idx="4"/>
              <a:endCxn id="141" idx="0"/>
            </p:cNvCxnSpPr>
            <p:nvPr/>
          </p:nvCxnSpPr>
          <p:spPr>
            <a:xfrm>
              <a:off x="8210507" y="3011644"/>
              <a:ext cx="0" cy="231775"/>
            </a:xfrm>
            <a:prstGeom prst="line">
              <a:avLst/>
            </a:prstGeom>
            <a:noFill/>
            <a:ln w="28575" cap="flat" cmpd="sng" algn="ctr">
              <a:solidFill>
                <a:srgbClr val="808080"/>
              </a:solidFill>
              <a:prstDash val="solid"/>
            </a:ln>
            <a:effectLst/>
          </p:spPr>
        </p:cxnSp>
        <p:cxnSp>
          <p:nvCxnSpPr>
            <p:cNvPr id="109" name="Straight Connector 108"/>
            <p:cNvCxnSpPr>
              <a:stCxn id="143" idx="0"/>
              <a:endCxn id="132" idx="4"/>
            </p:cNvCxnSpPr>
            <p:nvPr/>
          </p:nvCxnSpPr>
          <p:spPr>
            <a:xfrm flipV="1">
              <a:off x="8612144" y="3011644"/>
              <a:ext cx="0" cy="231775"/>
            </a:xfrm>
            <a:prstGeom prst="line">
              <a:avLst/>
            </a:prstGeom>
            <a:noFill/>
            <a:ln w="28575" cap="flat" cmpd="sng" algn="ctr">
              <a:solidFill>
                <a:srgbClr val="808080"/>
              </a:solidFill>
              <a:prstDash val="solid"/>
            </a:ln>
            <a:effectLst/>
          </p:spPr>
        </p:cxnSp>
        <p:cxnSp>
          <p:nvCxnSpPr>
            <p:cNvPr id="110" name="Straight Connector 109"/>
            <p:cNvCxnSpPr>
              <a:stCxn id="133" idx="4"/>
              <a:endCxn id="145" idx="0"/>
            </p:cNvCxnSpPr>
            <p:nvPr/>
          </p:nvCxnSpPr>
          <p:spPr>
            <a:xfrm>
              <a:off x="5776869" y="3757769"/>
              <a:ext cx="0" cy="222250"/>
            </a:xfrm>
            <a:prstGeom prst="line">
              <a:avLst/>
            </a:prstGeom>
            <a:noFill/>
            <a:ln w="28575" cap="flat" cmpd="sng" algn="ctr">
              <a:solidFill>
                <a:srgbClr val="808080"/>
              </a:solidFill>
              <a:prstDash val="solid"/>
            </a:ln>
            <a:effectLst/>
          </p:spPr>
        </p:cxnSp>
        <p:cxnSp>
          <p:nvCxnSpPr>
            <p:cNvPr id="111" name="Straight Connector 110"/>
            <p:cNvCxnSpPr>
              <a:stCxn id="134" idx="4"/>
              <a:endCxn id="147" idx="0"/>
            </p:cNvCxnSpPr>
            <p:nvPr/>
          </p:nvCxnSpPr>
          <p:spPr>
            <a:xfrm>
              <a:off x="6184857" y="3757769"/>
              <a:ext cx="0" cy="222250"/>
            </a:xfrm>
            <a:prstGeom prst="line">
              <a:avLst/>
            </a:prstGeom>
            <a:noFill/>
            <a:ln w="28575" cap="flat" cmpd="sng" algn="ctr">
              <a:solidFill>
                <a:srgbClr val="808080"/>
              </a:solidFill>
              <a:prstDash val="solid"/>
            </a:ln>
            <a:effectLst/>
          </p:spPr>
        </p:cxnSp>
        <p:cxnSp>
          <p:nvCxnSpPr>
            <p:cNvPr id="112" name="Straight Connector 111"/>
            <p:cNvCxnSpPr>
              <a:stCxn id="149" idx="0"/>
              <a:endCxn id="135" idx="4"/>
            </p:cNvCxnSpPr>
            <p:nvPr/>
          </p:nvCxnSpPr>
          <p:spPr>
            <a:xfrm flipV="1">
              <a:off x="6594432" y="3757769"/>
              <a:ext cx="0" cy="222250"/>
            </a:xfrm>
            <a:prstGeom prst="line">
              <a:avLst/>
            </a:prstGeom>
            <a:noFill/>
            <a:ln w="28575" cap="flat" cmpd="sng" algn="ctr">
              <a:solidFill>
                <a:srgbClr val="808080"/>
              </a:solidFill>
              <a:prstDash val="solid"/>
            </a:ln>
            <a:effectLst/>
          </p:spPr>
        </p:cxnSp>
        <p:cxnSp>
          <p:nvCxnSpPr>
            <p:cNvPr id="113" name="Straight Connector 112"/>
            <p:cNvCxnSpPr>
              <a:stCxn id="151" idx="0"/>
              <a:endCxn id="136" idx="4"/>
            </p:cNvCxnSpPr>
            <p:nvPr/>
          </p:nvCxnSpPr>
          <p:spPr>
            <a:xfrm flipV="1">
              <a:off x="6996069" y="3757769"/>
              <a:ext cx="0" cy="222250"/>
            </a:xfrm>
            <a:prstGeom prst="line">
              <a:avLst/>
            </a:prstGeom>
            <a:noFill/>
            <a:ln w="28575" cap="flat" cmpd="sng" algn="ctr">
              <a:solidFill>
                <a:srgbClr val="808080"/>
              </a:solidFill>
              <a:prstDash val="solid"/>
            </a:ln>
            <a:effectLst/>
          </p:spPr>
        </p:cxnSp>
        <p:cxnSp>
          <p:nvCxnSpPr>
            <p:cNvPr id="114" name="Straight Connector 113"/>
            <p:cNvCxnSpPr>
              <a:stCxn id="153" idx="0"/>
              <a:endCxn id="138" idx="4"/>
            </p:cNvCxnSpPr>
            <p:nvPr/>
          </p:nvCxnSpPr>
          <p:spPr>
            <a:xfrm flipV="1">
              <a:off x="7399294" y="3757769"/>
              <a:ext cx="0" cy="222250"/>
            </a:xfrm>
            <a:prstGeom prst="line">
              <a:avLst/>
            </a:prstGeom>
            <a:noFill/>
            <a:ln w="28575" cap="flat" cmpd="sng" algn="ctr">
              <a:solidFill>
                <a:srgbClr val="808080"/>
              </a:solidFill>
              <a:prstDash val="solid"/>
            </a:ln>
            <a:effectLst/>
          </p:spPr>
        </p:cxnSp>
        <p:cxnSp>
          <p:nvCxnSpPr>
            <p:cNvPr id="115" name="Straight Connector 114"/>
            <p:cNvCxnSpPr>
              <a:stCxn id="140" idx="4"/>
              <a:endCxn id="155" idx="0"/>
            </p:cNvCxnSpPr>
            <p:nvPr/>
          </p:nvCxnSpPr>
          <p:spPr>
            <a:xfrm>
              <a:off x="7800932" y="3757769"/>
              <a:ext cx="0" cy="222250"/>
            </a:xfrm>
            <a:prstGeom prst="line">
              <a:avLst/>
            </a:prstGeom>
            <a:noFill/>
            <a:ln w="28575" cap="flat" cmpd="sng" algn="ctr">
              <a:solidFill>
                <a:srgbClr val="808080"/>
              </a:solidFill>
              <a:prstDash val="solid"/>
            </a:ln>
            <a:effectLst/>
          </p:spPr>
        </p:cxnSp>
        <p:cxnSp>
          <p:nvCxnSpPr>
            <p:cNvPr id="116" name="Straight Connector 115"/>
            <p:cNvCxnSpPr>
              <a:stCxn id="142" idx="4"/>
              <a:endCxn id="157" idx="0"/>
            </p:cNvCxnSpPr>
            <p:nvPr/>
          </p:nvCxnSpPr>
          <p:spPr>
            <a:xfrm>
              <a:off x="8210507" y="3757769"/>
              <a:ext cx="0" cy="222250"/>
            </a:xfrm>
            <a:prstGeom prst="line">
              <a:avLst/>
            </a:prstGeom>
            <a:noFill/>
            <a:ln w="28575" cap="flat" cmpd="sng" algn="ctr">
              <a:solidFill>
                <a:srgbClr val="808080"/>
              </a:solidFill>
              <a:prstDash val="solid"/>
            </a:ln>
            <a:effectLst/>
          </p:spPr>
        </p:cxnSp>
        <p:cxnSp>
          <p:nvCxnSpPr>
            <p:cNvPr id="117" name="Straight Connector 116"/>
            <p:cNvCxnSpPr>
              <a:stCxn id="159" idx="0"/>
              <a:endCxn id="144" idx="4"/>
            </p:cNvCxnSpPr>
            <p:nvPr/>
          </p:nvCxnSpPr>
          <p:spPr>
            <a:xfrm flipV="1">
              <a:off x="8612144" y="3757769"/>
              <a:ext cx="0" cy="222250"/>
            </a:xfrm>
            <a:prstGeom prst="line">
              <a:avLst/>
            </a:prstGeom>
            <a:noFill/>
            <a:ln w="28575" cap="flat" cmpd="sng" algn="ctr">
              <a:solidFill>
                <a:srgbClr val="808080"/>
              </a:solidFill>
              <a:prstDash val="solid"/>
            </a:ln>
            <a:effectLst/>
          </p:spPr>
        </p:cxnSp>
        <p:grpSp>
          <p:nvGrpSpPr>
            <p:cNvPr id="118" name="Group 117"/>
            <p:cNvGrpSpPr/>
            <p:nvPr/>
          </p:nvGrpSpPr>
          <p:grpSpPr>
            <a:xfrm>
              <a:off x="5701553" y="1759275"/>
              <a:ext cx="1369806" cy="1252747"/>
              <a:chOff x="2881393" y="1610622"/>
              <a:chExt cx="1369806" cy="1252747"/>
            </a:xfrm>
            <a:solidFill>
              <a:srgbClr val="FFA7A7"/>
            </a:solidFill>
          </p:grpSpPr>
          <p:sp>
            <p:nvSpPr>
              <p:cNvPr id="169" name="Oval 168"/>
              <p:cNvSpPr/>
              <p:nvPr/>
            </p:nvSpPr>
            <p:spPr>
              <a:xfrm>
                <a:off x="2881393" y="1610624"/>
                <a:ext cx="150607" cy="150607"/>
              </a:xfrm>
              <a:prstGeom prst="ellipse">
                <a:avLst/>
              </a:prstGeom>
              <a:grpFill/>
              <a:ln w="28575"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70" name="Oval 169"/>
              <p:cNvSpPr/>
              <p:nvPr/>
            </p:nvSpPr>
            <p:spPr>
              <a:xfrm>
                <a:off x="2881393" y="1975165"/>
                <a:ext cx="150607" cy="150607"/>
              </a:xfrm>
              <a:prstGeom prst="ellipse">
                <a:avLst/>
              </a:prstGeom>
              <a:grpFill/>
              <a:ln w="28575"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71" name="Oval 170"/>
              <p:cNvSpPr/>
              <p:nvPr/>
            </p:nvSpPr>
            <p:spPr>
              <a:xfrm>
                <a:off x="3289824" y="1610623"/>
                <a:ext cx="150607" cy="150607"/>
              </a:xfrm>
              <a:prstGeom prst="ellipse">
                <a:avLst/>
              </a:prstGeom>
              <a:grpFill/>
              <a:ln w="28575"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72" name="Oval 171"/>
              <p:cNvSpPr/>
              <p:nvPr/>
            </p:nvSpPr>
            <p:spPr>
              <a:xfrm>
                <a:off x="3289824" y="1975164"/>
                <a:ext cx="150607" cy="150607"/>
              </a:xfrm>
              <a:prstGeom prst="ellipse">
                <a:avLst/>
              </a:prstGeom>
              <a:grpFill/>
              <a:ln w="28575"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73" name="Oval 172"/>
              <p:cNvSpPr/>
              <p:nvPr/>
            </p:nvSpPr>
            <p:spPr>
              <a:xfrm>
                <a:off x="3699476" y="1610623"/>
                <a:ext cx="150607" cy="150607"/>
              </a:xfrm>
              <a:prstGeom prst="ellipse">
                <a:avLst/>
              </a:prstGeom>
              <a:grpFill/>
              <a:ln w="28575"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74" name="Oval 173"/>
              <p:cNvSpPr/>
              <p:nvPr/>
            </p:nvSpPr>
            <p:spPr>
              <a:xfrm>
                <a:off x="3699476" y="1975164"/>
                <a:ext cx="150607" cy="150607"/>
              </a:xfrm>
              <a:prstGeom prst="ellipse">
                <a:avLst/>
              </a:prstGeom>
              <a:grpFill/>
              <a:ln w="28575"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75" name="Oval 174"/>
              <p:cNvSpPr/>
              <p:nvPr/>
            </p:nvSpPr>
            <p:spPr>
              <a:xfrm>
                <a:off x="4100592" y="1610622"/>
                <a:ext cx="150607" cy="150607"/>
              </a:xfrm>
              <a:prstGeom prst="ellipse">
                <a:avLst/>
              </a:prstGeom>
              <a:grpFill/>
              <a:ln w="28575"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76" name="Oval 175"/>
              <p:cNvSpPr/>
              <p:nvPr/>
            </p:nvSpPr>
            <p:spPr>
              <a:xfrm>
                <a:off x="4100592" y="1975163"/>
                <a:ext cx="150607" cy="150607"/>
              </a:xfrm>
              <a:prstGeom prst="ellipse">
                <a:avLst/>
              </a:prstGeom>
              <a:grpFill/>
              <a:ln w="28575"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77" name="Oval 176"/>
              <p:cNvSpPr/>
              <p:nvPr/>
            </p:nvSpPr>
            <p:spPr>
              <a:xfrm>
                <a:off x="2881393" y="2348221"/>
                <a:ext cx="150607" cy="150607"/>
              </a:xfrm>
              <a:prstGeom prst="ellipse">
                <a:avLst/>
              </a:prstGeom>
              <a:grpFill/>
              <a:ln w="28575"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78" name="Oval 177"/>
              <p:cNvSpPr/>
              <p:nvPr/>
            </p:nvSpPr>
            <p:spPr>
              <a:xfrm>
                <a:off x="2881393" y="2712762"/>
                <a:ext cx="150607" cy="150607"/>
              </a:xfrm>
              <a:prstGeom prst="ellipse">
                <a:avLst/>
              </a:prstGeom>
              <a:grpFill/>
              <a:ln w="28575"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79" name="Oval 178"/>
              <p:cNvSpPr/>
              <p:nvPr/>
            </p:nvSpPr>
            <p:spPr>
              <a:xfrm>
                <a:off x="3289824" y="2348220"/>
                <a:ext cx="150607" cy="150607"/>
              </a:xfrm>
              <a:prstGeom prst="ellipse">
                <a:avLst/>
              </a:prstGeom>
              <a:grpFill/>
              <a:ln w="28575"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80" name="Oval 179"/>
              <p:cNvSpPr/>
              <p:nvPr/>
            </p:nvSpPr>
            <p:spPr>
              <a:xfrm>
                <a:off x="3289824" y="2712761"/>
                <a:ext cx="150607" cy="150607"/>
              </a:xfrm>
              <a:prstGeom prst="ellipse">
                <a:avLst/>
              </a:prstGeom>
              <a:grpFill/>
              <a:ln w="28575"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81" name="Oval 180"/>
              <p:cNvSpPr/>
              <p:nvPr/>
            </p:nvSpPr>
            <p:spPr>
              <a:xfrm>
                <a:off x="3699476" y="2348220"/>
                <a:ext cx="150607" cy="150607"/>
              </a:xfrm>
              <a:prstGeom prst="ellipse">
                <a:avLst/>
              </a:prstGeom>
              <a:grpFill/>
              <a:ln w="28575"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82" name="Oval 181"/>
              <p:cNvSpPr/>
              <p:nvPr/>
            </p:nvSpPr>
            <p:spPr>
              <a:xfrm>
                <a:off x="3699476" y="2712761"/>
                <a:ext cx="150607" cy="150607"/>
              </a:xfrm>
              <a:prstGeom prst="ellipse">
                <a:avLst/>
              </a:prstGeom>
              <a:grpFill/>
              <a:ln w="28575"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83" name="Oval 182"/>
              <p:cNvSpPr/>
              <p:nvPr/>
            </p:nvSpPr>
            <p:spPr>
              <a:xfrm>
                <a:off x="4100592" y="2348219"/>
                <a:ext cx="150607" cy="150607"/>
              </a:xfrm>
              <a:prstGeom prst="ellipse">
                <a:avLst/>
              </a:prstGeom>
              <a:grpFill/>
              <a:ln w="28575"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84" name="Oval 183"/>
              <p:cNvSpPr/>
              <p:nvPr/>
            </p:nvSpPr>
            <p:spPr>
              <a:xfrm>
                <a:off x="4100592" y="2712760"/>
                <a:ext cx="150607" cy="150607"/>
              </a:xfrm>
              <a:prstGeom prst="ellipse">
                <a:avLst/>
              </a:prstGeom>
              <a:grpFill/>
              <a:ln w="28575"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grpSp>
        <p:grpSp>
          <p:nvGrpSpPr>
            <p:cNvPr id="119" name="Group 118"/>
            <p:cNvGrpSpPr/>
            <p:nvPr/>
          </p:nvGrpSpPr>
          <p:grpSpPr>
            <a:xfrm>
              <a:off x="5701553" y="1759276"/>
              <a:ext cx="1773363" cy="1634367"/>
              <a:chOff x="2881393" y="1610623"/>
              <a:chExt cx="1773363" cy="1634367"/>
            </a:xfrm>
            <a:solidFill>
              <a:srgbClr val="C9E7A7"/>
            </a:solidFill>
          </p:grpSpPr>
          <p:sp>
            <p:nvSpPr>
              <p:cNvPr id="161" name="Oval 160"/>
              <p:cNvSpPr/>
              <p:nvPr/>
            </p:nvSpPr>
            <p:spPr>
              <a:xfrm>
                <a:off x="4504149" y="1610623"/>
                <a:ext cx="150607" cy="150607"/>
              </a:xfrm>
              <a:prstGeom prst="ellipse">
                <a:avLst/>
              </a:prstGeom>
              <a:grpFill/>
              <a:ln w="28575" cap="flat" cmpd="sng" algn="ctr">
                <a:solidFill>
                  <a:srgbClr val="92D05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62" name="Oval 161"/>
              <p:cNvSpPr/>
              <p:nvPr/>
            </p:nvSpPr>
            <p:spPr>
              <a:xfrm>
                <a:off x="4504149" y="1975164"/>
                <a:ext cx="150607" cy="150607"/>
              </a:xfrm>
              <a:prstGeom prst="ellipse">
                <a:avLst/>
              </a:prstGeom>
              <a:grpFill/>
              <a:ln w="28575" cap="flat" cmpd="sng" algn="ctr">
                <a:solidFill>
                  <a:srgbClr val="92D05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63" name="Oval 162"/>
              <p:cNvSpPr/>
              <p:nvPr/>
            </p:nvSpPr>
            <p:spPr>
              <a:xfrm>
                <a:off x="4504149" y="2348220"/>
                <a:ext cx="150607" cy="150607"/>
              </a:xfrm>
              <a:prstGeom prst="ellipse">
                <a:avLst/>
              </a:prstGeom>
              <a:grpFill/>
              <a:ln w="28575" cap="flat" cmpd="sng" algn="ctr">
                <a:solidFill>
                  <a:srgbClr val="92D05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64" name="Oval 163"/>
              <p:cNvSpPr/>
              <p:nvPr/>
            </p:nvSpPr>
            <p:spPr>
              <a:xfrm>
                <a:off x="4504149" y="2712761"/>
                <a:ext cx="150607" cy="150607"/>
              </a:xfrm>
              <a:prstGeom prst="ellipse">
                <a:avLst/>
              </a:prstGeom>
              <a:grpFill/>
              <a:ln w="28575" cap="flat" cmpd="sng" algn="ctr">
                <a:solidFill>
                  <a:srgbClr val="92D05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65" name="Oval 164"/>
              <p:cNvSpPr/>
              <p:nvPr/>
            </p:nvSpPr>
            <p:spPr>
              <a:xfrm>
                <a:off x="2881393" y="3094383"/>
                <a:ext cx="150607" cy="150607"/>
              </a:xfrm>
              <a:prstGeom prst="ellipse">
                <a:avLst/>
              </a:prstGeom>
              <a:grpFill/>
              <a:ln w="28575" cap="flat" cmpd="sng" algn="ctr">
                <a:solidFill>
                  <a:srgbClr val="92D05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66" name="Oval 165"/>
              <p:cNvSpPr/>
              <p:nvPr/>
            </p:nvSpPr>
            <p:spPr>
              <a:xfrm>
                <a:off x="3289824" y="3094382"/>
                <a:ext cx="150607" cy="150607"/>
              </a:xfrm>
              <a:prstGeom prst="ellipse">
                <a:avLst/>
              </a:prstGeom>
              <a:grpFill/>
              <a:ln w="28575" cap="flat" cmpd="sng" algn="ctr">
                <a:solidFill>
                  <a:srgbClr val="92D05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67" name="Oval 166"/>
              <p:cNvSpPr/>
              <p:nvPr/>
            </p:nvSpPr>
            <p:spPr>
              <a:xfrm>
                <a:off x="3699476" y="3094382"/>
                <a:ext cx="150607" cy="150607"/>
              </a:xfrm>
              <a:prstGeom prst="ellipse">
                <a:avLst/>
              </a:prstGeom>
              <a:grpFill/>
              <a:ln w="28575" cap="flat" cmpd="sng" algn="ctr">
                <a:solidFill>
                  <a:srgbClr val="92D05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68" name="Oval 167"/>
              <p:cNvSpPr/>
              <p:nvPr/>
            </p:nvSpPr>
            <p:spPr>
              <a:xfrm>
                <a:off x="4100592" y="3094381"/>
                <a:ext cx="150607" cy="150607"/>
              </a:xfrm>
              <a:prstGeom prst="ellipse">
                <a:avLst/>
              </a:prstGeom>
              <a:grpFill/>
              <a:ln w="28575" cap="flat" cmpd="sng" algn="ctr">
                <a:solidFill>
                  <a:srgbClr val="92D05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grpSp>
        <p:grpSp>
          <p:nvGrpSpPr>
            <p:cNvPr id="120" name="Group 119"/>
            <p:cNvGrpSpPr/>
            <p:nvPr/>
          </p:nvGrpSpPr>
          <p:grpSpPr>
            <a:xfrm>
              <a:off x="5701553" y="1759274"/>
              <a:ext cx="2985247" cy="2736526"/>
              <a:chOff x="2881393" y="1610621"/>
              <a:chExt cx="2985247" cy="2736526"/>
            </a:xfrm>
            <a:solidFill>
              <a:srgbClr val="D1D1D1"/>
            </a:solidFill>
          </p:grpSpPr>
          <p:sp>
            <p:nvSpPr>
              <p:cNvPr id="121" name="Oval 120"/>
              <p:cNvSpPr/>
              <p:nvPr/>
            </p:nvSpPr>
            <p:spPr>
              <a:xfrm>
                <a:off x="4905265" y="1610622"/>
                <a:ext cx="150607" cy="150607"/>
              </a:xfrm>
              <a:prstGeom prst="ellipse">
                <a:avLst/>
              </a:prstGeom>
              <a:solidFill>
                <a:srgbClr val="92D050">
                  <a:alpha val="50000"/>
                </a:srgbClr>
              </a:solidFill>
              <a:ln w="28575" cap="flat" cmpd="sng" algn="ctr">
                <a:solidFill>
                  <a:srgbClr val="92D05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22" name="Oval 121"/>
              <p:cNvSpPr/>
              <p:nvPr/>
            </p:nvSpPr>
            <p:spPr>
              <a:xfrm>
                <a:off x="4905265" y="1975163"/>
                <a:ext cx="150607" cy="150607"/>
              </a:xfrm>
              <a:prstGeom prst="ellipse">
                <a:avLst/>
              </a:prstGeom>
              <a:solidFill>
                <a:srgbClr val="92D050">
                  <a:alpha val="50000"/>
                </a:srgbClr>
              </a:solidFill>
              <a:ln w="28575" cap="flat" cmpd="sng" algn="ctr">
                <a:solidFill>
                  <a:srgbClr val="92D05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23" name="Oval 122"/>
              <p:cNvSpPr/>
              <p:nvPr/>
            </p:nvSpPr>
            <p:spPr>
              <a:xfrm>
                <a:off x="5314917" y="1610622"/>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24" name="Oval 123"/>
              <p:cNvSpPr/>
              <p:nvPr/>
            </p:nvSpPr>
            <p:spPr>
              <a:xfrm>
                <a:off x="5314917" y="1975163"/>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25" name="Oval 124"/>
              <p:cNvSpPr/>
              <p:nvPr/>
            </p:nvSpPr>
            <p:spPr>
              <a:xfrm>
                <a:off x="5716033" y="1610621"/>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26" name="Oval 125"/>
              <p:cNvSpPr/>
              <p:nvPr/>
            </p:nvSpPr>
            <p:spPr>
              <a:xfrm>
                <a:off x="5716033" y="1975162"/>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27" name="Oval 126"/>
              <p:cNvSpPr/>
              <p:nvPr/>
            </p:nvSpPr>
            <p:spPr>
              <a:xfrm>
                <a:off x="4905265" y="2348219"/>
                <a:ext cx="150607" cy="150607"/>
              </a:xfrm>
              <a:prstGeom prst="ellipse">
                <a:avLst/>
              </a:prstGeom>
              <a:solidFill>
                <a:srgbClr val="92D050">
                  <a:alpha val="50000"/>
                </a:srgbClr>
              </a:solidFill>
              <a:ln w="28575" cap="flat" cmpd="sng" algn="ctr">
                <a:solidFill>
                  <a:srgbClr val="92D05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28" name="Oval 127"/>
              <p:cNvSpPr/>
              <p:nvPr/>
            </p:nvSpPr>
            <p:spPr>
              <a:xfrm>
                <a:off x="4905265" y="2712760"/>
                <a:ext cx="150607" cy="150607"/>
              </a:xfrm>
              <a:prstGeom prst="ellipse">
                <a:avLst/>
              </a:prstGeom>
              <a:solidFill>
                <a:srgbClr val="92D050">
                  <a:alpha val="50000"/>
                </a:srgbClr>
              </a:solidFill>
              <a:ln w="28575" cap="flat" cmpd="sng" algn="ctr">
                <a:solidFill>
                  <a:srgbClr val="92D05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29" name="Oval 128"/>
              <p:cNvSpPr/>
              <p:nvPr/>
            </p:nvSpPr>
            <p:spPr>
              <a:xfrm>
                <a:off x="5314917" y="2348219"/>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30" name="Oval 129"/>
              <p:cNvSpPr/>
              <p:nvPr/>
            </p:nvSpPr>
            <p:spPr>
              <a:xfrm>
                <a:off x="5314917" y="2712760"/>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31" name="Oval 130"/>
              <p:cNvSpPr/>
              <p:nvPr/>
            </p:nvSpPr>
            <p:spPr>
              <a:xfrm>
                <a:off x="5716033" y="2348218"/>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32" name="Oval 131"/>
              <p:cNvSpPr/>
              <p:nvPr/>
            </p:nvSpPr>
            <p:spPr>
              <a:xfrm>
                <a:off x="5716033" y="2712759"/>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33" name="Oval 132"/>
              <p:cNvSpPr/>
              <p:nvPr/>
            </p:nvSpPr>
            <p:spPr>
              <a:xfrm>
                <a:off x="2881393" y="3458924"/>
                <a:ext cx="150607" cy="150607"/>
              </a:xfrm>
              <a:prstGeom prst="ellipse">
                <a:avLst/>
              </a:prstGeom>
              <a:solidFill>
                <a:srgbClr val="92D050">
                  <a:alpha val="50000"/>
                </a:srgbClr>
              </a:solidFill>
              <a:ln w="28575" cap="flat" cmpd="sng" algn="ctr">
                <a:solidFill>
                  <a:srgbClr val="92D05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34" name="Oval 133"/>
              <p:cNvSpPr/>
              <p:nvPr/>
            </p:nvSpPr>
            <p:spPr>
              <a:xfrm>
                <a:off x="3289824" y="3458923"/>
                <a:ext cx="150607" cy="150607"/>
              </a:xfrm>
              <a:prstGeom prst="ellipse">
                <a:avLst/>
              </a:prstGeom>
              <a:solidFill>
                <a:srgbClr val="92D050">
                  <a:alpha val="50000"/>
                </a:srgbClr>
              </a:solidFill>
              <a:ln w="28575" cap="flat" cmpd="sng" algn="ctr">
                <a:solidFill>
                  <a:srgbClr val="92D05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35" name="Oval 134"/>
              <p:cNvSpPr/>
              <p:nvPr/>
            </p:nvSpPr>
            <p:spPr>
              <a:xfrm>
                <a:off x="3699476" y="3458923"/>
                <a:ext cx="150607" cy="150607"/>
              </a:xfrm>
              <a:prstGeom prst="ellipse">
                <a:avLst/>
              </a:prstGeom>
              <a:solidFill>
                <a:srgbClr val="92D050">
                  <a:alpha val="50000"/>
                </a:srgbClr>
              </a:solidFill>
              <a:ln w="28575" cap="flat" cmpd="sng" algn="ctr">
                <a:solidFill>
                  <a:srgbClr val="92D05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36" name="Oval 135"/>
              <p:cNvSpPr/>
              <p:nvPr/>
            </p:nvSpPr>
            <p:spPr>
              <a:xfrm>
                <a:off x="4100592" y="3458922"/>
                <a:ext cx="150607" cy="150607"/>
              </a:xfrm>
              <a:prstGeom prst="ellipse">
                <a:avLst/>
              </a:prstGeom>
              <a:solidFill>
                <a:srgbClr val="92D050">
                  <a:alpha val="50000"/>
                </a:srgbClr>
              </a:solidFill>
              <a:ln w="28575" cap="flat" cmpd="sng" algn="ctr">
                <a:solidFill>
                  <a:srgbClr val="92D05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37" name="Oval 136"/>
              <p:cNvSpPr/>
              <p:nvPr/>
            </p:nvSpPr>
            <p:spPr>
              <a:xfrm>
                <a:off x="4504149" y="3094382"/>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38" name="Oval 137"/>
              <p:cNvSpPr/>
              <p:nvPr/>
            </p:nvSpPr>
            <p:spPr>
              <a:xfrm>
                <a:off x="4504149" y="3458923"/>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39" name="Oval 138"/>
              <p:cNvSpPr/>
              <p:nvPr/>
            </p:nvSpPr>
            <p:spPr>
              <a:xfrm>
                <a:off x="4905265" y="3094381"/>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40" name="Oval 139"/>
              <p:cNvSpPr/>
              <p:nvPr/>
            </p:nvSpPr>
            <p:spPr>
              <a:xfrm>
                <a:off x="4905265" y="3458922"/>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41" name="Oval 140"/>
              <p:cNvSpPr/>
              <p:nvPr/>
            </p:nvSpPr>
            <p:spPr>
              <a:xfrm>
                <a:off x="5314917" y="3094381"/>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42" name="Oval 141"/>
              <p:cNvSpPr/>
              <p:nvPr/>
            </p:nvSpPr>
            <p:spPr>
              <a:xfrm>
                <a:off x="5314917" y="3458922"/>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43" name="Oval 142"/>
              <p:cNvSpPr/>
              <p:nvPr/>
            </p:nvSpPr>
            <p:spPr>
              <a:xfrm>
                <a:off x="5716033" y="3094380"/>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44" name="Oval 143"/>
              <p:cNvSpPr/>
              <p:nvPr/>
            </p:nvSpPr>
            <p:spPr>
              <a:xfrm>
                <a:off x="5716033" y="3458921"/>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45" name="Oval 144"/>
              <p:cNvSpPr/>
              <p:nvPr/>
            </p:nvSpPr>
            <p:spPr>
              <a:xfrm>
                <a:off x="2881393" y="3831999"/>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46" name="Oval 145"/>
              <p:cNvSpPr/>
              <p:nvPr/>
            </p:nvSpPr>
            <p:spPr>
              <a:xfrm>
                <a:off x="2881393" y="4196540"/>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47" name="Oval 146"/>
              <p:cNvSpPr/>
              <p:nvPr/>
            </p:nvSpPr>
            <p:spPr>
              <a:xfrm>
                <a:off x="3289824" y="3831998"/>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48" name="Oval 147"/>
              <p:cNvSpPr/>
              <p:nvPr/>
            </p:nvSpPr>
            <p:spPr>
              <a:xfrm>
                <a:off x="3289824" y="4196539"/>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49" name="Oval 148"/>
              <p:cNvSpPr/>
              <p:nvPr/>
            </p:nvSpPr>
            <p:spPr>
              <a:xfrm>
                <a:off x="3699476" y="3831998"/>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50" name="Oval 149"/>
              <p:cNvSpPr/>
              <p:nvPr/>
            </p:nvSpPr>
            <p:spPr>
              <a:xfrm>
                <a:off x="3699476" y="4196539"/>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51" name="Oval 150"/>
              <p:cNvSpPr/>
              <p:nvPr/>
            </p:nvSpPr>
            <p:spPr>
              <a:xfrm>
                <a:off x="4100592" y="3831997"/>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52" name="Oval 151"/>
              <p:cNvSpPr/>
              <p:nvPr/>
            </p:nvSpPr>
            <p:spPr>
              <a:xfrm>
                <a:off x="4100592" y="4196538"/>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53" name="Oval 152"/>
              <p:cNvSpPr/>
              <p:nvPr/>
            </p:nvSpPr>
            <p:spPr>
              <a:xfrm>
                <a:off x="4504149" y="3831998"/>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54" name="Oval 153"/>
              <p:cNvSpPr/>
              <p:nvPr/>
            </p:nvSpPr>
            <p:spPr>
              <a:xfrm>
                <a:off x="4504149" y="4196539"/>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55" name="Oval 154"/>
              <p:cNvSpPr/>
              <p:nvPr/>
            </p:nvSpPr>
            <p:spPr>
              <a:xfrm>
                <a:off x="4905265" y="3831997"/>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56" name="Oval 155"/>
              <p:cNvSpPr/>
              <p:nvPr/>
            </p:nvSpPr>
            <p:spPr>
              <a:xfrm>
                <a:off x="4905265" y="4196538"/>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57" name="Oval 156"/>
              <p:cNvSpPr/>
              <p:nvPr/>
            </p:nvSpPr>
            <p:spPr>
              <a:xfrm>
                <a:off x="5314917" y="3831997"/>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58" name="Oval 157"/>
              <p:cNvSpPr/>
              <p:nvPr/>
            </p:nvSpPr>
            <p:spPr>
              <a:xfrm>
                <a:off x="5314917" y="4196538"/>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59" name="Oval 158"/>
              <p:cNvSpPr/>
              <p:nvPr/>
            </p:nvSpPr>
            <p:spPr>
              <a:xfrm>
                <a:off x="5716033" y="3831996"/>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sp>
            <p:nvSpPr>
              <p:cNvPr id="160" name="Oval 159"/>
              <p:cNvSpPr/>
              <p:nvPr/>
            </p:nvSpPr>
            <p:spPr>
              <a:xfrm>
                <a:off x="5716033" y="4196537"/>
                <a:ext cx="150607" cy="150607"/>
              </a:xfrm>
              <a:prstGeom prst="ellipse">
                <a:avLst/>
              </a:prstGeom>
              <a:grpFill/>
              <a:ln w="28575" cap="flat" cmpd="sng" algn="ctr">
                <a:solidFill>
                  <a:srgbClr val="80808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ndParaRPr>
              </a:p>
            </p:txBody>
          </p:sp>
        </p:grpSp>
      </p:grpSp>
    </p:spTree>
    <p:extLst>
      <p:ext uri="{BB962C8B-B14F-4D97-AF65-F5344CB8AC3E}">
        <p14:creationId xmlns:p14="http://schemas.microsoft.com/office/powerpoint/2010/main" val="7306444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Multidimensional Arrays in Titanium</a:t>
            </a:r>
            <a:endParaRPr lang="en-US" dirty="0"/>
          </a:p>
        </p:txBody>
      </p:sp>
      <p:sp>
        <p:nvSpPr>
          <p:cNvPr id="3" name="Content Placeholder 2"/>
          <p:cNvSpPr>
            <a:spLocks noGrp="1"/>
          </p:cNvSpPr>
          <p:nvPr>
            <p:ph idx="1"/>
          </p:nvPr>
        </p:nvSpPr>
        <p:spPr>
          <a:xfrm>
            <a:off x="609600" y="914400"/>
            <a:ext cx="8001000" cy="4794132"/>
          </a:xfrm>
        </p:spPr>
        <p:txBody>
          <a:bodyPr/>
          <a:lstStyle/>
          <a:p>
            <a:r>
              <a:rPr lang="en-US" dirty="0" smtClean="0"/>
              <a:t>True </a:t>
            </a:r>
            <a:r>
              <a:rPr lang="en-US" dirty="0"/>
              <a:t>multidimensional </a:t>
            </a:r>
            <a:r>
              <a:rPr lang="en-US" dirty="0" smtClean="0"/>
              <a:t>arrays</a:t>
            </a:r>
            <a:endParaRPr lang="en-US" dirty="0"/>
          </a:p>
          <a:p>
            <a:pPr lvl="1"/>
            <a:r>
              <a:rPr lang="en-US" dirty="0"/>
              <a:t>Supports </a:t>
            </a:r>
            <a:r>
              <a:rPr lang="en-US" dirty="0" err="1"/>
              <a:t>subarrays</a:t>
            </a:r>
            <a:r>
              <a:rPr lang="en-US" dirty="0"/>
              <a:t> without copies</a:t>
            </a:r>
          </a:p>
          <a:p>
            <a:pPr lvl="2"/>
            <a:r>
              <a:rPr lang="en-US" dirty="0" smtClean="0"/>
              <a:t>Can </a:t>
            </a:r>
            <a:r>
              <a:rPr lang="en-US" dirty="0"/>
              <a:t>refer to rows, columns, slabs,</a:t>
            </a:r>
            <a:br>
              <a:rPr lang="en-US" dirty="0"/>
            </a:br>
            <a:r>
              <a:rPr lang="en-US" dirty="0"/>
              <a:t>interior, boundary, </a:t>
            </a:r>
            <a:r>
              <a:rPr lang="en-US" dirty="0" smtClean="0"/>
              <a:t>etc.</a:t>
            </a:r>
            <a:endParaRPr lang="en-US" dirty="0"/>
          </a:p>
          <a:p>
            <a:pPr lvl="1"/>
            <a:r>
              <a:rPr lang="en-US" dirty="0"/>
              <a:t>Indexed by Points (tuples of </a:t>
            </a:r>
            <a:r>
              <a:rPr lang="en-US" dirty="0" err="1"/>
              <a:t>ints</a:t>
            </a:r>
            <a:r>
              <a:rPr lang="en-US" dirty="0"/>
              <a:t>)</a:t>
            </a:r>
          </a:p>
          <a:p>
            <a:pPr lvl="1"/>
            <a:r>
              <a:rPr lang="en-US" dirty="0"/>
              <a:t>Built on a rectangular set of Points, </a:t>
            </a:r>
            <a:r>
              <a:rPr lang="en-US" dirty="0" err="1"/>
              <a:t>RectDomain</a:t>
            </a:r>
            <a:endParaRPr lang="en-US" dirty="0"/>
          </a:p>
          <a:p>
            <a:pPr lvl="1"/>
            <a:r>
              <a:rPr lang="en-US" dirty="0" smtClean="0"/>
              <a:t>Points </a:t>
            </a:r>
            <a:r>
              <a:rPr lang="en-US" dirty="0"/>
              <a:t>and </a:t>
            </a:r>
            <a:r>
              <a:rPr lang="en-US" dirty="0" err="1"/>
              <a:t>RectDomains</a:t>
            </a:r>
            <a:r>
              <a:rPr lang="en-US" dirty="0"/>
              <a:t> are built-in immutable classes, with useful literal syntax</a:t>
            </a:r>
          </a:p>
          <a:p>
            <a:r>
              <a:rPr lang="en-US" dirty="0"/>
              <a:t>Support for AMR and other grid computations</a:t>
            </a:r>
          </a:p>
          <a:p>
            <a:pPr lvl="1"/>
            <a:r>
              <a:rPr lang="en-US" dirty="0"/>
              <a:t>domain operations: intersection, shrink, border</a:t>
            </a:r>
          </a:p>
          <a:p>
            <a:r>
              <a:rPr lang="en-US" dirty="0" smtClean="0"/>
              <a:t>Arrays are located on a single thread, but can be a remote thread</a:t>
            </a:r>
            <a:endParaRPr lang="en-US" dirty="0"/>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182</a:t>
            </a:fld>
            <a:endParaRPr lang="en-US">
              <a:solidFill>
                <a:prstClr val="black"/>
              </a:solidFill>
            </a:endParaRPr>
          </a:p>
        </p:txBody>
      </p:sp>
      <p:sp>
        <p:nvSpPr>
          <p:cNvPr id="5" name="AutoShape 6"/>
          <p:cNvSpPr>
            <a:spLocks noChangeArrowheads="1"/>
          </p:cNvSpPr>
          <p:nvPr/>
        </p:nvSpPr>
        <p:spPr bwMode="auto">
          <a:xfrm>
            <a:off x="6942849" y="1196194"/>
            <a:ext cx="1420812" cy="1295400"/>
          </a:xfrm>
          <a:prstGeom prst="cube">
            <a:avLst>
              <a:gd name="adj" fmla="val 25000"/>
            </a:avLst>
          </a:prstGeom>
          <a:solidFill>
            <a:srgbClr val="66CCFF"/>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endParaRPr lang="en-US" dirty="0"/>
          </a:p>
        </p:txBody>
      </p:sp>
      <p:sp>
        <p:nvSpPr>
          <p:cNvPr id="6" name="Freeform 8"/>
          <p:cNvSpPr>
            <a:spLocks/>
          </p:cNvSpPr>
          <p:nvPr/>
        </p:nvSpPr>
        <p:spPr bwMode="auto">
          <a:xfrm>
            <a:off x="7373061" y="1043794"/>
            <a:ext cx="381000" cy="1676400"/>
          </a:xfrm>
          <a:custGeom>
            <a:avLst/>
            <a:gdLst>
              <a:gd name="T0" fmla="*/ 0 w 240"/>
              <a:gd name="T1" fmla="*/ 1056 h 1056"/>
              <a:gd name="T2" fmla="*/ 0 w 240"/>
              <a:gd name="T3" fmla="*/ 240 h 1056"/>
              <a:gd name="T4" fmla="*/ 240 w 240"/>
              <a:gd name="T5" fmla="*/ 0 h 1056"/>
              <a:gd name="T6" fmla="*/ 240 w 240"/>
              <a:gd name="T7" fmla="*/ 912 h 1056"/>
              <a:gd name="T8" fmla="*/ 0 w 240"/>
              <a:gd name="T9" fmla="*/ 1056 h 1056"/>
            </a:gdLst>
            <a:ahLst/>
            <a:cxnLst>
              <a:cxn ang="0">
                <a:pos x="T0" y="T1"/>
              </a:cxn>
              <a:cxn ang="0">
                <a:pos x="T2" y="T3"/>
              </a:cxn>
              <a:cxn ang="0">
                <a:pos x="T4" y="T5"/>
              </a:cxn>
              <a:cxn ang="0">
                <a:pos x="T6" y="T7"/>
              </a:cxn>
              <a:cxn ang="0">
                <a:pos x="T8" y="T9"/>
              </a:cxn>
            </a:cxnLst>
            <a:rect l="0" t="0" r="r" b="b"/>
            <a:pathLst>
              <a:path w="240" h="1056">
                <a:moveTo>
                  <a:pt x="0" y="1056"/>
                </a:moveTo>
                <a:lnTo>
                  <a:pt x="0" y="240"/>
                </a:lnTo>
                <a:lnTo>
                  <a:pt x="240" y="0"/>
                </a:lnTo>
                <a:lnTo>
                  <a:pt x="240" y="912"/>
                </a:lnTo>
                <a:lnTo>
                  <a:pt x="0" y="1056"/>
                </a:lnTo>
                <a:close/>
              </a:path>
            </a:pathLst>
          </a:custGeom>
          <a:solidFill>
            <a:schemeClr val="tx2"/>
          </a:solidFill>
          <a:ln w="38100" cap="flat" cmpd="sng">
            <a:solidFill>
              <a:schemeClr val="accent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endParaRPr lang="en-US" dirty="0"/>
          </a:p>
        </p:txBody>
      </p:sp>
      <p:sp>
        <p:nvSpPr>
          <p:cNvPr id="7" name="AutoShape 4"/>
          <p:cNvSpPr>
            <a:spLocks noChangeArrowheads="1"/>
          </p:cNvSpPr>
          <p:nvPr/>
        </p:nvSpPr>
        <p:spPr bwMode="auto">
          <a:xfrm>
            <a:off x="6790449" y="1043794"/>
            <a:ext cx="1746250" cy="1676400"/>
          </a:xfrm>
          <a:prstGeom prst="cube">
            <a:avLst>
              <a:gd name="adj" fmla="val 25000"/>
            </a:avLst>
          </a:prstGeom>
          <a:noFill/>
          <a:ln w="38100">
            <a:solidFill>
              <a:schemeClr val="tx1"/>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endParaRPr lang="en-US" dirty="0"/>
          </a:p>
        </p:txBody>
      </p:sp>
    </p:spTree>
    <p:extLst>
      <p:ext uri="{BB962C8B-B14F-4D97-AF65-F5344CB8AC3E}">
        <p14:creationId xmlns:p14="http://schemas.microsoft.com/office/powerpoint/2010/main" val="26521712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p:bldP spid="6" grpId="1" animBg="1"/>
    </p:bld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Points, </a:t>
            </a:r>
            <a:r>
              <a:rPr lang="en-US" dirty="0" err="1" smtClean="0"/>
              <a:t>RectDomains</a:t>
            </a:r>
            <a:r>
              <a:rPr lang="en-US" dirty="0" smtClean="0"/>
              <a:t>, Arrays in General</a:t>
            </a:r>
            <a:endParaRPr lang="en-US" dirty="0"/>
          </a:p>
        </p:txBody>
      </p:sp>
      <p:sp>
        <p:nvSpPr>
          <p:cNvPr id="3" name="Content Placeholder 2"/>
          <p:cNvSpPr>
            <a:spLocks noGrp="1"/>
          </p:cNvSpPr>
          <p:nvPr>
            <p:ph idx="1"/>
          </p:nvPr>
        </p:nvSpPr>
        <p:spPr>
          <a:xfrm>
            <a:off x="609600" y="914400"/>
            <a:ext cx="8001000" cy="4274759"/>
          </a:xfrm>
        </p:spPr>
        <p:txBody>
          <a:bodyPr/>
          <a:lstStyle/>
          <a:p>
            <a:r>
              <a:rPr lang="en-US" dirty="0"/>
              <a:t>Points specified by a tuple of </a:t>
            </a:r>
            <a:r>
              <a:rPr lang="en-US" dirty="0" err="1"/>
              <a:t>ints</a:t>
            </a:r>
            <a:endParaRPr lang="en-US" dirty="0"/>
          </a:p>
          <a:p>
            <a:endParaRPr lang="en-US" dirty="0"/>
          </a:p>
          <a:p>
            <a:endParaRPr lang="en-US" dirty="0"/>
          </a:p>
          <a:p>
            <a:pPr>
              <a:spcBef>
                <a:spcPts val="1218"/>
              </a:spcBef>
            </a:pPr>
            <a:r>
              <a:rPr lang="en-US" dirty="0" err="1"/>
              <a:t>RectDomains</a:t>
            </a:r>
            <a:r>
              <a:rPr lang="en-US" dirty="0"/>
              <a:t> given by 3 points: </a:t>
            </a:r>
          </a:p>
          <a:p>
            <a:pPr lvl="1"/>
            <a:r>
              <a:rPr lang="en-US" dirty="0"/>
              <a:t>lower bound, upper bound (and optional stride)</a:t>
            </a:r>
          </a:p>
          <a:p>
            <a:pPr lvl="1"/>
            <a:endParaRPr lang="en-US" dirty="0"/>
          </a:p>
          <a:p>
            <a:pPr>
              <a:spcBef>
                <a:spcPts val="1818"/>
              </a:spcBef>
            </a:pPr>
            <a:r>
              <a:rPr lang="en-US" dirty="0" smtClean="0"/>
              <a:t>Array </a:t>
            </a:r>
            <a:r>
              <a:rPr lang="en-US" dirty="0"/>
              <a:t>declared by </a:t>
            </a:r>
            <a:r>
              <a:rPr lang="en-US" dirty="0" smtClean="0"/>
              <a:t>number of dimensions </a:t>
            </a:r>
            <a:r>
              <a:rPr lang="en-US" dirty="0"/>
              <a:t>and type</a:t>
            </a:r>
          </a:p>
          <a:p>
            <a:endParaRPr lang="en-US" dirty="0"/>
          </a:p>
          <a:p>
            <a:pPr>
              <a:spcBef>
                <a:spcPts val="1818"/>
              </a:spcBef>
            </a:pPr>
            <a:r>
              <a:rPr lang="en-US" dirty="0" smtClean="0"/>
              <a:t>Array </a:t>
            </a:r>
            <a:r>
              <a:rPr lang="en-US" dirty="0"/>
              <a:t>created by passing </a:t>
            </a:r>
            <a:r>
              <a:rPr lang="en-US" dirty="0" err="1" smtClean="0"/>
              <a:t>RectDomain</a:t>
            </a:r>
            <a:endParaRPr lang="en-US" dirty="0"/>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183</a:t>
            </a:fld>
            <a:endParaRPr lang="en-US">
              <a:solidFill>
                <a:prstClr val="black"/>
              </a:solidFill>
            </a:endParaRPr>
          </a:p>
        </p:txBody>
      </p:sp>
      <p:grpSp>
        <p:nvGrpSpPr>
          <p:cNvPr id="5" name="Group 4"/>
          <p:cNvGrpSpPr>
            <a:grpSpLocks/>
          </p:cNvGrpSpPr>
          <p:nvPr/>
        </p:nvGrpSpPr>
        <p:grpSpPr bwMode="auto">
          <a:xfrm>
            <a:off x="1676400" y="1310994"/>
            <a:ext cx="5356225" cy="4345773"/>
            <a:chOff x="1056" y="1149"/>
            <a:chExt cx="3374" cy="2506"/>
          </a:xfrm>
        </p:grpSpPr>
        <p:sp>
          <p:nvSpPr>
            <p:cNvPr id="6" name="Text Box 5"/>
            <p:cNvSpPr txBox="1">
              <a:spLocks noChangeArrowheads="1"/>
            </p:cNvSpPr>
            <p:nvPr/>
          </p:nvSpPr>
          <p:spPr bwMode="auto">
            <a:xfrm>
              <a:off x="1056" y="2789"/>
              <a:ext cx="2976"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None/>
              </a:pPr>
              <a:r>
                <a:rPr lang="en-US" sz="2400" b="1" dirty="0">
                  <a:solidFill>
                    <a:schemeClr val="accent3">
                      <a:lumMod val="75000"/>
                    </a:schemeClr>
                  </a:solidFill>
                  <a:latin typeface="Courier New" pitchFamily="49" charset="0"/>
                </a:rPr>
                <a:t>double</a:t>
              </a:r>
              <a:r>
                <a:rPr lang="en-US" sz="2400" b="1" dirty="0">
                  <a:latin typeface="Courier New" pitchFamily="49" charset="0"/>
                </a:rPr>
                <a:t> [2d] </a:t>
              </a:r>
              <a:r>
                <a:rPr lang="en-US" sz="2400" b="1" dirty="0">
                  <a:solidFill>
                    <a:srgbClr val="C00000"/>
                  </a:solidFill>
                  <a:latin typeface="Courier New" pitchFamily="49" charset="0"/>
                </a:rPr>
                <a:t>a</a:t>
              </a:r>
              <a:r>
                <a:rPr lang="en-US" sz="2400" b="1" dirty="0">
                  <a:latin typeface="Courier New" pitchFamily="49" charset="0"/>
                </a:rPr>
                <a:t>;</a:t>
              </a:r>
            </a:p>
          </p:txBody>
        </p:sp>
        <p:sp>
          <p:nvSpPr>
            <p:cNvPr id="7" name="Text Box 6"/>
            <p:cNvSpPr txBox="1">
              <a:spLocks noChangeArrowheads="1"/>
            </p:cNvSpPr>
            <p:nvPr/>
          </p:nvSpPr>
          <p:spPr bwMode="auto">
            <a:xfrm>
              <a:off x="1056" y="1149"/>
              <a:ext cx="2792" cy="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None/>
              </a:pPr>
              <a:r>
                <a:rPr lang="en-US" sz="2400" b="1" dirty="0">
                  <a:solidFill>
                    <a:schemeClr val="accent3">
                      <a:lumMod val="75000"/>
                    </a:schemeClr>
                  </a:solidFill>
                  <a:latin typeface="Courier New" pitchFamily="49" charset="0"/>
                </a:rPr>
                <a:t>Point&lt;2&gt;</a:t>
              </a:r>
              <a:r>
                <a:rPr lang="en-US" sz="2400" b="1" dirty="0">
                  <a:latin typeface="Courier New" pitchFamily="49" charset="0"/>
                </a:rPr>
                <a:t> </a:t>
              </a:r>
              <a:r>
                <a:rPr lang="en-US" sz="2400" b="1" dirty="0" err="1">
                  <a:solidFill>
                    <a:srgbClr val="C00000"/>
                  </a:solidFill>
                  <a:latin typeface="Courier New" pitchFamily="49" charset="0"/>
                </a:rPr>
                <a:t>lb</a:t>
              </a:r>
              <a:r>
                <a:rPr lang="en-US" sz="2400" b="1" dirty="0">
                  <a:latin typeface="Courier New" pitchFamily="49" charset="0"/>
                </a:rPr>
                <a:t> = [1, 1];</a:t>
              </a:r>
            </a:p>
            <a:p>
              <a:pPr algn="l">
                <a:buNone/>
              </a:pPr>
              <a:r>
                <a:rPr lang="en-US" sz="2400" b="1" dirty="0">
                  <a:solidFill>
                    <a:schemeClr val="accent3">
                      <a:lumMod val="75000"/>
                    </a:schemeClr>
                  </a:solidFill>
                  <a:latin typeface="Courier New" pitchFamily="49" charset="0"/>
                </a:rPr>
                <a:t>Point&lt;2&gt;</a:t>
              </a:r>
              <a:r>
                <a:rPr lang="en-US" sz="2400" b="1" dirty="0">
                  <a:latin typeface="Courier New" pitchFamily="49" charset="0"/>
                </a:rPr>
                <a:t> </a:t>
              </a:r>
              <a:r>
                <a:rPr lang="en-US" sz="2400" b="1" dirty="0" err="1">
                  <a:solidFill>
                    <a:srgbClr val="C00000"/>
                  </a:solidFill>
                  <a:latin typeface="Courier New" pitchFamily="49" charset="0"/>
                </a:rPr>
                <a:t>ub</a:t>
              </a:r>
              <a:r>
                <a:rPr lang="en-US" sz="2400" b="1" dirty="0">
                  <a:latin typeface="Courier New" pitchFamily="49" charset="0"/>
                </a:rPr>
                <a:t> = [10, 20];</a:t>
              </a:r>
            </a:p>
          </p:txBody>
        </p:sp>
        <p:sp>
          <p:nvSpPr>
            <p:cNvPr id="8" name="Text Box 7"/>
            <p:cNvSpPr txBox="1">
              <a:spLocks noChangeArrowheads="1"/>
            </p:cNvSpPr>
            <p:nvPr/>
          </p:nvSpPr>
          <p:spPr bwMode="auto">
            <a:xfrm>
              <a:off x="1056" y="2216"/>
              <a:ext cx="3374"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None/>
              </a:pPr>
              <a:r>
                <a:rPr lang="en-US" sz="2400" b="1" dirty="0" err="1">
                  <a:solidFill>
                    <a:schemeClr val="accent3">
                      <a:lumMod val="75000"/>
                    </a:schemeClr>
                  </a:solidFill>
                  <a:latin typeface="Courier New" pitchFamily="49" charset="0"/>
                </a:rPr>
                <a:t>RectDomain</a:t>
              </a:r>
              <a:r>
                <a:rPr lang="en-US" sz="2400" b="1" dirty="0">
                  <a:solidFill>
                    <a:schemeClr val="accent3">
                      <a:lumMod val="75000"/>
                    </a:schemeClr>
                  </a:solidFill>
                  <a:latin typeface="Courier New" pitchFamily="49" charset="0"/>
                </a:rPr>
                <a:t>&lt;2&gt;</a:t>
              </a:r>
              <a:r>
                <a:rPr lang="en-US" sz="2400" b="1" dirty="0">
                  <a:latin typeface="Courier New" pitchFamily="49" charset="0"/>
                </a:rPr>
                <a:t> </a:t>
              </a:r>
              <a:r>
                <a:rPr lang="en-US" sz="2400" b="1" dirty="0">
                  <a:solidFill>
                    <a:srgbClr val="C00000"/>
                  </a:solidFill>
                  <a:latin typeface="Courier New" pitchFamily="49" charset="0"/>
                </a:rPr>
                <a:t>r</a:t>
              </a:r>
              <a:r>
                <a:rPr lang="en-US" sz="2400" b="1" dirty="0">
                  <a:latin typeface="Courier New" pitchFamily="49" charset="0"/>
                </a:rPr>
                <a:t> = [</a:t>
              </a:r>
              <a:r>
                <a:rPr lang="en-US" sz="2400" b="1" dirty="0" err="1">
                  <a:latin typeface="Courier New" pitchFamily="49" charset="0"/>
                </a:rPr>
                <a:t>lb</a:t>
              </a:r>
              <a:r>
                <a:rPr lang="en-US" sz="2400" b="1" dirty="0">
                  <a:latin typeface="Courier New" pitchFamily="49" charset="0"/>
                </a:rPr>
                <a:t> : </a:t>
              </a:r>
              <a:r>
                <a:rPr lang="en-US" sz="2400" b="1" dirty="0" err="1">
                  <a:latin typeface="Courier New" pitchFamily="49" charset="0"/>
                </a:rPr>
                <a:t>ub</a:t>
              </a:r>
              <a:r>
                <a:rPr lang="en-US" sz="2400" b="1" dirty="0">
                  <a:latin typeface="Courier New" pitchFamily="49" charset="0"/>
                </a:rPr>
                <a:t>];</a:t>
              </a:r>
            </a:p>
          </p:txBody>
        </p:sp>
        <p:sp>
          <p:nvSpPr>
            <p:cNvPr id="9" name="Text Box 8"/>
            <p:cNvSpPr txBox="1">
              <a:spLocks noChangeArrowheads="1"/>
            </p:cNvSpPr>
            <p:nvPr/>
          </p:nvSpPr>
          <p:spPr bwMode="auto">
            <a:xfrm>
              <a:off x="1056" y="3389"/>
              <a:ext cx="2327"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None/>
              </a:pPr>
              <a:r>
                <a:rPr lang="en-US" sz="2400" b="1" dirty="0">
                  <a:latin typeface="Courier New" pitchFamily="49" charset="0"/>
                </a:rPr>
                <a:t>a = </a:t>
              </a:r>
              <a:r>
                <a:rPr lang="en-US" sz="2400" b="1" dirty="0">
                  <a:solidFill>
                    <a:srgbClr val="0070C0"/>
                  </a:solidFill>
                  <a:latin typeface="Courier New" pitchFamily="49" charset="0"/>
                </a:rPr>
                <a:t>new</a:t>
              </a:r>
              <a:r>
                <a:rPr lang="en-US" sz="2400" b="1" dirty="0">
                  <a:latin typeface="Courier New" pitchFamily="49" charset="0"/>
                </a:rPr>
                <a:t> </a:t>
              </a:r>
              <a:r>
                <a:rPr lang="en-US" sz="2400" b="1" dirty="0">
                  <a:solidFill>
                    <a:schemeClr val="accent3">
                      <a:lumMod val="75000"/>
                    </a:schemeClr>
                  </a:solidFill>
                  <a:latin typeface="Courier New" pitchFamily="49" charset="0"/>
                </a:rPr>
                <a:t>double</a:t>
              </a:r>
              <a:r>
                <a:rPr lang="en-US" sz="2400" b="1" dirty="0">
                  <a:latin typeface="Courier New" pitchFamily="49" charset="0"/>
                </a:rPr>
                <a:t> [r];	</a:t>
              </a:r>
            </a:p>
          </p:txBody>
        </p:sp>
      </p:grpSp>
    </p:spTree>
    <p:extLst>
      <p:ext uri="{BB962C8B-B14F-4D97-AF65-F5344CB8AC3E}">
        <p14:creationId xmlns:p14="http://schemas.microsoft.com/office/powerpoint/2010/main" val="23320721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Unordered Iteration</a:t>
            </a:r>
            <a:endParaRPr lang="en-US" dirty="0"/>
          </a:p>
        </p:txBody>
      </p:sp>
      <p:sp>
        <p:nvSpPr>
          <p:cNvPr id="3" name="Content Placeholder 2"/>
          <p:cNvSpPr>
            <a:spLocks noGrp="1"/>
          </p:cNvSpPr>
          <p:nvPr>
            <p:ph idx="1"/>
          </p:nvPr>
        </p:nvSpPr>
        <p:spPr>
          <a:xfrm>
            <a:off x="609600" y="914400"/>
            <a:ext cx="8001000" cy="4267835"/>
          </a:xfrm>
        </p:spPr>
        <p:txBody>
          <a:bodyPr/>
          <a:lstStyle/>
          <a:p>
            <a:r>
              <a:rPr lang="en-US" dirty="0"/>
              <a:t>Motivation:</a:t>
            </a:r>
          </a:p>
          <a:p>
            <a:pPr lvl="1"/>
            <a:r>
              <a:rPr lang="en-US" dirty="0"/>
              <a:t>Memory hierarchy optimizations are essential</a:t>
            </a:r>
          </a:p>
          <a:p>
            <a:pPr lvl="1"/>
            <a:r>
              <a:rPr lang="en-US" dirty="0"/>
              <a:t>Compilers sometimes do these, but hard in general</a:t>
            </a:r>
          </a:p>
          <a:p>
            <a:r>
              <a:rPr lang="en-US" dirty="0"/>
              <a:t>Titanium has explicitly unordered iteration</a:t>
            </a:r>
          </a:p>
          <a:p>
            <a:pPr lvl="1"/>
            <a:r>
              <a:rPr lang="en-US" dirty="0"/>
              <a:t>Helps the compiler with analysis </a:t>
            </a:r>
          </a:p>
          <a:p>
            <a:pPr lvl="1"/>
            <a:r>
              <a:rPr lang="en-US" dirty="0"/>
              <a:t>Helps programmer avoid indexing details</a:t>
            </a:r>
          </a:p>
          <a:p>
            <a:pPr>
              <a:spcBef>
                <a:spcPct val="30000"/>
              </a:spcBef>
              <a:spcAft>
                <a:spcPct val="30000"/>
              </a:spcAft>
              <a:buFont typeface="Wingdings" pitchFamily="2" charset="2"/>
              <a:buNone/>
            </a:pPr>
            <a:r>
              <a:rPr lang="en-US" dirty="0"/>
              <a:t>           </a:t>
            </a:r>
            <a:r>
              <a:rPr lang="en-US" b="1" dirty="0" err="1">
                <a:solidFill>
                  <a:srgbClr val="0070C0"/>
                </a:solidFill>
                <a:latin typeface="Courier New" pitchFamily="49" charset="0"/>
              </a:rPr>
              <a:t>foreach</a:t>
            </a:r>
            <a:r>
              <a:rPr lang="en-US" b="1" dirty="0">
                <a:latin typeface="Courier New" pitchFamily="49" charset="0"/>
              </a:rPr>
              <a:t> (</a:t>
            </a:r>
            <a:r>
              <a:rPr lang="en-US" b="1" dirty="0">
                <a:solidFill>
                  <a:srgbClr val="C00000"/>
                </a:solidFill>
                <a:latin typeface="Courier New" pitchFamily="49" charset="0"/>
              </a:rPr>
              <a:t>p</a:t>
            </a:r>
            <a:r>
              <a:rPr lang="en-US" b="1" dirty="0">
                <a:latin typeface="Courier New" pitchFamily="49" charset="0"/>
              </a:rPr>
              <a:t> </a:t>
            </a:r>
            <a:r>
              <a:rPr lang="en-US" b="1" dirty="0">
                <a:solidFill>
                  <a:srgbClr val="0070C0"/>
                </a:solidFill>
                <a:latin typeface="Courier New" pitchFamily="49" charset="0"/>
              </a:rPr>
              <a:t>in</a:t>
            </a:r>
            <a:r>
              <a:rPr lang="en-US" b="1" dirty="0">
                <a:latin typeface="Courier New" pitchFamily="49" charset="0"/>
              </a:rPr>
              <a:t> r) { … A[p] … }</a:t>
            </a:r>
            <a:r>
              <a:rPr lang="en-US" sz="1800" b="1" dirty="0">
                <a:latin typeface="Courier" pitchFamily="49" charset="0"/>
              </a:rPr>
              <a:t> </a:t>
            </a:r>
            <a:endParaRPr lang="en-US" b="1" dirty="0"/>
          </a:p>
          <a:p>
            <a:pPr lvl="2"/>
            <a:r>
              <a:rPr lang="en-US" b="1" dirty="0">
                <a:latin typeface="Courier New" panose="02070309020205020404" pitchFamily="49" charset="0"/>
                <a:cs typeface="Courier New" panose="02070309020205020404" pitchFamily="49" charset="0"/>
              </a:rPr>
              <a:t>p</a:t>
            </a:r>
            <a:r>
              <a:rPr lang="en-US" dirty="0"/>
              <a:t> is a Point (tuple of </a:t>
            </a:r>
            <a:r>
              <a:rPr lang="en-US" dirty="0" err="1"/>
              <a:t>ints</a:t>
            </a:r>
            <a:r>
              <a:rPr lang="en-US" dirty="0"/>
              <a:t>), can be used as array index </a:t>
            </a:r>
          </a:p>
          <a:p>
            <a:pPr lvl="2"/>
            <a:r>
              <a:rPr lang="en-US" b="1" dirty="0">
                <a:latin typeface="Courier New" panose="02070309020205020404" pitchFamily="49" charset="0"/>
                <a:cs typeface="Courier New" panose="02070309020205020404" pitchFamily="49" charset="0"/>
              </a:rPr>
              <a:t>r</a:t>
            </a:r>
            <a:r>
              <a:rPr lang="en-US" dirty="0"/>
              <a:t> is a </a:t>
            </a:r>
            <a:r>
              <a:rPr lang="en-US" dirty="0" err="1" smtClean="0"/>
              <a:t>RectDomain</a:t>
            </a:r>
            <a:endParaRPr lang="en-US" dirty="0"/>
          </a:p>
          <a:p>
            <a:r>
              <a:rPr lang="en-US" dirty="0" smtClean="0"/>
              <a:t>Note</a:t>
            </a:r>
            <a:r>
              <a:rPr lang="en-US" dirty="0"/>
              <a:t>: </a:t>
            </a:r>
            <a:r>
              <a:rPr lang="en-US" b="1" dirty="0" err="1">
                <a:solidFill>
                  <a:srgbClr val="0070C0"/>
                </a:solidFill>
                <a:latin typeface="Courier New"/>
                <a:cs typeface="Courier New"/>
              </a:rPr>
              <a:t>foreach</a:t>
            </a:r>
            <a:r>
              <a:rPr lang="en-US" dirty="0"/>
              <a:t> is not a parallelism </a:t>
            </a:r>
            <a:r>
              <a:rPr lang="en-US" dirty="0" smtClean="0"/>
              <a:t>construct</a:t>
            </a:r>
            <a:endParaRPr lang="en-US" dirty="0"/>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184</a:t>
            </a:fld>
            <a:endParaRPr lang="en-US">
              <a:solidFill>
                <a:prstClr val="black"/>
              </a:solidFill>
            </a:endParaRPr>
          </a:p>
        </p:txBody>
      </p:sp>
    </p:spTree>
    <p:extLst>
      <p:ext uri="{BB962C8B-B14F-4D97-AF65-F5344CB8AC3E}">
        <p14:creationId xmlns:p14="http://schemas.microsoft.com/office/powerpoint/2010/main" val="16170989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Simple Array Example</a:t>
            </a:r>
            <a:endParaRPr lang="en-US" dirty="0"/>
          </a:p>
        </p:txBody>
      </p:sp>
      <p:sp>
        <p:nvSpPr>
          <p:cNvPr id="3" name="Content Placeholder 2"/>
          <p:cNvSpPr>
            <a:spLocks noGrp="1"/>
          </p:cNvSpPr>
          <p:nvPr>
            <p:ph idx="1"/>
          </p:nvPr>
        </p:nvSpPr>
        <p:spPr>
          <a:xfrm>
            <a:off x="609600" y="914400"/>
            <a:ext cx="8001000" cy="420628"/>
          </a:xfrm>
        </p:spPr>
        <p:txBody>
          <a:bodyPr/>
          <a:lstStyle/>
          <a:p>
            <a:r>
              <a:rPr lang="en-US" dirty="0"/>
              <a:t>Matrix sum in </a:t>
            </a:r>
            <a:r>
              <a:rPr lang="en-US" dirty="0" smtClean="0"/>
              <a:t>Titanium</a:t>
            </a:r>
            <a:endParaRPr lang="en-US" dirty="0"/>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185</a:t>
            </a:fld>
            <a:endParaRPr lang="en-US">
              <a:solidFill>
                <a:prstClr val="black"/>
              </a:solidFill>
            </a:endParaRPr>
          </a:p>
        </p:txBody>
      </p:sp>
      <p:sp>
        <p:nvSpPr>
          <p:cNvPr id="6" name="Text Box 4"/>
          <p:cNvSpPr txBox="1">
            <a:spLocks noChangeArrowheads="1"/>
          </p:cNvSpPr>
          <p:nvPr/>
        </p:nvSpPr>
        <p:spPr bwMode="auto">
          <a:xfrm>
            <a:off x="468959" y="1506571"/>
            <a:ext cx="8305800" cy="45666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65000"/>
              </a:lnSpc>
              <a:spcBef>
                <a:spcPct val="50000"/>
              </a:spcBef>
              <a:buNone/>
            </a:pPr>
            <a:r>
              <a:rPr lang="en-US" sz="2000" b="1" dirty="0">
                <a:solidFill>
                  <a:schemeClr val="accent3">
                    <a:lumMod val="75000"/>
                  </a:schemeClr>
                </a:solidFill>
                <a:latin typeface="Courier New" pitchFamily="49" charset="0"/>
              </a:rPr>
              <a:t>Point&lt;2&gt;</a:t>
            </a:r>
            <a:r>
              <a:rPr lang="en-US" sz="2000" b="1" dirty="0">
                <a:solidFill>
                  <a:schemeClr val="tx1"/>
                </a:solidFill>
                <a:latin typeface="Courier New" pitchFamily="49" charset="0"/>
              </a:rPr>
              <a:t> </a:t>
            </a:r>
            <a:r>
              <a:rPr lang="en-US" sz="2000" b="1" dirty="0" err="1">
                <a:solidFill>
                  <a:srgbClr val="C00000"/>
                </a:solidFill>
                <a:latin typeface="Courier New" pitchFamily="49" charset="0"/>
              </a:rPr>
              <a:t>lb</a:t>
            </a:r>
            <a:r>
              <a:rPr lang="en-US" sz="2000" b="1" dirty="0">
                <a:solidFill>
                  <a:schemeClr val="tx1"/>
                </a:solidFill>
                <a:latin typeface="Courier New" pitchFamily="49" charset="0"/>
              </a:rPr>
              <a:t> = [1,1];</a:t>
            </a:r>
          </a:p>
          <a:p>
            <a:pPr algn="l">
              <a:lnSpc>
                <a:spcPct val="65000"/>
              </a:lnSpc>
              <a:spcBef>
                <a:spcPct val="50000"/>
              </a:spcBef>
              <a:buNone/>
            </a:pPr>
            <a:r>
              <a:rPr lang="en-US" sz="2000" b="1" dirty="0">
                <a:solidFill>
                  <a:schemeClr val="accent3">
                    <a:lumMod val="75000"/>
                  </a:schemeClr>
                </a:solidFill>
                <a:latin typeface="Courier New" pitchFamily="49" charset="0"/>
              </a:rPr>
              <a:t>Point&lt;2&gt;</a:t>
            </a:r>
            <a:r>
              <a:rPr lang="en-US" sz="2000" b="1" dirty="0">
                <a:solidFill>
                  <a:schemeClr val="tx1"/>
                </a:solidFill>
                <a:latin typeface="Courier New" pitchFamily="49" charset="0"/>
              </a:rPr>
              <a:t> </a:t>
            </a:r>
            <a:r>
              <a:rPr lang="en-US" sz="2000" b="1" dirty="0" err="1">
                <a:solidFill>
                  <a:srgbClr val="C00000"/>
                </a:solidFill>
                <a:latin typeface="Courier New" pitchFamily="49" charset="0"/>
              </a:rPr>
              <a:t>ub</a:t>
            </a:r>
            <a:r>
              <a:rPr lang="en-US" sz="2000" b="1" dirty="0">
                <a:solidFill>
                  <a:schemeClr val="tx1"/>
                </a:solidFill>
                <a:latin typeface="Courier New" pitchFamily="49" charset="0"/>
              </a:rPr>
              <a:t> = [10,20];</a:t>
            </a:r>
          </a:p>
          <a:p>
            <a:pPr algn="l">
              <a:lnSpc>
                <a:spcPct val="65000"/>
              </a:lnSpc>
              <a:spcBef>
                <a:spcPct val="50000"/>
              </a:spcBef>
              <a:buNone/>
            </a:pPr>
            <a:r>
              <a:rPr lang="en-US" sz="2000" b="1" dirty="0" err="1">
                <a:solidFill>
                  <a:schemeClr val="accent3">
                    <a:lumMod val="75000"/>
                  </a:schemeClr>
                </a:solidFill>
                <a:latin typeface="Courier New" pitchFamily="49" charset="0"/>
              </a:rPr>
              <a:t>RectDomain</a:t>
            </a:r>
            <a:r>
              <a:rPr lang="en-US" sz="2000" b="1" dirty="0">
                <a:solidFill>
                  <a:schemeClr val="accent3">
                    <a:lumMod val="75000"/>
                  </a:schemeClr>
                </a:solidFill>
                <a:latin typeface="Courier New" pitchFamily="49" charset="0"/>
              </a:rPr>
              <a:t>&lt;2&gt;</a:t>
            </a:r>
            <a:r>
              <a:rPr lang="en-US" sz="2000" b="1" dirty="0">
                <a:solidFill>
                  <a:schemeClr val="tx1"/>
                </a:solidFill>
                <a:latin typeface="Courier New" pitchFamily="49" charset="0"/>
              </a:rPr>
              <a:t> </a:t>
            </a:r>
            <a:r>
              <a:rPr lang="en-US" sz="2000" b="1" dirty="0">
                <a:solidFill>
                  <a:srgbClr val="C00000"/>
                </a:solidFill>
                <a:latin typeface="Courier New" pitchFamily="49" charset="0"/>
              </a:rPr>
              <a:t>r</a:t>
            </a:r>
            <a:r>
              <a:rPr lang="en-US" sz="2000" b="1" dirty="0">
                <a:solidFill>
                  <a:schemeClr val="tx1"/>
                </a:solidFill>
                <a:latin typeface="Courier New" pitchFamily="49" charset="0"/>
              </a:rPr>
              <a:t> = [</a:t>
            </a:r>
            <a:r>
              <a:rPr lang="en-US" sz="2000" b="1" dirty="0" err="1">
                <a:solidFill>
                  <a:schemeClr val="tx1"/>
                </a:solidFill>
                <a:latin typeface="Courier New" pitchFamily="49" charset="0"/>
              </a:rPr>
              <a:t>lb:ub</a:t>
            </a:r>
            <a:r>
              <a:rPr lang="en-US" sz="2000" b="1" dirty="0">
                <a:solidFill>
                  <a:schemeClr val="tx1"/>
                </a:solidFill>
                <a:latin typeface="Courier New" pitchFamily="49" charset="0"/>
              </a:rPr>
              <a:t>];</a:t>
            </a:r>
          </a:p>
          <a:p>
            <a:pPr algn="l">
              <a:lnSpc>
                <a:spcPct val="65000"/>
              </a:lnSpc>
              <a:spcBef>
                <a:spcPct val="50000"/>
              </a:spcBef>
              <a:buNone/>
            </a:pPr>
            <a:endParaRPr lang="en-US" sz="2000" b="1" dirty="0">
              <a:solidFill>
                <a:schemeClr val="tx1"/>
              </a:solidFill>
              <a:latin typeface="Courier New" pitchFamily="49" charset="0"/>
            </a:endParaRPr>
          </a:p>
          <a:p>
            <a:pPr algn="l">
              <a:lnSpc>
                <a:spcPct val="65000"/>
              </a:lnSpc>
              <a:spcBef>
                <a:spcPct val="50000"/>
              </a:spcBef>
              <a:buNone/>
            </a:pPr>
            <a:r>
              <a:rPr lang="en-US" sz="2000" b="1" dirty="0">
                <a:solidFill>
                  <a:schemeClr val="accent3">
                    <a:lumMod val="75000"/>
                  </a:schemeClr>
                </a:solidFill>
                <a:latin typeface="Courier New" pitchFamily="49" charset="0"/>
              </a:rPr>
              <a:t>double</a:t>
            </a:r>
            <a:r>
              <a:rPr lang="en-US" sz="2000" b="1" dirty="0">
                <a:solidFill>
                  <a:schemeClr val="tx1"/>
                </a:solidFill>
                <a:latin typeface="Courier New" pitchFamily="49" charset="0"/>
              </a:rPr>
              <a:t> [2d] </a:t>
            </a:r>
            <a:r>
              <a:rPr lang="en-US" sz="2000" b="1" dirty="0">
                <a:solidFill>
                  <a:srgbClr val="C00000"/>
                </a:solidFill>
                <a:latin typeface="Courier New" pitchFamily="49" charset="0"/>
              </a:rPr>
              <a:t>a</a:t>
            </a:r>
            <a:r>
              <a:rPr lang="en-US" sz="2000" b="1" dirty="0">
                <a:solidFill>
                  <a:schemeClr val="tx1"/>
                </a:solidFill>
                <a:latin typeface="Courier New" pitchFamily="49" charset="0"/>
              </a:rPr>
              <a:t> = </a:t>
            </a:r>
            <a:r>
              <a:rPr lang="en-US" sz="2000" b="1" dirty="0">
                <a:solidFill>
                  <a:srgbClr val="0070C0"/>
                </a:solidFill>
                <a:latin typeface="Courier New" pitchFamily="49" charset="0"/>
              </a:rPr>
              <a:t>new</a:t>
            </a:r>
            <a:r>
              <a:rPr lang="en-US" sz="2000" b="1" dirty="0">
                <a:solidFill>
                  <a:schemeClr val="tx1"/>
                </a:solidFill>
                <a:latin typeface="Courier New" pitchFamily="49" charset="0"/>
              </a:rPr>
              <a:t> </a:t>
            </a:r>
            <a:r>
              <a:rPr lang="en-US" sz="2000" b="1" dirty="0">
                <a:solidFill>
                  <a:schemeClr val="accent3">
                    <a:lumMod val="75000"/>
                  </a:schemeClr>
                </a:solidFill>
                <a:latin typeface="Courier New" pitchFamily="49" charset="0"/>
              </a:rPr>
              <a:t>double</a:t>
            </a:r>
            <a:r>
              <a:rPr lang="en-US" sz="2000" b="1" dirty="0">
                <a:solidFill>
                  <a:schemeClr val="tx1"/>
                </a:solidFill>
                <a:latin typeface="Courier New" pitchFamily="49" charset="0"/>
              </a:rPr>
              <a:t> [r];</a:t>
            </a:r>
          </a:p>
          <a:p>
            <a:pPr algn="l">
              <a:lnSpc>
                <a:spcPct val="65000"/>
              </a:lnSpc>
              <a:spcBef>
                <a:spcPct val="50000"/>
              </a:spcBef>
              <a:buNone/>
            </a:pPr>
            <a:r>
              <a:rPr lang="en-US" sz="2000" b="1" dirty="0">
                <a:solidFill>
                  <a:schemeClr val="accent3">
                    <a:lumMod val="75000"/>
                  </a:schemeClr>
                </a:solidFill>
                <a:latin typeface="Courier New" pitchFamily="49" charset="0"/>
              </a:rPr>
              <a:t>double</a:t>
            </a:r>
            <a:r>
              <a:rPr lang="en-US" sz="2000" b="1" dirty="0">
                <a:solidFill>
                  <a:schemeClr val="tx1"/>
                </a:solidFill>
                <a:latin typeface="Courier New" pitchFamily="49" charset="0"/>
              </a:rPr>
              <a:t> [2d] </a:t>
            </a:r>
            <a:r>
              <a:rPr lang="en-US" sz="2000" b="1" dirty="0">
                <a:solidFill>
                  <a:srgbClr val="C00000"/>
                </a:solidFill>
                <a:latin typeface="Courier New" pitchFamily="49" charset="0"/>
              </a:rPr>
              <a:t>b</a:t>
            </a:r>
            <a:r>
              <a:rPr lang="en-US" sz="2000" b="1" dirty="0">
                <a:solidFill>
                  <a:schemeClr val="tx1"/>
                </a:solidFill>
                <a:latin typeface="Courier New" pitchFamily="49" charset="0"/>
              </a:rPr>
              <a:t> = </a:t>
            </a:r>
            <a:r>
              <a:rPr lang="en-US" sz="2000" b="1" dirty="0">
                <a:solidFill>
                  <a:srgbClr val="0070C0"/>
                </a:solidFill>
                <a:latin typeface="Courier New" pitchFamily="49" charset="0"/>
              </a:rPr>
              <a:t>new</a:t>
            </a:r>
            <a:r>
              <a:rPr lang="en-US" sz="2000" b="1" dirty="0">
                <a:solidFill>
                  <a:schemeClr val="tx1"/>
                </a:solidFill>
                <a:latin typeface="Courier New" pitchFamily="49" charset="0"/>
              </a:rPr>
              <a:t> </a:t>
            </a:r>
            <a:r>
              <a:rPr lang="en-US" sz="2000" b="1" dirty="0">
                <a:solidFill>
                  <a:schemeClr val="accent3">
                    <a:lumMod val="75000"/>
                  </a:schemeClr>
                </a:solidFill>
                <a:latin typeface="Courier New" pitchFamily="49" charset="0"/>
              </a:rPr>
              <a:t>double</a:t>
            </a:r>
            <a:r>
              <a:rPr lang="en-US" sz="2000" b="1" dirty="0">
                <a:solidFill>
                  <a:schemeClr val="tx1"/>
                </a:solidFill>
                <a:latin typeface="Courier New" pitchFamily="49" charset="0"/>
              </a:rPr>
              <a:t> [1:10,1:20];</a:t>
            </a:r>
          </a:p>
          <a:p>
            <a:pPr algn="l">
              <a:lnSpc>
                <a:spcPct val="65000"/>
              </a:lnSpc>
              <a:spcBef>
                <a:spcPct val="50000"/>
              </a:spcBef>
              <a:buNone/>
            </a:pPr>
            <a:r>
              <a:rPr lang="en-US" sz="2000" b="1" dirty="0">
                <a:solidFill>
                  <a:schemeClr val="accent3">
                    <a:lumMod val="75000"/>
                  </a:schemeClr>
                </a:solidFill>
                <a:latin typeface="Courier New" pitchFamily="49" charset="0"/>
              </a:rPr>
              <a:t>double</a:t>
            </a:r>
            <a:r>
              <a:rPr lang="en-US" sz="2000" b="1" dirty="0">
                <a:solidFill>
                  <a:schemeClr val="tx1"/>
                </a:solidFill>
                <a:latin typeface="Courier New" pitchFamily="49" charset="0"/>
              </a:rPr>
              <a:t> [2d] </a:t>
            </a:r>
            <a:r>
              <a:rPr lang="en-US" sz="2000" b="1" dirty="0">
                <a:solidFill>
                  <a:srgbClr val="C00000"/>
                </a:solidFill>
                <a:latin typeface="Courier New" pitchFamily="49" charset="0"/>
              </a:rPr>
              <a:t>c</a:t>
            </a:r>
            <a:r>
              <a:rPr lang="en-US" sz="2000" b="1" dirty="0">
                <a:solidFill>
                  <a:schemeClr val="tx1"/>
                </a:solidFill>
                <a:latin typeface="Courier New" pitchFamily="49" charset="0"/>
              </a:rPr>
              <a:t> = </a:t>
            </a:r>
            <a:r>
              <a:rPr lang="en-US" sz="2000" b="1" dirty="0">
                <a:solidFill>
                  <a:srgbClr val="0070C0"/>
                </a:solidFill>
                <a:latin typeface="Courier New" pitchFamily="49" charset="0"/>
              </a:rPr>
              <a:t>new</a:t>
            </a:r>
            <a:r>
              <a:rPr lang="en-US" sz="2000" b="1" dirty="0">
                <a:solidFill>
                  <a:schemeClr val="tx1"/>
                </a:solidFill>
                <a:latin typeface="Courier New" pitchFamily="49" charset="0"/>
              </a:rPr>
              <a:t> </a:t>
            </a:r>
            <a:r>
              <a:rPr lang="en-US" sz="2000" b="1" dirty="0">
                <a:solidFill>
                  <a:schemeClr val="accent3">
                    <a:lumMod val="75000"/>
                  </a:schemeClr>
                </a:solidFill>
                <a:latin typeface="Courier New" pitchFamily="49" charset="0"/>
              </a:rPr>
              <a:t>double</a:t>
            </a:r>
            <a:r>
              <a:rPr lang="en-US" sz="2000" b="1" dirty="0">
                <a:solidFill>
                  <a:schemeClr val="tx1"/>
                </a:solidFill>
                <a:latin typeface="Courier New" pitchFamily="49" charset="0"/>
              </a:rPr>
              <a:t> [</a:t>
            </a:r>
            <a:r>
              <a:rPr lang="en-US" sz="2000" b="1" dirty="0" err="1">
                <a:solidFill>
                  <a:schemeClr val="tx1"/>
                </a:solidFill>
                <a:latin typeface="Courier New" pitchFamily="49" charset="0"/>
              </a:rPr>
              <a:t>lb:ub</a:t>
            </a:r>
            <a:r>
              <a:rPr lang="en-US" sz="2000" b="1" dirty="0">
                <a:solidFill>
                  <a:schemeClr val="tx1"/>
                </a:solidFill>
                <a:latin typeface="Courier New" pitchFamily="49" charset="0"/>
              </a:rPr>
              <a:t>:</a:t>
            </a:r>
            <a:r>
              <a:rPr lang="en-US" sz="2000" b="1" dirty="0">
                <a:solidFill>
                  <a:srgbClr val="0000CC"/>
                </a:solidFill>
                <a:latin typeface="Courier New" pitchFamily="49" charset="0"/>
              </a:rPr>
              <a:t>[1,1]</a:t>
            </a:r>
            <a:r>
              <a:rPr lang="en-US" sz="2000" b="1" dirty="0">
                <a:solidFill>
                  <a:schemeClr val="tx1"/>
                </a:solidFill>
                <a:latin typeface="Courier New" pitchFamily="49" charset="0"/>
              </a:rPr>
              <a:t>];</a:t>
            </a:r>
          </a:p>
          <a:p>
            <a:pPr algn="l">
              <a:lnSpc>
                <a:spcPct val="65000"/>
              </a:lnSpc>
              <a:spcBef>
                <a:spcPct val="50000"/>
              </a:spcBef>
              <a:buNone/>
            </a:pPr>
            <a:endParaRPr lang="en-US" sz="2000" b="1" dirty="0">
              <a:solidFill>
                <a:schemeClr val="tx1"/>
              </a:solidFill>
              <a:latin typeface="Courier New" pitchFamily="49" charset="0"/>
            </a:endParaRPr>
          </a:p>
          <a:p>
            <a:pPr algn="l">
              <a:lnSpc>
                <a:spcPct val="65000"/>
              </a:lnSpc>
              <a:spcBef>
                <a:spcPct val="50000"/>
              </a:spcBef>
              <a:buNone/>
            </a:pPr>
            <a:r>
              <a:rPr lang="en-US" sz="2000" b="1" dirty="0">
                <a:solidFill>
                  <a:srgbClr val="0070C0"/>
                </a:solidFill>
                <a:latin typeface="Courier New" pitchFamily="49" charset="0"/>
              </a:rPr>
              <a:t>for</a:t>
            </a:r>
            <a:r>
              <a:rPr lang="en-US" sz="2000" b="1" dirty="0">
                <a:solidFill>
                  <a:schemeClr val="tx1"/>
                </a:solidFill>
                <a:latin typeface="Courier New" pitchFamily="49" charset="0"/>
              </a:rPr>
              <a:t> (</a:t>
            </a:r>
            <a:r>
              <a:rPr lang="en-US" sz="2000" b="1" dirty="0" err="1">
                <a:solidFill>
                  <a:schemeClr val="accent3">
                    <a:lumMod val="75000"/>
                  </a:schemeClr>
                </a:solidFill>
                <a:latin typeface="Courier New" pitchFamily="49" charset="0"/>
              </a:rPr>
              <a:t>int</a:t>
            </a:r>
            <a:r>
              <a:rPr lang="en-US" sz="2000" b="1" dirty="0">
                <a:solidFill>
                  <a:schemeClr val="tx1"/>
                </a:solidFill>
                <a:latin typeface="Courier New" pitchFamily="49" charset="0"/>
              </a:rPr>
              <a:t> </a:t>
            </a:r>
            <a:r>
              <a:rPr lang="en-US" sz="2000" b="1" dirty="0" err="1">
                <a:solidFill>
                  <a:srgbClr val="C00000"/>
                </a:solidFill>
                <a:latin typeface="Courier New" pitchFamily="49" charset="0"/>
              </a:rPr>
              <a:t>i</a:t>
            </a:r>
            <a:r>
              <a:rPr lang="en-US" sz="2000" b="1" dirty="0">
                <a:solidFill>
                  <a:schemeClr val="tx1"/>
                </a:solidFill>
                <a:latin typeface="Courier New" pitchFamily="49" charset="0"/>
              </a:rPr>
              <a:t> = 1; </a:t>
            </a:r>
            <a:r>
              <a:rPr lang="en-US" sz="2000" b="1" dirty="0" err="1">
                <a:solidFill>
                  <a:schemeClr val="tx1"/>
                </a:solidFill>
                <a:latin typeface="Courier New" pitchFamily="49" charset="0"/>
              </a:rPr>
              <a:t>i</a:t>
            </a:r>
            <a:r>
              <a:rPr lang="en-US" sz="2000" b="1" dirty="0">
                <a:solidFill>
                  <a:schemeClr val="tx1"/>
                </a:solidFill>
                <a:latin typeface="Courier New" pitchFamily="49" charset="0"/>
              </a:rPr>
              <a:t> &lt;= 10; </a:t>
            </a:r>
            <a:r>
              <a:rPr lang="en-US" sz="2000" b="1" dirty="0" err="1">
                <a:solidFill>
                  <a:schemeClr val="tx1"/>
                </a:solidFill>
                <a:latin typeface="Courier New" pitchFamily="49" charset="0"/>
              </a:rPr>
              <a:t>i</a:t>
            </a:r>
            <a:r>
              <a:rPr lang="en-US" sz="2000" b="1" dirty="0">
                <a:solidFill>
                  <a:schemeClr val="tx1"/>
                </a:solidFill>
                <a:latin typeface="Courier New" pitchFamily="49" charset="0"/>
              </a:rPr>
              <a:t>++)</a:t>
            </a:r>
          </a:p>
          <a:p>
            <a:pPr algn="l">
              <a:lnSpc>
                <a:spcPct val="65000"/>
              </a:lnSpc>
              <a:spcBef>
                <a:spcPct val="50000"/>
              </a:spcBef>
              <a:buNone/>
            </a:pPr>
            <a:r>
              <a:rPr lang="en-US" sz="2000" b="1" dirty="0">
                <a:solidFill>
                  <a:schemeClr val="tx1"/>
                </a:solidFill>
                <a:latin typeface="Courier New" pitchFamily="49" charset="0"/>
              </a:rPr>
              <a:t>   </a:t>
            </a:r>
            <a:r>
              <a:rPr lang="en-US" sz="2000" b="1" dirty="0">
                <a:solidFill>
                  <a:srgbClr val="0070C0"/>
                </a:solidFill>
                <a:latin typeface="Courier New" pitchFamily="49" charset="0"/>
              </a:rPr>
              <a:t>for</a:t>
            </a:r>
            <a:r>
              <a:rPr lang="en-US" sz="2000" b="1" dirty="0">
                <a:solidFill>
                  <a:schemeClr val="tx1"/>
                </a:solidFill>
                <a:latin typeface="Courier New" pitchFamily="49" charset="0"/>
              </a:rPr>
              <a:t> (</a:t>
            </a:r>
            <a:r>
              <a:rPr lang="en-US" sz="2000" b="1" dirty="0" err="1">
                <a:solidFill>
                  <a:schemeClr val="accent3">
                    <a:lumMod val="75000"/>
                  </a:schemeClr>
                </a:solidFill>
                <a:latin typeface="Courier New" pitchFamily="49" charset="0"/>
              </a:rPr>
              <a:t>int</a:t>
            </a:r>
            <a:r>
              <a:rPr lang="en-US" sz="2000" b="1" dirty="0">
                <a:solidFill>
                  <a:schemeClr val="tx1"/>
                </a:solidFill>
                <a:latin typeface="Courier New" pitchFamily="49" charset="0"/>
              </a:rPr>
              <a:t> </a:t>
            </a:r>
            <a:r>
              <a:rPr lang="en-US" sz="2000" b="1" dirty="0">
                <a:solidFill>
                  <a:srgbClr val="C00000"/>
                </a:solidFill>
                <a:latin typeface="Courier New" pitchFamily="49" charset="0"/>
              </a:rPr>
              <a:t>j</a:t>
            </a:r>
            <a:r>
              <a:rPr lang="en-US" sz="2000" b="1" dirty="0">
                <a:solidFill>
                  <a:schemeClr val="tx1"/>
                </a:solidFill>
                <a:latin typeface="Courier New" pitchFamily="49" charset="0"/>
              </a:rPr>
              <a:t> = 1; j &lt;= 20; j++) </a:t>
            </a:r>
          </a:p>
          <a:p>
            <a:pPr algn="l">
              <a:lnSpc>
                <a:spcPct val="65000"/>
              </a:lnSpc>
              <a:spcBef>
                <a:spcPct val="50000"/>
              </a:spcBef>
              <a:buNone/>
            </a:pPr>
            <a:r>
              <a:rPr lang="en-US" sz="2000" b="1" dirty="0">
                <a:solidFill>
                  <a:schemeClr val="tx1"/>
                </a:solidFill>
                <a:latin typeface="Courier New" pitchFamily="49" charset="0"/>
              </a:rPr>
              <a:t>     c[</a:t>
            </a:r>
            <a:r>
              <a:rPr lang="en-US" sz="2000" b="1" dirty="0" err="1">
                <a:solidFill>
                  <a:schemeClr val="tx1"/>
                </a:solidFill>
                <a:latin typeface="Courier New" pitchFamily="49" charset="0"/>
              </a:rPr>
              <a:t>i,j</a:t>
            </a:r>
            <a:r>
              <a:rPr lang="en-US" sz="2000" b="1" dirty="0">
                <a:solidFill>
                  <a:schemeClr val="tx1"/>
                </a:solidFill>
                <a:latin typeface="Courier New" pitchFamily="49" charset="0"/>
              </a:rPr>
              <a:t>] = a[</a:t>
            </a:r>
            <a:r>
              <a:rPr lang="en-US" sz="2000" b="1" dirty="0" err="1">
                <a:solidFill>
                  <a:schemeClr val="tx1"/>
                </a:solidFill>
                <a:latin typeface="Courier New" pitchFamily="49" charset="0"/>
              </a:rPr>
              <a:t>i,j</a:t>
            </a:r>
            <a:r>
              <a:rPr lang="en-US" sz="2000" b="1" dirty="0">
                <a:solidFill>
                  <a:schemeClr val="tx1"/>
                </a:solidFill>
                <a:latin typeface="Courier New" pitchFamily="49" charset="0"/>
              </a:rPr>
              <a:t>] + b[</a:t>
            </a:r>
            <a:r>
              <a:rPr lang="en-US" sz="2000" b="1" dirty="0" err="1">
                <a:solidFill>
                  <a:schemeClr val="tx1"/>
                </a:solidFill>
                <a:latin typeface="Courier New" pitchFamily="49" charset="0"/>
              </a:rPr>
              <a:t>i,j</a:t>
            </a:r>
            <a:r>
              <a:rPr lang="en-US" sz="2000" b="1" dirty="0">
                <a:solidFill>
                  <a:schemeClr val="tx1"/>
                </a:solidFill>
                <a:latin typeface="Courier New" pitchFamily="49" charset="0"/>
              </a:rPr>
              <a:t>];</a:t>
            </a:r>
          </a:p>
          <a:p>
            <a:pPr algn="l">
              <a:lnSpc>
                <a:spcPct val="65000"/>
              </a:lnSpc>
              <a:spcBef>
                <a:spcPct val="50000"/>
              </a:spcBef>
              <a:buNone/>
            </a:pPr>
            <a:endParaRPr lang="en-US" sz="2000" b="1" dirty="0">
              <a:solidFill>
                <a:schemeClr val="tx1"/>
              </a:solidFill>
              <a:latin typeface="Courier New" pitchFamily="49" charset="0"/>
            </a:endParaRPr>
          </a:p>
          <a:p>
            <a:pPr algn="l">
              <a:lnSpc>
                <a:spcPct val="65000"/>
              </a:lnSpc>
              <a:spcBef>
                <a:spcPct val="50000"/>
              </a:spcBef>
              <a:buNone/>
            </a:pPr>
            <a:r>
              <a:rPr lang="en-US" sz="2000" b="1" dirty="0" err="1" smtClean="0">
                <a:solidFill>
                  <a:srgbClr val="0070C0"/>
                </a:solidFill>
                <a:latin typeface="Courier New" pitchFamily="49" charset="0"/>
              </a:rPr>
              <a:t>foreach</a:t>
            </a:r>
            <a:r>
              <a:rPr lang="en-US" sz="2000" b="1" dirty="0" smtClean="0">
                <a:solidFill>
                  <a:schemeClr val="tx1"/>
                </a:solidFill>
                <a:latin typeface="Courier New" pitchFamily="49" charset="0"/>
              </a:rPr>
              <a:t> (</a:t>
            </a:r>
            <a:r>
              <a:rPr lang="en-US" sz="2000" b="1" dirty="0">
                <a:solidFill>
                  <a:srgbClr val="C00000"/>
                </a:solidFill>
                <a:latin typeface="Courier New" pitchFamily="49" charset="0"/>
              </a:rPr>
              <a:t>p</a:t>
            </a:r>
            <a:r>
              <a:rPr lang="en-US" sz="2000" b="1" dirty="0">
                <a:solidFill>
                  <a:schemeClr val="tx1"/>
                </a:solidFill>
                <a:latin typeface="Courier New" pitchFamily="49" charset="0"/>
              </a:rPr>
              <a:t> </a:t>
            </a:r>
            <a:r>
              <a:rPr lang="en-US" sz="2000" b="1" dirty="0">
                <a:solidFill>
                  <a:srgbClr val="0070C0"/>
                </a:solidFill>
                <a:latin typeface="Courier New" pitchFamily="49" charset="0"/>
              </a:rPr>
              <a:t>in</a:t>
            </a:r>
            <a:r>
              <a:rPr lang="en-US" sz="2000" b="1" dirty="0">
                <a:solidFill>
                  <a:schemeClr val="tx1"/>
                </a:solidFill>
                <a:latin typeface="Courier New" pitchFamily="49" charset="0"/>
              </a:rPr>
              <a:t> </a:t>
            </a:r>
            <a:r>
              <a:rPr lang="en-US" sz="2000" b="1" dirty="0" err="1">
                <a:solidFill>
                  <a:schemeClr val="tx1"/>
                </a:solidFill>
                <a:latin typeface="Courier New" pitchFamily="49" charset="0"/>
              </a:rPr>
              <a:t>c.domain</a:t>
            </a:r>
            <a:r>
              <a:rPr lang="en-US" sz="2000" b="1" dirty="0">
                <a:solidFill>
                  <a:schemeClr val="tx1"/>
                </a:solidFill>
                <a:latin typeface="Courier New" pitchFamily="49" charset="0"/>
              </a:rPr>
              <a:t>()) { c[p] = a[p] + b[p]; }</a:t>
            </a:r>
          </a:p>
        </p:txBody>
      </p:sp>
      <p:grpSp>
        <p:nvGrpSpPr>
          <p:cNvPr id="5" name="Group 4"/>
          <p:cNvGrpSpPr/>
          <p:nvPr/>
        </p:nvGrpSpPr>
        <p:grpSpPr>
          <a:xfrm>
            <a:off x="4659959" y="1511334"/>
            <a:ext cx="3975100" cy="914400"/>
            <a:chOff x="4659959" y="1511334"/>
            <a:chExt cx="3975100" cy="914400"/>
          </a:xfrm>
        </p:grpSpPr>
        <p:sp>
          <p:nvSpPr>
            <p:cNvPr id="7" name="Text Box 5"/>
            <p:cNvSpPr txBox="1">
              <a:spLocks noChangeArrowheads="1"/>
            </p:cNvSpPr>
            <p:nvPr/>
          </p:nvSpPr>
          <p:spPr bwMode="auto">
            <a:xfrm>
              <a:off x="4888559" y="1739934"/>
              <a:ext cx="374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None/>
              </a:pPr>
              <a:r>
                <a:rPr lang="en-US" sz="2000" b="1" dirty="0">
                  <a:solidFill>
                    <a:srgbClr val="0000CC"/>
                  </a:solidFill>
                  <a:latin typeface="Helvetica" pitchFamily="34" charset="0"/>
                </a:rPr>
                <a:t>No array allocation here</a:t>
              </a:r>
            </a:p>
          </p:txBody>
        </p:sp>
        <p:sp>
          <p:nvSpPr>
            <p:cNvPr id="8" name="AutoShape 6"/>
            <p:cNvSpPr>
              <a:spLocks/>
            </p:cNvSpPr>
            <p:nvPr/>
          </p:nvSpPr>
          <p:spPr bwMode="auto">
            <a:xfrm>
              <a:off x="4659959" y="1511334"/>
              <a:ext cx="76200" cy="914400"/>
            </a:xfrm>
            <a:prstGeom prst="rightBrace">
              <a:avLst>
                <a:gd name="adj1" fmla="val 100000"/>
                <a:gd name="adj2" fmla="val 50000"/>
              </a:avLst>
            </a:prstGeom>
            <a:noFill/>
            <a:ln w="28575">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grpSp>
      <p:grpSp>
        <p:nvGrpSpPr>
          <p:cNvPr id="17" name="Group 16"/>
          <p:cNvGrpSpPr/>
          <p:nvPr/>
        </p:nvGrpSpPr>
        <p:grpSpPr>
          <a:xfrm>
            <a:off x="5879159" y="2730534"/>
            <a:ext cx="2497138" cy="685800"/>
            <a:chOff x="5879159" y="2730534"/>
            <a:chExt cx="2497138" cy="685800"/>
          </a:xfrm>
        </p:grpSpPr>
        <p:sp>
          <p:nvSpPr>
            <p:cNvPr id="9" name="Text Box 7"/>
            <p:cNvSpPr txBox="1">
              <a:spLocks noChangeArrowheads="1"/>
            </p:cNvSpPr>
            <p:nvPr/>
          </p:nvSpPr>
          <p:spPr bwMode="auto">
            <a:xfrm>
              <a:off x="5879159" y="2730534"/>
              <a:ext cx="2497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None/>
              </a:pPr>
              <a:r>
                <a:rPr lang="en-US" sz="2000" b="1">
                  <a:solidFill>
                    <a:srgbClr val="0000CC"/>
                  </a:solidFill>
                  <a:latin typeface="Helvetica" pitchFamily="34" charset="0"/>
                </a:rPr>
                <a:t>Syntactic sugar</a:t>
              </a:r>
            </a:p>
          </p:txBody>
        </p:sp>
        <p:sp>
          <p:nvSpPr>
            <p:cNvPr id="10" name="Line 8"/>
            <p:cNvSpPr>
              <a:spLocks noChangeShapeType="1"/>
            </p:cNvSpPr>
            <p:nvPr/>
          </p:nvSpPr>
          <p:spPr bwMode="auto">
            <a:xfrm flipH="1">
              <a:off x="6488759" y="3111534"/>
              <a:ext cx="381000" cy="304800"/>
            </a:xfrm>
            <a:prstGeom prst="line">
              <a:avLst/>
            </a:prstGeom>
            <a:noFill/>
            <a:ln w="28575">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grpSp>
      <p:grpSp>
        <p:nvGrpSpPr>
          <p:cNvPr id="18" name="Group 17"/>
          <p:cNvGrpSpPr/>
          <p:nvPr/>
        </p:nvGrpSpPr>
        <p:grpSpPr>
          <a:xfrm>
            <a:off x="6183959" y="3873534"/>
            <a:ext cx="2649538" cy="625475"/>
            <a:chOff x="6183959" y="3873534"/>
            <a:chExt cx="2649538" cy="625475"/>
          </a:xfrm>
        </p:grpSpPr>
        <p:sp>
          <p:nvSpPr>
            <p:cNvPr id="11" name="Text Box 9"/>
            <p:cNvSpPr txBox="1">
              <a:spLocks noChangeArrowheads="1"/>
            </p:cNvSpPr>
            <p:nvPr/>
          </p:nvSpPr>
          <p:spPr bwMode="auto">
            <a:xfrm>
              <a:off x="6336359" y="4102134"/>
              <a:ext cx="2497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None/>
              </a:pPr>
              <a:r>
                <a:rPr lang="en-US" sz="2000" b="1" dirty="0">
                  <a:solidFill>
                    <a:srgbClr val="0000CC"/>
                  </a:solidFill>
                  <a:latin typeface="Helvetica" pitchFamily="34" charset="0"/>
                </a:rPr>
                <a:t>Optional stride</a:t>
              </a:r>
            </a:p>
          </p:txBody>
        </p:sp>
        <p:sp>
          <p:nvSpPr>
            <p:cNvPr id="12" name="Line 10"/>
            <p:cNvSpPr>
              <a:spLocks noChangeShapeType="1"/>
            </p:cNvSpPr>
            <p:nvPr/>
          </p:nvSpPr>
          <p:spPr bwMode="auto">
            <a:xfrm flipH="1" flipV="1">
              <a:off x="6183959" y="3873534"/>
              <a:ext cx="152400" cy="381000"/>
            </a:xfrm>
            <a:prstGeom prst="line">
              <a:avLst/>
            </a:prstGeom>
            <a:noFill/>
            <a:ln w="28575">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grpSp>
      <p:grpSp>
        <p:nvGrpSpPr>
          <p:cNvPr id="19" name="Group 18"/>
          <p:cNvGrpSpPr/>
          <p:nvPr/>
        </p:nvGrpSpPr>
        <p:grpSpPr>
          <a:xfrm>
            <a:off x="5498159" y="4330734"/>
            <a:ext cx="3211513" cy="1295400"/>
            <a:chOff x="5498159" y="4330734"/>
            <a:chExt cx="3211513" cy="1295400"/>
          </a:xfrm>
        </p:grpSpPr>
        <p:sp>
          <p:nvSpPr>
            <p:cNvPr id="13" name="Text Box 11"/>
            <p:cNvSpPr txBox="1">
              <a:spLocks noChangeArrowheads="1"/>
            </p:cNvSpPr>
            <p:nvPr/>
          </p:nvSpPr>
          <p:spPr bwMode="auto">
            <a:xfrm>
              <a:off x="6107759" y="4940334"/>
              <a:ext cx="2601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None/>
              </a:pPr>
              <a:r>
                <a:rPr lang="en-US" sz="2000" b="1">
                  <a:solidFill>
                    <a:srgbClr val="0000CC"/>
                  </a:solidFill>
                  <a:latin typeface="Helvetica" pitchFamily="34" charset="0"/>
                </a:rPr>
                <a:t>Equivalent loops</a:t>
              </a:r>
            </a:p>
          </p:txBody>
        </p:sp>
        <p:sp>
          <p:nvSpPr>
            <p:cNvPr id="14" name="Line 12"/>
            <p:cNvSpPr>
              <a:spLocks noChangeShapeType="1"/>
            </p:cNvSpPr>
            <p:nvPr/>
          </p:nvSpPr>
          <p:spPr bwMode="auto">
            <a:xfrm flipH="1" flipV="1">
              <a:off x="5650559" y="4864134"/>
              <a:ext cx="381000" cy="152400"/>
            </a:xfrm>
            <a:prstGeom prst="line">
              <a:avLst/>
            </a:prstGeom>
            <a:noFill/>
            <a:ln w="28575">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sp>
          <p:nvSpPr>
            <p:cNvPr id="15" name="Line 13"/>
            <p:cNvSpPr>
              <a:spLocks noChangeShapeType="1"/>
            </p:cNvSpPr>
            <p:nvPr/>
          </p:nvSpPr>
          <p:spPr bwMode="auto">
            <a:xfrm flipH="1">
              <a:off x="5498159" y="5245134"/>
              <a:ext cx="533400" cy="381000"/>
            </a:xfrm>
            <a:prstGeom prst="line">
              <a:avLst/>
            </a:prstGeom>
            <a:noFill/>
            <a:ln w="28575">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sp>
          <p:nvSpPr>
            <p:cNvPr id="16" name="AutoShape 14"/>
            <p:cNvSpPr>
              <a:spLocks/>
            </p:cNvSpPr>
            <p:nvPr/>
          </p:nvSpPr>
          <p:spPr bwMode="auto">
            <a:xfrm>
              <a:off x="5498159" y="4330734"/>
              <a:ext cx="76200" cy="914400"/>
            </a:xfrm>
            <a:prstGeom prst="rightBrace">
              <a:avLst>
                <a:gd name="adj1" fmla="val 100000"/>
                <a:gd name="adj2" fmla="val 50000"/>
              </a:avLst>
            </a:prstGeom>
            <a:noFill/>
            <a:ln w="28575">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grpSp>
    </p:spTree>
    <p:extLst>
      <p:ext uri="{BB962C8B-B14F-4D97-AF65-F5344CB8AC3E}">
        <p14:creationId xmlns:p14="http://schemas.microsoft.com/office/powerpoint/2010/main" val="26336842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More Array Operations</a:t>
            </a:r>
            <a:endParaRPr lang="en-US" dirty="0"/>
          </a:p>
        </p:txBody>
      </p:sp>
      <p:sp>
        <p:nvSpPr>
          <p:cNvPr id="3" name="Content Placeholder 2"/>
          <p:cNvSpPr>
            <a:spLocks noGrp="1"/>
          </p:cNvSpPr>
          <p:nvPr>
            <p:ph idx="1"/>
          </p:nvPr>
        </p:nvSpPr>
        <p:spPr>
          <a:xfrm>
            <a:off x="609600" y="914400"/>
            <a:ext cx="8001000" cy="5649751"/>
          </a:xfrm>
        </p:spPr>
        <p:txBody>
          <a:bodyPr/>
          <a:lstStyle/>
          <a:p>
            <a:r>
              <a:rPr lang="en-US" dirty="0"/>
              <a:t>Titanium arrays have a rich set of operations</a:t>
            </a:r>
          </a:p>
          <a:p>
            <a:endParaRPr lang="en-US" sz="2000" dirty="0"/>
          </a:p>
          <a:p>
            <a:endParaRPr lang="en-US" dirty="0"/>
          </a:p>
          <a:p>
            <a:endParaRPr lang="en-US" dirty="0"/>
          </a:p>
          <a:p>
            <a:endParaRPr lang="en-US" dirty="0"/>
          </a:p>
          <a:p>
            <a:r>
              <a:rPr lang="en-US" dirty="0"/>
              <a:t>None of these modify the original array, they just create another view of the data in that array</a:t>
            </a:r>
          </a:p>
          <a:p>
            <a:r>
              <a:rPr lang="en-US" dirty="0" smtClean="0"/>
              <a:t>Most important array operation: one line copy between any two arrays with same element type and </a:t>
            </a:r>
            <a:r>
              <a:rPr lang="en-US" dirty="0" err="1" smtClean="0"/>
              <a:t>arity</a:t>
            </a:r>
            <a:endParaRPr lang="en-US" dirty="0" smtClean="0"/>
          </a:p>
          <a:p>
            <a:pPr marL="0" indent="0">
              <a:buNone/>
            </a:pPr>
            <a:r>
              <a:rPr lang="en-US" b="1" dirty="0" smtClean="0">
                <a:latin typeface="Courier New" pitchFamily="49" charset="0"/>
              </a:rPr>
              <a:t>	</a:t>
            </a:r>
            <a:r>
              <a:rPr lang="en-US" b="1" dirty="0" err="1" smtClean="0">
                <a:latin typeface="Courier New" pitchFamily="49" charset="0"/>
              </a:rPr>
              <a:t>dst.copy</a:t>
            </a:r>
            <a:r>
              <a:rPr lang="en-US" b="1" dirty="0" smtClean="0">
                <a:latin typeface="Courier New" pitchFamily="49" charset="0"/>
              </a:rPr>
              <a:t>(</a:t>
            </a:r>
            <a:r>
              <a:rPr lang="en-US" b="1" dirty="0" err="1" smtClean="0">
                <a:latin typeface="Courier New" pitchFamily="49" charset="0"/>
              </a:rPr>
              <a:t>src</a:t>
            </a:r>
            <a:r>
              <a:rPr lang="en-US" b="1" dirty="0" smtClean="0">
                <a:latin typeface="Courier New" pitchFamily="49" charset="0"/>
              </a:rPr>
              <a:t>)</a:t>
            </a:r>
            <a:endParaRPr lang="en-US" dirty="0"/>
          </a:p>
          <a:p>
            <a:pPr lvl="1"/>
            <a:r>
              <a:rPr lang="en-US" dirty="0" smtClean="0"/>
              <a:t>Copies all elements in intersection of source and destination domains</a:t>
            </a:r>
          </a:p>
          <a:p>
            <a:pPr lvl="1"/>
            <a:r>
              <a:rPr lang="en-US" dirty="0" smtClean="0"/>
              <a:t>Both source and destination can be located on any thread</a:t>
            </a:r>
            <a:endParaRPr lang="en-US" dirty="0"/>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186</a:t>
            </a:fld>
            <a:endParaRPr lang="en-US">
              <a:solidFill>
                <a:prstClr val="black"/>
              </a:solidFill>
            </a:endParaRPr>
          </a:p>
        </p:txBody>
      </p:sp>
      <p:sp>
        <p:nvSpPr>
          <p:cNvPr id="5" name="Rectangle 4"/>
          <p:cNvSpPr>
            <a:spLocks noChangeArrowheads="1"/>
          </p:cNvSpPr>
          <p:nvPr/>
        </p:nvSpPr>
        <p:spPr bwMode="auto">
          <a:xfrm>
            <a:off x="1143000" y="1508062"/>
            <a:ext cx="990600" cy="838200"/>
          </a:xfrm>
          <a:prstGeom prst="rect">
            <a:avLst/>
          </a:prstGeom>
          <a:solidFill>
            <a:schemeClr val="bg2"/>
          </a:solidFill>
          <a:ln w="38100">
            <a:solidFill>
              <a:srgbClr val="FF4F4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endParaRPr lang="en-US"/>
          </a:p>
        </p:txBody>
      </p:sp>
      <p:sp>
        <p:nvSpPr>
          <p:cNvPr id="6" name="Rectangle 5"/>
          <p:cNvSpPr>
            <a:spLocks noChangeArrowheads="1"/>
          </p:cNvSpPr>
          <p:nvPr/>
        </p:nvSpPr>
        <p:spPr bwMode="auto">
          <a:xfrm>
            <a:off x="1790700" y="1392175"/>
            <a:ext cx="990600" cy="838200"/>
          </a:xfrm>
          <a:prstGeom prst="rect">
            <a:avLst/>
          </a:prstGeom>
          <a:solidFill>
            <a:schemeClr val="tx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endParaRPr lang="en-US"/>
          </a:p>
        </p:txBody>
      </p:sp>
      <p:sp>
        <p:nvSpPr>
          <p:cNvPr id="7" name="Line 6"/>
          <p:cNvSpPr>
            <a:spLocks noChangeShapeType="1"/>
          </p:cNvSpPr>
          <p:nvPr/>
        </p:nvSpPr>
        <p:spPr bwMode="auto">
          <a:xfrm flipV="1">
            <a:off x="1790700" y="2346262"/>
            <a:ext cx="800100" cy="2286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buNone/>
            </a:pPr>
            <a:endParaRPr lang="en-US"/>
          </a:p>
        </p:txBody>
      </p:sp>
      <p:sp>
        <p:nvSpPr>
          <p:cNvPr id="8" name="Text Box 7"/>
          <p:cNvSpPr txBox="1">
            <a:spLocks noChangeArrowheads="1"/>
          </p:cNvSpPr>
          <p:nvPr/>
        </p:nvSpPr>
        <p:spPr bwMode="auto">
          <a:xfrm>
            <a:off x="1212850" y="2587562"/>
            <a:ext cx="1250343" cy="39754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buNone/>
            </a:pPr>
            <a:r>
              <a:rPr lang="en-US" sz="2000"/>
              <a:t>translate</a:t>
            </a:r>
          </a:p>
        </p:txBody>
      </p:sp>
      <p:sp>
        <p:nvSpPr>
          <p:cNvPr id="9" name="Rectangle 8"/>
          <p:cNvSpPr>
            <a:spLocks noChangeArrowheads="1"/>
          </p:cNvSpPr>
          <p:nvPr/>
        </p:nvSpPr>
        <p:spPr bwMode="auto">
          <a:xfrm>
            <a:off x="3460750" y="1392175"/>
            <a:ext cx="990600" cy="838200"/>
          </a:xfrm>
          <a:prstGeom prst="rect">
            <a:avLst/>
          </a:prstGeom>
          <a:solidFill>
            <a:schemeClr val="bg2"/>
          </a:solidFill>
          <a:ln w="38100">
            <a:solidFill>
              <a:srgbClr val="FF4F4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endParaRPr lang="en-US"/>
          </a:p>
        </p:txBody>
      </p:sp>
      <p:sp>
        <p:nvSpPr>
          <p:cNvPr id="10" name="Rectangle 9"/>
          <p:cNvSpPr>
            <a:spLocks noChangeArrowheads="1"/>
          </p:cNvSpPr>
          <p:nvPr/>
        </p:nvSpPr>
        <p:spPr bwMode="auto">
          <a:xfrm>
            <a:off x="3613150" y="1508062"/>
            <a:ext cx="654050" cy="606425"/>
          </a:xfrm>
          <a:prstGeom prst="rect">
            <a:avLst/>
          </a:prstGeom>
          <a:solidFill>
            <a:schemeClr val="tx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endParaRPr lang="en-US"/>
          </a:p>
        </p:txBody>
      </p:sp>
      <p:sp>
        <p:nvSpPr>
          <p:cNvPr id="11" name="Text Box 11"/>
          <p:cNvSpPr txBox="1">
            <a:spLocks noChangeArrowheads="1"/>
          </p:cNvSpPr>
          <p:nvPr/>
        </p:nvSpPr>
        <p:spPr bwMode="auto">
          <a:xfrm>
            <a:off x="3325813" y="2587562"/>
            <a:ext cx="1049968" cy="39754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buNone/>
            </a:pPr>
            <a:r>
              <a:rPr lang="en-US" sz="2000"/>
              <a:t>restrict</a:t>
            </a:r>
          </a:p>
        </p:txBody>
      </p:sp>
      <p:sp>
        <p:nvSpPr>
          <p:cNvPr id="12" name="Rectangle 12"/>
          <p:cNvSpPr>
            <a:spLocks noChangeArrowheads="1"/>
          </p:cNvSpPr>
          <p:nvPr/>
        </p:nvSpPr>
        <p:spPr bwMode="auto">
          <a:xfrm>
            <a:off x="5105400" y="1392175"/>
            <a:ext cx="990600" cy="838200"/>
          </a:xfrm>
          <a:prstGeom prst="rect">
            <a:avLst/>
          </a:prstGeom>
          <a:solidFill>
            <a:schemeClr val="bg2"/>
          </a:solidFill>
          <a:ln w="38100">
            <a:solidFill>
              <a:srgbClr val="FF4F4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endParaRPr lang="en-US"/>
          </a:p>
        </p:txBody>
      </p:sp>
      <p:sp>
        <p:nvSpPr>
          <p:cNvPr id="13" name="Rectangle 13"/>
          <p:cNvSpPr>
            <a:spLocks noChangeArrowheads="1"/>
          </p:cNvSpPr>
          <p:nvPr/>
        </p:nvSpPr>
        <p:spPr bwMode="auto">
          <a:xfrm>
            <a:off x="5410200" y="1392175"/>
            <a:ext cx="76200" cy="838200"/>
          </a:xfrm>
          <a:prstGeom prst="rect">
            <a:avLst/>
          </a:prstGeom>
          <a:solidFill>
            <a:schemeClr val="tx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endParaRPr lang="en-US"/>
          </a:p>
        </p:txBody>
      </p:sp>
      <p:sp>
        <p:nvSpPr>
          <p:cNvPr id="14" name="Text Box 14"/>
          <p:cNvSpPr txBox="1">
            <a:spLocks noChangeArrowheads="1"/>
          </p:cNvSpPr>
          <p:nvPr/>
        </p:nvSpPr>
        <p:spPr bwMode="auto">
          <a:xfrm>
            <a:off x="4938713" y="2587562"/>
            <a:ext cx="2442977" cy="39754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a:buNone/>
            </a:pPr>
            <a:r>
              <a:rPr lang="en-US" sz="2000"/>
              <a:t>slice (n dim to n-1)</a:t>
            </a:r>
          </a:p>
        </p:txBody>
      </p:sp>
    </p:spTree>
    <p:extLst>
      <p:ext uri="{BB962C8B-B14F-4D97-AF65-F5344CB8AC3E}">
        <p14:creationId xmlns:p14="http://schemas.microsoft.com/office/powerpoint/2010/main" val="22437738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Example: Setting Boundary Conditions</a:t>
            </a:r>
            <a:endParaRPr lang="en-US" dirty="0"/>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187</a:t>
            </a:fld>
            <a:endParaRPr lang="en-US">
              <a:solidFill>
                <a:prstClr val="black"/>
              </a:solidFill>
            </a:endParaRPr>
          </a:p>
        </p:txBody>
      </p:sp>
      <p:sp>
        <p:nvSpPr>
          <p:cNvPr id="46" name="Rectangle 2"/>
          <p:cNvSpPr>
            <a:spLocks noChangeArrowheads="1"/>
          </p:cNvSpPr>
          <p:nvPr/>
        </p:nvSpPr>
        <p:spPr bwMode="auto">
          <a:xfrm>
            <a:off x="6005575" y="4973594"/>
            <a:ext cx="914400" cy="1143000"/>
          </a:xfrm>
          <a:prstGeom prst="rect">
            <a:avLst/>
          </a:prstGeom>
          <a:solidFill>
            <a:srgbClr val="0099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Rectangle 3"/>
          <p:cNvSpPr>
            <a:spLocks noChangeArrowheads="1"/>
          </p:cNvSpPr>
          <p:nvPr/>
        </p:nvSpPr>
        <p:spPr bwMode="auto">
          <a:xfrm>
            <a:off x="6767575" y="4363994"/>
            <a:ext cx="1905000" cy="1447800"/>
          </a:xfrm>
          <a:prstGeom prst="rect">
            <a:avLst/>
          </a:prstGeom>
          <a:solidFill>
            <a:srgbClr val="EB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Rectangle 5"/>
          <p:cNvSpPr txBox="1">
            <a:spLocks noChangeArrowheads="1"/>
          </p:cNvSpPr>
          <p:nvPr/>
        </p:nvSpPr>
        <p:spPr bwMode="auto">
          <a:xfrm>
            <a:off x="439795" y="3840344"/>
            <a:ext cx="6372225"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63500" tIns="25400" rIns="63500" bIns="25400" numCol="1" anchor="t" anchorCtr="0" compatLnSpc="1">
            <a:prstTxWarp prst="textNoShape">
              <a:avLst/>
            </a:prstTxWarp>
            <a:normAutofit/>
          </a:bodyPr>
          <a:lstStyle>
            <a:lvl1pPr marL="203200" indent="-203200" algn="l" rtl="0" eaLnBrk="0" fontAlgn="base" hangingPunct="0">
              <a:spcBef>
                <a:spcPct val="15000"/>
              </a:spcBef>
              <a:spcAft>
                <a:spcPct val="0"/>
              </a:spcAft>
              <a:buSzPct val="100000"/>
              <a:buChar char="•"/>
              <a:defRPr sz="2400">
                <a:solidFill>
                  <a:schemeClr val="tx1"/>
                </a:solidFill>
                <a:latin typeface="+mn-lt"/>
                <a:ea typeface="ＭＳ Ｐゴシック" charset="-128"/>
                <a:cs typeface="ＭＳ Ｐゴシック" charset="-128"/>
              </a:defRPr>
            </a:lvl1pPr>
            <a:lvl2pPr marL="685800" indent="-190500" algn="l" rtl="0" eaLnBrk="0" fontAlgn="base" hangingPunct="0">
              <a:spcBef>
                <a:spcPct val="15000"/>
              </a:spcBef>
              <a:spcAft>
                <a:spcPct val="0"/>
              </a:spcAft>
              <a:buSzPct val="100000"/>
              <a:buFont typeface="Lucida Grande" charset="0"/>
              <a:buChar char="-"/>
              <a:defRPr sz="2400">
                <a:solidFill>
                  <a:schemeClr val="tx1"/>
                </a:solidFill>
                <a:latin typeface="+mn-lt"/>
                <a:ea typeface="ＭＳ Ｐゴシック" pitchFamily="-109" charset="-128"/>
              </a:defRPr>
            </a:lvl2pPr>
            <a:lvl3pPr marL="1257300" indent="-342900" algn="l" rtl="0" eaLnBrk="0" fontAlgn="base" hangingPunct="0">
              <a:spcBef>
                <a:spcPct val="15000"/>
              </a:spcBef>
              <a:spcAft>
                <a:spcPct val="0"/>
              </a:spcAft>
              <a:buSzPct val="100000"/>
              <a:buChar char="•"/>
              <a:defRPr sz="2000">
                <a:solidFill>
                  <a:schemeClr val="tx1"/>
                </a:solidFill>
                <a:latin typeface="+mn-lt"/>
                <a:ea typeface="ＭＳ Ｐゴシック" pitchFamily="-109" charset="-128"/>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9pPr>
          </a:lstStyle>
          <a:p>
            <a:pPr>
              <a:buFont typeface="Wingdings" pitchFamily="2" charset="2"/>
              <a:buNone/>
            </a:pPr>
            <a:r>
              <a:rPr lang="en-US" sz="2000" b="1" dirty="0" err="1" smtClean="0">
                <a:solidFill>
                  <a:srgbClr val="0070C0"/>
                </a:solidFill>
                <a:latin typeface="Courier New" pitchFamily="49" charset="0"/>
              </a:rPr>
              <a:t>foreach</a:t>
            </a:r>
            <a:r>
              <a:rPr lang="en-US" sz="2000" b="1" dirty="0" smtClean="0">
                <a:latin typeface="Courier New" pitchFamily="49" charset="0"/>
              </a:rPr>
              <a:t> (</a:t>
            </a:r>
            <a:r>
              <a:rPr lang="en-US" sz="2000" b="1" dirty="0" smtClean="0">
                <a:solidFill>
                  <a:srgbClr val="C00000"/>
                </a:solidFill>
                <a:latin typeface="Courier New" pitchFamily="49" charset="0"/>
              </a:rPr>
              <a:t>l</a:t>
            </a:r>
            <a:r>
              <a:rPr lang="en-US" sz="2000" b="1" dirty="0" smtClean="0">
                <a:latin typeface="Courier New" pitchFamily="49" charset="0"/>
              </a:rPr>
              <a:t> </a:t>
            </a:r>
            <a:r>
              <a:rPr lang="en-US" sz="2000" b="1" dirty="0" smtClean="0">
                <a:solidFill>
                  <a:srgbClr val="0070C0"/>
                </a:solidFill>
                <a:latin typeface="Courier New" pitchFamily="49" charset="0"/>
              </a:rPr>
              <a:t>in</a:t>
            </a:r>
            <a:r>
              <a:rPr lang="en-US" sz="2000" b="1" dirty="0" smtClean="0">
                <a:latin typeface="Courier New" pitchFamily="49" charset="0"/>
              </a:rPr>
              <a:t> </a:t>
            </a:r>
            <a:r>
              <a:rPr lang="en-US" sz="2000" b="1" dirty="0" err="1" smtClean="0">
                <a:latin typeface="Courier New" pitchFamily="49" charset="0"/>
              </a:rPr>
              <a:t>local_grids.domain</a:t>
            </a:r>
            <a:r>
              <a:rPr lang="en-US" sz="2000" b="1" dirty="0" smtClean="0">
                <a:latin typeface="Courier New" pitchFamily="49" charset="0"/>
              </a:rPr>
              <a:t>()) {</a:t>
            </a:r>
          </a:p>
          <a:p>
            <a:pPr>
              <a:buFont typeface="Wingdings" pitchFamily="2" charset="2"/>
              <a:buNone/>
            </a:pPr>
            <a:r>
              <a:rPr lang="en-US" sz="2000" b="1" dirty="0" smtClean="0">
                <a:latin typeface="Courier New" pitchFamily="49" charset="0"/>
              </a:rPr>
              <a:t>	</a:t>
            </a:r>
            <a:r>
              <a:rPr lang="en-US" sz="2000" b="1" dirty="0" err="1" smtClean="0">
                <a:solidFill>
                  <a:srgbClr val="0070C0"/>
                </a:solidFill>
                <a:latin typeface="Courier New" pitchFamily="49" charset="0"/>
              </a:rPr>
              <a:t>foreach</a:t>
            </a:r>
            <a:r>
              <a:rPr lang="en-US" sz="2000" b="1" dirty="0" smtClean="0">
                <a:latin typeface="Courier New" pitchFamily="49" charset="0"/>
              </a:rPr>
              <a:t> (</a:t>
            </a:r>
            <a:r>
              <a:rPr lang="en-US" sz="2000" b="1" dirty="0" smtClean="0">
                <a:solidFill>
                  <a:srgbClr val="C00000"/>
                </a:solidFill>
                <a:latin typeface="Courier New" pitchFamily="49" charset="0"/>
              </a:rPr>
              <a:t>a</a:t>
            </a:r>
            <a:r>
              <a:rPr lang="en-US" sz="2000" b="1" dirty="0" smtClean="0">
                <a:latin typeface="Courier New" pitchFamily="49" charset="0"/>
              </a:rPr>
              <a:t> </a:t>
            </a:r>
            <a:r>
              <a:rPr lang="en-US" sz="2000" b="1" dirty="0" smtClean="0">
                <a:solidFill>
                  <a:srgbClr val="0070C0"/>
                </a:solidFill>
                <a:latin typeface="Courier New" pitchFamily="49" charset="0"/>
              </a:rPr>
              <a:t>in</a:t>
            </a:r>
            <a:r>
              <a:rPr lang="en-US" sz="2000" b="1" dirty="0" smtClean="0">
                <a:latin typeface="Courier New" pitchFamily="49" charset="0"/>
              </a:rPr>
              <a:t> </a:t>
            </a:r>
            <a:r>
              <a:rPr lang="en-US" sz="2000" b="1" dirty="0" err="1" smtClean="0">
                <a:latin typeface="Courier New" pitchFamily="49" charset="0"/>
              </a:rPr>
              <a:t>all_grids.domain</a:t>
            </a:r>
            <a:r>
              <a:rPr lang="en-US" sz="2000" b="1" dirty="0" smtClean="0">
                <a:latin typeface="Courier New" pitchFamily="49" charset="0"/>
              </a:rPr>
              <a:t>()) {</a:t>
            </a:r>
          </a:p>
          <a:p>
            <a:pPr>
              <a:buFont typeface="Wingdings" pitchFamily="2" charset="2"/>
              <a:buNone/>
            </a:pPr>
            <a:r>
              <a:rPr lang="en-US" sz="2000" b="1" dirty="0" smtClean="0">
                <a:latin typeface="Courier New" pitchFamily="49" charset="0"/>
              </a:rPr>
              <a:t>		</a:t>
            </a:r>
            <a:r>
              <a:rPr lang="en-US" sz="2000" b="1" dirty="0" err="1" smtClean="0">
                <a:latin typeface="Courier New" pitchFamily="49" charset="0"/>
              </a:rPr>
              <a:t>local_grids</a:t>
            </a:r>
            <a:r>
              <a:rPr lang="en-US" sz="2000" b="1" dirty="0" smtClean="0">
                <a:latin typeface="Courier New" pitchFamily="49" charset="0"/>
              </a:rPr>
              <a:t>[l].copy(</a:t>
            </a:r>
            <a:r>
              <a:rPr lang="en-US" sz="2000" b="1" dirty="0" err="1" smtClean="0">
                <a:latin typeface="Courier New" pitchFamily="49" charset="0"/>
              </a:rPr>
              <a:t>all_grids</a:t>
            </a:r>
            <a:r>
              <a:rPr lang="en-US" sz="2000" b="1" dirty="0" smtClean="0">
                <a:latin typeface="Courier New" pitchFamily="49" charset="0"/>
              </a:rPr>
              <a:t>[a]);</a:t>
            </a:r>
          </a:p>
          <a:p>
            <a:pPr>
              <a:buFont typeface="Wingdings" pitchFamily="2" charset="2"/>
              <a:buNone/>
            </a:pPr>
            <a:r>
              <a:rPr lang="en-US" sz="2000" b="1" dirty="0" smtClean="0">
                <a:latin typeface="Courier New" pitchFamily="49" charset="0"/>
              </a:rPr>
              <a:t>	}</a:t>
            </a:r>
          </a:p>
          <a:p>
            <a:pPr>
              <a:buFont typeface="Wingdings" pitchFamily="2" charset="2"/>
              <a:buNone/>
            </a:pPr>
            <a:r>
              <a:rPr lang="en-US" sz="2000" b="1" dirty="0" smtClean="0">
                <a:latin typeface="Courier New" pitchFamily="49" charset="0"/>
              </a:rPr>
              <a:t>}</a:t>
            </a:r>
            <a:endParaRPr lang="en-US" sz="2000" b="1" dirty="0">
              <a:latin typeface="Courier New" pitchFamily="49" charset="0"/>
            </a:endParaRPr>
          </a:p>
        </p:txBody>
      </p:sp>
      <p:sp>
        <p:nvSpPr>
          <p:cNvPr id="49" name="Rectangle 6"/>
          <p:cNvSpPr>
            <a:spLocks noChangeArrowheads="1"/>
          </p:cNvSpPr>
          <p:nvPr/>
        </p:nvSpPr>
        <p:spPr bwMode="auto">
          <a:xfrm>
            <a:off x="7529575" y="3525794"/>
            <a:ext cx="685800" cy="990600"/>
          </a:xfrm>
          <a:prstGeom prst="rect">
            <a:avLst/>
          </a:prstGeom>
          <a:solidFill>
            <a:srgbClr val="0099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sp>
        <p:nvSpPr>
          <p:cNvPr id="50" name="Rectangle 7"/>
          <p:cNvSpPr>
            <a:spLocks noChangeArrowheads="1"/>
          </p:cNvSpPr>
          <p:nvPr/>
        </p:nvSpPr>
        <p:spPr bwMode="auto">
          <a:xfrm>
            <a:off x="6919975" y="4516394"/>
            <a:ext cx="1600200" cy="1143000"/>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Rectangle 8"/>
          <p:cNvSpPr>
            <a:spLocks noChangeArrowheads="1"/>
          </p:cNvSpPr>
          <p:nvPr/>
        </p:nvSpPr>
        <p:spPr bwMode="auto">
          <a:xfrm>
            <a:off x="6767575" y="4973594"/>
            <a:ext cx="152400" cy="838200"/>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Rectangle 9"/>
          <p:cNvSpPr>
            <a:spLocks noChangeArrowheads="1"/>
          </p:cNvSpPr>
          <p:nvPr/>
        </p:nvSpPr>
        <p:spPr bwMode="auto">
          <a:xfrm>
            <a:off x="7529575" y="4363994"/>
            <a:ext cx="685800" cy="152400"/>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sp>
        <p:nvSpPr>
          <p:cNvPr id="53" name="Line 11"/>
          <p:cNvSpPr>
            <a:spLocks noChangeShapeType="1"/>
          </p:cNvSpPr>
          <p:nvPr/>
        </p:nvSpPr>
        <p:spPr bwMode="auto">
          <a:xfrm>
            <a:off x="8459850" y="3220994"/>
            <a:ext cx="60325" cy="1219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grpSp>
        <p:nvGrpSpPr>
          <p:cNvPr id="54" name="Group 12"/>
          <p:cNvGrpSpPr>
            <a:grpSpLocks/>
          </p:cNvGrpSpPr>
          <p:nvPr/>
        </p:nvGrpSpPr>
        <p:grpSpPr bwMode="auto">
          <a:xfrm>
            <a:off x="2884545" y="3238992"/>
            <a:ext cx="1501775" cy="369888"/>
            <a:chOff x="560" y="3085"/>
            <a:chExt cx="946" cy="233"/>
          </a:xfrm>
        </p:grpSpPr>
        <p:grpSp>
          <p:nvGrpSpPr>
            <p:cNvPr id="55" name="Group 13"/>
            <p:cNvGrpSpPr>
              <a:grpSpLocks/>
            </p:cNvGrpSpPr>
            <p:nvPr/>
          </p:nvGrpSpPr>
          <p:grpSpPr bwMode="auto">
            <a:xfrm>
              <a:off x="560" y="3085"/>
              <a:ext cx="946" cy="233"/>
              <a:chOff x="560" y="3085"/>
              <a:chExt cx="946" cy="233"/>
            </a:xfrm>
          </p:grpSpPr>
          <p:sp>
            <p:nvSpPr>
              <p:cNvPr id="57" name="Rectangle 14"/>
              <p:cNvSpPr>
                <a:spLocks noChangeArrowheads="1"/>
              </p:cNvSpPr>
              <p:nvPr/>
            </p:nvSpPr>
            <p:spPr bwMode="auto">
              <a:xfrm>
                <a:off x="875" y="3085"/>
                <a:ext cx="631" cy="233"/>
              </a:xfrm>
              <a:prstGeom prst="rect">
                <a:avLst/>
              </a:prstGeom>
              <a:solidFill>
                <a:schemeClr val="bg1"/>
              </a:solidFill>
              <a:ln w="28575"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sp>
            <p:nvSpPr>
              <p:cNvPr id="58" name="Rectangle 15"/>
              <p:cNvSpPr>
                <a:spLocks noChangeArrowheads="1"/>
              </p:cNvSpPr>
              <p:nvPr/>
            </p:nvSpPr>
            <p:spPr bwMode="auto">
              <a:xfrm>
                <a:off x="560" y="3085"/>
                <a:ext cx="315" cy="233"/>
              </a:xfrm>
              <a:prstGeom prst="rect">
                <a:avLst/>
              </a:prstGeom>
              <a:solidFill>
                <a:schemeClr val="bg1"/>
              </a:solidFill>
              <a:ln w="28575"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grpSp>
        <p:sp>
          <p:nvSpPr>
            <p:cNvPr id="56" name="Line 16"/>
            <p:cNvSpPr>
              <a:spLocks noChangeShapeType="1"/>
            </p:cNvSpPr>
            <p:nvPr/>
          </p:nvSpPr>
          <p:spPr bwMode="auto">
            <a:xfrm>
              <a:off x="1191" y="3085"/>
              <a:ext cx="0" cy="233"/>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grpSp>
      <p:sp>
        <p:nvSpPr>
          <p:cNvPr id="59" name="Rectangle 17"/>
          <p:cNvSpPr>
            <a:spLocks noChangeArrowheads="1"/>
          </p:cNvSpPr>
          <p:nvPr/>
        </p:nvSpPr>
        <p:spPr bwMode="auto">
          <a:xfrm>
            <a:off x="2884545" y="2230930"/>
            <a:ext cx="500063" cy="369887"/>
          </a:xfrm>
          <a:prstGeom prst="rect">
            <a:avLst/>
          </a:prstGeom>
          <a:solidFill>
            <a:schemeClr val="bg1"/>
          </a:solidFill>
          <a:ln w="28575"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buNone/>
            </a:pPr>
            <a:endParaRPr lang="en-US" sz="2000">
              <a:solidFill>
                <a:schemeClr val="tx1"/>
              </a:solidFill>
              <a:latin typeface="Times New Roman" pitchFamily="18" charset="0"/>
            </a:endParaRPr>
          </a:p>
        </p:txBody>
      </p:sp>
      <p:grpSp>
        <p:nvGrpSpPr>
          <p:cNvPr id="60" name="Group 18"/>
          <p:cNvGrpSpPr>
            <a:grpSpLocks/>
          </p:cNvGrpSpPr>
          <p:nvPr/>
        </p:nvGrpSpPr>
        <p:grpSpPr bwMode="auto">
          <a:xfrm>
            <a:off x="4859395" y="3238992"/>
            <a:ext cx="1501775" cy="369888"/>
            <a:chOff x="560" y="3085"/>
            <a:chExt cx="946" cy="233"/>
          </a:xfrm>
        </p:grpSpPr>
        <p:grpSp>
          <p:nvGrpSpPr>
            <p:cNvPr id="61" name="Group 19"/>
            <p:cNvGrpSpPr>
              <a:grpSpLocks/>
            </p:cNvGrpSpPr>
            <p:nvPr/>
          </p:nvGrpSpPr>
          <p:grpSpPr bwMode="auto">
            <a:xfrm>
              <a:off x="560" y="3085"/>
              <a:ext cx="946" cy="233"/>
              <a:chOff x="560" y="3085"/>
              <a:chExt cx="946" cy="233"/>
            </a:xfrm>
          </p:grpSpPr>
          <p:sp>
            <p:nvSpPr>
              <p:cNvPr id="63" name="Rectangle 20"/>
              <p:cNvSpPr>
                <a:spLocks noChangeArrowheads="1"/>
              </p:cNvSpPr>
              <p:nvPr/>
            </p:nvSpPr>
            <p:spPr bwMode="auto">
              <a:xfrm>
                <a:off x="875" y="3085"/>
                <a:ext cx="631" cy="233"/>
              </a:xfrm>
              <a:prstGeom prst="rect">
                <a:avLst/>
              </a:prstGeom>
              <a:solidFill>
                <a:schemeClr val="bg1"/>
              </a:solidFill>
              <a:ln w="28575"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sp>
            <p:nvSpPr>
              <p:cNvPr id="64" name="Rectangle 21"/>
              <p:cNvSpPr>
                <a:spLocks noChangeArrowheads="1"/>
              </p:cNvSpPr>
              <p:nvPr/>
            </p:nvSpPr>
            <p:spPr bwMode="auto">
              <a:xfrm>
                <a:off x="560" y="3085"/>
                <a:ext cx="315" cy="233"/>
              </a:xfrm>
              <a:prstGeom prst="rect">
                <a:avLst/>
              </a:prstGeom>
              <a:solidFill>
                <a:schemeClr val="bg1"/>
              </a:solidFill>
              <a:ln w="28575"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grpSp>
        <p:sp>
          <p:nvSpPr>
            <p:cNvPr id="62" name="Line 22"/>
            <p:cNvSpPr>
              <a:spLocks noChangeShapeType="1"/>
            </p:cNvSpPr>
            <p:nvPr/>
          </p:nvSpPr>
          <p:spPr bwMode="auto">
            <a:xfrm>
              <a:off x="1191" y="3085"/>
              <a:ext cx="0" cy="233"/>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grpSp>
      <p:sp>
        <p:nvSpPr>
          <p:cNvPr id="65" name="Line 23"/>
          <p:cNvSpPr>
            <a:spLocks noChangeShapeType="1"/>
          </p:cNvSpPr>
          <p:nvPr/>
        </p:nvSpPr>
        <p:spPr bwMode="auto">
          <a:xfrm flipV="1">
            <a:off x="4613333" y="1091105"/>
            <a:ext cx="1587" cy="2517775"/>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sp>
        <p:nvSpPr>
          <p:cNvPr id="66" name="Freeform 24"/>
          <p:cNvSpPr>
            <a:spLocks/>
          </p:cNvSpPr>
          <p:nvPr/>
        </p:nvSpPr>
        <p:spPr bwMode="auto">
          <a:xfrm rot="21100042">
            <a:off x="2628958" y="2480167"/>
            <a:ext cx="358775" cy="920750"/>
          </a:xfrm>
          <a:custGeom>
            <a:avLst/>
            <a:gdLst>
              <a:gd name="T0" fmla="*/ 255 w 255"/>
              <a:gd name="T1" fmla="*/ 638 h 638"/>
              <a:gd name="T2" fmla="*/ 6 w 255"/>
              <a:gd name="T3" fmla="*/ 218 h 638"/>
              <a:gd name="T4" fmla="*/ 216 w 255"/>
              <a:gd name="T5" fmla="*/ 0 h 638"/>
            </a:gdLst>
            <a:ahLst/>
            <a:cxnLst>
              <a:cxn ang="0">
                <a:pos x="T0" y="T1"/>
              </a:cxn>
              <a:cxn ang="0">
                <a:pos x="T2" y="T3"/>
              </a:cxn>
              <a:cxn ang="0">
                <a:pos x="T4" y="T5"/>
              </a:cxn>
            </a:cxnLst>
            <a:rect l="0" t="0" r="r" b="b"/>
            <a:pathLst>
              <a:path w="255" h="638">
                <a:moveTo>
                  <a:pt x="255" y="638"/>
                </a:moveTo>
                <a:cubicBezTo>
                  <a:pt x="133" y="481"/>
                  <a:pt x="12" y="324"/>
                  <a:pt x="6" y="218"/>
                </a:cubicBezTo>
                <a:cubicBezTo>
                  <a:pt x="0" y="112"/>
                  <a:pt x="108" y="56"/>
                  <a:pt x="216" y="0"/>
                </a:cubicBezTo>
              </a:path>
            </a:pathLst>
          </a:custGeom>
          <a:noFill/>
          <a:ln w="28575" cap="sq"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sp>
        <p:nvSpPr>
          <p:cNvPr id="67" name="Freeform 25"/>
          <p:cNvSpPr>
            <a:spLocks/>
          </p:cNvSpPr>
          <p:nvPr/>
        </p:nvSpPr>
        <p:spPr bwMode="auto">
          <a:xfrm>
            <a:off x="3378258" y="2284905"/>
            <a:ext cx="1731962" cy="1144587"/>
          </a:xfrm>
          <a:custGeom>
            <a:avLst/>
            <a:gdLst>
              <a:gd name="T0" fmla="*/ 1168 w 1168"/>
              <a:gd name="T1" fmla="*/ 721 h 721"/>
              <a:gd name="T2" fmla="*/ 412 w 1168"/>
              <a:gd name="T3" fmla="*/ 106 h 721"/>
              <a:gd name="T4" fmla="*/ 0 w 1168"/>
              <a:gd name="T5" fmla="*/ 83 h 721"/>
            </a:gdLst>
            <a:ahLst/>
            <a:cxnLst>
              <a:cxn ang="0">
                <a:pos x="T0" y="T1"/>
              </a:cxn>
              <a:cxn ang="0">
                <a:pos x="T2" y="T3"/>
              </a:cxn>
              <a:cxn ang="0">
                <a:pos x="T4" y="T5"/>
              </a:cxn>
            </a:cxnLst>
            <a:rect l="0" t="0" r="r" b="b"/>
            <a:pathLst>
              <a:path w="1168" h="721">
                <a:moveTo>
                  <a:pt x="1168" y="721"/>
                </a:moveTo>
                <a:cubicBezTo>
                  <a:pt x="887" y="466"/>
                  <a:pt x="607" y="212"/>
                  <a:pt x="412" y="106"/>
                </a:cubicBezTo>
                <a:cubicBezTo>
                  <a:pt x="217" y="0"/>
                  <a:pt x="108" y="41"/>
                  <a:pt x="0" y="83"/>
                </a:cubicBezTo>
              </a:path>
            </a:pathLst>
          </a:custGeom>
          <a:noFill/>
          <a:ln w="28575" cap="sq"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sp>
        <p:nvSpPr>
          <p:cNvPr id="68" name="Freeform 26"/>
          <p:cNvSpPr>
            <a:spLocks/>
          </p:cNvSpPr>
          <p:nvPr/>
        </p:nvSpPr>
        <p:spPr bwMode="auto">
          <a:xfrm>
            <a:off x="3625908" y="2235692"/>
            <a:ext cx="1601787" cy="1181100"/>
          </a:xfrm>
          <a:custGeom>
            <a:avLst/>
            <a:gdLst>
              <a:gd name="T0" fmla="*/ 0 w 1230"/>
              <a:gd name="T1" fmla="*/ 744 h 744"/>
              <a:gd name="T2" fmla="*/ 436 w 1230"/>
              <a:gd name="T3" fmla="*/ 106 h 744"/>
              <a:gd name="T4" fmla="*/ 1230 w 1230"/>
              <a:gd name="T5" fmla="*/ 106 h 744"/>
            </a:gdLst>
            <a:ahLst/>
            <a:cxnLst>
              <a:cxn ang="0">
                <a:pos x="T0" y="T1"/>
              </a:cxn>
              <a:cxn ang="0">
                <a:pos x="T2" y="T3"/>
              </a:cxn>
              <a:cxn ang="0">
                <a:pos x="T4" y="T5"/>
              </a:cxn>
            </a:cxnLst>
            <a:rect l="0" t="0" r="r" b="b"/>
            <a:pathLst>
              <a:path w="1230" h="744">
                <a:moveTo>
                  <a:pt x="0" y="744"/>
                </a:moveTo>
                <a:cubicBezTo>
                  <a:pt x="115" y="478"/>
                  <a:pt x="231" y="212"/>
                  <a:pt x="436" y="106"/>
                </a:cubicBezTo>
                <a:cubicBezTo>
                  <a:pt x="641" y="0"/>
                  <a:pt x="935" y="53"/>
                  <a:pt x="1230" y="106"/>
                </a:cubicBezTo>
              </a:path>
            </a:pathLst>
          </a:custGeom>
          <a:noFill/>
          <a:ln w="28575" cap="sq" cmpd="sng">
            <a:solidFill>
              <a:srgbClr val="0099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sp>
        <p:nvSpPr>
          <p:cNvPr id="69" name="Freeform 27"/>
          <p:cNvSpPr>
            <a:spLocks/>
          </p:cNvSpPr>
          <p:nvPr/>
        </p:nvSpPr>
        <p:spPr bwMode="auto">
          <a:xfrm>
            <a:off x="4145020" y="2608755"/>
            <a:ext cx="2047875" cy="820737"/>
          </a:xfrm>
          <a:custGeom>
            <a:avLst/>
            <a:gdLst>
              <a:gd name="T0" fmla="*/ 0 w 1261"/>
              <a:gd name="T1" fmla="*/ 623 h 623"/>
              <a:gd name="T2" fmla="*/ 491 w 1261"/>
              <a:gd name="T3" fmla="*/ 171 h 623"/>
              <a:gd name="T4" fmla="*/ 1121 w 1261"/>
              <a:gd name="T5" fmla="*/ 335 h 623"/>
              <a:gd name="T6" fmla="*/ 1261 w 1261"/>
              <a:gd name="T7" fmla="*/ 0 h 623"/>
            </a:gdLst>
            <a:ahLst/>
            <a:cxnLst>
              <a:cxn ang="0">
                <a:pos x="T0" y="T1"/>
              </a:cxn>
              <a:cxn ang="0">
                <a:pos x="T2" y="T3"/>
              </a:cxn>
              <a:cxn ang="0">
                <a:pos x="T4" y="T5"/>
              </a:cxn>
              <a:cxn ang="0">
                <a:pos x="T6" y="T7"/>
              </a:cxn>
            </a:cxnLst>
            <a:rect l="0" t="0" r="r" b="b"/>
            <a:pathLst>
              <a:path w="1261" h="623">
                <a:moveTo>
                  <a:pt x="0" y="623"/>
                </a:moveTo>
                <a:cubicBezTo>
                  <a:pt x="152" y="421"/>
                  <a:pt x="304" y="219"/>
                  <a:pt x="491" y="171"/>
                </a:cubicBezTo>
                <a:cubicBezTo>
                  <a:pt x="678" y="123"/>
                  <a:pt x="993" y="363"/>
                  <a:pt x="1121" y="335"/>
                </a:cubicBezTo>
                <a:cubicBezTo>
                  <a:pt x="1249" y="307"/>
                  <a:pt x="1255" y="153"/>
                  <a:pt x="1261" y="0"/>
                </a:cubicBezTo>
              </a:path>
            </a:pathLst>
          </a:custGeom>
          <a:noFill/>
          <a:ln w="28575" cap="sq" cmpd="sng">
            <a:solidFill>
              <a:srgbClr val="0099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sp>
        <p:nvSpPr>
          <p:cNvPr id="70" name="Freeform 28"/>
          <p:cNvSpPr>
            <a:spLocks/>
          </p:cNvSpPr>
          <p:nvPr/>
        </p:nvSpPr>
        <p:spPr bwMode="auto">
          <a:xfrm>
            <a:off x="5194358" y="2615105"/>
            <a:ext cx="409575" cy="814387"/>
          </a:xfrm>
          <a:custGeom>
            <a:avLst/>
            <a:gdLst>
              <a:gd name="T0" fmla="*/ 258 w 258"/>
              <a:gd name="T1" fmla="*/ 599 h 599"/>
              <a:gd name="T2" fmla="*/ 9 w 258"/>
              <a:gd name="T3" fmla="*/ 264 h 599"/>
              <a:gd name="T4" fmla="*/ 203 w 258"/>
              <a:gd name="T5" fmla="*/ 0 h 599"/>
            </a:gdLst>
            <a:ahLst/>
            <a:cxnLst>
              <a:cxn ang="0">
                <a:pos x="T0" y="T1"/>
              </a:cxn>
              <a:cxn ang="0">
                <a:pos x="T2" y="T3"/>
              </a:cxn>
              <a:cxn ang="0">
                <a:pos x="T4" y="T5"/>
              </a:cxn>
            </a:cxnLst>
            <a:rect l="0" t="0" r="r" b="b"/>
            <a:pathLst>
              <a:path w="258" h="599">
                <a:moveTo>
                  <a:pt x="258" y="599"/>
                </a:moveTo>
                <a:cubicBezTo>
                  <a:pt x="138" y="481"/>
                  <a:pt x="18" y="364"/>
                  <a:pt x="9" y="264"/>
                </a:cubicBezTo>
                <a:cubicBezTo>
                  <a:pt x="0" y="164"/>
                  <a:pt x="169" y="44"/>
                  <a:pt x="203" y="0"/>
                </a:cubicBezTo>
              </a:path>
            </a:pathLst>
          </a:custGeom>
          <a:noFill/>
          <a:ln w="28575" cap="sq" cmpd="sng">
            <a:solidFill>
              <a:srgbClr val="0099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sp>
        <p:nvSpPr>
          <p:cNvPr id="71" name="Freeform 29"/>
          <p:cNvSpPr>
            <a:spLocks/>
          </p:cNvSpPr>
          <p:nvPr/>
        </p:nvSpPr>
        <p:spPr bwMode="auto">
          <a:xfrm rot="625853">
            <a:off x="6218295" y="2432542"/>
            <a:ext cx="577850" cy="1012825"/>
          </a:xfrm>
          <a:custGeom>
            <a:avLst/>
            <a:gdLst>
              <a:gd name="T0" fmla="*/ 0 w 364"/>
              <a:gd name="T1" fmla="*/ 638 h 638"/>
              <a:gd name="T2" fmla="*/ 350 w 364"/>
              <a:gd name="T3" fmla="*/ 233 h 638"/>
              <a:gd name="T4" fmla="*/ 86 w 364"/>
              <a:gd name="T5" fmla="*/ 0 h 638"/>
            </a:gdLst>
            <a:ahLst/>
            <a:cxnLst>
              <a:cxn ang="0">
                <a:pos x="T0" y="T1"/>
              </a:cxn>
              <a:cxn ang="0">
                <a:pos x="T2" y="T3"/>
              </a:cxn>
              <a:cxn ang="0">
                <a:pos x="T4" y="T5"/>
              </a:cxn>
            </a:cxnLst>
            <a:rect l="0" t="0" r="r" b="b"/>
            <a:pathLst>
              <a:path w="364" h="638">
                <a:moveTo>
                  <a:pt x="0" y="638"/>
                </a:moveTo>
                <a:cubicBezTo>
                  <a:pt x="168" y="488"/>
                  <a:pt x="336" y="339"/>
                  <a:pt x="350" y="233"/>
                </a:cubicBezTo>
                <a:cubicBezTo>
                  <a:pt x="364" y="127"/>
                  <a:pt x="225" y="63"/>
                  <a:pt x="86" y="0"/>
                </a:cubicBezTo>
              </a:path>
            </a:pathLst>
          </a:custGeom>
          <a:noFill/>
          <a:ln w="28575" cap="sq" cmpd="sng">
            <a:solidFill>
              <a:srgbClr val="0099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sp>
        <p:nvSpPr>
          <p:cNvPr id="72" name="Text Box 30"/>
          <p:cNvSpPr txBox="1">
            <a:spLocks noChangeArrowheads="1"/>
          </p:cNvSpPr>
          <p:nvPr/>
        </p:nvSpPr>
        <p:spPr bwMode="auto">
          <a:xfrm>
            <a:off x="2954395" y="1021255"/>
            <a:ext cx="925930" cy="400110"/>
          </a:xfrm>
          <a:prstGeom prst="rect">
            <a:avLst/>
          </a:prstGeom>
          <a:noFill/>
          <a:ln w="28575" cap="sq">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None/>
            </a:pPr>
            <a:r>
              <a:rPr lang="en-US" sz="2000" dirty="0" err="1">
                <a:solidFill>
                  <a:schemeClr val="tx1"/>
                </a:solidFill>
              </a:rPr>
              <a:t>Proc</a:t>
            </a:r>
            <a:r>
              <a:rPr lang="en-US" sz="2000" dirty="0">
                <a:solidFill>
                  <a:schemeClr val="tx1"/>
                </a:solidFill>
              </a:rPr>
              <a:t> 0</a:t>
            </a:r>
          </a:p>
        </p:txBody>
      </p:sp>
      <p:sp>
        <p:nvSpPr>
          <p:cNvPr id="73" name="Text Box 31"/>
          <p:cNvSpPr txBox="1">
            <a:spLocks noChangeArrowheads="1"/>
          </p:cNvSpPr>
          <p:nvPr/>
        </p:nvSpPr>
        <p:spPr bwMode="auto">
          <a:xfrm>
            <a:off x="4935595" y="1021255"/>
            <a:ext cx="925930" cy="400110"/>
          </a:xfrm>
          <a:prstGeom prst="rect">
            <a:avLst/>
          </a:prstGeom>
          <a:noFill/>
          <a:ln w="28575" cap="sq">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None/>
            </a:pPr>
            <a:r>
              <a:rPr lang="en-US" sz="2000">
                <a:solidFill>
                  <a:schemeClr val="tx1"/>
                </a:solidFill>
              </a:rPr>
              <a:t>Proc 1</a:t>
            </a:r>
          </a:p>
        </p:txBody>
      </p:sp>
      <p:sp>
        <p:nvSpPr>
          <p:cNvPr id="74" name="Text Box 32"/>
          <p:cNvSpPr txBox="1">
            <a:spLocks noChangeArrowheads="1"/>
          </p:cNvSpPr>
          <p:nvPr/>
        </p:nvSpPr>
        <p:spPr bwMode="auto">
          <a:xfrm>
            <a:off x="868420" y="1459405"/>
            <a:ext cx="1860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None/>
            </a:pPr>
            <a:r>
              <a:rPr lang="en-US" sz="2000" b="1">
                <a:solidFill>
                  <a:schemeClr val="tx1"/>
                </a:solidFill>
                <a:latin typeface="Courier New" pitchFamily="49" charset="0"/>
              </a:rPr>
              <a:t>local_grids</a:t>
            </a:r>
          </a:p>
        </p:txBody>
      </p:sp>
      <p:sp>
        <p:nvSpPr>
          <p:cNvPr id="75" name="Text Box 33"/>
          <p:cNvSpPr txBox="1">
            <a:spLocks noChangeArrowheads="1"/>
          </p:cNvSpPr>
          <p:nvPr/>
        </p:nvSpPr>
        <p:spPr bwMode="auto">
          <a:xfrm>
            <a:off x="1131945" y="3245342"/>
            <a:ext cx="1555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None/>
            </a:pPr>
            <a:r>
              <a:rPr lang="en-US" sz="2000" b="1">
                <a:solidFill>
                  <a:schemeClr val="tx1"/>
                </a:solidFill>
                <a:latin typeface="Courier New" pitchFamily="49" charset="0"/>
              </a:rPr>
              <a:t>all_grids</a:t>
            </a:r>
          </a:p>
        </p:txBody>
      </p:sp>
      <p:sp>
        <p:nvSpPr>
          <p:cNvPr id="76" name="Rectangle 34"/>
          <p:cNvSpPr>
            <a:spLocks noChangeArrowheads="1"/>
          </p:cNvSpPr>
          <p:nvPr/>
        </p:nvSpPr>
        <p:spPr bwMode="auto">
          <a:xfrm>
            <a:off x="5240395" y="2269030"/>
            <a:ext cx="500063" cy="369887"/>
          </a:xfrm>
          <a:prstGeom prst="rect">
            <a:avLst/>
          </a:prstGeom>
          <a:noFill/>
          <a:ln w="28575" cap="sq">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buNone/>
            </a:pPr>
            <a:endParaRPr lang="en-US" sz="2000">
              <a:solidFill>
                <a:schemeClr val="tx1"/>
              </a:solidFill>
              <a:latin typeface="Times New Roman" pitchFamily="18" charset="0"/>
            </a:endParaRPr>
          </a:p>
        </p:txBody>
      </p:sp>
      <p:sp>
        <p:nvSpPr>
          <p:cNvPr id="77" name="Rectangle 35"/>
          <p:cNvSpPr>
            <a:spLocks noChangeArrowheads="1"/>
          </p:cNvSpPr>
          <p:nvPr/>
        </p:nvSpPr>
        <p:spPr bwMode="auto">
          <a:xfrm>
            <a:off x="6002395" y="2269030"/>
            <a:ext cx="500063" cy="369887"/>
          </a:xfrm>
          <a:prstGeom prst="rect">
            <a:avLst/>
          </a:prstGeom>
          <a:noFill/>
          <a:ln w="28575" cap="sq">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sp>
        <p:nvSpPr>
          <p:cNvPr id="78" name="Rectangle 36"/>
          <p:cNvSpPr>
            <a:spLocks noChangeArrowheads="1"/>
          </p:cNvSpPr>
          <p:nvPr/>
        </p:nvSpPr>
        <p:spPr bwMode="auto">
          <a:xfrm>
            <a:off x="2878195" y="1507030"/>
            <a:ext cx="500063" cy="369887"/>
          </a:xfrm>
          <a:prstGeom prst="rect">
            <a:avLst/>
          </a:prstGeom>
          <a:solidFill>
            <a:schemeClr val="bg1"/>
          </a:solidFill>
          <a:ln w="28575"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sp>
        <p:nvSpPr>
          <p:cNvPr id="79" name="Rectangle 37"/>
          <p:cNvSpPr>
            <a:spLocks noChangeArrowheads="1"/>
          </p:cNvSpPr>
          <p:nvPr/>
        </p:nvSpPr>
        <p:spPr bwMode="auto">
          <a:xfrm>
            <a:off x="4864158" y="1507030"/>
            <a:ext cx="500062" cy="369887"/>
          </a:xfrm>
          <a:prstGeom prst="rect">
            <a:avLst/>
          </a:prstGeom>
          <a:solidFill>
            <a:schemeClr val="bg1"/>
          </a:solidFill>
          <a:ln w="28575"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sp>
        <p:nvSpPr>
          <p:cNvPr id="80" name="Rectangle 38"/>
          <p:cNvSpPr>
            <a:spLocks noChangeArrowheads="1"/>
          </p:cNvSpPr>
          <p:nvPr/>
        </p:nvSpPr>
        <p:spPr bwMode="auto">
          <a:xfrm>
            <a:off x="5361045" y="1507030"/>
            <a:ext cx="500063" cy="369887"/>
          </a:xfrm>
          <a:prstGeom prst="rect">
            <a:avLst/>
          </a:prstGeom>
          <a:solidFill>
            <a:schemeClr val="bg1"/>
          </a:solidFill>
          <a:ln w="28575"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sp>
        <p:nvSpPr>
          <p:cNvPr id="81" name="Freeform 39"/>
          <p:cNvSpPr>
            <a:spLocks/>
          </p:cNvSpPr>
          <p:nvPr/>
        </p:nvSpPr>
        <p:spPr bwMode="auto">
          <a:xfrm flipV="1">
            <a:off x="2752783" y="1713405"/>
            <a:ext cx="295275" cy="479425"/>
          </a:xfrm>
          <a:custGeom>
            <a:avLst/>
            <a:gdLst>
              <a:gd name="T0" fmla="*/ 255 w 255"/>
              <a:gd name="T1" fmla="*/ 638 h 638"/>
              <a:gd name="T2" fmla="*/ 6 w 255"/>
              <a:gd name="T3" fmla="*/ 218 h 638"/>
              <a:gd name="T4" fmla="*/ 216 w 255"/>
              <a:gd name="T5" fmla="*/ 0 h 638"/>
            </a:gdLst>
            <a:ahLst/>
            <a:cxnLst>
              <a:cxn ang="0">
                <a:pos x="T0" y="T1"/>
              </a:cxn>
              <a:cxn ang="0">
                <a:pos x="T2" y="T3"/>
              </a:cxn>
              <a:cxn ang="0">
                <a:pos x="T4" y="T5"/>
              </a:cxn>
            </a:cxnLst>
            <a:rect l="0" t="0" r="r" b="b"/>
            <a:pathLst>
              <a:path w="255" h="638">
                <a:moveTo>
                  <a:pt x="255" y="638"/>
                </a:moveTo>
                <a:cubicBezTo>
                  <a:pt x="133" y="481"/>
                  <a:pt x="12" y="324"/>
                  <a:pt x="6" y="218"/>
                </a:cubicBezTo>
                <a:cubicBezTo>
                  <a:pt x="0" y="112"/>
                  <a:pt x="108" y="56"/>
                  <a:pt x="216" y="0"/>
                </a:cubicBezTo>
              </a:path>
            </a:pathLst>
          </a:custGeom>
          <a:noFill/>
          <a:ln w="28575" cap="sq"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sp>
        <p:nvSpPr>
          <p:cNvPr id="82" name="Freeform 40"/>
          <p:cNvSpPr>
            <a:spLocks/>
          </p:cNvSpPr>
          <p:nvPr/>
        </p:nvSpPr>
        <p:spPr bwMode="auto">
          <a:xfrm>
            <a:off x="5037195" y="1659430"/>
            <a:ext cx="355600" cy="609600"/>
          </a:xfrm>
          <a:custGeom>
            <a:avLst/>
            <a:gdLst>
              <a:gd name="T0" fmla="*/ 32 w 224"/>
              <a:gd name="T1" fmla="*/ 0 h 384"/>
              <a:gd name="T2" fmla="*/ 32 w 224"/>
              <a:gd name="T3" fmla="*/ 240 h 384"/>
              <a:gd name="T4" fmla="*/ 224 w 224"/>
              <a:gd name="T5" fmla="*/ 384 h 384"/>
            </a:gdLst>
            <a:ahLst/>
            <a:cxnLst>
              <a:cxn ang="0">
                <a:pos x="T0" y="T1"/>
              </a:cxn>
              <a:cxn ang="0">
                <a:pos x="T2" y="T3"/>
              </a:cxn>
              <a:cxn ang="0">
                <a:pos x="T4" y="T5"/>
              </a:cxn>
            </a:cxnLst>
            <a:rect l="0" t="0" r="r" b="b"/>
            <a:pathLst>
              <a:path w="224" h="384">
                <a:moveTo>
                  <a:pt x="32" y="0"/>
                </a:moveTo>
                <a:cubicBezTo>
                  <a:pt x="16" y="88"/>
                  <a:pt x="0" y="176"/>
                  <a:pt x="32" y="240"/>
                </a:cubicBezTo>
                <a:cubicBezTo>
                  <a:pt x="64" y="304"/>
                  <a:pt x="192" y="360"/>
                  <a:pt x="224" y="384"/>
                </a:cubicBezTo>
              </a:path>
            </a:pathLst>
          </a:custGeom>
          <a:noFill/>
          <a:ln w="28575" cap="flat" cmpd="sng">
            <a:solidFill>
              <a:srgbClr val="0099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sp>
        <p:nvSpPr>
          <p:cNvPr id="83" name="Freeform 41"/>
          <p:cNvSpPr>
            <a:spLocks/>
          </p:cNvSpPr>
          <p:nvPr/>
        </p:nvSpPr>
        <p:spPr bwMode="auto">
          <a:xfrm>
            <a:off x="5697595" y="1659430"/>
            <a:ext cx="355600" cy="609600"/>
          </a:xfrm>
          <a:custGeom>
            <a:avLst/>
            <a:gdLst>
              <a:gd name="T0" fmla="*/ 32 w 224"/>
              <a:gd name="T1" fmla="*/ 0 h 384"/>
              <a:gd name="T2" fmla="*/ 32 w 224"/>
              <a:gd name="T3" fmla="*/ 240 h 384"/>
              <a:gd name="T4" fmla="*/ 224 w 224"/>
              <a:gd name="T5" fmla="*/ 384 h 384"/>
            </a:gdLst>
            <a:ahLst/>
            <a:cxnLst>
              <a:cxn ang="0">
                <a:pos x="T0" y="T1"/>
              </a:cxn>
              <a:cxn ang="0">
                <a:pos x="T2" y="T3"/>
              </a:cxn>
              <a:cxn ang="0">
                <a:pos x="T4" y="T5"/>
              </a:cxn>
            </a:cxnLst>
            <a:rect l="0" t="0" r="r" b="b"/>
            <a:pathLst>
              <a:path w="224" h="384">
                <a:moveTo>
                  <a:pt x="32" y="0"/>
                </a:moveTo>
                <a:cubicBezTo>
                  <a:pt x="16" y="88"/>
                  <a:pt x="0" y="176"/>
                  <a:pt x="32" y="240"/>
                </a:cubicBezTo>
                <a:cubicBezTo>
                  <a:pt x="64" y="304"/>
                  <a:pt x="192" y="360"/>
                  <a:pt x="224" y="384"/>
                </a:cubicBezTo>
              </a:path>
            </a:pathLst>
          </a:custGeom>
          <a:noFill/>
          <a:ln w="28575" cap="flat" cmpd="sng">
            <a:solidFill>
              <a:srgbClr val="0099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None/>
            </a:pPr>
            <a:endParaRPr lang="en-US"/>
          </a:p>
        </p:txBody>
      </p:sp>
      <p:sp>
        <p:nvSpPr>
          <p:cNvPr id="84" name="Line 42"/>
          <p:cNvSpPr>
            <a:spLocks noChangeShapeType="1"/>
          </p:cNvSpPr>
          <p:nvPr/>
        </p:nvSpPr>
        <p:spPr bwMode="auto">
          <a:xfrm flipV="1">
            <a:off x="2665470" y="1629267"/>
            <a:ext cx="212725" cy="142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a:buNone/>
            </a:pPr>
            <a:endParaRPr lang="en-US"/>
          </a:p>
        </p:txBody>
      </p:sp>
      <p:sp>
        <p:nvSpPr>
          <p:cNvPr id="85" name="Line 43"/>
          <p:cNvSpPr>
            <a:spLocks noChangeShapeType="1"/>
          </p:cNvSpPr>
          <p:nvPr/>
        </p:nvSpPr>
        <p:spPr bwMode="auto">
          <a:xfrm flipV="1">
            <a:off x="2621020" y="3412030"/>
            <a:ext cx="242888" cy="2857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a:buNone/>
            </a:pPr>
            <a:endParaRPr lang="en-US"/>
          </a:p>
        </p:txBody>
      </p:sp>
      <p:sp>
        <p:nvSpPr>
          <p:cNvPr id="86" name="Text Box 44"/>
          <p:cNvSpPr txBox="1">
            <a:spLocks noChangeArrowheads="1"/>
          </p:cNvSpPr>
          <p:nvPr/>
        </p:nvSpPr>
        <p:spPr bwMode="auto">
          <a:xfrm>
            <a:off x="350895" y="5604932"/>
            <a:ext cx="5657319" cy="76687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indent="176213" algn="l">
              <a:defRPr sz="2400">
                <a:solidFill>
                  <a:schemeClr val="tx1"/>
                </a:solidFill>
                <a:latin typeface="Times New Roman" pitchFamily="18" charset="0"/>
              </a:defRPr>
            </a:lvl1pPr>
            <a:lvl2pPr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buFontTx/>
              <a:buChar char="•"/>
            </a:pPr>
            <a:r>
              <a:rPr lang="en-US" sz="2000" dirty="0">
                <a:latin typeface="Arial" charset="0"/>
              </a:rPr>
              <a:t>Can allocate arrays in a global index </a:t>
            </a:r>
            <a:r>
              <a:rPr lang="en-US" sz="2000" dirty="0" smtClean="0">
                <a:latin typeface="Arial" charset="0"/>
              </a:rPr>
              <a:t>space</a:t>
            </a:r>
            <a:endParaRPr lang="en-US" sz="2000" dirty="0">
              <a:latin typeface="Arial" charset="0"/>
            </a:endParaRPr>
          </a:p>
          <a:p>
            <a:pPr>
              <a:buFontTx/>
              <a:buChar char="•"/>
            </a:pPr>
            <a:r>
              <a:rPr lang="en-US" sz="2000" dirty="0">
                <a:latin typeface="Arial" charset="0"/>
              </a:rPr>
              <a:t>Let compiler </a:t>
            </a:r>
            <a:r>
              <a:rPr lang="en-US" sz="2000" dirty="0" smtClean="0">
                <a:latin typeface="Arial" charset="0"/>
              </a:rPr>
              <a:t>compute </a:t>
            </a:r>
            <a:r>
              <a:rPr lang="en-US" sz="2000" dirty="0">
                <a:latin typeface="Arial" charset="0"/>
              </a:rPr>
              <a:t>intersections</a:t>
            </a:r>
          </a:p>
        </p:txBody>
      </p:sp>
      <p:sp>
        <p:nvSpPr>
          <p:cNvPr id="87" name="Text Box 10"/>
          <p:cNvSpPr txBox="1">
            <a:spLocks noChangeArrowheads="1"/>
          </p:cNvSpPr>
          <p:nvPr/>
        </p:nvSpPr>
        <p:spPr bwMode="auto">
          <a:xfrm>
            <a:off x="7150163" y="2886032"/>
            <a:ext cx="1981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buNone/>
            </a:pPr>
            <a:r>
              <a:rPr lang="en-US" sz="2000" b="1">
                <a:solidFill>
                  <a:schemeClr val="tx1"/>
                </a:solidFill>
              </a:rPr>
              <a:t>"ghost" cells</a:t>
            </a:r>
          </a:p>
        </p:txBody>
      </p:sp>
    </p:spTree>
    <p:extLst>
      <p:ext uri="{BB962C8B-B14F-4D97-AF65-F5344CB8AC3E}">
        <p14:creationId xmlns:p14="http://schemas.microsoft.com/office/powerpoint/2010/main" val="2736555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Implementation of Titanium Arrays in UPC++</a:t>
            </a:r>
            <a:endParaRPr lang="en-US" dirty="0"/>
          </a:p>
        </p:txBody>
      </p:sp>
      <p:sp>
        <p:nvSpPr>
          <p:cNvPr id="3" name="Content Placeholder 2"/>
          <p:cNvSpPr>
            <a:spLocks noGrp="1"/>
          </p:cNvSpPr>
          <p:nvPr>
            <p:ph idx="1"/>
          </p:nvPr>
        </p:nvSpPr>
        <p:spPr>
          <a:xfrm>
            <a:off x="609600" y="914400"/>
            <a:ext cx="8001000" cy="5709769"/>
          </a:xfrm>
        </p:spPr>
        <p:txBody>
          <a:bodyPr/>
          <a:lstStyle/>
          <a:p>
            <a:r>
              <a:rPr lang="en-US" dirty="0" smtClean="0"/>
              <a:t>UPC++ implementation built using C++ templates and operator overloading</a:t>
            </a:r>
          </a:p>
          <a:p>
            <a:pPr lvl="1"/>
            <a:r>
              <a:rPr lang="en-US" dirty="0" smtClean="0"/>
              <a:t>Template parameters specify </a:t>
            </a:r>
            <a:r>
              <a:rPr lang="en-US" dirty="0" err="1" smtClean="0"/>
              <a:t>arity</a:t>
            </a:r>
            <a:r>
              <a:rPr lang="en-US" dirty="0" smtClean="0"/>
              <a:t> and element type</a:t>
            </a:r>
          </a:p>
          <a:p>
            <a:pPr lvl="1"/>
            <a:r>
              <a:rPr lang="en-US" dirty="0" smtClean="0"/>
              <a:t>Overload element access operator </a:t>
            </a:r>
            <a:r>
              <a:rPr lang="en-US" b="1" dirty="0" smtClean="0">
                <a:latin typeface="Courier New"/>
                <a:cs typeface="Courier New"/>
              </a:rPr>
              <a:t>[]</a:t>
            </a:r>
            <a:endParaRPr lang="en-US" dirty="0" smtClean="0">
              <a:cs typeface="Courier New"/>
            </a:endParaRPr>
          </a:p>
          <a:p>
            <a:r>
              <a:rPr lang="en-US" dirty="0" smtClean="0">
                <a:cs typeface="Courier New"/>
              </a:rPr>
              <a:t>Macros provide simple syntax for domain/array literals</a:t>
            </a:r>
          </a:p>
          <a:p>
            <a:pPr lvl="1"/>
            <a:r>
              <a:rPr lang="en-US" dirty="0"/>
              <a:t>Titanium</a:t>
            </a:r>
          </a:p>
          <a:p>
            <a:pPr marL="457200" lvl="1" indent="0">
              <a:spcBef>
                <a:spcPts val="600"/>
              </a:spcBef>
              <a:buNone/>
            </a:pPr>
            <a:r>
              <a:rPr lang="en-US" sz="1800" b="1" dirty="0" smtClean="0">
                <a:latin typeface="Courier New" pitchFamily="49" charset="0"/>
                <a:cs typeface="Courier New" pitchFamily="49" charset="0"/>
              </a:rPr>
              <a:t>  [</a:t>
            </a:r>
            <a:r>
              <a:rPr lang="en-US" sz="1800" b="1" dirty="0">
                <a:latin typeface="Courier New" pitchFamily="49" charset="0"/>
                <a:cs typeface="Courier New" pitchFamily="49" charset="0"/>
              </a:rPr>
              <a:t>1, 3</a:t>
            </a:r>
            <a:r>
              <a:rPr lang="en-US" sz="1800" b="1" dirty="0" smtClean="0">
                <a:latin typeface="Courier New" pitchFamily="49" charset="0"/>
                <a:cs typeface="Courier New" pitchFamily="49" charset="0"/>
              </a:rPr>
              <a:t>]</a:t>
            </a:r>
            <a:endParaRPr lang="en-US" sz="1800" b="1" dirty="0" smtClean="0">
              <a:solidFill>
                <a:srgbClr val="C00000"/>
              </a:solidFill>
              <a:latin typeface="Courier New" pitchFamily="49" charset="0"/>
              <a:cs typeface="Courier New" pitchFamily="49" charset="0"/>
            </a:endParaRPr>
          </a:p>
          <a:p>
            <a:pPr marL="457200" lvl="1" indent="0">
              <a:buNone/>
            </a:pPr>
            <a:r>
              <a:rPr lang="en-US" sz="1800" b="1" dirty="0" smtClean="0">
                <a:solidFill>
                  <a:schemeClr val="accent3">
                    <a:lumMod val="75000"/>
                  </a:schemeClr>
                </a:solidFill>
                <a:latin typeface="Courier New" pitchFamily="49" charset="0"/>
                <a:cs typeface="Courier New" pitchFamily="49" charset="0"/>
              </a:rPr>
              <a:t>  </a:t>
            </a:r>
            <a:r>
              <a:rPr lang="en-US" sz="1800" b="1" dirty="0" err="1" smtClean="0">
                <a:solidFill>
                  <a:schemeClr val="accent3">
                    <a:lumMod val="75000"/>
                  </a:schemeClr>
                </a:solidFill>
                <a:latin typeface="Courier New" pitchFamily="49" charset="0"/>
                <a:cs typeface="Courier New" pitchFamily="49" charset="0"/>
              </a:rPr>
              <a:t>RectDomain</a:t>
            </a:r>
            <a:r>
              <a:rPr lang="en-US" sz="1800" b="1" dirty="0" smtClean="0">
                <a:solidFill>
                  <a:schemeClr val="accent3">
                    <a:lumMod val="75000"/>
                  </a:schemeClr>
                </a:solidFill>
                <a:latin typeface="Courier New" pitchFamily="49" charset="0"/>
                <a:cs typeface="Courier New" pitchFamily="49" charset="0"/>
              </a:rPr>
              <a:t>&lt;3&gt;</a:t>
            </a:r>
            <a:r>
              <a:rPr lang="en-US" sz="1800" b="1" dirty="0" smtClean="0">
                <a:latin typeface="Courier New" pitchFamily="49" charset="0"/>
                <a:cs typeface="Courier New" pitchFamily="49" charset="0"/>
              </a:rPr>
              <a:t> </a:t>
            </a:r>
            <a:r>
              <a:rPr lang="en-US" sz="1800" b="1" dirty="0" err="1" smtClean="0">
                <a:solidFill>
                  <a:srgbClr val="C00000"/>
                </a:solidFill>
                <a:latin typeface="Courier New" pitchFamily="49" charset="0"/>
                <a:cs typeface="Courier New" pitchFamily="49" charset="0"/>
              </a:rPr>
              <a:t>rd</a:t>
            </a:r>
            <a:r>
              <a:rPr lang="en-US" sz="1800" b="1" dirty="0" smtClean="0">
                <a:latin typeface="Courier New" pitchFamily="49" charset="0"/>
                <a:cs typeface="Courier New" pitchFamily="49" charset="0"/>
              </a:rPr>
              <a:t> = [[1, 1, 1] : [3, 3, 3]];</a:t>
            </a:r>
          </a:p>
          <a:p>
            <a:pPr marL="457200" lvl="1" indent="0">
              <a:spcAft>
                <a:spcPts val="1200"/>
              </a:spcAft>
              <a:buNone/>
            </a:pPr>
            <a:r>
              <a:rPr lang="en-US" sz="1800" b="1" dirty="0" smtClean="0">
                <a:solidFill>
                  <a:schemeClr val="accent3">
                    <a:lumMod val="75000"/>
                  </a:schemeClr>
                </a:solidFill>
                <a:latin typeface="Courier New" pitchFamily="49" charset="0"/>
                <a:cs typeface="Courier New" pitchFamily="49" charset="0"/>
              </a:rPr>
              <a:t>  </a:t>
            </a:r>
            <a:r>
              <a:rPr lang="en-US" sz="1800" b="1" dirty="0" err="1" smtClean="0">
                <a:solidFill>
                  <a:schemeClr val="accent3">
                    <a:lumMod val="75000"/>
                  </a:schemeClr>
                </a:solidFill>
                <a:latin typeface="Courier New" pitchFamily="49" charset="0"/>
                <a:cs typeface="Courier New" pitchFamily="49" charset="0"/>
              </a:rPr>
              <a:t>int</a:t>
            </a:r>
            <a:r>
              <a:rPr lang="en-US" sz="1800" b="1" dirty="0">
                <a:latin typeface="Courier New" pitchFamily="49" charset="0"/>
                <a:cs typeface="Courier New" pitchFamily="49" charset="0"/>
              </a:rPr>
              <a:t>[3d] </a:t>
            </a:r>
            <a:r>
              <a:rPr lang="en-US" sz="1800" b="1" dirty="0" smtClean="0">
                <a:solidFill>
                  <a:srgbClr val="0070C0"/>
                </a:solidFill>
                <a:latin typeface="Courier New" pitchFamily="49" charset="0"/>
                <a:cs typeface="Courier New" pitchFamily="49" charset="0"/>
              </a:rPr>
              <a:t>local</a:t>
            </a:r>
            <a:r>
              <a:rPr lang="en-US" sz="1800" b="1" dirty="0" smtClean="0">
                <a:latin typeface="Courier New" pitchFamily="49" charset="0"/>
                <a:cs typeface="Courier New" pitchFamily="49" charset="0"/>
              </a:rPr>
              <a:t> </a:t>
            </a:r>
            <a:r>
              <a:rPr lang="en-US" sz="1800" b="1" dirty="0" err="1" smtClean="0">
                <a:solidFill>
                  <a:srgbClr val="C00000"/>
                </a:solidFill>
                <a:latin typeface="Courier New" pitchFamily="49" charset="0"/>
                <a:cs typeface="Courier New" pitchFamily="49" charset="0"/>
              </a:rPr>
              <a:t>arr</a:t>
            </a:r>
            <a:r>
              <a:rPr lang="en-US" sz="1800" b="1" dirty="0" smtClean="0">
                <a:latin typeface="Courier New" pitchFamily="49" charset="0"/>
                <a:cs typeface="Courier New" pitchFamily="49" charset="0"/>
              </a:rPr>
              <a:t> </a:t>
            </a:r>
            <a:r>
              <a:rPr lang="en-US" sz="1800" b="1" dirty="0">
                <a:latin typeface="Courier New" pitchFamily="49" charset="0"/>
                <a:cs typeface="Courier New" pitchFamily="49" charset="0"/>
              </a:rPr>
              <a:t>= </a:t>
            </a:r>
            <a:r>
              <a:rPr lang="en-US" sz="1800" b="1" dirty="0">
                <a:solidFill>
                  <a:srgbClr val="0070C0"/>
                </a:solidFill>
                <a:latin typeface="Courier New" pitchFamily="49" charset="0"/>
                <a:cs typeface="Courier New" pitchFamily="49" charset="0"/>
              </a:rPr>
              <a:t>new</a:t>
            </a:r>
            <a:r>
              <a:rPr lang="en-US" sz="1800" b="1" dirty="0">
                <a:latin typeface="Courier New" pitchFamily="49" charset="0"/>
                <a:cs typeface="Courier New" pitchFamily="49" charset="0"/>
              </a:rPr>
              <a:t> </a:t>
            </a:r>
            <a:r>
              <a:rPr lang="en-US" sz="1800" b="1" dirty="0" err="1">
                <a:solidFill>
                  <a:schemeClr val="accent3">
                    <a:lumMod val="75000"/>
                  </a:schemeClr>
                </a:solidFill>
                <a:latin typeface="Courier New" pitchFamily="49" charset="0"/>
                <a:cs typeface="Courier New" pitchFamily="49" charset="0"/>
              </a:rPr>
              <a:t>int</a:t>
            </a:r>
            <a:r>
              <a:rPr lang="en-US" sz="1800" b="1" dirty="0">
                <a:latin typeface="Courier New" pitchFamily="49" charset="0"/>
                <a:cs typeface="Courier New" pitchFamily="49" charset="0"/>
              </a:rPr>
              <a:t>[[1, 1, 1] : [3, 3, 3]];</a:t>
            </a:r>
            <a:endParaRPr lang="en-US" sz="2000" dirty="0"/>
          </a:p>
          <a:p>
            <a:pPr lvl="1"/>
            <a:r>
              <a:rPr lang="en-US" dirty="0" smtClean="0"/>
              <a:t>UPC</a:t>
            </a:r>
            <a:r>
              <a:rPr lang="en-US" dirty="0"/>
              <a:t>+</a:t>
            </a:r>
            <a:r>
              <a:rPr lang="en-US" dirty="0" smtClean="0"/>
              <a:t>+</a:t>
            </a:r>
            <a:endParaRPr lang="en-US" dirty="0"/>
          </a:p>
          <a:p>
            <a:pPr marL="457200" lvl="1" indent="0">
              <a:spcBef>
                <a:spcPts val="600"/>
              </a:spcBef>
              <a:buNone/>
            </a:pPr>
            <a:r>
              <a:rPr lang="en-US" sz="1800" b="1" dirty="0" smtClean="0">
                <a:latin typeface="Courier New" pitchFamily="49" charset="0"/>
                <a:cs typeface="Courier New" pitchFamily="49" charset="0"/>
              </a:rPr>
              <a:t>  POINT</a:t>
            </a:r>
            <a:r>
              <a:rPr lang="en-US" sz="1800" b="1" dirty="0">
                <a:latin typeface="Courier New" pitchFamily="49" charset="0"/>
                <a:cs typeface="Courier New" pitchFamily="49" charset="0"/>
              </a:rPr>
              <a:t>(1, 3</a:t>
            </a:r>
            <a:r>
              <a:rPr lang="en-US" sz="1800" b="1" dirty="0" smtClean="0">
                <a:latin typeface="Courier New" pitchFamily="49" charset="0"/>
                <a:cs typeface="Courier New" pitchFamily="49" charset="0"/>
              </a:rPr>
              <a:t>)</a:t>
            </a:r>
            <a:endParaRPr lang="en-US" sz="1800" b="1" dirty="0">
              <a:solidFill>
                <a:srgbClr val="C00000"/>
              </a:solidFill>
              <a:latin typeface="Courier New" pitchFamily="49" charset="0"/>
              <a:cs typeface="Courier New" pitchFamily="49" charset="0"/>
            </a:endParaRPr>
          </a:p>
          <a:p>
            <a:pPr marL="457200" lvl="1" indent="0">
              <a:buNone/>
            </a:pPr>
            <a:r>
              <a:rPr lang="en-US" sz="1800" b="1" dirty="0" smtClean="0">
                <a:solidFill>
                  <a:schemeClr val="accent3">
                    <a:lumMod val="75000"/>
                  </a:schemeClr>
                </a:solidFill>
                <a:latin typeface="Courier New" pitchFamily="49" charset="0"/>
                <a:cs typeface="Courier New" pitchFamily="49" charset="0"/>
              </a:rPr>
              <a:t>  </a:t>
            </a:r>
            <a:r>
              <a:rPr lang="en-US" sz="1800" b="1" dirty="0" err="1" smtClean="0">
                <a:solidFill>
                  <a:schemeClr val="accent3">
                    <a:lumMod val="75000"/>
                  </a:schemeClr>
                </a:solidFill>
                <a:latin typeface="Courier New" pitchFamily="49" charset="0"/>
                <a:cs typeface="Courier New" pitchFamily="49" charset="0"/>
              </a:rPr>
              <a:t>rectdomain</a:t>
            </a:r>
            <a:r>
              <a:rPr lang="en-US" sz="1800" b="1" dirty="0">
                <a:solidFill>
                  <a:schemeClr val="accent3">
                    <a:lumMod val="75000"/>
                  </a:schemeClr>
                </a:solidFill>
                <a:latin typeface="Courier New" pitchFamily="49" charset="0"/>
                <a:cs typeface="Courier New" pitchFamily="49" charset="0"/>
              </a:rPr>
              <a:t>&lt;3&gt;</a:t>
            </a:r>
            <a:r>
              <a:rPr lang="en-US" sz="1800" b="1" dirty="0">
                <a:latin typeface="Courier New" pitchFamily="49" charset="0"/>
                <a:cs typeface="Courier New" pitchFamily="49" charset="0"/>
              </a:rPr>
              <a:t> </a:t>
            </a:r>
            <a:r>
              <a:rPr lang="en-US" sz="1800" b="1" dirty="0" err="1">
                <a:solidFill>
                  <a:srgbClr val="C00000"/>
                </a:solidFill>
                <a:latin typeface="Courier New" pitchFamily="49" charset="0"/>
                <a:cs typeface="Courier New" pitchFamily="49" charset="0"/>
              </a:rPr>
              <a:t>rd</a:t>
            </a:r>
            <a:r>
              <a:rPr lang="en-US" sz="1800" b="1" dirty="0">
                <a:latin typeface="Courier New" pitchFamily="49" charset="0"/>
                <a:cs typeface="Courier New" pitchFamily="49" charset="0"/>
              </a:rPr>
              <a:t> = RECTDOMAIN((1, 1, 1), (3, 3, 3));</a:t>
            </a:r>
            <a:br>
              <a:rPr lang="en-US" sz="1800" b="1" dirty="0">
                <a:latin typeface="Courier New" pitchFamily="49" charset="0"/>
                <a:cs typeface="Courier New" pitchFamily="49" charset="0"/>
              </a:rPr>
            </a:br>
            <a:r>
              <a:rPr lang="en-US" sz="1800" b="1" dirty="0" smtClean="0">
                <a:latin typeface="Courier New" pitchFamily="49" charset="0"/>
                <a:cs typeface="Courier New" pitchFamily="49" charset="0"/>
              </a:rPr>
              <a:t>  </a:t>
            </a:r>
            <a:r>
              <a:rPr lang="en-US" sz="1800" b="1" dirty="0" err="1" smtClean="0">
                <a:solidFill>
                  <a:schemeClr val="accent3">
                    <a:lumMod val="75000"/>
                  </a:schemeClr>
                </a:solidFill>
                <a:latin typeface="Courier New" pitchFamily="49" charset="0"/>
                <a:cs typeface="Courier New" pitchFamily="49" charset="0"/>
              </a:rPr>
              <a:t>ndarray</a:t>
            </a:r>
            <a:r>
              <a:rPr lang="en-US" sz="1800" b="1" dirty="0">
                <a:solidFill>
                  <a:schemeClr val="accent3">
                    <a:lumMod val="75000"/>
                  </a:schemeClr>
                </a:solidFill>
                <a:latin typeface="Courier New" pitchFamily="49" charset="0"/>
                <a:cs typeface="Courier New" pitchFamily="49" charset="0"/>
              </a:rPr>
              <a:t>&lt;</a:t>
            </a:r>
            <a:r>
              <a:rPr lang="en-US" sz="1800" b="1" dirty="0" err="1">
                <a:solidFill>
                  <a:schemeClr val="accent3">
                    <a:lumMod val="75000"/>
                  </a:schemeClr>
                </a:solidFill>
                <a:latin typeface="Courier New" pitchFamily="49" charset="0"/>
                <a:cs typeface="Courier New" pitchFamily="49" charset="0"/>
              </a:rPr>
              <a:t>int</a:t>
            </a:r>
            <a:r>
              <a:rPr lang="en-US" sz="1800" b="1" dirty="0">
                <a:solidFill>
                  <a:schemeClr val="accent3">
                    <a:lumMod val="75000"/>
                  </a:schemeClr>
                </a:solidFill>
                <a:latin typeface="Courier New" pitchFamily="49" charset="0"/>
                <a:cs typeface="Courier New" pitchFamily="49" charset="0"/>
              </a:rPr>
              <a:t>, 3&gt;</a:t>
            </a:r>
            <a:r>
              <a:rPr lang="en-US" sz="1800" b="1" dirty="0">
                <a:latin typeface="Courier New" pitchFamily="49" charset="0"/>
                <a:cs typeface="Courier New" pitchFamily="49" charset="0"/>
              </a:rPr>
              <a:t> </a:t>
            </a:r>
            <a:r>
              <a:rPr lang="en-US" sz="1800" b="1" dirty="0" err="1">
                <a:solidFill>
                  <a:srgbClr val="C00000"/>
                </a:solidFill>
                <a:latin typeface="Courier New" pitchFamily="49" charset="0"/>
                <a:cs typeface="Courier New" pitchFamily="49" charset="0"/>
              </a:rPr>
              <a:t>arr</a:t>
            </a:r>
            <a:r>
              <a:rPr lang="en-US" sz="1800" b="1" dirty="0">
                <a:latin typeface="Courier New" pitchFamily="49" charset="0"/>
                <a:cs typeface="Courier New" pitchFamily="49" charset="0"/>
              </a:rPr>
              <a:t> =</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  ARRAY</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int</a:t>
            </a:r>
            <a:r>
              <a:rPr lang="en-US" sz="1800" b="1" dirty="0">
                <a:latin typeface="Courier New" pitchFamily="49" charset="0"/>
                <a:cs typeface="Courier New" pitchFamily="49" charset="0"/>
              </a:rPr>
              <a:t>, ((1, 1, 1), (3, 3, 3)));</a:t>
            </a:r>
          </a:p>
          <a:p>
            <a:pPr lvl="1"/>
            <a:endParaRPr lang="en-US" dirty="0" smtClean="0">
              <a:cs typeface="Courier New"/>
            </a:endParaRPr>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188</a:t>
            </a:fld>
            <a:endParaRPr lang="en-US">
              <a:solidFill>
                <a:prstClr val="black"/>
              </a:solidFill>
            </a:endParaRPr>
          </a:p>
        </p:txBody>
      </p:sp>
    </p:spTree>
    <p:extLst>
      <p:ext uri="{BB962C8B-B14F-4D97-AF65-F5344CB8AC3E}">
        <p14:creationId xmlns:p14="http://schemas.microsoft.com/office/powerpoint/2010/main" val="2258229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err="1" smtClean="0"/>
              <a:t>Foreach</a:t>
            </a:r>
            <a:r>
              <a:rPr lang="en-US" dirty="0" smtClean="0"/>
              <a:t> Implementation</a:t>
            </a:r>
            <a:endParaRPr lang="en-US" dirty="0"/>
          </a:p>
        </p:txBody>
      </p:sp>
      <p:sp>
        <p:nvSpPr>
          <p:cNvPr id="3" name="Content Placeholder 2"/>
          <p:cNvSpPr>
            <a:spLocks noGrp="1"/>
          </p:cNvSpPr>
          <p:nvPr>
            <p:ph idx="1"/>
          </p:nvPr>
        </p:nvSpPr>
        <p:spPr>
          <a:xfrm>
            <a:off x="609600" y="914400"/>
            <a:ext cx="8001000" cy="3252173"/>
          </a:xfrm>
        </p:spPr>
        <p:txBody>
          <a:bodyPr/>
          <a:lstStyle/>
          <a:p>
            <a:r>
              <a:rPr lang="en-US" dirty="0"/>
              <a:t>Macros </a:t>
            </a:r>
            <a:r>
              <a:rPr lang="en-US" dirty="0" smtClean="0"/>
              <a:t>also </a:t>
            </a:r>
            <a:r>
              <a:rPr lang="en-US" dirty="0"/>
              <a:t>allow definition of </a:t>
            </a:r>
            <a:r>
              <a:rPr lang="en-US" b="1" dirty="0" err="1">
                <a:solidFill>
                  <a:srgbClr val="0070C0"/>
                </a:solidFill>
                <a:latin typeface="Courier New"/>
                <a:cs typeface="Courier New"/>
              </a:rPr>
              <a:t>foreach</a:t>
            </a:r>
            <a:r>
              <a:rPr lang="en-US" dirty="0"/>
              <a:t> loops</a:t>
            </a:r>
          </a:p>
          <a:p>
            <a:pPr marL="457200" lvl="1" indent="0">
              <a:buNone/>
            </a:pPr>
            <a:endParaRPr lang="en-US" sz="2000" b="1" dirty="0">
              <a:latin typeface="Courier New" pitchFamily="49" charset="0"/>
              <a:cs typeface="Courier New" pitchFamily="49" charset="0"/>
            </a:endParaRPr>
          </a:p>
          <a:p>
            <a:pPr marL="457200" lvl="1" indent="0">
              <a:buNone/>
            </a:pPr>
            <a:r>
              <a:rPr lang="en-US" sz="2000" b="1" dirty="0">
                <a:solidFill>
                  <a:schemeClr val="tx1">
                    <a:lumMod val="65000"/>
                    <a:lumOff val="35000"/>
                  </a:schemeClr>
                </a:solidFill>
                <a:latin typeface="Courier New" pitchFamily="49" charset="0"/>
                <a:cs typeface="Courier New" pitchFamily="49" charset="0"/>
              </a:rPr>
              <a:t>#define </a:t>
            </a:r>
            <a:r>
              <a:rPr lang="en-US" sz="2000" b="1" dirty="0" err="1">
                <a:solidFill>
                  <a:schemeClr val="tx2"/>
                </a:solidFill>
                <a:latin typeface="Courier New" pitchFamily="49" charset="0"/>
                <a:cs typeface="Courier New" pitchFamily="49" charset="0"/>
              </a:rPr>
              <a:t>foreach</a:t>
            </a:r>
            <a:r>
              <a:rPr lang="en-US" sz="2000" b="1" dirty="0">
                <a:latin typeface="Courier New" pitchFamily="49" charset="0"/>
                <a:cs typeface="Courier New" pitchFamily="49" charset="0"/>
              </a:rPr>
              <a:t>(</a:t>
            </a:r>
            <a:r>
              <a:rPr lang="en-US" sz="2000" b="1" dirty="0">
                <a:solidFill>
                  <a:schemeClr val="accent6">
                    <a:lumMod val="50000"/>
                  </a:schemeClr>
                </a:solidFill>
                <a:latin typeface="Courier New" pitchFamily="49" charset="0"/>
                <a:cs typeface="Courier New" pitchFamily="49" charset="0"/>
              </a:rPr>
              <a:t>p</a:t>
            </a:r>
            <a:r>
              <a:rPr lang="en-US" sz="2000" b="1" dirty="0">
                <a:latin typeface="Courier New" pitchFamily="49" charset="0"/>
                <a:cs typeface="Courier New" pitchFamily="49" charset="0"/>
              </a:rPr>
              <a:t>, </a:t>
            </a:r>
            <a:r>
              <a:rPr lang="en-US" sz="2000" b="1" dirty="0" err="1">
                <a:solidFill>
                  <a:schemeClr val="accent6">
                    <a:lumMod val="50000"/>
                  </a:schemeClr>
                </a:solidFill>
                <a:latin typeface="Courier New" pitchFamily="49" charset="0"/>
                <a:cs typeface="Courier New" pitchFamily="49" charset="0"/>
              </a:rPr>
              <a:t>dom</a:t>
            </a:r>
            <a:r>
              <a:rPr lang="en-US" sz="2000" b="1" dirty="0">
                <a:latin typeface="Courier New" pitchFamily="49" charset="0"/>
                <a:cs typeface="Courier New" pitchFamily="49" charset="0"/>
              </a:rPr>
              <a:t>)                        \</a:t>
            </a:r>
          </a:p>
          <a:p>
            <a:pPr marL="457200" lvl="1" indent="0">
              <a:buNone/>
            </a:pP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foreach</a:t>
            </a:r>
            <a:r>
              <a:rPr lang="en-US" sz="2000" b="1" dirty="0">
                <a:latin typeface="Courier New" pitchFamily="49" charset="0"/>
                <a:cs typeface="Courier New" pitchFamily="49" charset="0"/>
              </a:rPr>
              <a:t>_(p, </a:t>
            </a:r>
            <a:r>
              <a:rPr lang="en-US" sz="2000" b="1" dirty="0" err="1">
                <a:latin typeface="Courier New" pitchFamily="49" charset="0"/>
                <a:cs typeface="Courier New" pitchFamily="49" charset="0"/>
              </a:rPr>
              <a:t>dom</a:t>
            </a:r>
            <a:r>
              <a:rPr lang="en-US" sz="2000" b="1" dirty="0">
                <a:latin typeface="Courier New" pitchFamily="49" charset="0"/>
                <a:cs typeface="Courier New" pitchFamily="49" charset="0"/>
              </a:rPr>
              <a:t>, UNIQUIFYN(</a:t>
            </a:r>
            <a:r>
              <a:rPr lang="en-US" sz="2000" b="1" dirty="0" err="1">
                <a:latin typeface="Courier New" pitchFamily="49" charset="0"/>
                <a:cs typeface="Courier New" pitchFamily="49" charset="0"/>
              </a:rPr>
              <a:t>foreach_ptr</a:t>
            </a:r>
            <a:r>
              <a:rPr lang="en-US" sz="2000" b="1" dirty="0">
                <a:latin typeface="Courier New" pitchFamily="49" charset="0"/>
                <a:cs typeface="Courier New" pitchFamily="49" charset="0"/>
              </a:rPr>
              <a:t>_, p))</a:t>
            </a:r>
          </a:p>
          <a:p>
            <a:pPr marL="457200" lvl="1" indent="0">
              <a:buNone/>
            </a:pPr>
            <a:endParaRPr lang="en-US" sz="2000" b="1" dirty="0">
              <a:latin typeface="Courier New" pitchFamily="49" charset="0"/>
              <a:cs typeface="Courier New" pitchFamily="49" charset="0"/>
            </a:endParaRPr>
          </a:p>
          <a:p>
            <a:pPr marL="457200" lvl="1" indent="0">
              <a:buNone/>
            </a:pPr>
            <a:r>
              <a:rPr lang="en-US" sz="2000" b="1" dirty="0">
                <a:solidFill>
                  <a:schemeClr val="tx1">
                    <a:lumMod val="65000"/>
                    <a:lumOff val="35000"/>
                  </a:schemeClr>
                </a:solidFill>
                <a:latin typeface="Courier New" pitchFamily="49" charset="0"/>
                <a:cs typeface="Courier New" pitchFamily="49" charset="0"/>
              </a:rPr>
              <a:t>#define </a:t>
            </a:r>
            <a:r>
              <a:rPr lang="en-US" sz="2000" b="1" dirty="0" err="1">
                <a:solidFill>
                  <a:schemeClr val="tx2"/>
                </a:solidFill>
                <a:latin typeface="Courier New" pitchFamily="49" charset="0"/>
                <a:cs typeface="Courier New" pitchFamily="49" charset="0"/>
              </a:rPr>
              <a:t>foreach</a:t>
            </a:r>
            <a:r>
              <a:rPr lang="en-US" sz="2000" b="1" dirty="0">
                <a:solidFill>
                  <a:schemeClr val="tx2"/>
                </a:solidFill>
                <a:latin typeface="Courier New" pitchFamily="49" charset="0"/>
                <a:cs typeface="Courier New" pitchFamily="49" charset="0"/>
              </a:rPr>
              <a:t>_</a:t>
            </a:r>
            <a:r>
              <a:rPr lang="en-US" sz="2000" b="1" dirty="0">
                <a:latin typeface="Courier New" pitchFamily="49" charset="0"/>
                <a:cs typeface="Courier New" pitchFamily="49" charset="0"/>
              </a:rPr>
              <a:t>(</a:t>
            </a:r>
            <a:r>
              <a:rPr lang="en-US" sz="2000" b="1" dirty="0">
                <a:solidFill>
                  <a:schemeClr val="accent6">
                    <a:lumMod val="50000"/>
                  </a:schemeClr>
                </a:solidFill>
                <a:latin typeface="Courier New" pitchFamily="49" charset="0"/>
                <a:cs typeface="Courier New" pitchFamily="49" charset="0"/>
              </a:rPr>
              <a:t>p</a:t>
            </a:r>
            <a:r>
              <a:rPr lang="en-US" sz="2000" b="1" dirty="0">
                <a:latin typeface="Courier New" pitchFamily="49" charset="0"/>
                <a:cs typeface="Courier New" pitchFamily="49" charset="0"/>
              </a:rPr>
              <a:t>, </a:t>
            </a:r>
            <a:r>
              <a:rPr lang="en-US" sz="2000" b="1" dirty="0" err="1">
                <a:solidFill>
                  <a:schemeClr val="accent6">
                    <a:lumMod val="50000"/>
                  </a:schemeClr>
                </a:solidFill>
                <a:latin typeface="Courier New" pitchFamily="49" charset="0"/>
                <a:cs typeface="Courier New" pitchFamily="49" charset="0"/>
              </a:rPr>
              <a:t>dom</a:t>
            </a:r>
            <a:r>
              <a:rPr lang="en-US" sz="2000" b="1" dirty="0">
                <a:latin typeface="Courier New" pitchFamily="49" charset="0"/>
                <a:cs typeface="Courier New" pitchFamily="49" charset="0"/>
              </a:rPr>
              <a:t>, </a:t>
            </a:r>
            <a:r>
              <a:rPr lang="en-US" sz="2000" b="1" dirty="0" err="1">
                <a:solidFill>
                  <a:schemeClr val="accent6">
                    <a:lumMod val="50000"/>
                  </a:schemeClr>
                </a:solidFill>
                <a:latin typeface="Courier New" pitchFamily="49" charset="0"/>
                <a:cs typeface="Courier New" pitchFamily="49" charset="0"/>
              </a:rPr>
              <a:t>ptr</a:t>
            </a:r>
            <a:r>
              <a:rPr lang="en-US" sz="2000" b="1" dirty="0">
                <a:solidFill>
                  <a:schemeClr val="accent6">
                    <a:lumMod val="50000"/>
                  </a:schemeClr>
                </a:solidFill>
                <a:latin typeface="Courier New" pitchFamily="49" charset="0"/>
                <a:cs typeface="Courier New" pitchFamily="49" charset="0"/>
              </a:rPr>
              <a:t>_</a:t>
            </a:r>
            <a:r>
              <a:rPr lang="en-US" sz="2000" b="1" dirty="0">
                <a:latin typeface="Courier New" pitchFamily="49" charset="0"/>
                <a:cs typeface="Courier New" pitchFamily="49" charset="0"/>
              </a:rPr>
              <a:t>)                 \</a:t>
            </a:r>
          </a:p>
          <a:p>
            <a:pPr marL="457200" lvl="1" indent="0">
              <a:buNone/>
            </a:pPr>
            <a:r>
              <a:rPr lang="en-US" sz="2000" b="1" dirty="0">
                <a:latin typeface="Courier New" pitchFamily="49" charset="0"/>
                <a:cs typeface="Courier New" pitchFamily="49" charset="0"/>
              </a:rPr>
              <a:t>  </a:t>
            </a:r>
            <a:r>
              <a:rPr lang="en-US" sz="2000" b="1" dirty="0">
                <a:solidFill>
                  <a:srgbClr val="0070C0"/>
                </a:solidFill>
                <a:latin typeface="Courier New" pitchFamily="49" charset="0"/>
                <a:cs typeface="Courier New" pitchFamily="49" charset="0"/>
              </a:rPr>
              <a:t>for</a:t>
            </a:r>
            <a:r>
              <a:rPr lang="en-US" sz="2000" b="1" dirty="0">
                <a:latin typeface="Courier New" pitchFamily="49" charset="0"/>
                <a:cs typeface="Courier New" pitchFamily="49" charset="0"/>
              </a:rPr>
              <a:t> (</a:t>
            </a:r>
            <a:r>
              <a:rPr lang="en-US" sz="2000" b="1" dirty="0">
                <a:solidFill>
                  <a:srgbClr val="0070C0"/>
                </a:solidFill>
                <a:latin typeface="Courier New" pitchFamily="49" charset="0"/>
                <a:cs typeface="Courier New" pitchFamily="49" charset="0"/>
              </a:rPr>
              <a:t>auto</a:t>
            </a:r>
            <a:r>
              <a:rPr lang="en-US" sz="2000" b="1" dirty="0">
                <a:latin typeface="Courier New" pitchFamily="49" charset="0"/>
                <a:cs typeface="Courier New" pitchFamily="49" charset="0"/>
              </a:rPr>
              <a:t> </a:t>
            </a:r>
            <a:r>
              <a:rPr lang="en-US" sz="2000" b="1" dirty="0" err="1">
                <a:solidFill>
                  <a:srgbClr val="C00000"/>
                </a:solidFill>
                <a:latin typeface="Courier New" pitchFamily="49" charset="0"/>
                <a:cs typeface="Courier New" pitchFamily="49" charset="0"/>
              </a:rPr>
              <a:t>ptr</a:t>
            </a:r>
            <a:r>
              <a:rPr lang="en-US" sz="2000" b="1" dirty="0">
                <a:solidFill>
                  <a:srgbClr val="C00000"/>
                </a:solidFill>
                <a:latin typeface="Courier New" pitchFamily="49" charset="0"/>
                <a:cs typeface="Courier New" pitchFamily="49" charset="0"/>
              </a:rPr>
              <a:t>_</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dom</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iter</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ptr</a:t>
            </a:r>
            <a:r>
              <a:rPr lang="en-US" sz="2000" b="1" dirty="0">
                <a:latin typeface="Courier New" pitchFamily="49" charset="0"/>
                <a:cs typeface="Courier New" pitchFamily="49" charset="0"/>
              </a:rPr>
              <a:t>_.done;   \</a:t>
            </a:r>
          </a:p>
          <a:p>
            <a:pPr marL="457200" lvl="1" indent="0">
              <a:buNone/>
            </a:pP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ptr</a:t>
            </a:r>
            <a:r>
              <a:rPr lang="en-US" sz="2000" b="1" dirty="0">
                <a:latin typeface="Courier New" pitchFamily="49" charset="0"/>
                <a:cs typeface="Courier New" pitchFamily="49" charset="0"/>
              </a:rPr>
              <a:t>_.done = </a:t>
            </a:r>
            <a:r>
              <a:rPr lang="en-US" sz="2000" b="1" dirty="0">
                <a:solidFill>
                  <a:schemeClr val="accent5">
                    <a:lumMod val="75000"/>
                  </a:schemeClr>
                </a:solidFill>
                <a:latin typeface="Courier New" pitchFamily="49" charset="0"/>
                <a:cs typeface="Courier New" pitchFamily="49" charset="0"/>
              </a:rPr>
              <a:t>true</a:t>
            </a:r>
            <a:r>
              <a:rPr lang="en-US" sz="2000" b="1" dirty="0">
                <a:latin typeface="Courier New" pitchFamily="49" charset="0"/>
                <a:cs typeface="Courier New" pitchFamily="49" charset="0"/>
              </a:rPr>
              <a:t>)                       \</a:t>
            </a:r>
          </a:p>
          <a:p>
            <a:pPr marL="457200" lvl="1" indent="0">
              <a:buNone/>
            </a:pPr>
            <a:r>
              <a:rPr lang="en-US" sz="2000" b="1" dirty="0">
                <a:latin typeface="Courier New" pitchFamily="49" charset="0"/>
                <a:cs typeface="Courier New" pitchFamily="49" charset="0"/>
              </a:rPr>
              <a:t>    </a:t>
            </a:r>
            <a:r>
              <a:rPr lang="en-US" sz="2000" b="1" dirty="0">
                <a:solidFill>
                  <a:srgbClr val="0070C0"/>
                </a:solidFill>
                <a:latin typeface="Courier New" pitchFamily="49" charset="0"/>
                <a:cs typeface="Courier New" pitchFamily="49" charset="0"/>
              </a:rPr>
              <a:t>for</a:t>
            </a:r>
            <a:r>
              <a:rPr lang="en-US" sz="2000" b="1" dirty="0">
                <a:latin typeface="Courier New" pitchFamily="49" charset="0"/>
                <a:cs typeface="Courier New" pitchFamily="49" charset="0"/>
              </a:rPr>
              <a:t> (</a:t>
            </a:r>
            <a:r>
              <a:rPr lang="en-US" sz="2000" b="1" dirty="0">
                <a:solidFill>
                  <a:srgbClr val="0070C0"/>
                </a:solidFill>
                <a:latin typeface="Courier New" pitchFamily="49" charset="0"/>
                <a:cs typeface="Courier New" pitchFamily="49" charset="0"/>
              </a:rPr>
              <a:t>auto</a:t>
            </a:r>
            <a:r>
              <a:rPr lang="en-US" sz="2000" b="1"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p</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ptr</a:t>
            </a:r>
            <a:r>
              <a:rPr lang="en-US" sz="2000" b="1" dirty="0">
                <a:latin typeface="Courier New" pitchFamily="49" charset="0"/>
                <a:cs typeface="Courier New" pitchFamily="49" charset="0"/>
              </a:rPr>
              <a:t>_.start(); </a:t>
            </a:r>
            <a:r>
              <a:rPr lang="en-US" sz="2000" b="1" dirty="0" err="1">
                <a:latin typeface="Courier New" pitchFamily="49" charset="0"/>
                <a:cs typeface="Courier New" pitchFamily="49" charset="0"/>
              </a:rPr>
              <a:t>ptr</a:t>
            </a:r>
            <a:r>
              <a:rPr lang="en-US" sz="2000" b="1" dirty="0">
                <a:latin typeface="Courier New" pitchFamily="49" charset="0"/>
                <a:cs typeface="Courier New" pitchFamily="49" charset="0"/>
              </a:rPr>
              <a:t>_.next(p);</a:t>
            </a:r>
            <a:r>
              <a:rPr lang="en-US" sz="2000" b="1" dirty="0" smtClean="0">
                <a:latin typeface="Courier New" pitchFamily="49" charset="0"/>
                <a:cs typeface="Courier New" pitchFamily="49" charset="0"/>
              </a:rPr>
              <a:t>)</a:t>
            </a:r>
            <a:endParaRPr lang="en-US" sz="2000" b="1"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189</a:t>
            </a:fld>
            <a:endParaRPr lang="en-US">
              <a:solidFill>
                <a:prstClr val="black"/>
              </a:solidFill>
            </a:endParaRPr>
          </a:p>
        </p:txBody>
      </p:sp>
    </p:spTree>
    <p:extLst>
      <p:ext uri="{BB962C8B-B14F-4D97-AF65-F5344CB8AC3E}">
        <p14:creationId xmlns:p14="http://schemas.microsoft.com/office/powerpoint/2010/main" val="93216786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ChangeArrowheads="1"/>
          </p:cNvSpPr>
          <p:nvPr/>
        </p:nvSpPr>
        <p:spPr bwMode="auto">
          <a:xfrm>
            <a:off x="4086225" y="5667375"/>
            <a:ext cx="304800" cy="304800"/>
          </a:xfrm>
          <a:prstGeom prst="rect">
            <a:avLst/>
          </a:prstGeom>
          <a:solidFill>
            <a:schemeClr val="accent1"/>
          </a:solidFill>
          <a:ln w="12700">
            <a:solidFill>
              <a:schemeClr val="tx1"/>
            </a:solidFill>
            <a:miter lim="800000"/>
            <a:headEnd type="none" w="sm" len="sm"/>
            <a:tailEnd type="none" w="sm" len="sm"/>
          </a:ln>
        </p:spPr>
        <p:txBody>
          <a:bodyPr wrap="none" anchor="ctr"/>
          <a:lstStyle/>
          <a:p>
            <a:pPr eaLnBrk="0" hangingPunct="0"/>
            <a:endParaRPr lang="en-US"/>
          </a:p>
        </p:txBody>
      </p:sp>
      <p:sp>
        <p:nvSpPr>
          <p:cNvPr id="44036" name="Rectangle 3"/>
          <p:cNvSpPr>
            <a:spLocks noGrp="1" noChangeArrowheads="1"/>
          </p:cNvSpPr>
          <p:nvPr>
            <p:ph type="title"/>
          </p:nvPr>
        </p:nvSpPr>
        <p:spPr>
          <a:xfrm>
            <a:off x="792163" y="249238"/>
            <a:ext cx="7812087" cy="422275"/>
          </a:xfrm>
        </p:spPr>
        <p:txBody>
          <a:bodyPr/>
          <a:lstStyle/>
          <a:p>
            <a:r>
              <a:rPr lang="en-US">
                <a:latin typeface="Arial" charset="0"/>
                <a:ea typeface="ＭＳ Ｐゴシック" charset="0"/>
                <a:cs typeface="ＭＳ Ｐゴシック" charset="0"/>
              </a:rPr>
              <a:t>Shared Arrays Are Cyclic By Default</a:t>
            </a:r>
          </a:p>
        </p:txBody>
      </p:sp>
      <p:sp>
        <p:nvSpPr>
          <p:cNvPr id="44037" name="Rectangle 4"/>
          <p:cNvSpPr>
            <a:spLocks noGrp="1" noChangeArrowheads="1"/>
          </p:cNvSpPr>
          <p:nvPr>
            <p:ph type="body" idx="1"/>
          </p:nvPr>
        </p:nvSpPr>
        <p:spPr>
          <a:xfrm>
            <a:off x="609600" y="914400"/>
            <a:ext cx="8534400" cy="3151188"/>
          </a:xfrm>
        </p:spPr>
        <p:txBody>
          <a:bodyPr/>
          <a:lstStyle/>
          <a:p>
            <a:r>
              <a:rPr lang="en-US" dirty="0">
                <a:latin typeface="Arial" charset="0"/>
                <a:ea typeface="ＭＳ Ｐゴシック" charset="0"/>
                <a:cs typeface="ＭＳ Ｐゴシック" charset="0"/>
              </a:rPr>
              <a:t>Shared scalars always live in thread 0</a:t>
            </a:r>
          </a:p>
          <a:p>
            <a:r>
              <a:rPr lang="en-US" dirty="0">
                <a:latin typeface="Arial" charset="0"/>
                <a:ea typeface="ＭＳ Ｐゴシック" charset="0"/>
                <a:cs typeface="ＭＳ Ｐゴシック" charset="0"/>
              </a:rPr>
              <a:t>Shared arrays are spread over the threads</a:t>
            </a:r>
          </a:p>
          <a:p>
            <a:r>
              <a:rPr lang="en-US" dirty="0">
                <a:latin typeface="Arial" charset="0"/>
                <a:ea typeface="ＭＳ Ｐゴシック" charset="0"/>
                <a:cs typeface="ＭＳ Ｐゴシック" charset="0"/>
              </a:rPr>
              <a:t>Shared array elements are spread across the threads</a:t>
            </a:r>
          </a:p>
          <a:p>
            <a:pPr lvl="1">
              <a:buFontTx/>
              <a:buNone/>
            </a:pPr>
            <a:r>
              <a:rPr lang="en-US" sz="2000" b="1" dirty="0">
                <a:latin typeface="Courier New" charset="0"/>
                <a:ea typeface="ＭＳ Ｐゴシック" charset="0"/>
              </a:rPr>
              <a:t>shared </a:t>
            </a:r>
            <a:r>
              <a:rPr lang="en-US" sz="2000" b="1" dirty="0" err="1">
                <a:latin typeface="Courier New" charset="0"/>
                <a:ea typeface="ＭＳ Ｐゴシック" charset="0"/>
              </a:rPr>
              <a:t>int</a:t>
            </a:r>
            <a:r>
              <a:rPr lang="en-US" sz="2000" b="1" dirty="0">
                <a:latin typeface="Courier New" charset="0"/>
                <a:ea typeface="ＭＳ Ｐゴシック" charset="0"/>
              </a:rPr>
              <a:t> x[THREADS]</a:t>
            </a:r>
            <a:r>
              <a:rPr lang="en-US" sz="2000" b="1" dirty="0">
                <a:latin typeface="Arial" charset="0"/>
                <a:ea typeface="ＭＳ Ｐゴシック" charset="0"/>
              </a:rPr>
              <a:t>        /* 1 element per thread */</a:t>
            </a:r>
          </a:p>
          <a:p>
            <a:pPr lvl="1">
              <a:buFontTx/>
              <a:buNone/>
            </a:pPr>
            <a:r>
              <a:rPr lang="en-US" sz="2000" b="1" dirty="0">
                <a:latin typeface="Courier New" charset="0"/>
                <a:ea typeface="ＭＳ Ｐゴシック" charset="0"/>
              </a:rPr>
              <a:t>shared </a:t>
            </a:r>
            <a:r>
              <a:rPr lang="en-US" sz="2000" b="1" dirty="0" err="1">
                <a:latin typeface="Courier New" charset="0"/>
                <a:ea typeface="ＭＳ Ｐゴシック" charset="0"/>
              </a:rPr>
              <a:t>int</a:t>
            </a:r>
            <a:r>
              <a:rPr lang="en-US" sz="2000" b="1" dirty="0">
                <a:latin typeface="Courier New" charset="0"/>
                <a:ea typeface="ＭＳ Ｐゴシック" charset="0"/>
              </a:rPr>
              <a:t> y[3][THREADS]</a:t>
            </a:r>
            <a:r>
              <a:rPr lang="en-US" sz="2000" b="1" dirty="0">
                <a:latin typeface="Arial" charset="0"/>
                <a:ea typeface="ＭＳ Ｐゴシック" charset="0"/>
              </a:rPr>
              <a:t> /* 3 elements per thread */</a:t>
            </a:r>
          </a:p>
          <a:p>
            <a:pPr lvl="1">
              <a:buFontTx/>
              <a:buNone/>
            </a:pPr>
            <a:r>
              <a:rPr lang="en-US" sz="2000" b="1" dirty="0">
                <a:latin typeface="Courier New" charset="0"/>
                <a:ea typeface="ＭＳ Ｐゴシック" charset="0"/>
              </a:rPr>
              <a:t>shared </a:t>
            </a:r>
            <a:r>
              <a:rPr lang="en-US" sz="2000" b="1" dirty="0" err="1">
                <a:latin typeface="Courier New" charset="0"/>
                <a:ea typeface="ＭＳ Ｐゴシック" charset="0"/>
              </a:rPr>
              <a:t>int</a:t>
            </a:r>
            <a:r>
              <a:rPr lang="en-US" sz="2000" b="1" dirty="0">
                <a:latin typeface="Courier New" charset="0"/>
                <a:ea typeface="ＭＳ Ｐゴシック" charset="0"/>
              </a:rPr>
              <a:t> z[3][3]</a:t>
            </a:r>
            <a:r>
              <a:rPr lang="en-US" sz="2000" b="1" dirty="0">
                <a:latin typeface="Arial" charset="0"/>
                <a:ea typeface="ＭＳ Ｐゴシック" charset="0"/>
              </a:rPr>
              <a:t>               /* 2 or 3 elements per thread */</a:t>
            </a:r>
          </a:p>
          <a:p>
            <a:r>
              <a:rPr lang="en-US" dirty="0">
                <a:latin typeface="Arial" charset="0"/>
                <a:ea typeface="ＭＳ Ｐゴシック" charset="0"/>
                <a:cs typeface="ＭＳ Ｐゴシック" charset="0"/>
              </a:rPr>
              <a:t>In the pictures below, assume THREADS = 4</a:t>
            </a:r>
          </a:p>
          <a:p>
            <a:pPr lvl="1"/>
            <a:r>
              <a:rPr lang="en-US" dirty="0" smtClean="0">
                <a:latin typeface="Arial" charset="0"/>
                <a:ea typeface="ＭＳ Ｐゴシック" charset="0"/>
              </a:rPr>
              <a:t>Blue </a:t>
            </a:r>
            <a:r>
              <a:rPr lang="en-US" dirty="0" err="1">
                <a:latin typeface="Arial" charset="0"/>
                <a:ea typeface="ＭＳ Ｐゴシック" charset="0"/>
              </a:rPr>
              <a:t>elts</a:t>
            </a:r>
            <a:r>
              <a:rPr lang="en-US" dirty="0">
                <a:latin typeface="Arial" charset="0"/>
                <a:ea typeface="ＭＳ Ｐゴシック" charset="0"/>
              </a:rPr>
              <a:t> have affinity to thread 0</a:t>
            </a:r>
          </a:p>
        </p:txBody>
      </p:sp>
      <p:sp>
        <p:nvSpPr>
          <p:cNvPr id="44038" name="Rectangle 5"/>
          <p:cNvSpPr>
            <a:spLocks noChangeArrowheads="1"/>
          </p:cNvSpPr>
          <p:nvPr/>
        </p:nvSpPr>
        <p:spPr bwMode="auto">
          <a:xfrm>
            <a:off x="1647825" y="4411663"/>
            <a:ext cx="304800" cy="304800"/>
          </a:xfrm>
          <a:prstGeom prst="rect">
            <a:avLst/>
          </a:prstGeom>
          <a:solidFill>
            <a:schemeClr val="accent1"/>
          </a:solidFill>
          <a:ln w="12700">
            <a:solidFill>
              <a:schemeClr val="tx1"/>
            </a:solidFill>
            <a:miter lim="800000"/>
            <a:headEnd type="none" w="sm" len="sm"/>
            <a:tailEnd type="none" w="sm" len="sm"/>
          </a:ln>
        </p:spPr>
        <p:txBody>
          <a:bodyPr wrap="none" anchor="ctr"/>
          <a:lstStyle/>
          <a:p>
            <a:pPr eaLnBrk="0" hangingPunct="0"/>
            <a:endParaRPr lang="en-US"/>
          </a:p>
        </p:txBody>
      </p:sp>
      <p:sp>
        <p:nvSpPr>
          <p:cNvPr id="44039" name="Rectangle 6"/>
          <p:cNvSpPr>
            <a:spLocks noChangeArrowheads="1"/>
          </p:cNvSpPr>
          <p:nvPr/>
        </p:nvSpPr>
        <p:spPr bwMode="auto">
          <a:xfrm>
            <a:off x="1952625" y="4411663"/>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44040" name="Rectangle 7"/>
          <p:cNvSpPr>
            <a:spLocks noChangeArrowheads="1"/>
          </p:cNvSpPr>
          <p:nvPr/>
        </p:nvSpPr>
        <p:spPr bwMode="auto">
          <a:xfrm>
            <a:off x="2257425" y="4411663"/>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44041" name="Rectangle 8"/>
          <p:cNvSpPr>
            <a:spLocks noChangeArrowheads="1"/>
          </p:cNvSpPr>
          <p:nvPr/>
        </p:nvSpPr>
        <p:spPr bwMode="auto">
          <a:xfrm>
            <a:off x="2562225" y="4411663"/>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44042" name="Rectangle 9"/>
          <p:cNvSpPr>
            <a:spLocks noChangeArrowheads="1"/>
          </p:cNvSpPr>
          <p:nvPr/>
        </p:nvSpPr>
        <p:spPr bwMode="auto">
          <a:xfrm>
            <a:off x="1647825" y="5667375"/>
            <a:ext cx="304800" cy="304800"/>
          </a:xfrm>
          <a:prstGeom prst="rect">
            <a:avLst/>
          </a:prstGeom>
          <a:solidFill>
            <a:schemeClr val="accent1"/>
          </a:solidFill>
          <a:ln w="12700">
            <a:solidFill>
              <a:schemeClr val="tx1"/>
            </a:solidFill>
            <a:miter lim="800000"/>
            <a:headEnd type="none" w="sm" len="sm"/>
            <a:tailEnd type="none" w="sm" len="sm"/>
          </a:ln>
        </p:spPr>
        <p:txBody>
          <a:bodyPr wrap="none" anchor="ctr"/>
          <a:lstStyle/>
          <a:p>
            <a:pPr eaLnBrk="0" hangingPunct="0"/>
            <a:endParaRPr lang="en-US"/>
          </a:p>
        </p:txBody>
      </p:sp>
      <p:sp>
        <p:nvSpPr>
          <p:cNvPr id="44043" name="Rectangle 10"/>
          <p:cNvSpPr>
            <a:spLocks noChangeArrowheads="1"/>
          </p:cNvSpPr>
          <p:nvPr/>
        </p:nvSpPr>
        <p:spPr bwMode="auto">
          <a:xfrm>
            <a:off x="1952625" y="5667375"/>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44044" name="Rectangle 11"/>
          <p:cNvSpPr>
            <a:spLocks noChangeArrowheads="1"/>
          </p:cNvSpPr>
          <p:nvPr/>
        </p:nvSpPr>
        <p:spPr bwMode="auto">
          <a:xfrm>
            <a:off x="2257425" y="5667375"/>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44045" name="Rectangle 12"/>
          <p:cNvSpPr>
            <a:spLocks noChangeArrowheads="1"/>
          </p:cNvSpPr>
          <p:nvPr/>
        </p:nvSpPr>
        <p:spPr bwMode="auto">
          <a:xfrm>
            <a:off x="2562225" y="5667375"/>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44046" name="Rectangle 13"/>
          <p:cNvSpPr>
            <a:spLocks noChangeArrowheads="1"/>
          </p:cNvSpPr>
          <p:nvPr/>
        </p:nvSpPr>
        <p:spPr bwMode="auto">
          <a:xfrm>
            <a:off x="2867025" y="5667375"/>
            <a:ext cx="304800" cy="304800"/>
          </a:xfrm>
          <a:prstGeom prst="rect">
            <a:avLst/>
          </a:prstGeom>
          <a:solidFill>
            <a:schemeClr val="accent1"/>
          </a:solidFill>
          <a:ln w="12700">
            <a:solidFill>
              <a:schemeClr val="tx1"/>
            </a:solidFill>
            <a:miter lim="800000"/>
            <a:headEnd type="none" w="sm" len="sm"/>
            <a:tailEnd type="none" w="sm" len="sm"/>
          </a:ln>
        </p:spPr>
        <p:txBody>
          <a:bodyPr wrap="none" anchor="ctr"/>
          <a:lstStyle/>
          <a:p>
            <a:pPr eaLnBrk="0" hangingPunct="0"/>
            <a:endParaRPr lang="en-US"/>
          </a:p>
        </p:txBody>
      </p:sp>
      <p:sp>
        <p:nvSpPr>
          <p:cNvPr id="44047" name="Rectangle 14"/>
          <p:cNvSpPr>
            <a:spLocks noChangeArrowheads="1"/>
          </p:cNvSpPr>
          <p:nvPr/>
        </p:nvSpPr>
        <p:spPr bwMode="auto">
          <a:xfrm>
            <a:off x="3171825" y="5667375"/>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44048" name="Rectangle 15"/>
          <p:cNvSpPr>
            <a:spLocks noChangeArrowheads="1"/>
          </p:cNvSpPr>
          <p:nvPr/>
        </p:nvSpPr>
        <p:spPr bwMode="auto">
          <a:xfrm>
            <a:off x="3476625" y="5667375"/>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44049" name="Rectangle 16"/>
          <p:cNvSpPr>
            <a:spLocks noChangeArrowheads="1"/>
          </p:cNvSpPr>
          <p:nvPr/>
        </p:nvSpPr>
        <p:spPr bwMode="auto">
          <a:xfrm>
            <a:off x="3781425" y="5667375"/>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44050" name="Rectangle 17"/>
          <p:cNvSpPr>
            <a:spLocks noChangeArrowheads="1"/>
          </p:cNvSpPr>
          <p:nvPr/>
        </p:nvSpPr>
        <p:spPr bwMode="auto">
          <a:xfrm>
            <a:off x="1647825" y="5057775"/>
            <a:ext cx="304800" cy="304800"/>
          </a:xfrm>
          <a:prstGeom prst="rect">
            <a:avLst/>
          </a:prstGeom>
          <a:solidFill>
            <a:schemeClr val="accent1"/>
          </a:solidFill>
          <a:ln w="12700">
            <a:solidFill>
              <a:schemeClr val="tx1"/>
            </a:solidFill>
            <a:miter lim="800000"/>
            <a:headEnd type="none" w="sm" len="sm"/>
            <a:tailEnd type="none" w="sm" len="sm"/>
          </a:ln>
        </p:spPr>
        <p:txBody>
          <a:bodyPr wrap="none" anchor="ctr"/>
          <a:lstStyle/>
          <a:p>
            <a:pPr eaLnBrk="0" hangingPunct="0"/>
            <a:endParaRPr lang="en-US"/>
          </a:p>
        </p:txBody>
      </p:sp>
      <p:sp>
        <p:nvSpPr>
          <p:cNvPr id="44051" name="Rectangle 18"/>
          <p:cNvSpPr>
            <a:spLocks noChangeArrowheads="1"/>
          </p:cNvSpPr>
          <p:nvPr/>
        </p:nvSpPr>
        <p:spPr bwMode="auto">
          <a:xfrm>
            <a:off x="2867025" y="5057775"/>
            <a:ext cx="304800" cy="304800"/>
          </a:xfrm>
          <a:prstGeom prst="rect">
            <a:avLst/>
          </a:prstGeom>
          <a:solidFill>
            <a:schemeClr val="accent1"/>
          </a:solidFill>
          <a:ln w="12700">
            <a:solidFill>
              <a:schemeClr val="tx1"/>
            </a:solidFill>
            <a:miter lim="800000"/>
            <a:headEnd type="none" w="sm" len="sm"/>
            <a:tailEnd type="none" w="sm" len="sm"/>
          </a:ln>
        </p:spPr>
        <p:txBody>
          <a:bodyPr wrap="none" anchor="ctr"/>
          <a:lstStyle/>
          <a:p>
            <a:pPr eaLnBrk="0" hangingPunct="0"/>
            <a:endParaRPr lang="en-US"/>
          </a:p>
        </p:txBody>
      </p:sp>
      <p:sp>
        <p:nvSpPr>
          <p:cNvPr id="44052" name="Rectangle 19"/>
          <p:cNvSpPr>
            <a:spLocks noChangeArrowheads="1"/>
          </p:cNvSpPr>
          <p:nvPr/>
        </p:nvSpPr>
        <p:spPr bwMode="auto">
          <a:xfrm>
            <a:off x="2257425" y="5057775"/>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44053" name="Rectangle 20"/>
          <p:cNvSpPr>
            <a:spLocks noChangeArrowheads="1"/>
          </p:cNvSpPr>
          <p:nvPr/>
        </p:nvSpPr>
        <p:spPr bwMode="auto">
          <a:xfrm>
            <a:off x="2562225" y="5057775"/>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44054" name="Rectangle 21"/>
          <p:cNvSpPr>
            <a:spLocks noChangeArrowheads="1"/>
          </p:cNvSpPr>
          <p:nvPr/>
        </p:nvSpPr>
        <p:spPr bwMode="auto">
          <a:xfrm>
            <a:off x="1952625" y="5057775"/>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44055" name="Rectangle 22"/>
          <p:cNvSpPr>
            <a:spLocks noChangeArrowheads="1"/>
          </p:cNvSpPr>
          <p:nvPr/>
        </p:nvSpPr>
        <p:spPr bwMode="auto">
          <a:xfrm>
            <a:off x="3171825" y="5057775"/>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44056" name="Rectangle 23"/>
          <p:cNvSpPr>
            <a:spLocks noChangeArrowheads="1"/>
          </p:cNvSpPr>
          <p:nvPr/>
        </p:nvSpPr>
        <p:spPr bwMode="auto">
          <a:xfrm>
            <a:off x="3476625" y="5057775"/>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44057" name="Rectangle 24"/>
          <p:cNvSpPr>
            <a:spLocks noChangeArrowheads="1"/>
          </p:cNvSpPr>
          <p:nvPr/>
        </p:nvSpPr>
        <p:spPr bwMode="auto">
          <a:xfrm>
            <a:off x="3781425" y="5057775"/>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44058" name="Rectangle 25"/>
          <p:cNvSpPr>
            <a:spLocks noChangeArrowheads="1"/>
          </p:cNvSpPr>
          <p:nvPr/>
        </p:nvSpPr>
        <p:spPr bwMode="auto">
          <a:xfrm>
            <a:off x="4086225" y="5057775"/>
            <a:ext cx="304800" cy="304800"/>
          </a:xfrm>
          <a:prstGeom prst="rect">
            <a:avLst/>
          </a:prstGeom>
          <a:solidFill>
            <a:schemeClr val="accent1"/>
          </a:solidFill>
          <a:ln w="12700">
            <a:solidFill>
              <a:schemeClr val="tx1"/>
            </a:solidFill>
            <a:miter lim="800000"/>
            <a:headEnd type="none" w="sm" len="sm"/>
            <a:tailEnd type="none" w="sm" len="sm"/>
          </a:ln>
        </p:spPr>
        <p:txBody>
          <a:bodyPr wrap="none" anchor="ctr"/>
          <a:lstStyle/>
          <a:p>
            <a:pPr eaLnBrk="0" hangingPunct="0"/>
            <a:endParaRPr lang="en-US"/>
          </a:p>
        </p:txBody>
      </p:sp>
      <p:sp>
        <p:nvSpPr>
          <p:cNvPr id="44059" name="Rectangle 26"/>
          <p:cNvSpPr>
            <a:spLocks noChangeArrowheads="1"/>
          </p:cNvSpPr>
          <p:nvPr/>
        </p:nvSpPr>
        <p:spPr bwMode="auto">
          <a:xfrm>
            <a:off x="4391025" y="5057775"/>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44060" name="Rectangle 27"/>
          <p:cNvSpPr>
            <a:spLocks noChangeArrowheads="1"/>
          </p:cNvSpPr>
          <p:nvPr/>
        </p:nvSpPr>
        <p:spPr bwMode="auto">
          <a:xfrm>
            <a:off x="4695825" y="5057775"/>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44061" name="Rectangle 28"/>
          <p:cNvSpPr>
            <a:spLocks noChangeArrowheads="1"/>
          </p:cNvSpPr>
          <p:nvPr/>
        </p:nvSpPr>
        <p:spPr bwMode="auto">
          <a:xfrm>
            <a:off x="5000625" y="5057775"/>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44062" name="Text Box 29"/>
          <p:cNvSpPr txBox="1">
            <a:spLocks noChangeArrowheads="1"/>
          </p:cNvSpPr>
          <p:nvPr/>
        </p:nvSpPr>
        <p:spPr bwMode="auto">
          <a:xfrm>
            <a:off x="1190625" y="4319588"/>
            <a:ext cx="304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50000"/>
              </a:spcBef>
            </a:pPr>
            <a:r>
              <a:rPr lang="en-US" b="0">
                <a:solidFill>
                  <a:schemeClr val="tx1"/>
                </a:solidFill>
              </a:rPr>
              <a:t>x</a:t>
            </a:r>
          </a:p>
        </p:txBody>
      </p:sp>
      <p:sp>
        <p:nvSpPr>
          <p:cNvPr id="44063" name="Text Box 30"/>
          <p:cNvSpPr txBox="1">
            <a:spLocks noChangeArrowheads="1"/>
          </p:cNvSpPr>
          <p:nvPr/>
        </p:nvSpPr>
        <p:spPr bwMode="auto">
          <a:xfrm>
            <a:off x="1190625" y="4965700"/>
            <a:ext cx="6457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50000"/>
              </a:spcBef>
            </a:pPr>
            <a:r>
              <a:rPr lang="en-US" b="0">
                <a:solidFill>
                  <a:schemeClr val="tx1"/>
                </a:solidFill>
              </a:rPr>
              <a:t>y</a:t>
            </a:r>
          </a:p>
        </p:txBody>
      </p:sp>
      <p:sp>
        <p:nvSpPr>
          <p:cNvPr id="44064" name="Text Box 31"/>
          <p:cNvSpPr txBox="1">
            <a:spLocks noChangeArrowheads="1"/>
          </p:cNvSpPr>
          <p:nvPr/>
        </p:nvSpPr>
        <p:spPr bwMode="auto">
          <a:xfrm>
            <a:off x="1190625" y="5575300"/>
            <a:ext cx="5848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50000"/>
              </a:spcBef>
            </a:pPr>
            <a:r>
              <a:rPr lang="en-US" b="0">
                <a:solidFill>
                  <a:schemeClr val="tx1"/>
                </a:solidFill>
              </a:rPr>
              <a:t>z</a:t>
            </a:r>
          </a:p>
        </p:txBody>
      </p:sp>
      <p:sp>
        <p:nvSpPr>
          <p:cNvPr id="44065" name="Text Box 32"/>
          <p:cNvSpPr txBox="1">
            <a:spLocks noChangeArrowheads="1"/>
          </p:cNvSpPr>
          <p:nvPr/>
        </p:nvSpPr>
        <p:spPr bwMode="auto">
          <a:xfrm>
            <a:off x="5888038" y="4897438"/>
            <a:ext cx="2301875" cy="928687"/>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50000"/>
              </a:spcBef>
            </a:pPr>
            <a:r>
              <a:rPr lang="en-US" sz="1800"/>
              <a:t>As a 2D array, y is logically blocked by columns</a:t>
            </a:r>
          </a:p>
        </p:txBody>
      </p:sp>
      <p:sp>
        <p:nvSpPr>
          <p:cNvPr id="44066" name="Line 33"/>
          <p:cNvSpPr>
            <a:spLocks noChangeShapeType="1"/>
          </p:cNvSpPr>
          <p:nvPr/>
        </p:nvSpPr>
        <p:spPr bwMode="auto">
          <a:xfrm flipH="1">
            <a:off x="5305425" y="5057775"/>
            <a:ext cx="5826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67" name="Text Box 34"/>
          <p:cNvSpPr txBox="1">
            <a:spLocks noChangeArrowheads="1"/>
          </p:cNvSpPr>
          <p:nvPr/>
        </p:nvSpPr>
        <p:spPr bwMode="auto">
          <a:xfrm>
            <a:off x="6121400" y="3946525"/>
            <a:ext cx="2301875" cy="928688"/>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50000"/>
              </a:spcBef>
            </a:pPr>
            <a:r>
              <a:rPr lang="en-US" sz="1800"/>
              <a:t>Think of linearized C array, then map in round-robin</a:t>
            </a:r>
          </a:p>
        </p:txBody>
      </p:sp>
      <p:sp>
        <p:nvSpPr>
          <p:cNvPr id="44068" name="Text Box 35"/>
          <p:cNvSpPr txBox="1">
            <a:spLocks noChangeArrowheads="1"/>
          </p:cNvSpPr>
          <p:nvPr/>
        </p:nvSpPr>
        <p:spPr bwMode="auto">
          <a:xfrm>
            <a:off x="5888038" y="5892800"/>
            <a:ext cx="2301875" cy="379413"/>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50000"/>
              </a:spcBef>
            </a:pPr>
            <a:r>
              <a:rPr lang="en-US" sz="1800"/>
              <a:t>z is not</a:t>
            </a:r>
          </a:p>
        </p:txBody>
      </p:sp>
      <p:sp>
        <p:nvSpPr>
          <p:cNvPr id="44069" name="Line 36"/>
          <p:cNvSpPr>
            <a:spLocks noChangeShapeType="1"/>
          </p:cNvSpPr>
          <p:nvPr/>
        </p:nvSpPr>
        <p:spPr bwMode="auto">
          <a:xfrm flipH="1" flipV="1">
            <a:off x="4391025" y="5826125"/>
            <a:ext cx="1487488" cy="1460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Preliminary Results</a:t>
            </a:r>
            <a:endParaRPr lang="en-US" dirty="0"/>
          </a:p>
        </p:txBody>
      </p:sp>
      <p:sp>
        <p:nvSpPr>
          <p:cNvPr id="3" name="Content Placeholder 2"/>
          <p:cNvSpPr>
            <a:spLocks noGrp="1"/>
          </p:cNvSpPr>
          <p:nvPr>
            <p:ph idx="1"/>
          </p:nvPr>
        </p:nvSpPr>
        <p:spPr>
          <a:xfrm>
            <a:off x="609600" y="914400"/>
            <a:ext cx="8001000" cy="5578963"/>
          </a:xfrm>
        </p:spPr>
        <p:txBody>
          <a:bodyPr/>
          <a:lstStyle/>
          <a:p>
            <a:r>
              <a:rPr lang="en-US" dirty="0" smtClean="0"/>
              <a:t>Currently have full implementation of Titanium-style domains and arrays in UPC++</a:t>
            </a:r>
          </a:p>
          <a:p>
            <a:r>
              <a:rPr lang="en-US" dirty="0" smtClean="0"/>
              <a:t>Additionally have ported useful pieces of the Titanium library to UPC++</a:t>
            </a:r>
          </a:p>
          <a:p>
            <a:pPr lvl="1"/>
            <a:r>
              <a:rPr lang="en-US" dirty="0" smtClean="0"/>
              <a:t>e.g. timers, higher-level collective operations</a:t>
            </a:r>
          </a:p>
          <a:p>
            <a:r>
              <a:rPr lang="en-US" dirty="0" smtClean="0"/>
              <a:t>Four kernels ported from Titanium to UPC++</a:t>
            </a:r>
          </a:p>
          <a:p>
            <a:pPr lvl="1"/>
            <a:r>
              <a:rPr lang="en-US" dirty="0" smtClean="0"/>
              <a:t>3D 7-point stencil, NAS conjugate gradient, Fourier transform, and </a:t>
            </a:r>
            <a:r>
              <a:rPr lang="en-US" dirty="0" err="1" smtClean="0"/>
              <a:t>multigrid</a:t>
            </a:r>
            <a:endParaRPr lang="en-US" dirty="0" smtClean="0"/>
          </a:p>
          <a:p>
            <a:pPr lvl="1"/>
            <a:r>
              <a:rPr lang="en-US" dirty="0" smtClean="0"/>
              <a:t>Minimal porting effort for these examples</a:t>
            </a:r>
          </a:p>
          <a:p>
            <a:pPr lvl="2"/>
            <a:r>
              <a:rPr lang="en-US" dirty="0" smtClean="0"/>
              <a:t>Less than a day for each kernel</a:t>
            </a:r>
          </a:p>
          <a:p>
            <a:pPr lvl="2"/>
            <a:r>
              <a:rPr lang="en-US" dirty="0" smtClean="0"/>
              <a:t>Array code only requires change in syntax</a:t>
            </a:r>
          </a:p>
          <a:p>
            <a:pPr lvl="2"/>
            <a:r>
              <a:rPr lang="en-US" dirty="0" smtClean="0"/>
              <a:t>Most time spent porting Java features to C++</a:t>
            </a:r>
          </a:p>
          <a:p>
            <a:pPr lvl="1"/>
            <a:r>
              <a:rPr lang="en-US" dirty="0" smtClean="0"/>
              <a:t>Larger applications will require global object model to be defined and implemented in UPC++</a:t>
            </a:r>
            <a:endParaRPr lang="en-US" dirty="0"/>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190</a:t>
            </a:fld>
            <a:endParaRPr lang="en-US">
              <a:solidFill>
                <a:prstClr val="black"/>
              </a:solidFill>
            </a:endParaRPr>
          </a:p>
        </p:txBody>
      </p:sp>
    </p:spTree>
    <p:extLst>
      <p:ext uri="{BB962C8B-B14F-4D97-AF65-F5344CB8AC3E}">
        <p14:creationId xmlns:p14="http://schemas.microsoft.com/office/powerpoint/2010/main" val="34384095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Performance Tuning</a:t>
            </a:r>
            <a:endParaRPr lang="en-US" dirty="0"/>
          </a:p>
        </p:txBody>
      </p:sp>
      <p:sp>
        <p:nvSpPr>
          <p:cNvPr id="3" name="Content Placeholder 2"/>
          <p:cNvSpPr>
            <a:spLocks noGrp="1"/>
          </p:cNvSpPr>
          <p:nvPr>
            <p:ph idx="1"/>
          </p:nvPr>
        </p:nvSpPr>
        <p:spPr>
          <a:xfrm>
            <a:off x="609600" y="914400"/>
            <a:ext cx="8001000" cy="3966214"/>
          </a:xfrm>
        </p:spPr>
        <p:txBody>
          <a:bodyPr/>
          <a:lstStyle/>
          <a:p>
            <a:r>
              <a:rPr lang="en-US" dirty="0" smtClean="0"/>
              <a:t>Since UPC++ is a library, cannot rely on compiler to optimize array accesses</a:t>
            </a:r>
          </a:p>
          <a:p>
            <a:pPr lvl="1"/>
            <a:r>
              <a:rPr lang="en-US" dirty="0" smtClean="0"/>
              <a:t>Array library is very general, but generality results in overhead in simple cases</a:t>
            </a:r>
          </a:p>
          <a:p>
            <a:r>
              <a:rPr lang="en-US" dirty="0" smtClean="0"/>
              <a:t>Preliminary approach is to provide template specializations that allow users to bypass inefficient, general code</a:t>
            </a:r>
          </a:p>
          <a:p>
            <a:r>
              <a:rPr lang="en-US" dirty="0" smtClean="0"/>
              <a:t>In the future, we plan to explore automatic dynamic specialization</a:t>
            </a:r>
          </a:p>
          <a:p>
            <a:pPr lvl="1"/>
            <a:r>
              <a:rPr lang="en-US" dirty="0" smtClean="0"/>
              <a:t>Potentially leverage SEJITS work at UCB</a:t>
            </a:r>
            <a:endParaRPr lang="en-US" dirty="0"/>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191</a:t>
            </a:fld>
            <a:endParaRPr lang="en-US">
              <a:solidFill>
                <a:prstClr val="black"/>
              </a:solidFill>
            </a:endParaRPr>
          </a:p>
        </p:txBody>
      </p:sp>
    </p:spTree>
    <p:extLst>
      <p:ext uri="{BB962C8B-B14F-4D97-AF65-F5344CB8AC3E}">
        <p14:creationId xmlns:p14="http://schemas.microsoft.com/office/powerpoint/2010/main" val="42292589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Example: CG SPMV</a:t>
            </a:r>
            <a:endParaRPr lang="en-US" dirty="0"/>
          </a:p>
        </p:txBody>
      </p:sp>
      <p:sp>
        <p:nvSpPr>
          <p:cNvPr id="3" name="Content Placeholder 2"/>
          <p:cNvSpPr>
            <a:spLocks noGrp="1"/>
          </p:cNvSpPr>
          <p:nvPr>
            <p:ph idx="1"/>
          </p:nvPr>
        </p:nvSpPr>
        <p:spPr>
          <a:xfrm>
            <a:off x="609600" y="914400"/>
            <a:ext cx="8001000" cy="5314276"/>
          </a:xfrm>
        </p:spPr>
        <p:txBody>
          <a:bodyPr/>
          <a:lstStyle/>
          <a:p>
            <a:r>
              <a:rPr lang="en-US" dirty="0" smtClean="0"/>
              <a:t>Unspecialized local SPMV in conjugate gradient kernel</a:t>
            </a:r>
          </a:p>
          <a:p>
            <a:pPr marL="457200" lvl="1" indent="0">
              <a:spcBef>
                <a:spcPts val="1200"/>
              </a:spcBef>
              <a:buNone/>
            </a:pPr>
            <a:r>
              <a:rPr lang="en-US" sz="2000" b="1" dirty="0">
                <a:solidFill>
                  <a:srgbClr val="0070C0"/>
                </a:solidFill>
                <a:latin typeface="Courier New" pitchFamily="49" charset="0"/>
                <a:cs typeface="Courier New" pitchFamily="49" charset="0"/>
              </a:rPr>
              <a:t>void</a:t>
            </a:r>
            <a:r>
              <a:rPr lang="en-US" sz="2000" b="1" dirty="0">
                <a:latin typeface="Courier New" pitchFamily="49" charset="0"/>
                <a:cs typeface="Courier New" pitchFamily="49" charset="0"/>
              </a:rPr>
              <a:t> </a:t>
            </a:r>
            <a:r>
              <a:rPr lang="en-US" sz="2000" b="1" dirty="0">
                <a:solidFill>
                  <a:schemeClr val="accent6">
                    <a:lumMod val="75000"/>
                  </a:schemeClr>
                </a:solidFill>
                <a:latin typeface="Courier New" pitchFamily="49" charset="0"/>
                <a:cs typeface="Courier New" pitchFamily="49" charset="0"/>
              </a:rPr>
              <a:t>multiply</a:t>
            </a:r>
            <a:r>
              <a:rPr lang="en-US" sz="2000" b="1" dirty="0">
                <a:latin typeface="Courier New" pitchFamily="49" charset="0"/>
                <a:cs typeface="Courier New" pitchFamily="49" charset="0"/>
              </a:rPr>
              <a:t>(</a:t>
            </a:r>
            <a:r>
              <a:rPr lang="en-US" sz="2000" b="1" dirty="0" err="1">
                <a:solidFill>
                  <a:schemeClr val="accent3">
                    <a:lumMod val="75000"/>
                  </a:schemeClr>
                </a:solidFill>
                <a:latin typeface="Courier New" pitchFamily="49" charset="0"/>
                <a:cs typeface="Courier New" pitchFamily="49" charset="0"/>
              </a:rPr>
              <a:t>ndarray</a:t>
            </a:r>
            <a:r>
              <a:rPr lang="en-US" sz="2000" b="1" dirty="0">
                <a:solidFill>
                  <a:schemeClr val="accent3">
                    <a:lumMod val="75000"/>
                  </a:schemeClr>
                </a:solidFill>
                <a:latin typeface="Courier New" pitchFamily="49" charset="0"/>
                <a:cs typeface="Courier New" pitchFamily="49" charset="0"/>
              </a:rPr>
              <a:t>&lt;double, 1&gt;</a:t>
            </a:r>
            <a:r>
              <a:rPr lang="en-US" sz="2000" b="1"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output</a:t>
            </a:r>
            <a:r>
              <a:rPr lang="en-US" sz="2000" b="1" dirty="0">
                <a:latin typeface="Courier New" pitchFamily="49" charset="0"/>
                <a:cs typeface="Courier New" pitchFamily="49" charset="0"/>
              </a:rPr>
              <a:t>,</a:t>
            </a:r>
          </a:p>
          <a:p>
            <a:pPr marL="457200" lvl="1" indent="0">
              <a:buNone/>
            </a:pPr>
            <a:r>
              <a:rPr lang="en-US" sz="2000" b="1" dirty="0">
                <a:latin typeface="Courier New" pitchFamily="49" charset="0"/>
                <a:cs typeface="Courier New" pitchFamily="49" charset="0"/>
              </a:rPr>
              <a:t>              </a:t>
            </a:r>
            <a:r>
              <a:rPr lang="en-US" sz="2000" b="1" dirty="0" err="1">
                <a:solidFill>
                  <a:schemeClr val="accent3">
                    <a:lumMod val="75000"/>
                  </a:schemeClr>
                </a:solidFill>
                <a:latin typeface="Courier New" pitchFamily="49" charset="0"/>
                <a:cs typeface="Courier New" pitchFamily="49" charset="0"/>
              </a:rPr>
              <a:t>ndarray</a:t>
            </a:r>
            <a:r>
              <a:rPr lang="en-US" sz="2000" b="1" dirty="0">
                <a:solidFill>
                  <a:schemeClr val="accent3">
                    <a:lumMod val="75000"/>
                  </a:schemeClr>
                </a:solidFill>
                <a:latin typeface="Courier New" pitchFamily="49" charset="0"/>
                <a:cs typeface="Courier New" pitchFamily="49" charset="0"/>
              </a:rPr>
              <a:t>&lt;double, 1&gt;</a:t>
            </a:r>
            <a:r>
              <a:rPr lang="en-US" sz="2000" b="1"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input</a:t>
            </a:r>
            <a:r>
              <a:rPr lang="en-US" sz="2000" b="1" dirty="0">
                <a:latin typeface="Courier New" pitchFamily="49" charset="0"/>
                <a:cs typeface="Courier New" pitchFamily="49" charset="0"/>
              </a:rPr>
              <a:t>) {</a:t>
            </a:r>
          </a:p>
          <a:p>
            <a:pPr marL="457200" lvl="1" indent="0">
              <a:buNone/>
            </a:pPr>
            <a:r>
              <a:rPr lang="en-US" sz="2000" b="1" dirty="0">
                <a:latin typeface="Courier New" pitchFamily="49" charset="0"/>
                <a:cs typeface="Courier New" pitchFamily="49" charset="0"/>
              </a:rPr>
              <a:t>  </a:t>
            </a:r>
            <a:r>
              <a:rPr lang="en-US" sz="2000" b="1" dirty="0">
                <a:solidFill>
                  <a:schemeClr val="accent3">
                    <a:lumMod val="75000"/>
                  </a:schemeClr>
                </a:solidFill>
                <a:latin typeface="Courier New" pitchFamily="49" charset="0"/>
                <a:cs typeface="Courier New" pitchFamily="49" charset="0"/>
              </a:rPr>
              <a:t>double</a:t>
            </a:r>
            <a:r>
              <a:rPr lang="en-US" sz="2000" b="1"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sum</a:t>
            </a:r>
            <a:r>
              <a:rPr lang="en-US" sz="2000" b="1" dirty="0">
                <a:latin typeface="Courier New" pitchFamily="49" charset="0"/>
                <a:cs typeface="Courier New" pitchFamily="49" charset="0"/>
              </a:rPr>
              <a:t> = 0;</a:t>
            </a:r>
          </a:p>
          <a:p>
            <a:pPr marL="457200" lvl="1" indent="0">
              <a:buNone/>
            </a:pPr>
            <a:r>
              <a:rPr lang="en-US" sz="2000" b="1" dirty="0">
                <a:latin typeface="Courier New" pitchFamily="49" charset="0"/>
                <a:cs typeface="Courier New" pitchFamily="49" charset="0"/>
              </a:rPr>
              <a:t>  </a:t>
            </a:r>
            <a:r>
              <a:rPr lang="en-US" sz="2000" b="1" dirty="0" err="1">
                <a:solidFill>
                  <a:srgbClr val="0070C0"/>
                </a:solidFill>
                <a:latin typeface="Courier New" pitchFamily="49" charset="0"/>
                <a:cs typeface="Courier New" pitchFamily="49" charset="0"/>
              </a:rPr>
              <a:t>foreach</a:t>
            </a:r>
            <a:r>
              <a:rPr lang="en-US" sz="2000" b="1" dirty="0">
                <a:latin typeface="Courier New" pitchFamily="49" charset="0"/>
                <a:cs typeface="Courier New" pitchFamily="49" charset="0"/>
              </a:rPr>
              <a:t> (</a:t>
            </a:r>
            <a:r>
              <a:rPr lang="en-US" sz="2000" b="1" dirty="0" err="1">
                <a:solidFill>
                  <a:srgbClr val="C00000"/>
                </a:solidFill>
                <a:latin typeface="Courier New" pitchFamily="49" charset="0"/>
                <a:cs typeface="Courier New" pitchFamily="49" charset="0"/>
              </a:rPr>
              <a:t>i</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lrowRectDomains.domain</a:t>
            </a:r>
            <a:r>
              <a:rPr lang="en-US" sz="2000" b="1" dirty="0">
                <a:latin typeface="Courier New" pitchFamily="49" charset="0"/>
                <a:cs typeface="Courier New" pitchFamily="49" charset="0"/>
              </a:rPr>
              <a:t>()) {</a:t>
            </a:r>
          </a:p>
          <a:p>
            <a:pPr marL="457200" lvl="1" indent="0">
              <a:buNone/>
            </a:pPr>
            <a:r>
              <a:rPr lang="en-US" sz="2000" b="1" dirty="0">
                <a:latin typeface="Courier New" pitchFamily="49" charset="0"/>
                <a:cs typeface="Courier New" pitchFamily="49" charset="0"/>
              </a:rPr>
              <a:t>    sum = 0;</a:t>
            </a:r>
          </a:p>
          <a:p>
            <a:pPr marL="457200" lvl="1" indent="0">
              <a:buNone/>
            </a:pPr>
            <a:r>
              <a:rPr lang="en-US" sz="2000" b="1" dirty="0">
                <a:latin typeface="Courier New" pitchFamily="49" charset="0"/>
                <a:cs typeface="Courier New" pitchFamily="49" charset="0"/>
              </a:rPr>
              <a:t>    </a:t>
            </a:r>
            <a:r>
              <a:rPr lang="en-US" sz="2000" b="1" dirty="0" err="1">
                <a:solidFill>
                  <a:srgbClr val="0070C0"/>
                </a:solidFill>
                <a:latin typeface="Courier New" pitchFamily="49" charset="0"/>
                <a:cs typeface="Courier New" pitchFamily="49" charset="0"/>
              </a:rPr>
              <a:t>foreach</a:t>
            </a:r>
            <a:r>
              <a:rPr lang="en-US" sz="2000" b="1"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j</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lrowRectDomains</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i</a:t>
            </a:r>
            <a:r>
              <a:rPr lang="en-US" sz="2000" b="1" dirty="0">
                <a:latin typeface="Courier New" pitchFamily="49" charset="0"/>
                <a:cs typeface="Courier New" pitchFamily="49" charset="0"/>
              </a:rPr>
              <a:t>]) {</a:t>
            </a:r>
          </a:p>
          <a:p>
            <a:pPr marL="457200" lvl="1" indent="0">
              <a:buNone/>
            </a:pPr>
            <a:r>
              <a:rPr lang="en-US" sz="2000" b="1" dirty="0">
                <a:latin typeface="Courier New" pitchFamily="49" charset="0"/>
                <a:cs typeface="Courier New" pitchFamily="49" charset="0"/>
              </a:rPr>
              <a:t>      sum += la[j] * input[</a:t>
            </a:r>
            <a:r>
              <a:rPr lang="en-US" sz="2000" b="1" dirty="0" err="1">
                <a:latin typeface="Courier New" pitchFamily="49" charset="0"/>
                <a:cs typeface="Courier New" pitchFamily="49" charset="0"/>
              </a:rPr>
              <a:t>lcolidx</a:t>
            </a:r>
            <a:r>
              <a:rPr lang="en-US" sz="2000" b="1" dirty="0">
                <a:latin typeface="Courier New" pitchFamily="49" charset="0"/>
                <a:cs typeface="Courier New" pitchFamily="49" charset="0"/>
              </a:rPr>
              <a:t>[j]];</a:t>
            </a:r>
          </a:p>
          <a:p>
            <a:pPr marL="457200" lvl="1" indent="0">
              <a:buNone/>
            </a:pPr>
            <a:r>
              <a:rPr lang="en-US" sz="2000" b="1" dirty="0">
                <a:latin typeface="Courier New" pitchFamily="49" charset="0"/>
                <a:cs typeface="Courier New" pitchFamily="49" charset="0"/>
              </a:rPr>
              <a:t>    }</a:t>
            </a:r>
          </a:p>
          <a:p>
            <a:pPr marL="457200" lvl="1" indent="0">
              <a:buNone/>
            </a:pPr>
            <a:r>
              <a:rPr lang="en-US" sz="2000" b="1" dirty="0">
                <a:latin typeface="Courier New" pitchFamily="49" charset="0"/>
                <a:cs typeface="Courier New" pitchFamily="49" charset="0"/>
              </a:rPr>
              <a:t>    output[</a:t>
            </a:r>
            <a:r>
              <a:rPr lang="en-US" sz="2000" b="1" dirty="0" err="1">
                <a:latin typeface="Courier New" pitchFamily="49" charset="0"/>
                <a:cs typeface="Courier New" pitchFamily="49" charset="0"/>
              </a:rPr>
              <a:t>i</a:t>
            </a:r>
            <a:r>
              <a:rPr lang="en-US" sz="2000" b="1" dirty="0">
                <a:latin typeface="Courier New" pitchFamily="49" charset="0"/>
                <a:cs typeface="Courier New" pitchFamily="49" charset="0"/>
              </a:rPr>
              <a:t>] = sum;</a:t>
            </a:r>
          </a:p>
          <a:p>
            <a:pPr marL="457200" lvl="1" indent="0">
              <a:buNone/>
            </a:pPr>
            <a:r>
              <a:rPr lang="en-US" sz="2000" b="1" dirty="0">
                <a:latin typeface="Courier New" pitchFamily="49" charset="0"/>
                <a:cs typeface="Courier New" pitchFamily="49" charset="0"/>
              </a:rPr>
              <a:t>  }</a:t>
            </a:r>
          </a:p>
          <a:p>
            <a:pPr marL="457200" lvl="1" indent="0">
              <a:buNone/>
            </a:pPr>
            <a:r>
              <a:rPr lang="en-US" sz="2000" b="1" dirty="0">
                <a:latin typeface="Courier New" pitchFamily="49" charset="0"/>
                <a:cs typeface="Courier New" pitchFamily="49" charset="0"/>
              </a:rPr>
              <a:t>}</a:t>
            </a:r>
          </a:p>
          <a:p>
            <a:pPr>
              <a:spcBef>
                <a:spcPts val="1200"/>
              </a:spcBef>
            </a:pPr>
            <a:r>
              <a:rPr lang="en-US" dirty="0" smtClean="0"/>
              <a:t>3x slower than hand-tuned code (sequential PGCC on Cray XE6)</a:t>
            </a:r>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192</a:t>
            </a:fld>
            <a:endParaRPr lang="en-US">
              <a:solidFill>
                <a:prstClr val="black"/>
              </a:solidFill>
            </a:endParaRPr>
          </a:p>
        </p:txBody>
      </p:sp>
    </p:spTree>
    <p:extLst>
      <p:ext uri="{BB962C8B-B14F-4D97-AF65-F5344CB8AC3E}">
        <p14:creationId xmlns:p14="http://schemas.microsoft.com/office/powerpoint/2010/main" val="3471336676"/>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Example: CG SPMV</a:t>
            </a:r>
            <a:endParaRPr lang="en-US" dirty="0"/>
          </a:p>
        </p:txBody>
      </p:sp>
      <p:sp>
        <p:nvSpPr>
          <p:cNvPr id="3" name="Content Placeholder 2"/>
          <p:cNvSpPr>
            <a:spLocks noGrp="1"/>
          </p:cNvSpPr>
          <p:nvPr>
            <p:ph idx="1"/>
          </p:nvPr>
        </p:nvSpPr>
        <p:spPr>
          <a:xfrm>
            <a:off x="609599" y="914400"/>
            <a:ext cx="8103731" cy="5314276"/>
          </a:xfrm>
        </p:spPr>
        <p:txBody>
          <a:bodyPr/>
          <a:lstStyle/>
          <a:p>
            <a:r>
              <a:rPr lang="en-US" dirty="0" smtClean="0"/>
              <a:t>Specialized local SPMV</a:t>
            </a:r>
          </a:p>
          <a:p>
            <a:pPr marL="457200" lvl="1" indent="0">
              <a:spcBef>
                <a:spcPts val="1200"/>
              </a:spcBef>
              <a:buNone/>
            </a:pPr>
            <a:r>
              <a:rPr lang="en-US" sz="2000" b="1" dirty="0">
                <a:solidFill>
                  <a:srgbClr val="0070C0"/>
                </a:solidFill>
                <a:latin typeface="Courier New" pitchFamily="49" charset="0"/>
                <a:cs typeface="Courier New" pitchFamily="49" charset="0"/>
              </a:rPr>
              <a:t>void</a:t>
            </a:r>
            <a:r>
              <a:rPr lang="en-US" sz="2000" b="1" dirty="0">
                <a:latin typeface="Courier New" pitchFamily="49" charset="0"/>
                <a:cs typeface="Courier New" pitchFamily="49" charset="0"/>
              </a:rPr>
              <a:t> </a:t>
            </a:r>
            <a:r>
              <a:rPr lang="en-US" sz="2000" b="1" dirty="0">
                <a:solidFill>
                  <a:schemeClr val="accent6">
                    <a:lumMod val="75000"/>
                  </a:schemeClr>
                </a:solidFill>
                <a:latin typeface="Courier New" pitchFamily="49" charset="0"/>
                <a:cs typeface="Courier New" pitchFamily="49" charset="0"/>
              </a:rPr>
              <a:t>multiply</a:t>
            </a:r>
            <a:r>
              <a:rPr lang="en-US" sz="2000" b="1" dirty="0">
                <a:latin typeface="Courier New" pitchFamily="49" charset="0"/>
                <a:cs typeface="Courier New" pitchFamily="49" charset="0"/>
              </a:rPr>
              <a:t>(</a:t>
            </a:r>
            <a:r>
              <a:rPr lang="en-US" sz="2000" b="1" dirty="0" err="1">
                <a:solidFill>
                  <a:schemeClr val="accent3">
                    <a:lumMod val="75000"/>
                  </a:schemeClr>
                </a:solidFill>
                <a:latin typeface="Courier New" pitchFamily="49" charset="0"/>
                <a:cs typeface="Courier New" pitchFamily="49" charset="0"/>
              </a:rPr>
              <a:t>ndarray</a:t>
            </a:r>
            <a:r>
              <a:rPr lang="en-US" sz="2000" b="1" dirty="0">
                <a:solidFill>
                  <a:schemeClr val="accent3">
                    <a:lumMod val="75000"/>
                  </a:schemeClr>
                </a:solidFill>
                <a:latin typeface="Courier New" pitchFamily="49" charset="0"/>
                <a:cs typeface="Courier New" pitchFamily="49" charset="0"/>
              </a:rPr>
              <a:t>&lt;double, </a:t>
            </a:r>
            <a:r>
              <a:rPr lang="en-US" sz="2000" b="1" dirty="0" smtClean="0">
                <a:solidFill>
                  <a:schemeClr val="accent3">
                    <a:lumMod val="75000"/>
                  </a:schemeClr>
                </a:solidFill>
                <a:latin typeface="Courier New" pitchFamily="49" charset="0"/>
                <a:cs typeface="Courier New" pitchFamily="49" charset="0"/>
              </a:rPr>
              <a:t>1</a:t>
            </a:r>
            <a:r>
              <a:rPr lang="en-US" sz="2000" b="1" dirty="0" smtClean="0">
                <a:solidFill>
                  <a:schemeClr val="accent3">
                    <a:lumMod val="75000"/>
                  </a:schemeClr>
                </a:solidFill>
                <a:uFill>
                  <a:solidFill>
                    <a:srgbClr val="FF0000"/>
                  </a:solidFill>
                </a:uFill>
                <a:latin typeface="Courier New" pitchFamily="49" charset="0"/>
                <a:cs typeface="Courier New" pitchFamily="49" charset="0"/>
              </a:rPr>
              <a:t>, simple</a:t>
            </a:r>
            <a:r>
              <a:rPr lang="en-US" sz="2000" b="1" dirty="0" smtClean="0">
                <a:solidFill>
                  <a:schemeClr val="accent3">
                    <a:lumMod val="75000"/>
                  </a:schemeClr>
                </a:solidFill>
                <a:latin typeface="Courier New" pitchFamily="49" charset="0"/>
                <a:cs typeface="Courier New" pitchFamily="49" charset="0"/>
              </a:rPr>
              <a:t>&gt;</a:t>
            </a:r>
            <a:r>
              <a:rPr lang="en-US" sz="2000" b="1" dirty="0" smtClean="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output</a:t>
            </a:r>
            <a:r>
              <a:rPr lang="en-US" sz="2000" b="1" dirty="0">
                <a:latin typeface="Courier New" pitchFamily="49" charset="0"/>
                <a:cs typeface="Courier New" pitchFamily="49" charset="0"/>
              </a:rPr>
              <a:t>,</a:t>
            </a:r>
          </a:p>
          <a:p>
            <a:pPr marL="457200" lvl="1" indent="0">
              <a:buNone/>
            </a:pPr>
            <a:r>
              <a:rPr lang="en-US" sz="2000" b="1" dirty="0">
                <a:latin typeface="Courier New" pitchFamily="49" charset="0"/>
                <a:cs typeface="Courier New" pitchFamily="49" charset="0"/>
              </a:rPr>
              <a:t>              </a:t>
            </a:r>
            <a:r>
              <a:rPr lang="en-US" sz="2000" b="1" dirty="0" err="1">
                <a:solidFill>
                  <a:schemeClr val="accent3">
                    <a:lumMod val="75000"/>
                  </a:schemeClr>
                </a:solidFill>
                <a:latin typeface="Courier New" pitchFamily="49" charset="0"/>
                <a:cs typeface="Courier New" pitchFamily="49" charset="0"/>
              </a:rPr>
              <a:t>ndarray</a:t>
            </a:r>
            <a:r>
              <a:rPr lang="en-US" sz="2000" b="1" dirty="0">
                <a:solidFill>
                  <a:schemeClr val="accent3">
                    <a:lumMod val="75000"/>
                  </a:schemeClr>
                </a:solidFill>
                <a:latin typeface="Courier New" pitchFamily="49" charset="0"/>
                <a:cs typeface="Courier New" pitchFamily="49" charset="0"/>
              </a:rPr>
              <a:t>&lt;double, </a:t>
            </a:r>
            <a:r>
              <a:rPr lang="en-US" sz="2000" b="1" dirty="0" smtClean="0">
                <a:solidFill>
                  <a:schemeClr val="accent3">
                    <a:lumMod val="75000"/>
                  </a:schemeClr>
                </a:solidFill>
                <a:latin typeface="Courier New" pitchFamily="49" charset="0"/>
                <a:cs typeface="Courier New" pitchFamily="49" charset="0"/>
              </a:rPr>
              <a:t>1</a:t>
            </a:r>
            <a:r>
              <a:rPr lang="en-US" sz="2000" b="1" dirty="0" smtClean="0">
                <a:solidFill>
                  <a:schemeClr val="accent3">
                    <a:lumMod val="75000"/>
                  </a:schemeClr>
                </a:solidFill>
                <a:uFill>
                  <a:solidFill>
                    <a:srgbClr val="FF0000"/>
                  </a:solidFill>
                </a:uFill>
                <a:latin typeface="Courier New" pitchFamily="49" charset="0"/>
                <a:cs typeface="Courier New" pitchFamily="49" charset="0"/>
              </a:rPr>
              <a:t>, simple</a:t>
            </a:r>
            <a:r>
              <a:rPr lang="en-US" sz="2000" b="1" dirty="0" smtClean="0">
                <a:solidFill>
                  <a:schemeClr val="accent3">
                    <a:lumMod val="75000"/>
                  </a:schemeClr>
                </a:solidFill>
                <a:latin typeface="Courier New" pitchFamily="49" charset="0"/>
                <a:cs typeface="Courier New" pitchFamily="49" charset="0"/>
              </a:rPr>
              <a:t>&gt;</a:t>
            </a:r>
            <a:r>
              <a:rPr lang="en-US" sz="2000" b="1" dirty="0" smtClean="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input</a:t>
            </a:r>
            <a:r>
              <a:rPr lang="en-US" sz="2000" b="1" dirty="0">
                <a:latin typeface="Courier New" pitchFamily="49" charset="0"/>
                <a:cs typeface="Courier New" pitchFamily="49" charset="0"/>
              </a:rPr>
              <a:t>) {</a:t>
            </a:r>
          </a:p>
          <a:p>
            <a:pPr marL="457200" lvl="1" indent="0">
              <a:buNone/>
            </a:pPr>
            <a:r>
              <a:rPr lang="en-US" sz="2000" b="1" dirty="0">
                <a:latin typeface="Courier New" pitchFamily="49" charset="0"/>
                <a:cs typeface="Courier New" pitchFamily="49" charset="0"/>
              </a:rPr>
              <a:t>  </a:t>
            </a:r>
            <a:r>
              <a:rPr lang="en-US" sz="2000" b="1" dirty="0">
                <a:solidFill>
                  <a:schemeClr val="accent3">
                    <a:lumMod val="75000"/>
                  </a:schemeClr>
                </a:solidFill>
                <a:latin typeface="Courier New" pitchFamily="49" charset="0"/>
                <a:cs typeface="Courier New" pitchFamily="49" charset="0"/>
              </a:rPr>
              <a:t>double</a:t>
            </a:r>
            <a:r>
              <a:rPr lang="en-US" sz="2000" b="1"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sum</a:t>
            </a:r>
            <a:r>
              <a:rPr lang="en-US" sz="2000" b="1" dirty="0">
                <a:latin typeface="Courier New" pitchFamily="49" charset="0"/>
                <a:cs typeface="Courier New" pitchFamily="49" charset="0"/>
              </a:rPr>
              <a:t> = 0;</a:t>
            </a:r>
          </a:p>
          <a:p>
            <a:pPr marL="457200" lvl="1" indent="0">
              <a:buNone/>
            </a:pPr>
            <a:r>
              <a:rPr lang="en-US" sz="2000" b="1" dirty="0">
                <a:latin typeface="Courier New" pitchFamily="49" charset="0"/>
                <a:cs typeface="Courier New" pitchFamily="49" charset="0"/>
              </a:rPr>
              <a:t>  </a:t>
            </a:r>
            <a:r>
              <a:rPr lang="en-US" sz="2000" b="1" dirty="0" smtClean="0">
                <a:solidFill>
                  <a:srgbClr val="0070C0"/>
                </a:solidFill>
                <a:uFill>
                  <a:solidFill>
                    <a:srgbClr val="FF0000"/>
                  </a:solidFill>
                </a:uFill>
                <a:latin typeface="Courier New" pitchFamily="49" charset="0"/>
                <a:cs typeface="Courier New" pitchFamily="49" charset="0"/>
              </a:rPr>
              <a:t>foreach1</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a:t>
            </a:r>
            <a:r>
              <a:rPr lang="en-US" sz="2000" b="1" dirty="0" err="1">
                <a:solidFill>
                  <a:srgbClr val="C00000"/>
                </a:solidFill>
                <a:latin typeface="Courier New" pitchFamily="49" charset="0"/>
                <a:cs typeface="Courier New" pitchFamily="49" charset="0"/>
              </a:rPr>
              <a:t>i</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lrowRectDomains.domain</a:t>
            </a:r>
            <a:r>
              <a:rPr lang="en-US" sz="2000" b="1" dirty="0">
                <a:latin typeface="Courier New" pitchFamily="49" charset="0"/>
                <a:cs typeface="Courier New" pitchFamily="49" charset="0"/>
              </a:rPr>
              <a:t>()) {</a:t>
            </a:r>
          </a:p>
          <a:p>
            <a:pPr marL="457200" lvl="1" indent="0">
              <a:buNone/>
            </a:pPr>
            <a:r>
              <a:rPr lang="en-US" sz="2000" b="1" dirty="0">
                <a:latin typeface="Courier New" pitchFamily="49" charset="0"/>
                <a:cs typeface="Courier New" pitchFamily="49" charset="0"/>
              </a:rPr>
              <a:t>    sum = 0;</a:t>
            </a:r>
          </a:p>
          <a:p>
            <a:pPr marL="457200" lvl="1" indent="0">
              <a:buNone/>
            </a:pPr>
            <a:r>
              <a:rPr lang="en-US" sz="2000" b="1" dirty="0">
                <a:latin typeface="Courier New" pitchFamily="49" charset="0"/>
                <a:cs typeface="Courier New" pitchFamily="49" charset="0"/>
              </a:rPr>
              <a:t>    </a:t>
            </a:r>
            <a:r>
              <a:rPr lang="en-US" sz="2000" b="1" dirty="0" smtClean="0">
                <a:solidFill>
                  <a:srgbClr val="0070C0"/>
                </a:solidFill>
                <a:uFill>
                  <a:solidFill>
                    <a:srgbClr val="FF0000"/>
                  </a:solidFill>
                </a:uFill>
                <a:latin typeface="Courier New" pitchFamily="49" charset="0"/>
                <a:cs typeface="Courier New" pitchFamily="49" charset="0"/>
              </a:rPr>
              <a:t>foreach1</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a:t>
            </a:r>
            <a:r>
              <a:rPr lang="en-US" sz="2000" b="1" dirty="0">
                <a:solidFill>
                  <a:srgbClr val="C00000"/>
                </a:solidFill>
                <a:latin typeface="Courier New" pitchFamily="49" charset="0"/>
                <a:cs typeface="Courier New" pitchFamily="49" charset="0"/>
              </a:rPr>
              <a:t>j</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lrowRectDomains</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i</a:t>
            </a:r>
            <a:r>
              <a:rPr lang="en-US" sz="2000" b="1" dirty="0">
                <a:latin typeface="Courier New" pitchFamily="49" charset="0"/>
                <a:cs typeface="Courier New" pitchFamily="49" charset="0"/>
              </a:rPr>
              <a:t>]) {</a:t>
            </a:r>
          </a:p>
          <a:p>
            <a:pPr marL="457200" lvl="1" indent="0">
              <a:buNone/>
            </a:pPr>
            <a:r>
              <a:rPr lang="en-US" sz="2000" b="1" dirty="0">
                <a:latin typeface="Courier New" pitchFamily="49" charset="0"/>
                <a:cs typeface="Courier New" pitchFamily="49" charset="0"/>
              </a:rPr>
              <a:t>      sum += la[j] * input[</a:t>
            </a:r>
            <a:r>
              <a:rPr lang="en-US" sz="2000" b="1" dirty="0" err="1">
                <a:latin typeface="Courier New" pitchFamily="49" charset="0"/>
                <a:cs typeface="Courier New" pitchFamily="49" charset="0"/>
              </a:rPr>
              <a:t>lcolidx</a:t>
            </a:r>
            <a:r>
              <a:rPr lang="en-US" sz="2000" b="1" dirty="0">
                <a:latin typeface="Courier New" pitchFamily="49" charset="0"/>
                <a:cs typeface="Courier New" pitchFamily="49" charset="0"/>
              </a:rPr>
              <a:t>[j]];</a:t>
            </a:r>
          </a:p>
          <a:p>
            <a:pPr marL="457200" lvl="1" indent="0">
              <a:buNone/>
            </a:pPr>
            <a:r>
              <a:rPr lang="en-US" sz="2000" b="1" dirty="0">
                <a:latin typeface="Courier New" pitchFamily="49" charset="0"/>
                <a:cs typeface="Courier New" pitchFamily="49" charset="0"/>
              </a:rPr>
              <a:t>    }</a:t>
            </a:r>
          </a:p>
          <a:p>
            <a:pPr marL="457200" lvl="1" indent="0">
              <a:buNone/>
            </a:pPr>
            <a:r>
              <a:rPr lang="en-US" sz="2000" b="1" dirty="0">
                <a:latin typeface="Courier New" pitchFamily="49" charset="0"/>
                <a:cs typeface="Courier New" pitchFamily="49" charset="0"/>
              </a:rPr>
              <a:t>    output[</a:t>
            </a:r>
            <a:r>
              <a:rPr lang="en-US" sz="2000" b="1" dirty="0" err="1">
                <a:latin typeface="Courier New" pitchFamily="49" charset="0"/>
                <a:cs typeface="Courier New" pitchFamily="49" charset="0"/>
              </a:rPr>
              <a:t>i</a:t>
            </a:r>
            <a:r>
              <a:rPr lang="en-US" sz="2000" b="1" dirty="0">
                <a:latin typeface="Courier New" pitchFamily="49" charset="0"/>
                <a:cs typeface="Courier New" pitchFamily="49" charset="0"/>
              </a:rPr>
              <a:t>] = sum;</a:t>
            </a:r>
          </a:p>
          <a:p>
            <a:pPr marL="457200" lvl="1" indent="0">
              <a:buNone/>
            </a:pPr>
            <a:r>
              <a:rPr lang="en-US" sz="2000" b="1" dirty="0">
                <a:latin typeface="Courier New" pitchFamily="49" charset="0"/>
                <a:cs typeface="Courier New" pitchFamily="49" charset="0"/>
              </a:rPr>
              <a:t>  }</a:t>
            </a:r>
          </a:p>
          <a:p>
            <a:pPr marL="457200" lvl="1" indent="0">
              <a:buNone/>
            </a:pPr>
            <a:r>
              <a:rPr lang="en-US" sz="2000" b="1" dirty="0">
                <a:latin typeface="Courier New" pitchFamily="49" charset="0"/>
                <a:cs typeface="Courier New" pitchFamily="49" charset="0"/>
              </a:rPr>
              <a:t>}</a:t>
            </a:r>
          </a:p>
          <a:p>
            <a:pPr>
              <a:spcBef>
                <a:spcPts val="1200"/>
              </a:spcBef>
            </a:pPr>
            <a:r>
              <a:rPr lang="en-US" dirty="0" smtClean="0"/>
              <a:t>Comparable to hand-tuned code (sequential PGCC on Cray XE6)</a:t>
            </a:r>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193</a:t>
            </a:fld>
            <a:endParaRPr lang="en-US">
              <a:solidFill>
                <a:prstClr val="black"/>
              </a:solidFill>
            </a:endParaRPr>
          </a:p>
        </p:txBody>
      </p:sp>
      <p:grpSp>
        <p:nvGrpSpPr>
          <p:cNvPr id="9" name="Group 8"/>
          <p:cNvGrpSpPr/>
          <p:nvPr/>
        </p:nvGrpSpPr>
        <p:grpSpPr>
          <a:xfrm>
            <a:off x="1390650" y="1400175"/>
            <a:ext cx="5705475" cy="2143125"/>
            <a:chOff x="1390650" y="1400175"/>
            <a:chExt cx="5705475" cy="2143125"/>
          </a:xfrm>
        </p:grpSpPr>
        <p:sp>
          <p:nvSpPr>
            <p:cNvPr id="5" name="Rounded Rectangle 4"/>
            <p:cNvSpPr/>
            <p:nvPr/>
          </p:nvSpPr>
          <p:spPr bwMode="auto">
            <a:xfrm>
              <a:off x="5857875" y="1400175"/>
              <a:ext cx="1238250" cy="371475"/>
            </a:xfrm>
            <a:prstGeom prst="round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accent1"/>
                </a:solidFill>
                <a:effectLst/>
                <a:latin typeface="Arial" pitchFamily="-109" charset="0"/>
              </a:endParaRPr>
            </a:p>
          </p:txBody>
        </p:sp>
        <p:sp>
          <p:nvSpPr>
            <p:cNvPr id="6" name="Rounded Rectangle 5"/>
            <p:cNvSpPr/>
            <p:nvPr/>
          </p:nvSpPr>
          <p:spPr bwMode="auto">
            <a:xfrm>
              <a:off x="5857875" y="1762125"/>
              <a:ext cx="1238250" cy="371475"/>
            </a:xfrm>
            <a:prstGeom prst="round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accent1"/>
                </a:solidFill>
                <a:effectLst/>
                <a:latin typeface="Arial" pitchFamily="-109" charset="0"/>
              </a:endParaRPr>
            </a:p>
          </p:txBody>
        </p:sp>
        <p:sp>
          <p:nvSpPr>
            <p:cNvPr id="7" name="Rounded Rectangle 6"/>
            <p:cNvSpPr/>
            <p:nvPr/>
          </p:nvSpPr>
          <p:spPr bwMode="auto">
            <a:xfrm>
              <a:off x="1390650" y="2466975"/>
              <a:ext cx="1314450" cy="371475"/>
            </a:xfrm>
            <a:prstGeom prst="round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accent1"/>
                </a:solidFill>
                <a:effectLst/>
                <a:latin typeface="Arial" pitchFamily="-109" charset="0"/>
              </a:endParaRPr>
            </a:p>
          </p:txBody>
        </p:sp>
        <p:sp>
          <p:nvSpPr>
            <p:cNvPr id="8" name="Rounded Rectangle 7"/>
            <p:cNvSpPr/>
            <p:nvPr/>
          </p:nvSpPr>
          <p:spPr bwMode="auto">
            <a:xfrm>
              <a:off x="1676400" y="3171825"/>
              <a:ext cx="1314450" cy="371475"/>
            </a:xfrm>
            <a:prstGeom prst="round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accent1"/>
                </a:solidFill>
                <a:effectLst/>
                <a:latin typeface="Arial" pitchFamily="-109" charset="0"/>
              </a:endParaRPr>
            </a:p>
          </p:txBody>
        </p:sp>
      </p:grpSp>
    </p:spTree>
    <p:extLst>
      <p:ext uri="{BB962C8B-B14F-4D97-AF65-F5344CB8AC3E}">
        <p14:creationId xmlns:p14="http://schemas.microsoft.com/office/powerpoint/2010/main" val="34050024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800989"/>
          </a:xfrm>
        </p:spPr>
        <p:txBody>
          <a:bodyPr/>
          <a:lstStyle/>
          <a:p>
            <a:r>
              <a:rPr lang="en-US" dirty="0" smtClean="0"/>
              <a:t>Hierarchical Programming</a:t>
            </a:r>
            <a:br>
              <a:rPr lang="en-US" dirty="0" smtClean="0"/>
            </a:br>
            <a:endParaRPr lang="en-US" dirty="0"/>
          </a:p>
        </p:txBody>
      </p:sp>
      <p:sp>
        <p:nvSpPr>
          <p:cNvPr id="3" name="Content Placeholder 2"/>
          <p:cNvSpPr>
            <a:spLocks noGrp="1"/>
          </p:cNvSpPr>
          <p:nvPr>
            <p:ph idx="1"/>
          </p:nvPr>
        </p:nvSpPr>
        <p:spPr>
          <a:xfrm>
            <a:off x="609600" y="914400"/>
            <a:ext cx="8001000" cy="5406608"/>
          </a:xfrm>
        </p:spPr>
        <p:txBody>
          <a:bodyPr/>
          <a:lstStyle/>
          <a:p>
            <a:r>
              <a:rPr lang="en-US" dirty="0">
                <a:latin typeface="Helvetica" pitchFamily="34" charset="0"/>
                <a:ea typeface="ＭＳ Ｐゴシック" pitchFamily="34" charset="-128"/>
                <a:cs typeface="Helvetica" pitchFamily="34" charset="0"/>
              </a:rPr>
              <a:t>Applications can reduce communication costs by adapting to machine hierarchy</a:t>
            </a:r>
          </a:p>
          <a:p>
            <a:endParaRPr lang="en-US" dirty="0">
              <a:latin typeface="Helvetica" pitchFamily="34" charset="0"/>
              <a:ea typeface="ＭＳ Ｐゴシック" pitchFamily="34" charset="-128"/>
              <a:cs typeface="Helvetica" pitchFamily="34" charset="0"/>
            </a:endParaRPr>
          </a:p>
          <a:p>
            <a:endParaRPr lang="en-US" dirty="0">
              <a:latin typeface="Helvetica" pitchFamily="34" charset="0"/>
              <a:ea typeface="ＭＳ Ｐゴシック" pitchFamily="34" charset="-128"/>
              <a:cs typeface="Helvetica" pitchFamily="34" charset="0"/>
            </a:endParaRPr>
          </a:p>
          <a:p>
            <a:pPr lvl="1"/>
            <a:endParaRPr lang="en-US" dirty="0">
              <a:latin typeface="Helvetica" pitchFamily="34" charset="0"/>
              <a:ea typeface="ＭＳ Ｐゴシック" pitchFamily="34" charset="-128"/>
              <a:cs typeface="Helvetica" pitchFamily="34" charset="0"/>
            </a:endParaRPr>
          </a:p>
          <a:p>
            <a:pPr lvl="1"/>
            <a:endParaRPr lang="en-US" dirty="0">
              <a:latin typeface="Helvetica" pitchFamily="34" charset="0"/>
              <a:ea typeface="ＭＳ Ｐゴシック" pitchFamily="34" charset="-128"/>
              <a:cs typeface="Helvetica" pitchFamily="34" charset="0"/>
            </a:endParaRPr>
          </a:p>
          <a:p>
            <a:pPr lvl="1"/>
            <a:endParaRPr lang="en-US" dirty="0">
              <a:latin typeface="Helvetica" pitchFamily="34" charset="0"/>
              <a:ea typeface="ＭＳ Ｐゴシック" pitchFamily="34" charset="-128"/>
              <a:cs typeface="Helvetica" pitchFamily="34" charset="0"/>
            </a:endParaRPr>
          </a:p>
          <a:p>
            <a:endParaRPr lang="en-US" dirty="0" smtClean="0">
              <a:latin typeface="Helvetica" pitchFamily="34" charset="0"/>
              <a:ea typeface="ＭＳ Ｐゴシック" pitchFamily="34" charset="-128"/>
              <a:cs typeface="Helvetica" pitchFamily="34" charset="0"/>
            </a:endParaRPr>
          </a:p>
          <a:p>
            <a:r>
              <a:rPr lang="en-US" dirty="0" smtClean="0">
                <a:latin typeface="Helvetica" pitchFamily="34" charset="0"/>
                <a:ea typeface="ＭＳ Ｐゴシック" pitchFamily="34" charset="-128"/>
                <a:cs typeface="Helvetica" pitchFamily="34" charset="0"/>
              </a:rPr>
              <a:t>Applications </a:t>
            </a:r>
            <a:r>
              <a:rPr lang="en-US" dirty="0">
                <a:latin typeface="Helvetica" pitchFamily="34" charset="0"/>
                <a:ea typeface="ＭＳ Ｐゴシック" pitchFamily="34" charset="-128"/>
                <a:cs typeface="Helvetica" pitchFamily="34" charset="0"/>
              </a:rPr>
              <a:t>may also have</a:t>
            </a:r>
            <a:br>
              <a:rPr lang="en-US" dirty="0">
                <a:latin typeface="Helvetica" pitchFamily="34" charset="0"/>
                <a:ea typeface="ＭＳ Ｐゴシック" pitchFamily="34" charset="-128"/>
                <a:cs typeface="Helvetica" pitchFamily="34" charset="0"/>
              </a:rPr>
            </a:br>
            <a:r>
              <a:rPr lang="en-US" dirty="0">
                <a:latin typeface="Helvetica" pitchFamily="34" charset="0"/>
                <a:ea typeface="ＭＳ Ｐゴシック" pitchFamily="34" charset="-128"/>
                <a:cs typeface="Helvetica" pitchFamily="34" charset="0"/>
              </a:rPr>
              <a:t>inherent, algorithmic hierarchy</a:t>
            </a:r>
          </a:p>
          <a:p>
            <a:pPr lvl="1"/>
            <a:r>
              <a:rPr lang="en-US" dirty="0">
                <a:latin typeface="Helvetica" pitchFamily="34" charset="0"/>
                <a:ea typeface="ＭＳ Ｐゴシック" pitchFamily="34" charset="-128"/>
                <a:cs typeface="Helvetica" pitchFamily="34" charset="0"/>
              </a:rPr>
              <a:t>Recursive algorithms</a:t>
            </a:r>
          </a:p>
          <a:p>
            <a:pPr lvl="1"/>
            <a:r>
              <a:rPr lang="en-US" dirty="0">
                <a:latin typeface="Helvetica" pitchFamily="34" charset="0"/>
                <a:ea typeface="ＭＳ Ｐゴシック" pitchFamily="34" charset="-128"/>
                <a:cs typeface="Helvetica" pitchFamily="34" charset="0"/>
              </a:rPr>
              <a:t>Composition of multiple algorithms</a:t>
            </a:r>
          </a:p>
          <a:p>
            <a:pPr lvl="1"/>
            <a:r>
              <a:rPr lang="en-US" dirty="0">
                <a:latin typeface="Helvetica" pitchFamily="34" charset="0"/>
                <a:ea typeface="ＭＳ Ｐゴシック" pitchFamily="34" charset="-128"/>
                <a:cs typeface="Helvetica" pitchFamily="34" charset="0"/>
              </a:rPr>
              <a:t>Hierarchical division of </a:t>
            </a:r>
            <a:r>
              <a:rPr lang="en-US" dirty="0" smtClean="0">
                <a:latin typeface="Helvetica" pitchFamily="34" charset="0"/>
                <a:ea typeface="ＭＳ Ｐゴシック" pitchFamily="34" charset="-128"/>
                <a:cs typeface="Helvetica" pitchFamily="34" charset="0"/>
              </a:rPr>
              <a:t>data</a:t>
            </a:r>
            <a:endParaRPr lang="en-US" dirty="0">
              <a:latin typeface="Helvetica" pitchFamily="34" charset="0"/>
              <a:ea typeface="ＭＳ Ｐゴシック" pitchFamily="34" charset="-128"/>
              <a:cs typeface="Helvetica" pitchFamily="34" charset="0"/>
            </a:endParaRPr>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194</a:t>
            </a:fld>
            <a:endParaRPr lang="en-US">
              <a:solidFill>
                <a:prstClr val="black"/>
              </a:solidFill>
            </a:endParaRPr>
          </a:p>
        </p:txBody>
      </p:sp>
      <p:grpSp>
        <p:nvGrpSpPr>
          <p:cNvPr id="5" name="Group 51"/>
          <p:cNvGrpSpPr>
            <a:grpSpLocks/>
          </p:cNvGrpSpPr>
          <p:nvPr/>
        </p:nvGrpSpPr>
        <p:grpSpPr bwMode="auto">
          <a:xfrm>
            <a:off x="539543" y="2209158"/>
            <a:ext cx="4003482" cy="1831022"/>
            <a:chOff x="685800" y="2767200"/>
            <a:chExt cx="6178854" cy="2571750"/>
          </a:xfrm>
        </p:grpSpPr>
        <p:sp>
          <p:nvSpPr>
            <p:cNvPr id="6" name="Rectangle 2"/>
            <p:cNvSpPr>
              <a:spLocks noChangeArrowheads="1"/>
            </p:cNvSpPr>
            <p:nvPr/>
          </p:nvSpPr>
          <p:spPr bwMode="auto">
            <a:xfrm>
              <a:off x="685800" y="2767200"/>
              <a:ext cx="6178854" cy="2571750"/>
            </a:xfrm>
            <a:prstGeom prst="rect">
              <a:avLst/>
            </a:prstGeom>
            <a:solidFill>
              <a:srgbClr val="333333"/>
            </a:solidFill>
            <a:ln w="9525">
              <a:solidFill>
                <a:schemeClr val="tx1"/>
              </a:solidFill>
              <a:miter lim="800000"/>
              <a:headEnd/>
              <a:tailEnd/>
            </a:ln>
          </p:spPr>
          <p:txBody>
            <a:bodyPr wrap="none" anchor="ctr"/>
            <a:lstStyle/>
            <a:p>
              <a:pPr algn="ctr"/>
              <a:endParaRPr lang="en-US" sz="2400">
                <a:effectLst/>
                <a:latin typeface="Calibri" pitchFamily="34" charset="0"/>
                <a:cs typeface="Calibri" pitchFamily="34" charset="0"/>
              </a:endParaRPr>
            </a:p>
          </p:txBody>
        </p:sp>
        <p:sp>
          <p:nvSpPr>
            <p:cNvPr id="7" name="Rectangle 4"/>
            <p:cNvSpPr>
              <a:spLocks noChangeArrowheads="1"/>
            </p:cNvSpPr>
            <p:nvPr/>
          </p:nvSpPr>
          <p:spPr bwMode="auto">
            <a:xfrm>
              <a:off x="3876675" y="2881500"/>
              <a:ext cx="2867025" cy="2305050"/>
            </a:xfrm>
            <a:prstGeom prst="rect">
              <a:avLst/>
            </a:prstGeom>
            <a:solidFill>
              <a:srgbClr val="009999"/>
            </a:solidFill>
            <a:ln w="9525">
              <a:solidFill>
                <a:schemeClr val="tx1"/>
              </a:solidFill>
              <a:miter lim="800000"/>
              <a:headEnd/>
              <a:tailEnd/>
            </a:ln>
          </p:spPr>
          <p:txBody>
            <a:bodyPr wrap="none" anchor="ctr"/>
            <a:lstStyle/>
            <a:p>
              <a:pPr algn="ctr"/>
              <a:endParaRPr lang="en-US" sz="2400">
                <a:effectLst/>
                <a:latin typeface="Calibri" pitchFamily="34" charset="0"/>
                <a:cs typeface="Calibri" pitchFamily="34" charset="0"/>
              </a:endParaRPr>
            </a:p>
          </p:txBody>
        </p:sp>
        <p:sp>
          <p:nvSpPr>
            <p:cNvPr id="8" name="Rectangle 5"/>
            <p:cNvSpPr>
              <a:spLocks noChangeArrowheads="1"/>
            </p:cNvSpPr>
            <p:nvPr/>
          </p:nvSpPr>
          <p:spPr bwMode="auto">
            <a:xfrm>
              <a:off x="4019550" y="3033900"/>
              <a:ext cx="1209675" cy="1990725"/>
            </a:xfrm>
            <a:prstGeom prst="rect">
              <a:avLst/>
            </a:prstGeom>
            <a:solidFill>
              <a:srgbClr val="CCFFFF"/>
            </a:solidFill>
            <a:ln w="9525">
              <a:solidFill>
                <a:schemeClr val="tx1"/>
              </a:solidFill>
              <a:miter lim="800000"/>
              <a:headEnd/>
              <a:tailEnd/>
            </a:ln>
          </p:spPr>
          <p:txBody>
            <a:bodyPr wrap="none" anchor="ctr"/>
            <a:lstStyle/>
            <a:p>
              <a:pPr algn="ctr"/>
              <a:endParaRPr lang="en-US" sz="2400">
                <a:effectLst/>
                <a:latin typeface="Calibri" pitchFamily="34" charset="0"/>
                <a:cs typeface="Calibri" pitchFamily="34" charset="0"/>
              </a:endParaRPr>
            </a:p>
          </p:txBody>
        </p:sp>
        <p:sp>
          <p:nvSpPr>
            <p:cNvPr id="9" name="Rectangle 6"/>
            <p:cNvSpPr>
              <a:spLocks noChangeArrowheads="1"/>
            </p:cNvSpPr>
            <p:nvPr/>
          </p:nvSpPr>
          <p:spPr bwMode="auto">
            <a:xfrm>
              <a:off x="5381625" y="3033900"/>
              <a:ext cx="1209675" cy="1990725"/>
            </a:xfrm>
            <a:prstGeom prst="rect">
              <a:avLst/>
            </a:prstGeom>
            <a:solidFill>
              <a:srgbClr val="CCFFCC"/>
            </a:solidFill>
            <a:ln w="9525">
              <a:solidFill>
                <a:schemeClr val="tx1"/>
              </a:solidFill>
              <a:miter lim="800000"/>
              <a:headEnd/>
              <a:tailEnd/>
            </a:ln>
          </p:spPr>
          <p:txBody>
            <a:bodyPr wrap="none" anchor="ctr"/>
            <a:lstStyle/>
            <a:p>
              <a:pPr algn="ctr"/>
              <a:endParaRPr lang="en-US" sz="2400">
                <a:effectLst/>
                <a:latin typeface="Calibri" pitchFamily="34" charset="0"/>
                <a:cs typeface="Calibri" pitchFamily="34" charset="0"/>
              </a:endParaRPr>
            </a:p>
          </p:txBody>
        </p:sp>
        <p:sp>
          <p:nvSpPr>
            <p:cNvPr id="10" name="Rectangle 9"/>
            <p:cNvSpPr>
              <a:spLocks noChangeArrowheads="1"/>
            </p:cNvSpPr>
            <p:nvPr/>
          </p:nvSpPr>
          <p:spPr bwMode="auto">
            <a:xfrm>
              <a:off x="4171950" y="3186300"/>
              <a:ext cx="904875" cy="771525"/>
            </a:xfrm>
            <a:prstGeom prst="rect">
              <a:avLst/>
            </a:prstGeom>
            <a:solidFill>
              <a:schemeClr val="bg1"/>
            </a:solidFill>
            <a:ln w="9525">
              <a:solidFill>
                <a:schemeClr val="tx1"/>
              </a:solidFill>
              <a:miter lim="800000"/>
              <a:headEnd/>
              <a:tailEnd/>
            </a:ln>
          </p:spPr>
          <p:txBody>
            <a:bodyPr wrap="none" anchor="ctr"/>
            <a:lstStyle/>
            <a:p>
              <a:pPr algn="ctr"/>
              <a:r>
                <a:rPr lang="en-US" sz="2400">
                  <a:effectLst/>
                  <a:latin typeface="Calibri" pitchFamily="34" charset="0"/>
                  <a:cs typeface="Calibri" pitchFamily="34" charset="0"/>
                </a:rPr>
                <a:t>4</a:t>
              </a:r>
            </a:p>
          </p:txBody>
        </p:sp>
        <p:sp>
          <p:nvSpPr>
            <p:cNvPr id="11" name="Rectangle 10"/>
            <p:cNvSpPr>
              <a:spLocks noChangeArrowheads="1"/>
            </p:cNvSpPr>
            <p:nvPr/>
          </p:nvSpPr>
          <p:spPr bwMode="auto">
            <a:xfrm>
              <a:off x="4171950" y="4110225"/>
              <a:ext cx="904875" cy="771525"/>
            </a:xfrm>
            <a:prstGeom prst="rect">
              <a:avLst/>
            </a:prstGeom>
            <a:solidFill>
              <a:schemeClr val="bg1"/>
            </a:solidFill>
            <a:ln w="9525">
              <a:solidFill>
                <a:schemeClr val="tx1"/>
              </a:solidFill>
              <a:miter lim="800000"/>
              <a:headEnd/>
              <a:tailEnd/>
            </a:ln>
          </p:spPr>
          <p:txBody>
            <a:bodyPr wrap="none" anchor="ctr"/>
            <a:lstStyle/>
            <a:p>
              <a:pPr algn="ctr"/>
              <a:r>
                <a:rPr lang="en-US" sz="2400">
                  <a:effectLst/>
                  <a:latin typeface="Calibri" pitchFamily="34" charset="0"/>
                  <a:cs typeface="Calibri" pitchFamily="34" charset="0"/>
                </a:rPr>
                <a:t>5</a:t>
              </a:r>
            </a:p>
          </p:txBody>
        </p:sp>
        <p:sp>
          <p:nvSpPr>
            <p:cNvPr id="12" name="Rectangle 11"/>
            <p:cNvSpPr>
              <a:spLocks noChangeArrowheads="1"/>
            </p:cNvSpPr>
            <p:nvPr/>
          </p:nvSpPr>
          <p:spPr bwMode="auto">
            <a:xfrm>
              <a:off x="5524500" y="3186300"/>
              <a:ext cx="904875" cy="771525"/>
            </a:xfrm>
            <a:prstGeom prst="rect">
              <a:avLst/>
            </a:prstGeom>
            <a:solidFill>
              <a:schemeClr val="bg1"/>
            </a:solidFill>
            <a:ln w="9525">
              <a:solidFill>
                <a:schemeClr val="tx1"/>
              </a:solidFill>
              <a:miter lim="800000"/>
              <a:headEnd/>
              <a:tailEnd/>
            </a:ln>
          </p:spPr>
          <p:txBody>
            <a:bodyPr wrap="none" anchor="ctr"/>
            <a:lstStyle/>
            <a:p>
              <a:pPr algn="ctr"/>
              <a:r>
                <a:rPr lang="en-US" sz="2400">
                  <a:effectLst/>
                  <a:latin typeface="Calibri" pitchFamily="34" charset="0"/>
                  <a:cs typeface="Calibri" pitchFamily="34" charset="0"/>
                </a:rPr>
                <a:t>6</a:t>
              </a:r>
            </a:p>
          </p:txBody>
        </p:sp>
        <p:sp>
          <p:nvSpPr>
            <p:cNvPr id="13" name="Rectangle 12"/>
            <p:cNvSpPr>
              <a:spLocks noChangeArrowheads="1"/>
            </p:cNvSpPr>
            <p:nvPr/>
          </p:nvSpPr>
          <p:spPr bwMode="auto">
            <a:xfrm>
              <a:off x="5524500" y="4110225"/>
              <a:ext cx="904875" cy="771525"/>
            </a:xfrm>
            <a:prstGeom prst="rect">
              <a:avLst/>
            </a:prstGeom>
            <a:solidFill>
              <a:schemeClr val="bg1"/>
            </a:solidFill>
            <a:ln w="9525">
              <a:solidFill>
                <a:schemeClr val="tx1"/>
              </a:solidFill>
              <a:miter lim="800000"/>
              <a:headEnd/>
              <a:tailEnd/>
            </a:ln>
          </p:spPr>
          <p:txBody>
            <a:bodyPr wrap="none" anchor="ctr"/>
            <a:lstStyle/>
            <a:p>
              <a:pPr algn="ctr"/>
              <a:r>
                <a:rPr lang="en-US" sz="2400">
                  <a:effectLst/>
                  <a:latin typeface="Calibri" pitchFamily="34" charset="0"/>
                  <a:cs typeface="Calibri" pitchFamily="34" charset="0"/>
                </a:rPr>
                <a:t>7</a:t>
              </a:r>
            </a:p>
          </p:txBody>
        </p:sp>
        <p:sp>
          <p:nvSpPr>
            <p:cNvPr id="14" name="Rectangle 17"/>
            <p:cNvSpPr>
              <a:spLocks noChangeArrowheads="1"/>
            </p:cNvSpPr>
            <p:nvPr/>
          </p:nvSpPr>
          <p:spPr bwMode="auto">
            <a:xfrm>
              <a:off x="819157" y="2881500"/>
              <a:ext cx="2867166" cy="2305050"/>
            </a:xfrm>
            <a:prstGeom prst="rect">
              <a:avLst/>
            </a:prstGeom>
            <a:solidFill>
              <a:srgbClr val="CC6600"/>
            </a:solidFill>
            <a:ln w="9525">
              <a:solidFill>
                <a:schemeClr val="tx1"/>
              </a:solidFill>
              <a:miter lim="800000"/>
              <a:headEnd/>
              <a:tailEnd/>
            </a:ln>
          </p:spPr>
          <p:txBody>
            <a:bodyPr wrap="none" anchor="ctr"/>
            <a:lstStyle/>
            <a:p>
              <a:pPr algn="ctr"/>
              <a:endParaRPr lang="en-US" sz="2400">
                <a:effectLst/>
                <a:latin typeface="Calibri" pitchFamily="34" charset="0"/>
                <a:cs typeface="Calibri" pitchFamily="34" charset="0"/>
              </a:endParaRPr>
            </a:p>
          </p:txBody>
        </p:sp>
        <p:sp>
          <p:nvSpPr>
            <p:cNvPr id="15" name="Rectangle 20"/>
            <p:cNvSpPr>
              <a:spLocks noChangeArrowheads="1"/>
            </p:cNvSpPr>
            <p:nvPr/>
          </p:nvSpPr>
          <p:spPr bwMode="auto">
            <a:xfrm>
              <a:off x="962039" y="3033900"/>
              <a:ext cx="1209735" cy="1990725"/>
            </a:xfrm>
            <a:prstGeom prst="rect">
              <a:avLst/>
            </a:prstGeom>
            <a:solidFill>
              <a:srgbClr val="FF9999"/>
            </a:solidFill>
            <a:ln w="9525">
              <a:solidFill>
                <a:schemeClr val="tx1"/>
              </a:solidFill>
              <a:miter lim="800000"/>
              <a:headEnd/>
              <a:tailEnd/>
            </a:ln>
          </p:spPr>
          <p:txBody>
            <a:bodyPr wrap="none" anchor="ctr"/>
            <a:lstStyle/>
            <a:p>
              <a:pPr algn="ctr"/>
              <a:endParaRPr lang="en-US" sz="2400">
                <a:effectLst/>
                <a:latin typeface="Calibri" pitchFamily="34" charset="0"/>
                <a:cs typeface="Calibri" pitchFamily="34" charset="0"/>
              </a:endParaRPr>
            </a:p>
          </p:txBody>
        </p:sp>
        <p:sp>
          <p:nvSpPr>
            <p:cNvPr id="16" name="Rectangle 21"/>
            <p:cNvSpPr>
              <a:spLocks noChangeArrowheads="1"/>
            </p:cNvSpPr>
            <p:nvPr/>
          </p:nvSpPr>
          <p:spPr bwMode="auto">
            <a:xfrm>
              <a:off x="2324181" y="3033900"/>
              <a:ext cx="1209735" cy="1990725"/>
            </a:xfrm>
            <a:prstGeom prst="rect">
              <a:avLst/>
            </a:prstGeom>
            <a:solidFill>
              <a:srgbClr val="FFCC66"/>
            </a:solidFill>
            <a:ln w="9525">
              <a:solidFill>
                <a:schemeClr val="tx1"/>
              </a:solidFill>
              <a:miter lim="800000"/>
              <a:headEnd/>
              <a:tailEnd/>
            </a:ln>
          </p:spPr>
          <p:txBody>
            <a:bodyPr wrap="none" anchor="ctr"/>
            <a:lstStyle/>
            <a:p>
              <a:pPr algn="ctr"/>
              <a:endParaRPr lang="en-US" sz="2400">
                <a:effectLst/>
                <a:latin typeface="Calibri" pitchFamily="34" charset="0"/>
                <a:cs typeface="Calibri" pitchFamily="34" charset="0"/>
              </a:endParaRPr>
            </a:p>
          </p:txBody>
        </p:sp>
        <p:sp>
          <p:nvSpPr>
            <p:cNvPr id="17" name="Rectangle 26"/>
            <p:cNvSpPr>
              <a:spLocks noChangeArrowheads="1"/>
            </p:cNvSpPr>
            <p:nvPr/>
          </p:nvSpPr>
          <p:spPr bwMode="auto">
            <a:xfrm>
              <a:off x="1123972" y="3186300"/>
              <a:ext cx="904920" cy="771525"/>
            </a:xfrm>
            <a:prstGeom prst="rect">
              <a:avLst/>
            </a:prstGeom>
            <a:solidFill>
              <a:schemeClr val="bg1"/>
            </a:solidFill>
            <a:ln w="9525">
              <a:solidFill>
                <a:schemeClr val="tx1"/>
              </a:solidFill>
              <a:miter lim="800000"/>
              <a:headEnd/>
              <a:tailEnd/>
            </a:ln>
          </p:spPr>
          <p:txBody>
            <a:bodyPr wrap="none" anchor="ctr"/>
            <a:lstStyle/>
            <a:p>
              <a:pPr algn="ctr"/>
              <a:r>
                <a:rPr lang="en-US" sz="2400">
                  <a:effectLst/>
                  <a:latin typeface="Calibri" pitchFamily="34" charset="0"/>
                  <a:cs typeface="Calibri" pitchFamily="34" charset="0"/>
                </a:rPr>
                <a:t>0</a:t>
              </a:r>
            </a:p>
          </p:txBody>
        </p:sp>
        <p:sp>
          <p:nvSpPr>
            <p:cNvPr id="18" name="Rectangle 27"/>
            <p:cNvSpPr>
              <a:spLocks noChangeArrowheads="1"/>
            </p:cNvSpPr>
            <p:nvPr/>
          </p:nvSpPr>
          <p:spPr bwMode="auto">
            <a:xfrm>
              <a:off x="1123972" y="4110225"/>
              <a:ext cx="904920" cy="771525"/>
            </a:xfrm>
            <a:prstGeom prst="rect">
              <a:avLst/>
            </a:prstGeom>
            <a:solidFill>
              <a:schemeClr val="bg1"/>
            </a:solidFill>
            <a:ln w="9525">
              <a:solidFill>
                <a:schemeClr val="tx1"/>
              </a:solidFill>
              <a:miter lim="800000"/>
              <a:headEnd/>
              <a:tailEnd/>
            </a:ln>
          </p:spPr>
          <p:txBody>
            <a:bodyPr wrap="none" anchor="ctr"/>
            <a:lstStyle/>
            <a:p>
              <a:pPr algn="ctr"/>
              <a:r>
                <a:rPr lang="en-US" sz="2400">
                  <a:effectLst/>
                  <a:latin typeface="Calibri" pitchFamily="34" charset="0"/>
                  <a:cs typeface="Calibri" pitchFamily="34" charset="0"/>
                </a:rPr>
                <a:t>1</a:t>
              </a:r>
            </a:p>
          </p:txBody>
        </p:sp>
        <p:sp>
          <p:nvSpPr>
            <p:cNvPr id="19" name="Rectangle 28"/>
            <p:cNvSpPr>
              <a:spLocks noChangeArrowheads="1"/>
            </p:cNvSpPr>
            <p:nvPr/>
          </p:nvSpPr>
          <p:spPr bwMode="auto">
            <a:xfrm>
              <a:off x="2486114" y="3186300"/>
              <a:ext cx="904920" cy="771525"/>
            </a:xfrm>
            <a:prstGeom prst="rect">
              <a:avLst/>
            </a:prstGeom>
            <a:solidFill>
              <a:schemeClr val="bg1"/>
            </a:solidFill>
            <a:ln w="9525">
              <a:solidFill>
                <a:schemeClr val="tx1"/>
              </a:solidFill>
              <a:miter lim="800000"/>
              <a:headEnd/>
              <a:tailEnd/>
            </a:ln>
          </p:spPr>
          <p:txBody>
            <a:bodyPr wrap="none" anchor="ctr"/>
            <a:lstStyle/>
            <a:p>
              <a:pPr algn="ctr"/>
              <a:r>
                <a:rPr lang="en-US" sz="2400">
                  <a:effectLst/>
                  <a:latin typeface="Calibri" pitchFamily="34" charset="0"/>
                  <a:cs typeface="Calibri" pitchFamily="34" charset="0"/>
                </a:rPr>
                <a:t>2</a:t>
              </a:r>
            </a:p>
          </p:txBody>
        </p:sp>
        <p:sp>
          <p:nvSpPr>
            <p:cNvPr id="20" name="Rectangle 29"/>
            <p:cNvSpPr>
              <a:spLocks noChangeArrowheads="1"/>
            </p:cNvSpPr>
            <p:nvPr/>
          </p:nvSpPr>
          <p:spPr bwMode="auto">
            <a:xfrm>
              <a:off x="2486114" y="4110225"/>
              <a:ext cx="904920" cy="771525"/>
            </a:xfrm>
            <a:prstGeom prst="rect">
              <a:avLst/>
            </a:prstGeom>
            <a:solidFill>
              <a:schemeClr val="bg1"/>
            </a:solidFill>
            <a:ln w="9525">
              <a:solidFill>
                <a:schemeClr val="tx1"/>
              </a:solidFill>
              <a:miter lim="800000"/>
              <a:headEnd/>
              <a:tailEnd/>
            </a:ln>
          </p:spPr>
          <p:txBody>
            <a:bodyPr wrap="none" anchor="ctr"/>
            <a:lstStyle/>
            <a:p>
              <a:pPr algn="ctr"/>
              <a:r>
                <a:rPr lang="en-US" sz="2400">
                  <a:effectLst/>
                  <a:latin typeface="Calibri" pitchFamily="34" charset="0"/>
                  <a:cs typeface="Calibri" pitchFamily="34" charset="0"/>
                </a:rPr>
                <a:t>3</a:t>
              </a:r>
            </a:p>
          </p:txBody>
        </p:sp>
      </p:grpSp>
      <p:cxnSp>
        <p:nvCxnSpPr>
          <p:cNvPr id="21" name="Curved Connector 20"/>
          <p:cNvCxnSpPr>
            <a:stCxn id="12" idx="3"/>
            <a:endCxn id="13" idx="3"/>
          </p:cNvCxnSpPr>
          <p:nvPr/>
        </p:nvCxnSpPr>
        <p:spPr bwMode="auto">
          <a:xfrm>
            <a:off x="4260993" y="2782201"/>
            <a:ext cx="12700" cy="657811"/>
          </a:xfrm>
          <a:prstGeom prst="curvedConnector3">
            <a:avLst>
              <a:gd name="adj1" fmla="val 3620693"/>
            </a:avLst>
          </a:prstGeom>
          <a:solidFill>
            <a:schemeClr val="accent1"/>
          </a:solidFill>
          <a:ln w="38100" cap="flat" cmpd="sng" algn="ctr">
            <a:solidFill>
              <a:srgbClr val="92D050"/>
            </a:solidFill>
            <a:prstDash val="solid"/>
            <a:round/>
            <a:headEnd type="triangle" w="med" len="med"/>
            <a:tailEnd type="triangle" w="med" len="med"/>
          </a:ln>
          <a:effectLst/>
        </p:spPr>
      </p:cxnSp>
      <p:sp>
        <p:nvSpPr>
          <p:cNvPr id="22" name="TextBox 21"/>
          <p:cNvSpPr txBox="1"/>
          <p:nvPr/>
        </p:nvSpPr>
        <p:spPr>
          <a:xfrm>
            <a:off x="441146" y="1783887"/>
            <a:ext cx="1758864" cy="461665"/>
          </a:xfrm>
          <a:prstGeom prst="rect">
            <a:avLst/>
          </a:prstGeom>
          <a:noFill/>
        </p:spPr>
        <p:txBody>
          <a:bodyPr wrap="square">
            <a:spAutoFit/>
          </a:bodyPr>
          <a:lstStyle/>
          <a:p>
            <a:pPr algn="ctr">
              <a:defRPr/>
            </a:pPr>
            <a:r>
              <a:rPr lang="en-US" sz="2400" dirty="0" smtClean="0">
                <a:solidFill>
                  <a:srgbClr val="FF0000"/>
                </a:solidFill>
                <a:latin typeface="Helvetica" pitchFamily="34" charset="0"/>
                <a:ea typeface="ＭＳ Ｐゴシック" pitchFamily="34" charset="-128"/>
              </a:rPr>
              <a:t>Slow, avoid</a:t>
            </a:r>
            <a:endParaRPr lang="en-US" sz="2400" dirty="0">
              <a:solidFill>
                <a:srgbClr val="FF0000"/>
              </a:solidFill>
              <a:latin typeface="Helvetica" pitchFamily="34" charset="0"/>
              <a:ea typeface="ＭＳ Ｐゴシック" pitchFamily="34" charset="-128"/>
            </a:endParaRPr>
          </a:p>
        </p:txBody>
      </p:sp>
      <p:cxnSp>
        <p:nvCxnSpPr>
          <p:cNvPr id="23" name="Curved Connector 22"/>
          <p:cNvCxnSpPr>
            <a:stCxn id="16" idx="0"/>
            <a:endCxn id="8" idx="0"/>
          </p:cNvCxnSpPr>
          <p:nvPr/>
        </p:nvCxnSpPr>
        <p:spPr bwMode="auto">
          <a:xfrm rot="5400000" flipH="1" flipV="1">
            <a:off x="2542250" y="1849810"/>
            <a:ext cx="12700" cy="1098465"/>
          </a:xfrm>
          <a:prstGeom prst="curvedConnector3">
            <a:avLst>
              <a:gd name="adj1" fmla="val 2793102"/>
            </a:avLst>
          </a:prstGeom>
          <a:solidFill>
            <a:schemeClr val="accent1"/>
          </a:solidFill>
          <a:ln w="38100" cap="flat" cmpd="sng" algn="ctr">
            <a:solidFill>
              <a:srgbClr val="FF0000"/>
            </a:solidFill>
            <a:prstDash val="solid"/>
            <a:round/>
            <a:headEnd type="triangle" w="med" len="med"/>
            <a:tailEnd type="triangle" w="med" len="med"/>
          </a:ln>
          <a:effectLst/>
        </p:spPr>
      </p:cxnSp>
      <p:sp>
        <p:nvSpPr>
          <p:cNvPr id="24" name="TextBox 23"/>
          <p:cNvSpPr txBox="1"/>
          <p:nvPr/>
        </p:nvSpPr>
        <p:spPr>
          <a:xfrm>
            <a:off x="4696227" y="2687702"/>
            <a:ext cx="945929" cy="830997"/>
          </a:xfrm>
          <a:prstGeom prst="rect">
            <a:avLst/>
          </a:prstGeom>
          <a:noFill/>
        </p:spPr>
        <p:txBody>
          <a:bodyPr wrap="square">
            <a:spAutoFit/>
          </a:bodyPr>
          <a:lstStyle/>
          <a:p>
            <a:pPr algn="ctr">
              <a:defRPr/>
            </a:pPr>
            <a:r>
              <a:rPr lang="en-US" sz="2400" dirty="0" smtClean="0">
                <a:solidFill>
                  <a:srgbClr val="00B050"/>
                </a:solidFill>
                <a:latin typeface="Helvetica" pitchFamily="34" charset="0"/>
                <a:ea typeface="ＭＳ Ｐゴシック" pitchFamily="34" charset="-128"/>
              </a:rPr>
              <a:t>Fast, allow</a:t>
            </a:r>
            <a:endParaRPr lang="en-US" sz="2400" dirty="0">
              <a:solidFill>
                <a:srgbClr val="00B050"/>
              </a:solidFill>
              <a:latin typeface="Helvetica" pitchFamily="34" charset="0"/>
              <a:ea typeface="ＭＳ Ｐゴシック" pitchFamily="34" charset="-128"/>
            </a:endParaRPr>
          </a:p>
        </p:txBody>
      </p:sp>
      <p:grpSp>
        <p:nvGrpSpPr>
          <p:cNvPr id="25" name="Group 24"/>
          <p:cNvGrpSpPr/>
          <p:nvPr/>
        </p:nvGrpSpPr>
        <p:grpSpPr>
          <a:xfrm>
            <a:off x="5641689" y="2194646"/>
            <a:ext cx="3188800" cy="3149125"/>
            <a:chOff x="5052520" y="1903902"/>
            <a:chExt cx="3188800" cy="4274038"/>
          </a:xfrm>
        </p:grpSpPr>
        <p:sp>
          <p:nvSpPr>
            <p:cNvPr id="26" name="Rectangle 25"/>
            <p:cNvSpPr/>
            <p:nvPr/>
          </p:nvSpPr>
          <p:spPr bwMode="auto">
            <a:xfrm>
              <a:off x="5956300" y="1903902"/>
              <a:ext cx="1610519" cy="609600"/>
            </a:xfrm>
            <a:prstGeom prst="rect">
              <a:avLst/>
            </a:prstGeom>
            <a:noFill/>
            <a:ln w="25400" cap="flat" cmpd="sng" algn="ctr">
              <a:solidFill>
                <a:sysClr val="windowText" lastClr="000000"/>
              </a:solidFill>
              <a:prstDash val="solid"/>
            </a:ln>
            <a:effectLst/>
          </p:spPr>
          <p:txBody>
            <a:bodyPr anchor="ctr"/>
            <a:lstStyle/>
            <a:p>
              <a:pPr algn="ctr" eaLnBrk="1" fontAlgn="auto" hangingPunct="1">
                <a:spcBef>
                  <a:spcPts val="0"/>
                </a:spcBef>
                <a:spcAft>
                  <a:spcPts val="0"/>
                </a:spcAft>
                <a:defRPr/>
              </a:pPr>
              <a:r>
                <a:rPr lang="en-US" sz="2000" kern="0" dirty="0">
                  <a:solidFill>
                    <a:sysClr val="windowText" lastClr="000000"/>
                  </a:solidFill>
                  <a:effectLst/>
                  <a:latin typeface="Calibri"/>
                  <a:ea typeface="+mn-ea"/>
                </a:rPr>
                <a:t>0, 1, 2, 3, 4, </a:t>
              </a:r>
              <a:r>
                <a:rPr lang="en-US" sz="2000" kern="0" dirty="0" smtClean="0">
                  <a:solidFill>
                    <a:sysClr val="windowText" lastClr="000000"/>
                  </a:solidFill>
                  <a:effectLst/>
                  <a:latin typeface="Calibri"/>
                  <a:ea typeface="+mn-ea"/>
                </a:rPr>
                <a:t>5</a:t>
              </a:r>
              <a:endParaRPr lang="en-US" sz="2000" kern="0" dirty="0">
                <a:solidFill>
                  <a:sysClr val="windowText" lastClr="000000"/>
                </a:solidFill>
                <a:effectLst/>
                <a:latin typeface="Calibri"/>
                <a:ea typeface="+mn-ea"/>
              </a:endParaRPr>
            </a:p>
          </p:txBody>
        </p:sp>
        <p:cxnSp>
          <p:nvCxnSpPr>
            <p:cNvPr id="27" name="Straight Arrow Connector 35"/>
            <p:cNvCxnSpPr>
              <a:cxnSpLocks noChangeShapeType="1"/>
              <a:stCxn id="26" idx="2"/>
              <a:endCxn id="42" idx="0"/>
            </p:cNvCxnSpPr>
            <p:nvPr/>
          </p:nvCxnSpPr>
          <p:spPr bwMode="auto">
            <a:xfrm flipH="1">
              <a:off x="5895117" y="2513502"/>
              <a:ext cx="866443" cy="612775"/>
            </a:xfrm>
            <a:prstGeom prst="straightConnector1">
              <a:avLst/>
            </a:prstGeom>
            <a:noFill/>
            <a:ln w="19050" algn="ctr">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28" name="Group 27"/>
            <p:cNvGrpSpPr/>
            <p:nvPr/>
          </p:nvGrpSpPr>
          <p:grpSpPr>
            <a:xfrm>
              <a:off x="5052520" y="3126277"/>
              <a:ext cx="1481139" cy="3042627"/>
              <a:chOff x="4974370" y="3126277"/>
              <a:chExt cx="1481139" cy="3042627"/>
            </a:xfrm>
          </p:grpSpPr>
          <p:cxnSp>
            <p:nvCxnSpPr>
              <p:cNvPr id="40" name="Straight Arrow Connector 38"/>
              <p:cNvCxnSpPr>
                <a:cxnSpLocks noChangeShapeType="1"/>
                <a:stCxn id="42" idx="2"/>
                <a:endCxn id="43" idx="0"/>
              </p:cNvCxnSpPr>
              <p:nvPr/>
            </p:nvCxnSpPr>
            <p:spPr bwMode="auto">
              <a:xfrm flipH="1">
                <a:off x="5474494" y="3735877"/>
                <a:ext cx="342473" cy="615950"/>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41" name="Straight Arrow Connector 39"/>
              <p:cNvCxnSpPr>
                <a:cxnSpLocks noChangeShapeType="1"/>
                <a:stCxn id="42" idx="2"/>
                <a:endCxn id="44" idx="0"/>
              </p:cNvCxnSpPr>
              <p:nvPr/>
            </p:nvCxnSpPr>
            <p:spPr bwMode="auto">
              <a:xfrm>
                <a:off x="5816967" y="3735877"/>
                <a:ext cx="431007" cy="615950"/>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sp>
            <p:nvSpPr>
              <p:cNvPr id="42" name="Rectangle 41"/>
              <p:cNvSpPr/>
              <p:nvPr/>
            </p:nvSpPr>
            <p:spPr bwMode="auto">
              <a:xfrm>
                <a:off x="5381625" y="3126277"/>
                <a:ext cx="870683" cy="609600"/>
              </a:xfrm>
              <a:prstGeom prst="rect">
                <a:avLst/>
              </a:prstGeom>
              <a:noFill/>
              <a:ln w="25400" cap="flat" cmpd="sng" algn="ctr">
                <a:solidFill>
                  <a:sysClr val="windowText" lastClr="000000"/>
                </a:solidFill>
                <a:prstDash val="solid"/>
              </a:ln>
              <a:effectLst/>
            </p:spPr>
            <p:txBody>
              <a:bodyPr anchor="ctr"/>
              <a:lstStyle/>
              <a:p>
                <a:pPr algn="ctr" eaLnBrk="1" fontAlgn="auto" hangingPunct="1">
                  <a:spcBef>
                    <a:spcPts val="0"/>
                  </a:spcBef>
                  <a:spcAft>
                    <a:spcPts val="0"/>
                  </a:spcAft>
                  <a:defRPr/>
                </a:pPr>
                <a:r>
                  <a:rPr lang="en-US" sz="2000" kern="0" dirty="0">
                    <a:solidFill>
                      <a:sysClr val="windowText" lastClr="000000"/>
                    </a:solidFill>
                    <a:effectLst/>
                    <a:latin typeface="Calibri"/>
                    <a:ea typeface="+mn-ea"/>
                  </a:rPr>
                  <a:t>0, 1, </a:t>
                </a:r>
                <a:r>
                  <a:rPr lang="en-US" sz="2000" kern="0" dirty="0" smtClean="0">
                    <a:solidFill>
                      <a:sysClr val="windowText" lastClr="000000"/>
                    </a:solidFill>
                    <a:effectLst/>
                    <a:latin typeface="Calibri"/>
                    <a:ea typeface="+mn-ea"/>
                  </a:rPr>
                  <a:t>2</a:t>
                </a:r>
                <a:endParaRPr lang="en-US" sz="2000" kern="0" dirty="0">
                  <a:solidFill>
                    <a:sysClr val="windowText" lastClr="000000"/>
                  </a:solidFill>
                  <a:effectLst/>
                  <a:latin typeface="Calibri"/>
                  <a:ea typeface="+mn-ea"/>
                </a:endParaRPr>
              </a:p>
            </p:txBody>
          </p:sp>
          <p:sp>
            <p:nvSpPr>
              <p:cNvPr id="43" name="Rectangle 42"/>
              <p:cNvSpPr/>
              <p:nvPr/>
            </p:nvSpPr>
            <p:spPr bwMode="auto">
              <a:xfrm>
                <a:off x="5102225" y="4351827"/>
                <a:ext cx="744539" cy="609600"/>
              </a:xfrm>
              <a:prstGeom prst="rect">
                <a:avLst/>
              </a:prstGeom>
              <a:noFill/>
              <a:ln w="25400" cap="flat" cmpd="sng" algn="ctr">
                <a:solidFill>
                  <a:sysClr val="windowText" lastClr="000000"/>
                </a:solidFill>
                <a:prstDash val="solid"/>
              </a:ln>
              <a:effectLst/>
            </p:spPr>
            <p:txBody>
              <a:bodyPr anchor="ctr"/>
              <a:lstStyle/>
              <a:p>
                <a:pPr algn="ctr" eaLnBrk="1" fontAlgn="auto" hangingPunct="1">
                  <a:spcBef>
                    <a:spcPts val="0"/>
                  </a:spcBef>
                  <a:spcAft>
                    <a:spcPts val="0"/>
                  </a:spcAft>
                  <a:defRPr/>
                </a:pPr>
                <a:r>
                  <a:rPr lang="en-US" sz="2000" kern="0" dirty="0">
                    <a:solidFill>
                      <a:sysClr val="windowText" lastClr="000000"/>
                    </a:solidFill>
                    <a:effectLst/>
                    <a:latin typeface="Calibri"/>
                    <a:ea typeface="+mn-ea"/>
                  </a:rPr>
                  <a:t>0, 1</a:t>
                </a:r>
              </a:p>
            </p:txBody>
          </p:sp>
          <p:sp>
            <p:nvSpPr>
              <p:cNvPr id="44" name="Rectangle 43"/>
              <p:cNvSpPr/>
              <p:nvPr/>
            </p:nvSpPr>
            <p:spPr bwMode="auto">
              <a:xfrm>
                <a:off x="6040439" y="4351827"/>
                <a:ext cx="415070" cy="609600"/>
              </a:xfrm>
              <a:prstGeom prst="rect">
                <a:avLst/>
              </a:prstGeom>
              <a:noFill/>
              <a:ln w="25400" cap="flat" cmpd="sng" algn="ctr">
                <a:solidFill>
                  <a:sysClr val="windowText" lastClr="000000"/>
                </a:solidFill>
                <a:prstDash val="solid"/>
              </a:ln>
              <a:effectLst/>
            </p:spPr>
            <p:txBody>
              <a:bodyPr anchor="ctr"/>
              <a:lstStyle/>
              <a:p>
                <a:pPr algn="ctr" eaLnBrk="1" fontAlgn="auto" hangingPunct="1">
                  <a:spcBef>
                    <a:spcPts val="0"/>
                  </a:spcBef>
                  <a:spcAft>
                    <a:spcPts val="0"/>
                  </a:spcAft>
                  <a:defRPr/>
                </a:pPr>
                <a:r>
                  <a:rPr lang="en-US" sz="2000" kern="0" dirty="0" smtClean="0">
                    <a:solidFill>
                      <a:sysClr val="windowText" lastClr="000000"/>
                    </a:solidFill>
                    <a:effectLst/>
                    <a:latin typeface="Calibri"/>
                    <a:ea typeface="+mn-ea"/>
                  </a:rPr>
                  <a:t>2</a:t>
                </a:r>
                <a:endParaRPr lang="en-US" sz="2000" kern="0" dirty="0">
                  <a:solidFill>
                    <a:sysClr val="windowText" lastClr="000000"/>
                  </a:solidFill>
                  <a:effectLst/>
                  <a:latin typeface="Calibri"/>
                  <a:ea typeface="+mn-ea"/>
                </a:endParaRPr>
              </a:p>
            </p:txBody>
          </p:sp>
          <p:sp>
            <p:nvSpPr>
              <p:cNvPr id="45" name="Rectangle 44"/>
              <p:cNvSpPr/>
              <p:nvPr/>
            </p:nvSpPr>
            <p:spPr bwMode="auto">
              <a:xfrm>
                <a:off x="4974370" y="5559304"/>
                <a:ext cx="415070" cy="609600"/>
              </a:xfrm>
              <a:prstGeom prst="rect">
                <a:avLst/>
              </a:prstGeom>
              <a:noFill/>
              <a:ln w="25400" cap="flat" cmpd="sng" algn="ctr">
                <a:solidFill>
                  <a:sysClr val="windowText" lastClr="000000"/>
                </a:solidFill>
                <a:prstDash val="solid"/>
              </a:ln>
              <a:effectLst/>
            </p:spPr>
            <p:txBody>
              <a:bodyPr anchor="ctr"/>
              <a:lstStyle/>
              <a:p>
                <a:pPr algn="ctr" eaLnBrk="1" fontAlgn="auto" hangingPunct="1">
                  <a:spcBef>
                    <a:spcPts val="0"/>
                  </a:spcBef>
                  <a:spcAft>
                    <a:spcPts val="0"/>
                  </a:spcAft>
                  <a:defRPr/>
                </a:pPr>
                <a:r>
                  <a:rPr lang="en-US" sz="2000" kern="0" dirty="0" smtClean="0">
                    <a:solidFill>
                      <a:sysClr val="windowText" lastClr="000000"/>
                    </a:solidFill>
                    <a:effectLst/>
                    <a:latin typeface="Calibri"/>
                    <a:ea typeface="+mn-ea"/>
                  </a:rPr>
                  <a:t>0</a:t>
                </a:r>
                <a:endParaRPr lang="en-US" sz="2000" kern="0" dirty="0">
                  <a:solidFill>
                    <a:sysClr val="windowText" lastClr="000000"/>
                  </a:solidFill>
                  <a:effectLst/>
                  <a:latin typeface="Calibri"/>
                  <a:ea typeface="+mn-ea"/>
                </a:endParaRPr>
              </a:p>
            </p:txBody>
          </p:sp>
          <p:sp>
            <p:nvSpPr>
              <p:cNvPr id="46" name="Rectangle 45"/>
              <p:cNvSpPr/>
              <p:nvPr/>
            </p:nvSpPr>
            <p:spPr bwMode="auto">
              <a:xfrm>
                <a:off x="5564410" y="5555404"/>
                <a:ext cx="415070" cy="609600"/>
              </a:xfrm>
              <a:prstGeom prst="rect">
                <a:avLst/>
              </a:prstGeom>
              <a:noFill/>
              <a:ln w="25400" cap="flat" cmpd="sng" algn="ctr">
                <a:solidFill>
                  <a:sysClr val="windowText" lastClr="000000"/>
                </a:solidFill>
                <a:prstDash val="solid"/>
              </a:ln>
              <a:effectLst/>
            </p:spPr>
            <p:txBody>
              <a:bodyPr anchor="ctr"/>
              <a:lstStyle/>
              <a:p>
                <a:pPr algn="ctr" eaLnBrk="1" fontAlgn="auto" hangingPunct="1">
                  <a:spcBef>
                    <a:spcPts val="0"/>
                  </a:spcBef>
                  <a:spcAft>
                    <a:spcPts val="0"/>
                  </a:spcAft>
                  <a:defRPr/>
                </a:pPr>
                <a:r>
                  <a:rPr lang="en-US" sz="2000" kern="0" dirty="0" smtClean="0">
                    <a:solidFill>
                      <a:sysClr val="windowText" lastClr="000000"/>
                    </a:solidFill>
                    <a:effectLst/>
                    <a:latin typeface="Calibri"/>
                    <a:ea typeface="+mn-ea"/>
                  </a:rPr>
                  <a:t>1</a:t>
                </a:r>
                <a:endParaRPr lang="en-US" sz="2000" kern="0" dirty="0">
                  <a:solidFill>
                    <a:sysClr val="windowText" lastClr="000000"/>
                  </a:solidFill>
                  <a:effectLst/>
                  <a:latin typeface="Calibri"/>
                  <a:ea typeface="+mn-ea"/>
                </a:endParaRPr>
              </a:p>
            </p:txBody>
          </p:sp>
          <p:cxnSp>
            <p:nvCxnSpPr>
              <p:cNvPr id="47" name="Straight Arrow Connector 46"/>
              <p:cNvCxnSpPr>
                <a:cxnSpLocks noChangeShapeType="1"/>
                <a:stCxn id="43" idx="2"/>
                <a:endCxn id="45" idx="0"/>
              </p:cNvCxnSpPr>
              <p:nvPr/>
            </p:nvCxnSpPr>
            <p:spPr bwMode="auto">
              <a:xfrm flipH="1">
                <a:off x="5181905" y="4961427"/>
                <a:ext cx="292590" cy="597877"/>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48" name="Straight Arrow Connector 38"/>
              <p:cNvCxnSpPr>
                <a:cxnSpLocks noChangeShapeType="1"/>
                <a:stCxn id="43" idx="2"/>
                <a:endCxn id="46" idx="0"/>
              </p:cNvCxnSpPr>
              <p:nvPr/>
            </p:nvCxnSpPr>
            <p:spPr bwMode="auto">
              <a:xfrm>
                <a:off x="5474495" y="4961427"/>
                <a:ext cx="297450" cy="593977"/>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grpSp>
        <p:grpSp>
          <p:nvGrpSpPr>
            <p:cNvPr id="29" name="Group 28"/>
            <p:cNvGrpSpPr/>
            <p:nvPr/>
          </p:nvGrpSpPr>
          <p:grpSpPr>
            <a:xfrm>
              <a:off x="6760181" y="3135313"/>
              <a:ext cx="1481139" cy="3042627"/>
              <a:chOff x="4974370" y="3126277"/>
              <a:chExt cx="1481139" cy="3042627"/>
            </a:xfrm>
          </p:grpSpPr>
          <p:cxnSp>
            <p:nvCxnSpPr>
              <p:cNvPr id="31" name="Straight Arrow Connector 38"/>
              <p:cNvCxnSpPr>
                <a:cxnSpLocks noChangeShapeType="1"/>
                <a:stCxn id="33" idx="2"/>
                <a:endCxn id="34" idx="0"/>
              </p:cNvCxnSpPr>
              <p:nvPr/>
            </p:nvCxnSpPr>
            <p:spPr bwMode="auto">
              <a:xfrm flipH="1">
                <a:off x="5474494" y="3735877"/>
                <a:ext cx="342473" cy="615950"/>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32" name="Straight Arrow Connector 39"/>
              <p:cNvCxnSpPr>
                <a:cxnSpLocks noChangeShapeType="1"/>
                <a:stCxn id="33" idx="2"/>
                <a:endCxn id="35" idx="0"/>
              </p:cNvCxnSpPr>
              <p:nvPr/>
            </p:nvCxnSpPr>
            <p:spPr bwMode="auto">
              <a:xfrm>
                <a:off x="5816967" y="3735877"/>
                <a:ext cx="431007" cy="615950"/>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sp>
            <p:nvSpPr>
              <p:cNvPr id="33" name="Rectangle 32"/>
              <p:cNvSpPr/>
              <p:nvPr/>
            </p:nvSpPr>
            <p:spPr bwMode="auto">
              <a:xfrm>
                <a:off x="5381625" y="3126277"/>
                <a:ext cx="870683" cy="609600"/>
              </a:xfrm>
              <a:prstGeom prst="rect">
                <a:avLst/>
              </a:prstGeom>
              <a:noFill/>
              <a:ln w="25400" cap="flat" cmpd="sng" algn="ctr">
                <a:solidFill>
                  <a:sysClr val="windowText" lastClr="000000"/>
                </a:solidFill>
                <a:prstDash val="solid"/>
              </a:ln>
              <a:effectLst/>
            </p:spPr>
            <p:txBody>
              <a:bodyPr anchor="ctr"/>
              <a:lstStyle/>
              <a:p>
                <a:pPr algn="ctr" eaLnBrk="1" fontAlgn="auto" hangingPunct="1">
                  <a:spcBef>
                    <a:spcPts val="0"/>
                  </a:spcBef>
                  <a:spcAft>
                    <a:spcPts val="0"/>
                  </a:spcAft>
                  <a:defRPr/>
                </a:pPr>
                <a:r>
                  <a:rPr lang="en-US" sz="2000" kern="0" dirty="0" smtClean="0">
                    <a:solidFill>
                      <a:sysClr val="windowText" lastClr="000000"/>
                    </a:solidFill>
                    <a:effectLst/>
                    <a:latin typeface="Calibri"/>
                    <a:ea typeface="+mn-ea"/>
                  </a:rPr>
                  <a:t>3, 4, 5</a:t>
                </a:r>
                <a:endParaRPr lang="en-US" sz="2000" kern="0" dirty="0">
                  <a:solidFill>
                    <a:sysClr val="windowText" lastClr="000000"/>
                  </a:solidFill>
                  <a:effectLst/>
                  <a:latin typeface="Calibri"/>
                  <a:ea typeface="+mn-ea"/>
                </a:endParaRPr>
              </a:p>
            </p:txBody>
          </p:sp>
          <p:sp>
            <p:nvSpPr>
              <p:cNvPr id="34" name="Rectangle 33"/>
              <p:cNvSpPr/>
              <p:nvPr/>
            </p:nvSpPr>
            <p:spPr bwMode="auto">
              <a:xfrm>
                <a:off x="5102225" y="4351827"/>
                <a:ext cx="744539" cy="609600"/>
              </a:xfrm>
              <a:prstGeom prst="rect">
                <a:avLst/>
              </a:prstGeom>
              <a:noFill/>
              <a:ln w="25400" cap="flat" cmpd="sng" algn="ctr">
                <a:solidFill>
                  <a:sysClr val="windowText" lastClr="000000"/>
                </a:solidFill>
                <a:prstDash val="solid"/>
              </a:ln>
              <a:effectLst/>
            </p:spPr>
            <p:txBody>
              <a:bodyPr anchor="ctr"/>
              <a:lstStyle/>
              <a:p>
                <a:pPr algn="ctr" eaLnBrk="1" fontAlgn="auto" hangingPunct="1">
                  <a:spcBef>
                    <a:spcPts val="0"/>
                  </a:spcBef>
                  <a:spcAft>
                    <a:spcPts val="0"/>
                  </a:spcAft>
                  <a:defRPr/>
                </a:pPr>
                <a:r>
                  <a:rPr lang="en-US" sz="2000" kern="0" dirty="0" smtClean="0">
                    <a:solidFill>
                      <a:sysClr val="windowText" lastClr="000000"/>
                    </a:solidFill>
                    <a:effectLst/>
                    <a:latin typeface="Calibri"/>
                    <a:ea typeface="+mn-ea"/>
                  </a:rPr>
                  <a:t>3, 4</a:t>
                </a:r>
                <a:endParaRPr lang="en-US" sz="2000" kern="0" dirty="0">
                  <a:solidFill>
                    <a:sysClr val="windowText" lastClr="000000"/>
                  </a:solidFill>
                  <a:effectLst/>
                  <a:latin typeface="Calibri"/>
                  <a:ea typeface="+mn-ea"/>
                </a:endParaRPr>
              </a:p>
            </p:txBody>
          </p:sp>
          <p:sp>
            <p:nvSpPr>
              <p:cNvPr id="35" name="Rectangle 34"/>
              <p:cNvSpPr/>
              <p:nvPr/>
            </p:nvSpPr>
            <p:spPr bwMode="auto">
              <a:xfrm>
                <a:off x="6040439" y="4351827"/>
                <a:ext cx="415070" cy="609600"/>
              </a:xfrm>
              <a:prstGeom prst="rect">
                <a:avLst/>
              </a:prstGeom>
              <a:noFill/>
              <a:ln w="25400" cap="flat" cmpd="sng" algn="ctr">
                <a:solidFill>
                  <a:sysClr val="windowText" lastClr="000000"/>
                </a:solidFill>
                <a:prstDash val="solid"/>
              </a:ln>
              <a:effectLst/>
            </p:spPr>
            <p:txBody>
              <a:bodyPr anchor="ctr"/>
              <a:lstStyle/>
              <a:p>
                <a:pPr algn="ctr" eaLnBrk="1" fontAlgn="auto" hangingPunct="1">
                  <a:spcBef>
                    <a:spcPts val="0"/>
                  </a:spcBef>
                  <a:spcAft>
                    <a:spcPts val="0"/>
                  </a:spcAft>
                  <a:defRPr/>
                </a:pPr>
                <a:r>
                  <a:rPr lang="en-US" sz="2000" kern="0" dirty="0" smtClean="0">
                    <a:solidFill>
                      <a:sysClr val="windowText" lastClr="000000"/>
                    </a:solidFill>
                    <a:effectLst/>
                    <a:latin typeface="Calibri"/>
                    <a:ea typeface="+mn-ea"/>
                  </a:rPr>
                  <a:t>5</a:t>
                </a:r>
                <a:endParaRPr lang="en-US" sz="2000" kern="0" dirty="0">
                  <a:solidFill>
                    <a:sysClr val="windowText" lastClr="000000"/>
                  </a:solidFill>
                  <a:effectLst/>
                  <a:latin typeface="Calibri"/>
                  <a:ea typeface="+mn-ea"/>
                </a:endParaRPr>
              </a:p>
            </p:txBody>
          </p:sp>
          <p:sp>
            <p:nvSpPr>
              <p:cNvPr id="36" name="Rectangle 35"/>
              <p:cNvSpPr/>
              <p:nvPr/>
            </p:nvSpPr>
            <p:spPr bwMode="auto">
              <a:xfrm>
                <a:off x="4974370" y="5559304"/>
                <a:ext cx="415070" cy="609600"/>
              </a:xfrm>
              <a:prstGeom prst="rect">
                <a:avLst/>
              </a:prstGeom>
              <a:noFill/>
              <a:ln w="25400" cap="flat" cmpd="sng" algn="ctr">
                <a:solidFill>
                  <a:sysClr val="windowText" lastClr="000000"/>
                </a:solidFill>
                <a:prstDash val="solid"/>
              </a:ln>
              <a:effectLst/>
            </p:spPr>
            <p:txBody>
              <a:bodyPr anchor="ctr"/>
              <a:lstStyle/>
              <a:p>
                <a:pPr algn="ctr" eaLnBrk="1" fontAlgn="auto" hangingPunct="1">
                  <a:spcBef>
                    <a:spcPts val="0"/>
                  </a:spcBef>
                  <a:spcAft>
                    <a:spcPts val="0"/>
                  </a:spcAft>
                  <a:defRPr/>
                </a:pPr>
                <a:r>
                  <a:rPr lang="en-US" sz="2000" kern="0" dirty="0" smtClean="0">
                    <a:solidFill>
                      <a:sysClr val="windowText" lastClr="000000"/>
                    </a:solidFill>
                    <a:effectLst/>
                    <a:latin typeface="Calibri"/>
                    <a:ea typeface="+mn-ea"/>
                  </a:rPr>
                  <a:t>3</a:t>
                </a:r>
                <a:endParaRPr lang="en-US" sz="2000" kern="0" dirty="0">
                  <a:solidFill>
                    <a:sysClr val="windowText" lastClr="000000"/>
                  </a:solidFill>
                  <a:effectLst/>
                  <a:latin typeface="Calibri"/>
                  <a:ea typeface="+mn-ea"/>
                </a:endParaRPr>
              </a:p>
            </p:txBody>
          </p:sp>
          <p:sp>
            <p:nvSpPr>
              <p:cNvPr id="37" name="Rectangle 36"/>
              <p:cNvSpPr/>
              <p:nvPr/>
            </p:nvSpPr>
            <p:spPr bwMode="auto">
              <a:xfrm>
                <a:off x="5564410" y="5555404"/>
                <a:ext cx="415070" cy="609600"/>
              </a:xfrm>
              <a:prstGeom prst="rect">
                <a:avLst/>
              </a:prstGeom>
              <a:noFill/>
              <a:ln w="25400" cap="flat" cmpd="sng" algn="ctr">
                <a:solidFill>
                  <a:sysClr val="windowText" lastClr="000000"/>
                </a:solidFill>
                <a:prstDash val="solid"/>
              </a:ln>
              <a:effectLst/>
            </p:spPr>
            <p:txBody>
              <a:bodyPr anchor="ctr"/>
              <a:lstStyle/>
              <a:p>
                <a:pPr algn="ctr" eaLnBrk="1" fontAlgn="auto" hangingPunct="1">
                  <a:spcBef>
                    <a:spcPts val="0"/>
                  </a:spcBef>
                  <a:spcAft>
                    <a:spcPts val="0"/>
                  </a:spcAft>
                  <a:defRPr/>
                </a:pPr>
                <a:r>
                  <a:rPr lang="en-US" sz="2000" kern="0" dirty="0" smtClean="0">
                    <a:solidFill>
                      <a:sysClr val="windowText" lastClr="000000"/>
                    </a:solidFill>
                    <a:effectLst/>
                    <a:latin typeface="Calibri"/>
                    <a:ea typeface="+mn-ea"/>
                  </a:rPr>
                  <a:t>4</a:t>
                </a:r>
                <a:endParaRPr lang="en-US" sz="2000" kern="0" dirty="0">
                  <a:solidFill>
                    <a:sysClr val="windowText" lastClr="000000"/>
                  </a:solidFill>
                  <a:effectLst/>
                  <a:latin typeface="Calibri"/>
                  <a:ea typeface="+mn-ea"/>
                </a:endParaRPr>
              </a:p>
            </p:txBody>
          </p:sp>
          <p:cxnSp>
            <p:nvCxnSpPr>
              <p:cNvPr id="38" name="Straight Arrow Connector 37"/>
              <p:cNvCxnSpPr>
                <a:cxnSpLocks noChangeShapeType="1"/>
                <a:stCxn id="34" idx="2"/>
                <a:endCxn id="36" idx="0"/>
              </p:cNvCxnSpPr>
              <p:nvPr/>
            </p:nvCxnSpPr>
            <p:spPr bwMode="auto">
              <a:xfrm flipH="1">
                <a:off x="5181905" y="4961427"/>
                <a:ext cx="292590" cy="597877"/>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39" name="Straight Arrow Connector 38"/>
              <p:cNvCxnSpPr>
                <a:cxnSpLocks noChangeShapeType="1"/>
                <a:stCxn id="34" idx="2"/>
                <a:endCxn id="37" idx="0"/>
              </p:cNvCxnSpPr>
              <p:nvPr/>
            </p:nvCxnSpPr>
            <p:spPr bwMode="auto">
              <a:xfrm>
                <a:off x="5474495" y="4961427"/>
                <a:ext cx="297450" cy="593977"/>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grpSp>
        <p:cxnSp>
          <p:nvCxnSpPr>
            <p:cNvPr id="30" name="Straight Arrow Connector 35"/>
            <p:cNvCxnSpPr>
              <a:cxnSpLocks noChangeShapeType="1"/>
              <a:stCxn id="26" idx="2"/>
              <a:endCxn id="33" idx="0"/>
            </p:cNvCxnSpPr>
            <p:nvPr/>
          </p:nvCxnSpPr>
          <p:spPr bwMode="auto">
            <a:xfrm>
              <a:off x="6761560" y="2513502"/>
              <a:ext cx="841218" cy="621811"/>
            </a:xfrm>
            <a:prstGeom prst="straightConnector1">
              <a:avLst/>
            </a:prstGeom>
            <a:noFill/>
            <a:ln w="19050" algn="ctr">
              <a:solidFill>
                <a:srgbClr val="000000"/>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4994870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Example: Merge Sort</a:t>
            </a:r>
          </a:p>
        </p:txBody>
      </p:sp>
      <p:sp>
        <p:nvSpPr>
          <p:cNvPr id="3" name="Content Placeholder 2"/>
          <p:cNvSpPr>
            <a:spLocks noGrp="1"/>
          </p:cNvSpPr>
          <p:nvPr>
            <p:ph idx="1"/>
          </p:nvPr>
        </p:nvSpPr>
        <p:spPr>
          <a:xfrm>
            <a:off x="609600" y="914400"/>
            <a:ext cx="8001000" cy="5092676"/>
          </a:xfrm>
        </p:spPr>
        <p:txBody>
          <a:bodyPr/>
          <a:lstStyle/>
          <a:p>
            <a:r>
              <a:rPr lang="en-US" dirty="0"/>
              <a:t>Task parallel</a:t>
            </a:r>
          </a:p>
          <a:p>
            <a:pPr marL="457200" lvl="1" indent="0">
              <a:buNone/>
            </a:pPr>
            <a:r>
              <a:rPr lang="en-US" b="1" dirty="0" err="1" smtClean="0">
                <a:solidFill>
                  <a:schemeClr val="accent3">
                    <a:lumMod val="75000"/>
                  </a:schemeClr>
                </a:solidFill>
                <a:latin typeface="Courier New" pitchFamily="49" charset="0"/>
                <a:cs typeface="Courier New" pitchFamily="49" charset="0"/>
              </a:rPr>
              <a:t>int</a:t>
            </a:r>
            <a:r>
              <a:rPr lang="en-US" b="1" dirty="0" smtClean="0">
                <a:latin typeface="Courier New" pitchFamily="49" charset="0"/>
                <a:cs typeface="Courier New" pitchFamily="49" charset="0"/>
              </a:rPr>
              <a:t>[] </a:t>
            </a:r>
            <a:r>
              <a:rPr lang="en-US" b="1" dirty="0" err="1">
                <a:solidFill>
                  <a:schemeClr val="accent6">
                    <a:lumMod val="75000"/>
                  </a:schemeClr>
                </a:solidFill>
                <a:latin typeface="Courier New" pitchFamily="49" charset="0"/>
                <a:cs typeface="Courier New" pitchFamily="49" charset="0"/>
              </a:rPr>
              <a:t>mergeSort</a:t>
            </a:r>
            <a:r>
              <a:rPr lang="en-US" b="1" dirty="0">
                <a:latin typeface="Courier New" pitchFamily="49" charset="0"/>
                <a:cs typeface="Courier New" pitchFamily="49" charset="0"/>
              </a:rPr>
              <a:t>(</a:t>
            </a:r>
            <a:r>
              <a:rPr lang="en-US" b="1" dirty="0" err="1" smtClean="0">
                <a:solidFill>
                  <a:schemeClr val="accent3">
                    <a:lumMod val="75000"/>
                  </a:schemeClr>
                </a:solidFill>
                <a:latin typeface="Courier New" pitchFamily="49" charset="0"/>
                <a:cs typeface="Courier New" pitchFamily="49" charset="0"/>
              </a:rPr>
              <a:t>int</a:t>
            </a:r>
            <a:r>
              <a:rPr lang="en-US" b="1" dirty="0" smtClean="0">
                <a:latin typeface="Courier New" pitchFamily="49" charset="0"/>
                <a:cs typeface="Courier New" pitchFamily="49" charset="0"/>
              </a:rPr>
              <a:t>[] </a:t>
            </a:r>
            <a:r>
              <a:rPr lang="en-US" b="1" dirty="0">
                <a:solidFill>
                  <a:srgbClr val="C00000"/>
                </a:solidFill>
                <a:latin typeface="Courier New" pitchFamily="49" charset="0"/>
                <a:cs typeface="Courier New" pitchFamily="49" charset="0"/>
              </a:rPr>
              <a:t>data</a:t>
            </a:r>
            <a:r>
              <a:rPr lang="en-US" b="1" dirty="0">
                <a:latin typeface="Courier New" pitchFamily="49" charset="0"/>
                <a:cs typeface="Courier New" pitchFamily="49" charset="0"/>
              </a:rPr>
              <a:t>) {</a:t>
            </a:r>
          </a:p>
          <a:p>
            <a:pPr marL="457200" lvl="1" indent="0">
              <a:buNone/>
            </a:pPr>
            <a:r>
              <a:rPr lang="en-US" b="1" dirty="0">
                <a:latin typeface="Courier New" pitchFamily="49" charset="0"/>
                <a:cs typeface="Courier New" pitchFamily="49" charset="0"/>
              </a:rPr>
              <a:t>  </a:t>
            </a:r>
            <a:r>
              <a:rPr lang="en-US" b="1" dirty="0" err="1">
                <a:solidFill>
                  <a:schemeClr val="accent3">
                    <a:lumMod val="75000"/>
                  </a:schemeClr>
                </a:solidFill>
                <a:latin typeface="Courier New" pitchFamily="49" charset="0"/>
                <a:cs typeface="Courier New" pitchFamily="49" charset="0"/>
              </a:rPr>
              <a:t>int</a:t>
            </a:r>
            <a:r>
              <a:rPr lang="en-US" b="1" dirty="0">
                <a:latin typeface="Courier New" pitchFamily="49" charset="0"/>
                <a:cs typeface="Courier New" pitchFamily="49" charset="0"/>
              </a:rPr>
              <a:t> </a:t>
            </a:r>
            <a:r>
              <a:rPr lang="en-US" b="1" dirty="0" err="1">
                <a:solidFill>
                  <a:srgbClr val="C00000"/>
                </a:solidFill>
                <a:latin typeface="Courier New" pitchFamily="49" charset="0"/>
                <a:cs typeface="Courier New" pitchFamily="49" charset="0"/>
              </a:rPr>
              <a:t>len</a:t>
            </a:r>
            <a:r>
              <a:rPr lang="en-US" b="1" dirty="0">
                <a:latin typeface="Courier New" pitchFamily="49" charset="0"/>
                <a:cs typeface="Courier New" pitchFamily="49" charset="0"/>
              </a:rPr>
              <a:t> = </a:t>
            </a:r>
            <a:r>
              <a:rPr lang="en-US" b="1" dirty="0" err="1">
                <a:latin typeface="Courier New" pitchFamily="49" charset="0"/>
                <a:cs typeface="Courier New" pitchFamily="49" charset="0"/>
              </a:rPr>
              <a:t>data.length</a:t>
            </a:r>
            <a:r>
              <a:rPr lang="en-US" b="1" dirty="0">
                <a:latin typeface="Courier New" pitchFamily="49" charset="0"/>
                <a:cs typeface="Courier New" pitchFamily="49" charset="0"/>
              </a:rPr>
              <a:t>;</a:t>
            </a:r>
          </a:p>
          <a:p>
            <a:pPr marL="457200" lvl="1" indent="0">
              <a:buNone/>
            </a:pPr>
            <a:r>
              <a:rPr lang="en-US" b="1" dirty="0">
                <a:latin typeface="Courier New" pitchFamily="49" charset="0"/>
                <a:cs typeface="Courier New" pitchFamily="49" charset="0"/>
              </a:rPr>
              <a:t>  </a:t>
            </a:r>
            <a:r>
              <a:rPr lang="en-US" b="1" dirty="0">
                <a:solidFill>
                  <a:srgbClr val="0070C0"/>
                </a:solidFill>
                <a:latin typeface="Courier New" pitchFamily="49" charset="0"/>
                <a:cs typeface="Courier New" pitchFamily="49" charset="0"/>
              </a:rPr>
              <a:t>if</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len</a:t>
            </a:r>
            <a:r>
              <a:rPr lang="en-US" b="1" dirty="0">
                <a:latin typeface="Courier New" pitchFamily="49" charset="0"/>
                <a:cs typeface="Courier New" pitchFamily="49" charset="0"/>
              </a:rPr>
              <a:t> &lt; threshold)</a:t>
            </a:r>
          </a:p>
          <a:p>
            <a:pPr marL="457200" lvl="1" indent="0">
              <a:buNone/>
            </a:pPr>
            <a:r>
              <a:rPr lang="en-US" b="1" dirty="0">
                <a:latin typeface="Courier New" pitchFamily="49" charset="0"/>
                <a:cs typeface="Courier New" pitchFamily="49" charset="0"/>
              </a:rPr>
              <a:t>    </a:t>
            </a:r>
            <a:r>
              <a:rPr lang="en-US" b="1" dirty="0">
                <a:solidFill>
                  <a:srgbClr val="0070C0"/>
                </a:solidFill>
                <a:latin typeface="Courier New" pitchFamily="49" charset="0"/>
                <a:cs typeface="Courier New" pitchFamily="49" charset="0"/>
              </a:rPr>
              <a:t>return</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sequentialSort</a:t>
            </a:r>
            <a:r>
              <a:rPr lang="en-US" b="1" dirty="0">
                <a:latin typeface="Courier New" pitchFamily="49" charset="0"/>
                <a:cs typeface="Courier New" pitchFamily="49" charset="0"/>
              </a:rPr>
              <a:t>(data);</a:t>
            </a:r>
          </a:p>
          <a:p>
            <a:pPr marL="457200" lvl="1" indent="0">
              <a:buNone/>
            </a:pPr>
            <a:r>
              <a:rPr lang="en-US" b="1" dirty="0">
                <a:latin typeface="Courier New" pitchFamily="49" charset="0"/>
                <a:cs typeface="Courier New" pitchFamily="49" charset="0"/>
              </a:rPr>
              <a:t>  d1 = </a:t>
            </a:r>
            <a:r>
              <a:rPr lang="en-US" b="1" dirty="0">
                <a:solidFill>
                  <a:srgbClr val="7030A0"/>
                </a:solidFill>
                <a:latin typeface="Courier New" pitchFamily="49" charset="0"/>
                <a:cs typeface="Courier New" pitchFamily="49" charset="0"/>
              </a:rPr>
              <a:t>fork </a:t>
            </a:r>
            <a:r>
              <a:rPr lang="en-US" b="1" dirty="0" err="1">
                <a:latin typeface="Courier New" pitchFamily="49" charset="0"/>
                <a:cs typeface="Courier New" pitchFamily="49" charset="0"/>
              </a:rPr>
              <a:t>mergeSort</a:t>
            </a:r>
            <a:r>
              <a:rPr lang="en-US" b="1" dirty="0">
                <a:latin typeface="Courier New" pitchFamily="49" charset="0"/>
                <a:cs typeface="Courier New" pitchFamily="49" charset="0"/>
              </a:rPr>
              <a:t>(data[0:len/2-1]);</a:t>
            </a:r>
          </a:p>
          <a:p>
            <a:pPr marL="457200" lvl="1" indent="0">
              <a:buNone/>
            </a:pPr>
            <a:r>
              <a:rPr lang="en-US" b="1" dirty="0">
                <a:latin typeface="Courier New" pitchFamily="49" charset="0"/>
                <a:cs typeface="Courier New" pitchFamily="49" charset="0"/>
              </a:rPr>
              <a:t>  d2 = </a:t>
            </a:r>
            <a:r>
              <a:rPr lang="en-US" b="1" dirty="0" err="1">
                <a:latin typeface="Courier New" pitchFamily="49" charset="0"/>
                <a:cs typeface="Courier New" pitchFamily="49" charset="0"/>
              </a:rPr>
              <a:t>mergeSort</a:t>
            </a:r>
            <a:r>
              <a:rPr lang="en-US" b="1" dirty="0">
                <a:latin typeface="Courier New" pitchFamily="49" charset="0"/>
                <a:cs typeface="Courier New" pitchFamily="49" charset="0"/>
              </a:rPr>
              <a:t>(data[</a:t>
            </a:r>
            <a:r>
              <a:rPr lang="en-US" b="1" dirty="0" err="1">
                <a:latin typeface="Courier New" pitchFamily="49" charset="0"/>
                <a:cs typeface="Courier New" pitchFamily="49" charset="0"/>
              </a:rPr>
              <a:t>len</a:t>
            </a:r>
            <a:r>
              <a:rPr lang="en-US" b="1" dirty="0">
                <a:latin typeface="Courier New" pitchFamily="49" charset="0"/>
                <a:cs typeface="Courier New" pitchFamily="49" charset="0"/>
              </a:rPr>
              <a:t>/2:len-1]);</a:t>
            </a:r>
          </a:p>
          <a:p>
            <a:pPr marL="457200" lvl="1" indent="0">
              <a:buNone/>
            </a:pPr>
            <a:r>
              <a:rPr lang="en-US" b="1" dirty="0">
                <a:latin typeface="Courier New" pitchFamily="49" charset="0"/>
                <a:cs typeface="Courier New" pitchFamily="49" charset="0"/>
              </a:rPr>
              <a:t>  </a:t>
            </a:r>
            <a:r>
              <a:rPr lang="en-US" b="1" dirty="0">
                <a:solidFill>
                  <a:srgbClr val="7030A0"/>
                </a:solidFill>
                <a:latin typeface="Courier New" pitchFamily="49" charset="0"/>
                <a:cs typeface="Courier New" pitchFamily="49" charset="0"/>
              </a:rPr>
              <a:t>join </a:t>
            </a:r>
            <a:r>
              <a:rPr lang="en-US" b="1" dirty="0">
                <a:latin typeface="Courier New" pitchFamily="49" charset="0"/>
                <a:cs typeface="Courier New" pitchFamily="49" charset="0"/>
              </a:rPr>
              <a:t>d1;</a:t>
            </a:r>
          </a:p>
          <a:p>
            <a:pPr marL="457200" lvl="1" indent="0">
              <a:buNone/>
            </a:pPr>
            <a:r>
              <a:rPr lang="en-US" b="1" dirty="0">
                <a:latin typeface="Courier New" pitchFamily="49" charset="0"/>
                <a:cs typeface="Courier New" pitchFamily="49" charset="0"/>
              </a:rPr>
              <a:t>  </a:t>
            </a:r>
            <a:r>
              <a:rPr lang="en-US" b="1" dirty="0">
                <a:solidFill>
                  <a:srgbClr val="0070C0"/>
                </a:solidFill>
                <a:latin typeface="Courier New" pitchFamily="49" charset="0"/>
                <a:cs typeface="Courier New" pitchFamily="49" charset="0"/>
              </a:rPr>
              <a:t>return</a:t>
            </a:r>
            <a:r>
              <a:rPr lang="en-US" b="1" dirty="0">
                <a:latin typeface="Courier New" pitchFamily="49" charset="0"/>
                <a:cs typeface="Courier New" pitchFamily="49" charset="0"/>
              </a:rPr>
              <a:t> merge(d1, d2);</a:t>
            </a:r>
          </a:p>
          <a:p>
            <a:pPr marL="457200" lvl="1" indent="0">
              <a:buNone/>
            </a:pPr>
            <a:r>
              <a:rPr lang="en-US" b="1" dirty="0">
                <a:latin typeface="Courier New" pitchFamily="49" charset="0"/>
                <a:cs typeface="Courier New" pitchFamily="49" charset="0"/>
              </a:rPr>
              <a:t>}</a:t>
            </a:r>
          </a:p>
          <a:p>
            <a:r>
              <a:rPr lang="en-US" dirty="0"/>
              <a:t>Cannot fork threads in SPMD</a:t>
            </a:r>
          </a:p>
          <a:p>
            <a:pPr lvl="1"/>
            <a:r>
              <a:rPr lang="en-US" dirty="0"/>
              <a:t>Must rewrite to execute over fixed set of </a:t>
            </a:r>
            <a:r>
              <a:rPr lang="en-US" dirty="0" smtClean="0"/>
              <a:t>threads</a:t>
            </a:r>
            <a:endParaRPr lang="en-US" dirty="0"/>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195</a:t>
            </a:fld>
            <a:endParaRPr lang="en-US">
              <a:solidFill>
                <a:prstClr val="black"/>
              </a:solidFill>
            </a:endParaRPr>
          </a:p>
        </p:txBody>
      </p:sp>
    </p:spTree>
    <p:extLst>
      <p:ext uri="{BB962C8B-B14F-4D97-AF65-F5344CB8AC3E}">
        <p14:creationId xmlns:p14="http://schemas.microsoft.com/office/powerpoint/2010/main" val="19368322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Example: Merge Sort</a:t>
            </a:r>
          </a:p>
        </p:txBody>
      </p:sp>
      <p:sp>
        <p:nvSpPr>
          <p:cNvPr id="3" name="Content Placeholder 2"/>
          <p:cNvSpPr>
            <a:spLocks noGrp="1"/>
          </p:cNvSpPr>
          <p:nvPr>
            <p:ph idx="1"/>
          </p:nvPr>
        </p:nvSpPr>
        <p:spPr>
          <a:xfrm>
            <a:off x="609600" y="914400"/>
            <a:ext cx="8001000" cy="5021888"/>
          </a:xfrm>
        </p:spPr>
        <p:txBody>
          <a:bodyPr/>
          <a:lstStyle/>
          <a:p>
            <a:r>
              <a:rPr lang="en-US" dirty="0"/>
              <a:t>SPMD</a:t>
            </a:r>
          </a:p>
          <a:p>
            <a:pPr marL="457200" lvl="1" indent="0">
              <a:buNone/>
            </a:pPr>
            <a:r>
              <a:rPr lang="en-US" sz="2000" b="1" dirty="0" err="1">
                <a:solidFill>
                  <a:schemeClr val="accent3">
                    <a:lumMod val="75000"/>
                  </a:schemeClr>
                </a:solidFill>
                <a:latin typeface="Courier New" pitchFamily="49" charset="0"/>
                <a:cs typeface="Courier New" pitchFamily="49" charset="0"/>
              </a:rPr>
              <a:t>int</a:t>
            </a:r>
            <a:r>
              <a:rPr lang="en-US" sz="2000" b="1" dirty="0">
                <a:latin typeface="Courier New" pitchFamily="49" charset="0"/>
                <a:cs typeface="Courier New" pitchFamily="49" charset="0"/>
              </a:rPr>
              <a:t>[] </a:t>
            </a:r>
            <a:r>
              <a:rPr lang="en-US" sz="2000" b="1" dirty="0" err="1">
                <a:solidFill>
                  <a:schemeClr val="accent6">
                    <a:lumMod val="75000"/>
                  </a:schemeClr>
                </a:solidFill>
                <a:latin typeface="Courier New" pitchFamily="49" charset="0"/>
                <a:cs typeface="Courier New" pitchFamily="49" charset="0"/>
              </a:rPr>
              <a:t>mergeSort</a:t>
            </a:r>
            <a:r>
              <a:rPr lang="en-US" sz="2000" b="1" dirty="0">
                <a:latin typeface="Courier New" pitchFamily="49" charset="0"/>
                <a:cs typeface="Courier New" pitchFamily="49" charset="0"/>
              </a:rPr>
              <a:t>(</a:t>
            </a:r>
            <a:r>
              <a:rPr lang="en-US" sz="2000" b="1" dirty="0" err="1">
                <a:solidFill>
                  <a:schemeClr val="accent3">
                    <a:lumMod val="75000"/>
                  </a:schemeClr>
                </a:solidFill>
                <a:latin typeface="Courier New" pitchFamily="49" charset="0"/>
                <a:cs typeface="Courier New" pitchFamily="49" charset="0"/>
              </a:rPr>
              <a:t>int</a:t>
            </a:r>
            <a:r>
              <a:rPr lang="en-US" sz="2000" b="1"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data</a:t>
            </a:r>
            <a:r>
              <a:rPr lang="en-US" sz="2000" b="1" dirty="0">
                <a:latin typeface="Courier New" pitchFamily="49" charset="0"/>
                <a:cs typeface="Courier New" pitchFamily="49" charset="0"/>
              </a:rPr>
              <a:t>, </a:t>
            </a:r>
            <a:r>
              <a:rPr lang="en-US" sz="2000" b="1" dirty="0" err="1">
                <a:solidFill>
                  <a:schemeClr val="accent3">
                    <a:lumMod val="75000"/>
                  </a:schemeClr>
                </a:solidFill>
                <a:latin typeface="Courier New" pitchFamily="49" charset="0"/>
                <a:cs typeface="Courier New" pitchFamily="49" charset="0"/>
              </a:rPr>
              <a:t>int</a:t>
            </a:r>
            <a:r>
              <a:rPr lang="en-US" sz="2000" b="1"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ids</a:t>
            </a:r>
            <a:r>
              <a:rPr lang="en-US" sz="2000" b="1" dirty="0">
                <a:latin typeface="Courier New" pitchFamily="49" charset="0"/>
                <a:cs typeface="Courier New" pitchFamily="49" charset="0"/>
              </a:rPr>
              <a:t>) {</a:t>
            </a:r>
          </a:p>
          <a:p>
            <a:pPr marL="457200" lvl="1" indent="0">
              <a:buNone/>
            </a:pPr>
            <a:r>
              <a:rPr lang="en-US" sz="2000" b="1" dirty="0">
                <a:latin typeface="Courier New" pitchFamily="49" charset="0"/>
                <a:cs typeface="Courier New" pitchFamily="49" charset="0"/>
              </a:rPr>
              <a:t>  </a:t>
            </a:r>
            <a:r>
              <a:rPr lang="en-US" sz="2000" b="1" dirty="0" err="1">
                <a:solidFill>
                  <a:schemeClr val="accent3">
                    <a:lumMod val="75000"/>
                  </a:schemeClr>
                </a:solidFill>
                <a:latin typeface="Courier New" pitchFamily="49" charset="0"/>
                <a:cs typeface="Courier New" pitchFamily="49" charset="0"/>
              </a:rPr>
              <a:t>int</a:t>
            </a:r>
            <a:r>
              <a:rPr lang="en-US" sz="2000" b="1" dirty="0">
                <a:latin typeface="Courier New" pitchFamily="49" charset="0"/>
                <a:cs typeface="Courier New" pitchFamily="49" charset="0"/>
              </a:rPr>
              <a:t> </a:t>
            </a:r>
            <a:r>
              <a:rPr lang="en-US" sz="2000" b="1" dirty="0" err="1">
                <a:solidFill>
                  <a:srgbClr val="C00000"/>
                </a:solidFill>
                <a:latin typeface="Courier New" pitchFamily="49" charset="0"/>
                <a:cs typeface="Courier New" pitchFamily="49" charset="0"/>
              </a:rPr>
              <a:t>len</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data.length</a:t>
            </a:r>
            <a:r>
              <a:rPr lang="en-US" sz="2000" b="1" dirty="0">
                <a:latin typeface="Courier New" pitchFamily="49" charset="0"/>
                <a:cs typeface="Courier New" pitchFamily="49" charset="0"/>
              </a:rPr>
              <a:t>;</a:t>
            </a:r>
          </a:p>
          <a:p>
            <a:pPr marL="457200" lvl="1" indent="0">
              <a:buNone/>
            </a:pPr>
            <a:r>
              <a:rPr lang="en-US" sz="2000" b="1" dirty="0">
                <a:latin typeface="Courier New" pitchFamily="49" charset="0"/>
                <a:cs typeface="Courier New" pitchFamily="49" charset="0"/>
              </a:rPr>
              <a:t>  </a:t>
            </a:r>
            <a:r>
              <a:rPr lang="en-US" sz="2000" b="1" dirty="0" err="1">
                <a:solidFill>
                  <a:schemeClr val="accent3">
                    <a:lumMod val="75000"/>
                  </a:schemeClr>
                </a:solidFill>
                <a:latin typeface="Courier New" pitchFamily="49" charset="0"/>
                <a:cs typeface="Courier New" pitchFamily="49" charset="0"/>
              </a:rPr>
              <a:t>int</a:t>
            </a:r>
            <a:r>
              <a:rPr lang="en-US" sz="2000" b="1" dirty="0">
                <a:solidFill>
                  <a:srgbClr val="0070C0"/>
                </a:solidFill>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threads</a:t>
            </a:r>
            <a:r>
              <a:rPr lang="en-US" sz="2000" b="1" dirty="0">
                <a:latin typeface="Courier New" pitchFamily="49" charset="0"/>
                <a:cs typeface="Courier New" pitchFamily="49" charset="0"/>
              </a:rPr>
              <a:t> = </a:t>
            </a:r>
            <a:r>
              <a:rPr lang="en-US" sz="2000" b="1" dirty="0" err="1">
                <a:latin typeface="Courier New" pitchFamily="49" charset="0"/>
                <a:cs typeface="Courier New" pitchFamily="49" charset="0"/>
              </a:rPr>
              <a:t>ids.length</a:t>
            </a:r>
            <a:r>
              <a:rPr lang="en-US" sz="2000" b="1" dirty="0">
                <a:latin typeface="Courier New" pitchFamily="49" charset="0"/>
                <a:cs typeface="Courier New" pitchFamily="49" charset="0"/>
              </a:rPr>
              <a:t>;</a:t>
            </a:r>
          </a:p>
          <a:p>
            <a:pPr marL="457200" lvl="1" indent="0">
              <a:buNone/>
            </a:pPr>
            <a:r>
              <a:rPr lang="en-US" sz="2000" b="1" dirty="0">
                <a:latin typeface="Courier New" pitchFamily="49" charset="0"/>
                <a:cs typeface="Courier New" pitchFamily="49" charset="0"/>
              </a:rPr>
              <a:t>  </a:t>
            </a:r>
            <a:r>
              <a:rPr lang="en-US" sz="2000" b="1" dirty="0">
                <a:solidFill>
                  <a:srgbClr val="0070C0"/>
                </a:solidFill>
                <a:latin typeface="Courier New" pitchFamily="49" charset="0"/>
                <a:cs typeface="Courier New" pitchFamily="49" charset="0"/>
              </a:rPr>
              <a:t>if</a:t>
            </a:r>
            <a:r>
              <a:rPr lang="en-US" sz="2000" b="1" dirty="0">
                <a:latin typeface="Courier New" pitchFamily="49" charset="0"/>
                <a:cs typeface="Courier New" pitchFamily="49" charset="0"/>
              </a:rPr>
              <a:t> (threads == 1) </a:t>
            </a:r>
            <a:r>
              <a:rPr lang="en-US" sz="2000" b="1" dirty="0">
                <a:solidFill>
                  <a:srgbClr val="0070C0"/>
                </a:solidFill>
                <a:latin typeface="Courier New" pitchFamily="49" charset="0"/>
                <a:cs typeface="Courier New" pitchFamily="49" charset="0"/>
              </a:rPr>
              <a:t>return</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sequentialSort</a:t>
            </a:r>
            <a:r>
              <a:rPr lang="en-US" sz="2000" b="1" dirty="0">
                <a:latin typeface="Courier New" pitchFamily="49" charset="0"/>
                <a:cs typeface="Courier New" pitchFamily="49" charset="0"/>
              </a:rPr>
              <a:t>(data);</a:t>
            </a:r>
          </a:p>
          <a:p>
            <a:pPr marL="457200" lvl="1" indent="0">
              <a:buNone/>
            </a:pPr>
            <a:r>
              <a:rPr lang="en-US" sz="2000" b="1" dirty="0">
                <a:latin typeface="Courier New" pitchFamily="49" charset="0"/>
                <a:cs typeface="Courier New" pitchFamily="49" charset="0"/>
              </a:rPr>
              <a:t>  </a:t>
            </a:r>
            <a:r>
              <a:rPr lang="en-US" sz="2000" b="1" dirty="0">
                <a:solidFill>
                  <a:srgbClr val="0070C0"/>
                </a:solidFill>
                <a:latin typeface="Courier New" pitchFamily="49" charset="0"/>
                <a:cs typeface="Courier New" pitchFamily="49" charset="0"/>
              </a:rPr>
              <a:t>if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myId</a:t>
            </a:r>
            <a:r>
              <a:rPr lang="en-US" sz="2000" b="1" dirty="0">
                <a:latin typeface="Courier New" pitchFamily="49" charset="0"/>
                <a:cs typeface="Courier New" pitchFamily="49" charset="0"/>
              </a:rPr>
              <a:t> in ids[0:threads/2-1])</a:t>
            </a:r>
          </a:p>
          <a:p>
            <a:pPr marL="457200" lvl="1" indent="0">
              <a:buNone/>
            </a:pPr>
            <a:r>
              <a:rPr lang="en-US" sz="2000" b="1" dirty="0">
                <a:latin typeface="Courier New" pitchFamily="49" charset="0"/>
                <a:cs typeface="Courier New" pitchFamily="49" charset="0"/>
              </a:rPr>
              <a:t>    d1 = </a:t>
            </a:r>
            <a:r>
              <a:rPr lang="en-US" sz="2000" b="1" dirty="0" err="1">
                <a:latin typeface="Courier New" pitchFamily="49" charset="0"/>
                <a:cs typeface="Courier New" pitchFamily="49" charset="0"/>
              </a:rPr>
              <a:t>mergeSort</a:t>
            </a:r>
            <a:r>
              <a:rPr lang="en-US" sz="2000" b="1" dirty="0">
                <a:latin typeface="Courier New" pitchFamily="49" charset="0"/>
                <a:cs typeface="Courier New" pitchFamily="49" charset="0"/>
              </a:rPr>
              <a:t>(data[0:len/2-1],</a:t>
            </a:r>
          </a:p>
          <a:p>
            <a:pPr marL="457200" lvl="1" indent="0">
              <a:buNone/>
            </a:pPr>
            <a:r>
              <a:rPr lang="en-US" sz="2000" b="1" dirty="0">
                <a:latin typeface="Courier New" pitchFamily="49" charset="0"/>
                <a:cs typeface="Courier New" pitchFamily="49" charset="0"/>
              </a:rPr>
              <a:t>                   ids[0:threads/2-1]);</a:t>
            </a:r>
          </a:p>
          <a:p>
            <a:pPr marL="457200" lvl="1" indent="0">
              <a:buNone/>
            </a:pPr>
            <a:r>
              <a:rPr lang="en-US" sz="2000" b="1" dirty="0">
                <a:latin typeface="Courier New" pitchFamily="49" charset="0"/>
                <a:cs typeface="Courier New" pitchFamily="49" charset="0"/>
              </a:rPr>
              <a:t>  </a:t>
            </a:r>
            <a:r>
              <a:rPr lang="en-US" sz="2000" b="1" dirty="0">
                <a:solidFill>
                  <a:srgbClr val="0070C0"/>
                </a:solidFill>
                <a:latin typeface="Courier New" pitchFamily="49" charset="0"/>
                <a:cs typeface="Courier New" pitchFamily="49" charset="0"/>
              </a:rPr>
              <a:t>else</a:t>
            </a:r>
          </a:p>
          <a:p>
            <a:pPr marL="457200" lvl="1" indent="0">
              <a:buNone/>
            </a:pPr>
            <a:r>
              <a:rPr lang="en-US" sz="2000" b="1" dirty="0">
                <a:latin typeface="Courier New" pitchFamily="49" charset="0"/>
                <a:cs typeface="Courier New" pitchFamily="49" charset="0"/>
              </a:rPr>
              <a:t>    d2 = </a:t>
            </a:r>
            <a:r>
              <a:rPr lang="en-US" sz="2000" b="1" dirty="0" err="1">
                <a:latin typeface="Courier New" pitchFamily="49" charset="0"/>
                <a:cs typeface="Courier New" pitchFamily="49" charset="0"/>
              </a:rPr>
              <a:t>mergeSort</a:t>
            </a:r>
            <a:r>
              <a:rPr lang="en-US" sz="2000" b="1" dirty="0">
                <a:latin typeface="Courier New" pitchFamily="49" charset="0"/>
                <a:cs typeface="Courier New" pitchFamily="49" charset="0"/>
              </a:rPr>
              <a:t>(data[</a:t>
            </a:r>
            <a:r>
              <a:rPr lang="en-US" sz="2000" b="1" dirty="0" err="1">
                <a:latin typeface="Courier New" pitchFamily="49" charset="0"/>
                <a:cs typeface="Courier New" pitchFamily="49" charset="0"/>
              </a:rPr>
              <a:t>len</a:t>
            </a:r>
            <a:r>
              <a:rPr lang="en-US" sz="2000" b="1" dirty="0">
                <a:latin typeface="Courier New" pitchFamily="49" charset="0"/>
                <a:cs typeface="Courier New" pitchFamily="49" charset="0"/>
              </a:rPr>
              <a:t>/2:len-1],</a:t>
            </a:r>
          </a:p>
          <a:p>
            <a:pPr marL="457200" lvl="1" indent="0">
              <a:buNone/>
            </a:pPr>
            <a:r>
              <a:rPr lang="en-US" sz="2000" b="1" dirty="0">
                <a:latin typeface="Courier New" pitchFamily="49" charset="0"/>
                <a:cs typeface="Courier New" pitchFamily="49" charset="0"/>
              </a:rPr>
              <a:t>                   ids[threads/2:threads-1]);</a:t>
            </a:r>
          </a:p>
          <a:p>
            <a:pPr marL="457200" lvl="1" indent="0">
              <a:buNone/>
            </a:pPr>
            <a:r>
              <a:rPr lang="en-US" sz="2000" b="1" dirty="0">
                <a:latin typeface="Courier New" pitchFamily="49" charset="0"/>
                <a:cs typeface="Courier New" pitchFamily="49" charset="0"/>
              </a:rPr>
              <a:t>  </a:t>
            </a:r>
            <a:r>
              <a:rPr lang="en-US" sz="2000" b="1" dirty="0">
                <a:solidFill>
                  <a:srgbClr val="7030A0"/>
                </a:solidFill>
                <a:latin typeface="Courier New" pitchFamily="49" charset="0"/>
                <a:cs typeface="Courier New" pitchFamily="49" charset="0"/>
              </a:rPr>
              <a:t>barrier</a:t>
            </a:r>
            <a:r>
              <a:rPr lang="en-US" sz="2000" b="1" dirty="0">
                <a:latin typeface="Courier New" pitchFamily="49" charset="0"/>
                <a:cs typeface="Courier New" pitchFamily="49" charset="0"/>
              </a:rPr>
              <a:t>(ids);</a:t>
            </a:r>
          </a:p>
          <a:p>
            <a:pPr marL="457200" lvl="1" indent="0">
              <a:buNone/>
            </a:pPr>
            <a:r>
              <a:rPr lang="en-US" sz="2000" b="1" dirty="0">
                <a:latin typeface="Courier New" pitchFamily="49" charset="0"/>
                <a:cs typeface="Courier New" pitchFamily="49" charset="0"/>
              </a:rPr>
              <a:t>  </a:t>
            </a:r>
            <a:r>
              <a:rPr lang="en-US" sz="2000" b="1" dirty="0">
                <a:solidFill>
                  <a:srgbClr val="0070C0"/>
                </a:solidFill>
                <a:latin typeface="Courier New" pitchFamily="49" charset="0"/>
                <a:cs typeface="Courier New" pitchFamily="49" charset="0"/>
              </a:rPr>
              <a:t>if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myId</a:t>
            </a:r>
            <a:r>
              <a:rPr lang="en-US" sz="2000" b="1" dirty="0">
                <a:latin typeface="Courier New" pitchFamily="49" charset="0"/>
                <a:cs typeface="Courier New" pitchFamily="49" charset="0"/>
              </a:rPr>
              <a:t> == ids[0]) </a:t>
            </a:r>
            <a:r>
              <a:rPr lang="en-US" sz="2000" b="1" dirty="0">
                <a:solidFill>
                  <a:srgbClr val="0070C0"/>
                </a:solidFill>
                <a:latin typeface="Courier New" pitchFamily="49" charset="0"/>
                <a:cs typeface="Courier New" pitchFamily="49" charset="0"/>
              </a:rPr>
              <a:t>return</a:t>
            </a:r>
            <a:r>
              <a:rPr lang="en-US" sz="2000" b="1" dirty="0">
                <a:latin typeface="Courier New" pitchFamily="49" charset="0"/>
                <a:cs typeface="Courier New" pitchFamily="49" charset="0"/>
              </a:rPr>
              <a:t> merge(d1, d2);</a:t>
            </a:r>
          </a:p>
          <a:p>
            <a:pPr marL="457200" lvl="1" indent="0">
              <a:buNone/>
            </a:pPr>
            <a:r>
              <a:rPr lang="en-US" sz="2000" b="1" dirty="0" smtClean="0">
                <a:latin typeface="Courier New" pitchFamily="49" charset="0"/>
                <a:cs typeface="Courier New" pitchFamily="49" charset="0"/>
              </a:rPr>
              <a:t>}</a:t>
            </a:r>
            <a:endParaRPr lang="en-US" sz="2000" b="1"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196</a:t>
            </a:fld>
            <a:endParaRPr lang="en-US">
              <a:solidFill>
                <a:prstClr val="black"/>
              </a:solidFill>
            </a:endParaRPr>
          </a:p>
        </p:txBody>
      </p:sp>
      <p:sp>
        <p:nvSpPr>
          <p:cNvPr id="5" name="Oval 15"/>
          <p:cNvSpPr>
            <a:spLocks noChangeArrowheads="1"/>
          </p:cNvSpPr>
          <p:nvPr/>
        </p:nvSpPr>
        <p:spPr bwMode="auto">
          <a:xfrm>
            <a:off x="5270943" y="1292622"/>
            <a:ext cx="1618593" cy="438150"/>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sz="2400">
              <a:effectLst/>
              <a:latin typeface="Calibri" pitchFamily="34" charset="0"/>
              <a:cs typeface="Calibri" pitchFamily="34" charset="0"/>
            </a:endParaRPr>
          </a:p>
        </p:txBody>
      </p:sp>
      <p:sp>
        <p:nvSpPr>
          <p:cNvPr id="6" name="TextBox 5"/>
          <p:cNvSpPr txBox="1"/>
          <p:nvPr/>
        </p:nvSpPr>
        <p:spPr>
          <a:xfrm>
            <a:off x="7730360" y="1282391"/>
            <a:ext cx="945929" cy="461665"/>
          </a:xfrm>
          <a:prstGeom prst="rect">
            <a:avLst/>
          </a:prstGeom>
          <a:solidFill>
            <a:schemeClr val="bg1"/>
          </a:solidFill>
        </p:spPr>
        <p:txBody>
          <a:bodyPr wrap="square">
            <a:spAutoFit/>
          </a:bodyPr>
          <a:lstStyle/>
          <a:p>
            <a:pPr algn="ctr">
              <a:defRPr/>
            </a:pPr>
            <a:r>
              <a:rPr lang="en-US" sz="2400" dirty="0" smtClean="0">
                <a:solidFill>
                  <a:srgbClr val="FF0000"/>
                </a:solidFill>
                <a:latin typeface="Helvetica" pitchFamily="34" charset="0"/>
                <a:ea typeface="ＭＳ Ｐゴシック" pitchFamily="34" charset="-128"/>
              </a:rPr>
              <a:t>Team</a:t>
            </a:r>
            <a:endParaRPr lang="en-US" sz="2400" dirty="0">
              <a:solidFill>
                <a:srgbClr val="FF0000"/>
              </a:solidFill>
              <a:latin typeface="Helvetica" pitchFamily="34" charset="0"/>
              <a:ea typeface="ＭＳ Ｐゴシック" pitchFamily="34" charset="-128"/>
            </a:endParaRPr>
          </a:p>
        </p:txBody>
      </p:sp>
      <p:cxnSp>
        <p:nvCxnSpPr>
          <p:cNvPr id="7" name="Straight Arrow Connector 6"/>
          <p:cNvCxnSpPr>
            <a:stCxn id="6" idx="1"/>
            <a:endCxn id="5" idx="6"/>
          </p:cNvCxnSpPr>
          <p:nvPr/>
        </p:nvCxnSpPr>
        <p:spPr bwMode="auto">
          <a:xfrm flipH="1" flipV="1">
            <a:off x="6889536" y="1511697"/>
            <a:ext cx="840824" cy="1527"/>
          </a:xfrm>
          <a:prstGeom prst="straightConnector1">
            <a:avLst/>
          </a:prstGeom>
          <a:solidFill>
            <a:schemeClr val="accent1"/>
          </a:solidFill>
          <a:ln w="28575" cap="flat" cmpd="sng" algn="ctr">
            <a:solidFill>
              <a:srgbClr val="FF0000"/>
            </a:solidFill>
            <a:prstDash val="solid"/>
            <a:round/>
            <a:headEnd type="none" w="med" len="med"/>
            <a:tailEnd type="triangle" w="med" len="med"/>
          </a:ln>
          <a:effectLst/>
        </p:spPr>
      </p:cxnSp>
      <p:sp>
        <p:nvSpPr>
          <p:cNvPr id="8" name="Oval 15"/>
          <p:cNvSpPr>
            <a:spLocks noChangeArrowheads="1"/>
          </p:cNvSpPr>
          <p:nvPr/>
        </p:nvSpPr>
        <p:spPr bwMode="auto">
          <a:xfrm>
            <a:off x="1288448" y="4789471"/>
            <a:ext cx="2039005" cy="438150"/>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sz="2400">
              <a:effectLst/>
              <a:latin typeface="Calibri" pitchFamily="34" charset="0"/>
              <a:cs typeface="Calibri" pitchFamily="34" charset="0"/>
            </a:endParaRPr>
          </a:p>
        </p:txBody>
      </p:sp>
      <p:sp>
        <p:nvSpPr>
          <p:cNvPr id="9" name="TextBox 8"/>
          <p:cNvSpPr txBox="1"/>
          <p:nvPr/>
        </p:nvSpPr>
        <p:spPr>
          <a:xfrm>
            <a:off x="4478341" y="4589781"/>
            <a:ext cx="1629102" cy="830997"/>
          </a:xfrm>
          <a:prstGeom prst="rect">
            <a:avLst/>
          </a:prstGeom>
          <a:solidFill>
            <a:schemeClr val="bg1"/>
          </a:solidFill>
        </p:spPr>
        <p:txBody>
          <a:bodyPr wrap="square">
            <a:spAutoFit/>
          </a:bodyPr>
          <a:lstStyle/>
          <a:p>
            <a:pPr algn="ctr">
              <a:defRPr/>
            </a:pPr>
            <a:r>
              <a:rPr lang="en-US" sz="2400" dirty="0" smtClean="0">
                <a:solidFill>
                  <a:srgbClr val="FF0000"/>
                </a:solidFill>
                <a:latin typeface="Helvetica" pitchFamily="34" charset="0"/>
                <a:ea typeface="ＭＳ Ｐゴシック" pitchFamily="34" charset="-128"/>
              </a:rPr>
              <a:t>Team Collective</a:t>
            </a:r>
            <a:endParaRPr lang="en-US" sz="2400" dirty="0">
              <a:solidFill>
                <a:srgbClr val="FF0000"/>
              </a:solidFill>
              <a:latin typeface="Helvetica" pitchFamily="34" charset="0"/>
              <a:ea typeface="ＭＳ Ｐゴシック" pitchFamily="34" charset="-128"/>
            </a:endParaRPr>
          </a:p>
        </p:txBody>
      </p:sp>
      <p:cxnSp>
        <p:nvCxnSpPr>
          <p:cNvPr id="10" name="Straight Arrow Connector 9"/>
          <p:cNvCxnSpPr>
            <a:stCxn id="9" idx="1"/>
            <a:endCxn id="8" idx="6"/>
          </p:cNvCxnSpPr>
          <p:nvPr/>
        </p:nvCxnSpPr>
        <p:spPr bwMode="auto">
          <a:xfrm flipH="1">
            <a:off x="3327453" y="5005280"/>
            <a:ext cx="1150888" cy="3266"/>
          </a:xfrm>
          <a:prstGeom prst="straightConnector1">
            <a:avLst/>
          </a:prstGeom>
          <a:solidFill>
            <a:schemeClr val="accent1"/>
          </a:solidFill>
          <a:ln w="28575" cap="flat" cmpd="sng" algn="ctr">
            <a:solidFill>
              <a:srgbClr val="FF0000"/>
            </a:solidFill>
            <a:prstDash val="solid"/>
            <a:round/>
            <a:headEnd type="none" w="med" len="med"/>
            <a:tailEnd type="triangle" w="med" len="med"/>
          </a:ln>
          <a:effectLst/>
        </p:spPr>
      </p:cxnSp>
    </p:spTree>
    <p:extLst>
      <p:ext uri="{BB962C8B-B14F-4D97-AF65-F5344CB8AC3E}">
        <p14:creationId xmlns:p14="http://schemas.microsoft.com/office/powerpoint/2010/main" val="37058859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Teams</a:t>
            </a:r>
            <a:endParaRPr lang="en-US" dirty="0"/>
          </a:p>
        </p:txBody>
      </p:sp>
      <p:sp>
        <p:nvSpPr>
          <p:cNvPr id="3" name="Content Placeholder 2"/>
          <p:cNvSpPr>
            <a:spLocks noGrp="1"/>
          </p:cNvSpPr>
          <p:nvPr>
            <p:ph idx="1"/>
          </p:nvPr>
        </p:nvSpPr>
        <p:spPr>
          <a:xfrm>
            <a:off x="609600" y="914400"/>
            <a:ext cx="8001000" cy="4501745"/>
          </a:xfrm>
        </p:spPr>
        <p:txBody>
          <a:bodyPr/>
          <a:lstStyle/>
          <a:p>
            <a:r>
              <a:rPr lang="en-US" dirty="0">
                <a:latin typeface="Helvetica" pitchFamily="34" charset="0"/>
                <a:ea typeface="ＭＳ Ｐゴシック" pitchFamily="34" charset="-128"/>
                <a:cs typeface="Helvetica" pitchFamily="34" charset="0"/>
              </a:rPr>
              <a:t>Thread </a:t>
            </a:r>
            <a:r>
              <a:rPr lang="en-US" i="1" dirty="0">
                <a:latin typeface="Helvetica" pitchFamily="34" charset="0"/>
                <a:ea typeface="ＭＳ Ｐゴシック" pitchFamily="34" charset="-128"/>
                <a:cs typeface="Helvetica" pitchFamily="34" charset="0"/>
              </a:rPr>
              <a:t>teams</a:t>
            </a:r>
            <a:r>
              <a:rPr lang="en-US" dirty="0">
                <a:latin typeface="Helvetica" pitchFamily="34" charset="0"/>
                <a:ea typeface="ＭＳ Ｐゴシック" pitchFamily="34" charset="-128"/>
                <a:cs typeface="Helvetica" pitchFamily="34" charset="0"/>
              </a:rPr>
              <a:t> are basic units of cooperation</a:t>
            </a:r>
          </a:p>
          <a:p>
            <a:pPr lvl="1"/>
            <a:r>
              <a:rPr lang="en-US" dirty="0">
                <a:latin typeface="Helvetica" pitchFamily="34" charset="0"/>
                <a:ea typeface="ＭＳ Ｐゴシック" pitchFamily="34" charset="-128"/>
                <a:cs typeface="Helvetica" pitchFamily="34" charset="0"/>
              </a:rPr>
              <a:t>Groups of threads that cooperatively execute code</a:t>
            </a:r>
          </a:p>
          <a:p>
            <a:pPr lvl="1"/>
            <a:r>
              <a:rPr lang="en-US" dirty="0">
                <a:latin typeface="Helvetica" pitchFamily="34" charset="0"/>
                <a:ea typeface="ＭＳ Ｐゴシック" pitchFamily="34" charset="-128"/>
                <a:cs typeface="Helvetica" pitchFamily="34" charset="0"/>
              </a:rPr>
              <a:t>Collective operations over </a:t>
            </a:r>
            <a:r>
              <a:rPr lang="en-US" dirty="0" smtClean="0">
                <a:latin typeface="Helvetica" pitchFamily="34" charset="0"/>
                <a:ea typeface="ＭＳ Ｐゴシック" pitchFamily="34" charset="-128"/>
                <a:cs typeface="Helvetica" pitchFamily="34" charset="0"/>
              </a:rPr>
              <a:t>teams</a:t>
            </a:r>
          </a:p>
          <a:p>
            <a:r>
              <a:rPr lang="en-US" dirty="0" smtClean="0">
                <a:latin typeface="Helvetica" pitchFamily="34" charset="0"/>
                <a:ea typeface="ＭＳ Ｐゴシック" pitchFamily="34" charset="-128"/>
                <a:cs typeface="Helvetica" pitchFamily="34" charset="0"/>
              </a:rPr>
              <a:t>Structured, hierarchical teams provide many benefits over flat teams</a:t>
            </a:r>
          </a:p>
          <a:p>
            <a:pPr lvl="1"/>
            <a:r>
              <a:rPr lang="en-US" dirty="0"/>
              <a:t>Expressive: match structure of algorithms, </a:t>
            </a:r>
            <a:r>
              <a:rPr lang="en-US" dirty="0" smtClean="0"/>
              <a:t>machines</a:t>
            </a:r>
            <a:endParaRPr lang="en-US" dirty="0"/>
          </a:p>
          <a:p>
            <a:pPr lvl="1"/>
            <a:r>
              <a:rPr lang="en-US" dirty="0"/>
              <a:t>Safe: eliminate many sources of deadlock</a:t>
            </a:r>
          </a:p>
          <a:p>
            <a:pPr lvl="1"/>
            <a:r>
              <a:rPr lang="en-US" dirty="0" err="1" smtClean="0"/>
              <a:t>Composable</a:t>
            </a:r>
            <a:r>
              <a:rPr lang="en-US" dirty="0"/>
              <a:t>: enable </a:t>
            </a:r>
            <a:r>
              <a:rPr lang="en-US" dirty="0" smtClean="0"/>
              <a:t>existing code to be composed without being rewritten to explicitly use teams</a:t>
            </a:r>
            <a:endParaRPr lang="en-US" dirty="0"/>
          </a:p>
          <a:p>
            <a:pPr lvl="1"/>
            <a:r>
              <a:rPr lang="en-US" dirty="0"/>
              <a:t>Efficient: allow users to take advantage of machine structure, resulting in performance </a:t>
            </a:r>
            <a:r>
              <a:rPr lang="en-US" dirty="0" smtClean="0"/>
              <a:t>gains</a:t>
            </a:r>
            <a:endParaRPr lang="en-US" dirty="0"/>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197</a:t>
            </a:fld>
            <a:endParaRPr lang="en-US">
              <a:solidFill>
                <a:prstClr val="black"/>
              </a:solidFill>
            </a:endParaRPr>
          </a:p>
        </p:txBody>
      </p:sp>
    </p:spTree>
    <p:extLst>
      <p:ext uri="{BB962C8B-B14F-4D97-AF65-F5344CB8AC3E}">
        <p14:creationId xmlns:p14="http://schemas.microsoft.com/office/powerpoint/2010/main" val="16632847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Data Structure</a:t>
            </a:r>
            <a:endParaRPr lang="en-US" dirty="0"/>
          </a:p>
        </p:txBody>
      </p:sp>
      <p:sp>
        <p:nvSpPr>
          <p:cNvPr id="3" name="Content Placeholder 2"/>
          <p:cNvSpPr>
            <a:spLocks noGrp="1"/>
          </p:cNvSpPr>
          <p:nvPr>
            <p:ph idx="1"/>
          </p:nvPr>
        </p:nvSpPr>
        <p:spPr>
          <a:xfrm>
            <a:off x="609600" y="914400"/>
            <a:ext cx="8001000" cy="5360442"/>
          </a:xfrm>
        </p:spPr>
        <p:txBody>
          <a:bodyPr/>
          <a:lstStyle/>
          <a:p>
            <a:r>
              <a:rPr lang="en-US" dirty="0">
                <a:latin typeface="Helvetica" pitchFamily="34" charset="0"/>
                <a:ea typeface="ＭＳ Ｐゴシック" pitchFamily="34" charset="-128"/>
                <a:cs typeface="Helvetica" pitchFamily="34" charset="0"/>
              </a:rPr>
              <a:t>Threads comprise teams in tree-like structure</a:t>
            </a:r>
          </a:p>
          <a:p>
            <a:pPr>
              <a:spcBef>
                <a:spcPts val="1800"/>
              </a:spcBef>
            </a:pPr>
            <a:r>
              <a:rPr lang="en-US" dirty="0" smtClean="0">
                <a:latin typeface="Helvetica" pitchFamily="34" charset="0"/>
                <a:ea typeface="ＭＳ Ｐゴシック" pitchFamily="34" charset="-128"/>
                <a:cs typeface="Helvetica" pitchFamily="34" charset="0"/>
              </a:rPr>
              <a:t>First-class </a:t>
            </a:r>
            <a:r>
              <a:rPr lang="en-US" dirty="0">
                <a:latin typeface="Helvetica" pitchFamily="34" charset="0"/>
                <a:ea typeface="ＭＳ Ｐゴシック" pitchFamily="34" charset="-128"/>
                <a:cs typeface="Helvetica" pitchFamily="34" charset="0"/>
              </a:rPr>
              <a:t>object to allow easy creation and </a:t>
            </a:r>
            <a:r>
              <a:rPr lang="en-US" dirty="0" smtClean="0">
                <a:latin typeface="Helvetica" pitchFamily="34" charset="0"/>
                <a:ea typeface="ＭＳ Ｐゴシック" pitchFamily="34" charset="-128"/>
                <a:cs typeface="Helvetica" pitchFamily="34" charset="0"/>
              </a:rPr>
              <a:t>manipulation</a:t>
            </a:r>
          </a:p>
          <a:p>
            <a:pPr>
              <a:spcBef>
                <a:spcPts val="1800"/>
              </a:spcBef>
            </a:pPr>
            <a:endParaRPr lang="en-US" dirty="0">
              <a:latin typeface="Helvetica" pitchFamily="34" charset="0"/>
              <a:ea typeface="ＭＳ Ｐゴシック" pitchFamily="34" charset="-128"/>
              <a:cs typeface="Helvetica" pitchFamily="34" charset="0"/>
            </a:endParaRPr>
          </a:p>
          <a:p>
            <a:pPr>
              <a:spcBef>
                <a:spcPts val="1800"/>
              </a:spcBef>
            </a:pPr>
            <a:endParaRPr lang="en-US" dirty="0" smtClean="0">
              <a:latin typeface="Helvetica" pitchFamily="34" charset="0"/>
              <a:ea typeface="ＭＳ Ｐゴシック" pitchFamily="34" charset="-128"/>
              <a:cs typeface="Helvetica" pitchFamily="34" charset="0"/>
            </a:endParaRPr>
          </a:p>
          <a:p>
            <a:pPr>
              <a:spcBef>
                <a:spcPts val="1800"/>
              </a:spcBef>
            </a:pPr>
            <a:endParaRPr lang="en-US" dirty="0">
              <a:latin typeface="Helvetica" pitchFamily="34" charset="0"/>
              <a:ea typeface="ＭＳ Ｐゴシック" pitchFamily="34" charset="-128"/>
              <a:cs typeface="Helvetica" pitchFamily="34" charset="0"/>
            </a:endParaRPr>
          </a:p>
          <a:p>
            <a:pPr>
              <a:spcBef>
                <a:spcPts val="1800"/>
              </a:spcBef>
            </a:pPr>
            <a:endParaRPr lang="en-US" dirty="0" smtClean="0">
              <a:latin typeface="Helvetica" pitchFamily="34" charset="0"/>
              <a:ea typeface="ＭＳ Ｐゴシック" pitchFamily="34" charset="-128"/>
              <a:cs typeface="Helvetica" pitchFamily="34" charset="0"/>
            </a:endParaRPr>
          </a:p>
          <a:p>
            <a:pPr>
              <a:spcBef>
                <a:spcPts val="1800"/>
              </a:spcBef>
            </a:pPr>
            <a:endParaRPr lang="en-US" dirty="0">
              <a:latin typeface="Helvetica" pitchFamily="34" charset="0"/>
              <a:ea typeface="ＭＳ Ｐゴシック" pitchFamily="34" charset="-128"/>
              <a:cs typeface="Helvetica" pitchFamily="34" charset="0"/>
            </a:endParaRPr>
          </a:p>
          <a:p>
            <a:pPr>
              <a:spcBef>
                <a:spcPts val="1800"/>
              </a:spcBef>
            </a:pPr>
            <a:r>
              <a:rPr lang="en-US" dirty="0" smtClean="0">
                <a:latin typeface="Helvetica" pitchFamily="34" charset="0"/>
                <a:ea typeface="ＭＳ Ｐゴシック" pitchFamily="34" charset="-128"/>
                <a:cs typeface="Helvetica" pitchFamily="34" charset="0"/>
              </a:rPr>
              <a:t>Work in progress: add ability to automatically construct team hierarchy from machine structure</a:t>
            </a:r>
            <a:endParaRPr lang="en-US" dirty="0">
              <a:latin typeface="Helvetica" pitchFamily="34" charset="0"/>
              <a:ea typeface="ＭＳ Ｐゴシック" pitchFamily="34" charset="-128"/>
              <a:cs typeface="Helvetica" pitchFamily="34" charset="0"/>
            </a:endParaRPr>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198</a:t>
            </a:fld>
            <a:endParaRPr lang="en-US">
              <a:solidFill>
                <a:prstClr val="black"/>
              </a:solidFill>
            </a:endParaRPr>
          </a:p>
        </p:txBody>
      </p:sp>
      <p:grpSp>
        <p:nvGrpSpPr>
          <p:cNvPr id="5" name="Group 44"/>
          <p:cNvGrpSpPr>
            <a:grpSpLocks/>
          </p:cNvGrpSpPr>
          <p:nvPr/>
        </p:nvGrpSpPr>
        <p:grpSpPr bwMode="auto">
          <a:xfrm>
            <a:off x="876300" y="2507069"/>
            <a:ext cx="7391400" cy="2746249"/>
            <a:chOff x="825388" y="2339272"/>
            <a:chExt cx="7391401" cy="2895600"/>
          </a:xfrm>
        </p:grpSpPr>
        <p:sp>
          <p:nvSpPr>
            <p:cNvPr id="6" name="Rectangle 5"/>
            <p:cNvSpPr/>
            <p:nvPr/>
          </p:nvSpPr>
          <p:spPr>
            <a:xfrm>
              <a:off x="2654188" y="2339272"/>
              <a:ext cx="3733801" cy="609600"/>
            </a:xfrm>
            <a:prstGeom prst="rect">
              <a:avLst/>
            </a:prstGeom>
            <a:noFill/>
            <a:ln w="25400" cap="flat" cmpd="sng" algn="ctr">
              <a:solidFill>
                <a:sysClr val="windowText" lastClr="000000"/>
              </a:solidFill>
              <a:prstDash val="solid"/>
            </a:ln>
            <a:effectLst/>
          </p:spPr>
          <p:txBody>
            <a:bodyPr anchor="ctr"/>
            <a:lstStyle/>
            <a:p>
              <a:pPr algn="ctr" eaLnBrk="1" fontAlgn="auto" hangingPunct="1">
                <a:spcBef>
                  <a:spcPts val="0"/>
                </a:spcBef>
                <a:spcAft>
                  <a:spcPts val="0"/>
                </a:spcAft>
                <a:defRPr/>
              </a:pPr>
              <a:r>
                <a:rPr lang="en-US" sz="2000" kern="0" dirty="0">
                  <a:solidFill>
                    <a:sysClr val="windowText" lastClr="000000"/>
                  </a:solidFill>
                  <a:effectLst/>
                  <a:latin typeface="Calibri"/>
                  <a:ea typeface="+mn-ea"/>
                </a:rPr>
                <a:t>0, 1, 2, 3, 4, 5, 6, 7, 8, 9, 10, 11</a:t>
              </a:r>
            </a:p>
          </p:txBody>
        </p:sp>
        <p:sp>
          <p:nvSpPr>
            <p:cNvPr id="7" name="Rectangle 6"/>
            <p:cNvSpPr/>
            <p:nvPr/>
          </p:nvSpPr>
          <p:spPr>
            <a:xfrm>
              <a:off x="1130188" y="3482272"/>
              <a:ext cx="1447800" cy="609600"/>
            </a:xfrm>
            <a:prstGeom prst="rect">
              <a:avLst/>
            </a:prstGeom>
            <a:noFill/>
            <a:ln w="25400" cap="flat" cmpd="sng" algn="ctr">
              <a:solidFill>
                <a:sysClr val="windowText" lastClr="000000"/>
              </a:solidFill>
              <a:prstDash val="solid"/>
            </a:ln>
            <a:effectLst/>
          </p:spPr>
          <p:txBody>
            <a:bodyPr anchor="ctr"/>
            <a:lstStyle/>
            <a:p>
              <a:pPr algn="ctr" eaLnBrk="1" fontAlgn="auto" hangingPunct="1">
                <a:spcBef>
                  <a:spcPts val="0"/>
                </a:spcBef>
                <a:spcAft>
                  <a:spcPts val="0"/>
                </a:spcAft>
                <a:defRPr/>
              </a:pPr>
              <a:r>
                <a:rPr lang="en-US" sz="2000" kern="0" dirty="0">
                  <a:solidFill>
                    <a:sysClr val="windowText" lastClr="000000"/>
                  </a:solidFill>
                  <a:effectLst/>
                  <a:latin typeface="Calibri"/>
                  <a:ea typeface="+mn-ea"/>
                </a:rPr>
                <a:t>0, 1, 2, 3</a:t>
              </a:r>
            </a:p>
          </p:txBody>
        </p:sp>
        <p:sp>
          <p:nvSpPr>
            <p:cNvPr id="8" name="Rectangle 7"/>
            <p:cNvSpPr/>
            <p:nvPr/>
          </p:nvSpPr>
          <p:spPr>
            <a:xfrm>
              <a:off x="3797188" y="3482272"/>
              <a:ext cx="1447800" cy="609600"/>
            </a:xfrm>
            <a:prstGeom prst="rect">
              <a:avLst/>
            </a:prstGeom>
            <a:noFill/>
            <a:ln w="25400" cap="flat" cmpd="sng" algn="ctr">
              <a:solidFill>
                <a:sysClr val="windowText" lastClr="000000"/>
              </a:solidFill>
              <a:prstDash val="solid"/>
            </a:ln>
            <a:effectLst/>
          </p:spPr>
          <p:txBody>
            <a:bodyPr anchor="ctr"/>
            <a:lstStyle/>
            <a:p>
              <a:pPr algn="ctr" eaLnBrk="1" fontAlgn="auto" hangingPunct="1">
                <a:spcBef>
                  <a:spcPts val="0"/>
                </a:spcBef>
                <a:spcAft>
                  <a:spcPts val="0"/>
                </a:spcAft>
                <a:defRPr/>
              </a:pPr>
              <a:r>
                <a:rPr lang="en-US" sz="2000" kern="0" dirty="0">
                  <a:solidFill>
                    <a:sysClr val="windowText" lastClr="000000"/>
                  </a:solidFill>
                  <a:effectLst/>
                  <a:latin typeface="Calibri"/>
                  <a:ea typeface="+mn-ea"/>
                </a:rPr>
                <a:t>4, 5, 6, 7</a:t>
              </a:r>
            </a:p>
          </p:txBody>
        </p:sp>
        <p:sp>
          <p:nvSpPr>
            <p:cNvPr id="9" name="Rectangle 8"/>
            <p:cNvSpPr/>
            <p:nvPr/>
          </p:nvSpPr>
          <p:spPr>
            <a:xfrm>
              <a:off x="6464189" y="3482272"/>
              <a:ext cx="1447800" cy="609600"/>
            </a:xfrm>
            <a:prstGeom prst="rect">
              <a:avLst/>
            </a:prstGeom>
            <a:noFill/>
            <a:ln w="25400" cap="flat" cmpd="sng" algn="ctr">
              <a:solidFill>
                <a:sysClr val="windowText" lastClr="000000"/>
              </a:solidFill>
              <a:prstDash val="solid"/>
            </a:ln>
            <a:effectLst/>
          </p:spPr>
          <p:txBody>
            <a:bodyPr anchor="ctr"/>
            <a:lstStyle/>
            <a:p>
              <a:pPr algn="ctr" eaLnBrk="1" fontAlgn="auto" hangingPunct="1">
                <a:spcBef>
                  <a:spcPts val="0"/>
                </a:spcBef>
                <a:spcAft>
                  <a:spcPts val="0"/>
                </a:spcAft>
                <a:defRPr/>
              </a:pPr>
              <a:r>
                <a:rPr lang="en-US" sz="2000" kern="0" dirty="0">
                  <a:solidFill>
                    <a:sysClr val="windowText" lastClr="000000"/>
                  </a:solidFill>
                  <a:effectLst/>
                  <a:latin typeface="Calibri"/>
                  <a:ea typeface="+mn-ea"/>
                </a:rPr>
                <a:t>8, 9, 10, 11</a:t>
              </a:r>
            </a:p>
          </p:txBody>
        </p:sp>
        <p:sp>
          <p:nvSpPr>
            <p:cNvPr id="10" name="Rectangle 9"/>
            <p:cNvSpPr/>
            <p:nvPr/>
          </p:nvSpPr>
          <p:spPr>
            <a:xfrm>
              <a:off x="825388" y="4625272"/>
              <a:ext cx="1219200" cy="609600"/>
            </a:xfrm>
            <a:prstGeom prst="rect">
              <a:avLst/>
            </a:prstGeom>
            <a:noFill/>
            <a:ln w="25400" cap="flat" cmpd="sng" algn="ctr">
              <a:solidFill>
                <a:sysClr val="windowText" lastClr="000000"/>
              </a:solidFill>
              <a:prstDash val="solid"/>
            </a:ln>
            <a:effectLst/>
          </p:spPr>
          <p:txBody>
            <a:bodyPr anchor="ctr"/>
            <a:lstStyle/>
            <a:p>
              <a:pPr algn="ctr" eaLnBrk="1" fontAlgn="auto" hangingPunct="1">
                <a:spcBef>
                  <a:spcPts val="0"/>
                </a:spcBef>
                <a:spcAft>
                  <a:spcPts val="0"/>
                </a:spcAft>
                <a:defRPr/>
              </a:pPr>
              <a:r>
                <a:rPr lang="en-US" sz="2000" kern="0" dirty="0">
                  <a:solidFill>
                    <a:sysClr val="windowText" lastClr="000000"/>
                  </a:solidFill>
                  <a:effectLst/>
                  <a:latin typeface="Calibri"/>
                  <a:ea typeface="+mn-ea"/>
                </a:rPr>
                <a:t>1, 3, 2</a:t>
              </a:r>
            </a:p>
          </p:txBody>
        </p:sp>
        <p:sp>
          <p:nvSpPr>
            <p:cNvPr id="11" name="Rectangle 10"/>
            <p:cNvSpPr/>
            <p:nvPr/>
          </p:nvSpPr>
          <p:spPr>
            <a:xfrm>
              <a:off x="6159389" y="4625272"/>
              <a:ext cx="976313" cy="609600"/>
            </a:xfrm>
            <a:prstGeom prst="rect">
              <a:avLst/>
            </a:prstGeom>
            <a:noFill/>
            <a:ln w="25400" cap="flat" cmpd="sng" algn="ctr">
              <a:solidFill>
                <a:sysClr val="windowText" lastClr="000000"/>
              </a:solidFill>
              <a:prstDash val="solid"/>
            </a:ln>
            <a:effectLst/>
          </p:spPr>
          <p:txBody>
            <a:bodyPr anchor="ctr"/>
            <a:lstStyle/>
            <a:p>
              <a:pPr algn="ctr" eaLnBrk="1" fontAlgn="auto" hangingPunct="1">
                <a:spcBef>
                  <a:spcPts val="0"/>
                </a:spcBef>
                <a:spcAft>
                  <a:spcPts val="0"/>
                </a:spcAft>
                <a:defRPr/>
              </a:pPr>
              <a:r>
                <a:rPr lang="en-US" sz="2000" kern="0" dirty="0">
                  <a:solidFill>
                    <a:sysClr val="windowText" lastClr="000000"/>
                  </a:solidFill>
                  <a:effectLst/>
                  <a:latin typeface="Calibri"/>
                  <a:ea typeface="+mn-ea"/>
                </a:rPr>
                <a:t>9, 8</a:t>
              </a:r>
            </a:p>
          </p:txBody>
        </p:sp>
        <p:sp>
          <p:nvSpPr>
            <p:cNvPr id="12" name="Rectangle 11"/>
            <p:cNvSpPr/>
            <p:nvPr/>
          </p:nvSpPr>
          <p:spPr>
            <a:xfrm>
              <a:off x="7272227" y="4625272"/>
              <a:ext cx="944562" cy="609600"/>
            </a:xfrm>
            <a:prstGeom prst="rect">
              <a:avLst/>
            </a:prstGeom>
            <a:noFill/>
            <a:ln w="25400" cap="flat" cmpd="sng" algn="ctr">
              <a:solidFill>
                <a:sysClr val="windowText" lastClr="000000"/>
              </a:solidFill>
              <a:prstDash val="solid"/>
            </a:ln>
            <a:effectLst/>
          </p:spPr>
          <p:txBody>
            <a:bodyPr anchor="ctr"/>
            <a:lstStyle/>
            <a:p>
              <a:pPr algn="ctr" eaLnBrk="1" fontAlgn="auto" hangingPunct="1">
                <a:spcBef>
                  <a:spcPts val="0"/>
                </a:spcBef>
                <a:spcAft>
                  <a:spcPts val="0"/>
                </a:spcAft>
                <a:defRPr/>
              </a:pPr>
              <a:r>
                <a:rPr lang="en-US" sz="2000" kern="0" dirty="0">
                  <a:solidFill>
                    <a:sysClr val="windowText" lastClr="000000"/>
                  </a:solidFill>
                  <a:effectLst/>
                  <a:latin typeface="Calibri"/>
                  <a:ea typeface="+mn-ea"/>
                </a:rPr>
                <a:t>10, 11</a:t>
              </a:r>
            </a:p>
          </p:txBody>
        </p:sp>
        <p:sp>
          <p:nvSpPr>
            <p:cNvPr id="13" name="Rectangle 12"/>
            <p:cNvSpPr/>
            <p:nvPr/>
          </p:nvSpPr>
          <p:spPr>
            <a:xfrm>
              <a:off x="2196988" y="4625272"/>
              <a:ext cx="685800" cy="609600"/>
            </a:xfrm>
            <a:prstGeom prst="rect">
              <a:avLst/>
            </a:prstGeom>
            <a:noFill/>
            <a:ln w="25400" cap="flat" cmpd="sng" algn="ctr">
              <a:solidFill>
                <a:sysClr val="windowText" lastClr="000000"/>
              </a:solidFill>
              <a:prstDash val="solid"/>
            </a:ln>
            <a:effectLst/>
          </p:spPr>
          <p:txBody>
            <a:bodyPr anchor="ctr"/>
            <a:lstStyle/>
            <a:p>
              <a:pPr algn="ctr" eaLnBrk="1" fontAlgn="auto" hangingPunct="1">
                <a:spcBef>
                  <a:spcPts val="0"/>
                </a:spcBef>
                <a:spcAft>
                  <a:spcPts val="0"/>
                </a:spcAft>
                <a:defRPr/>
              </a:pPr>
              <a:r>
                <a:rPr lang="en-US" sz="2000" kern="0" dirty="0">
                  <a:solidFill>
                    <a:sysClr val="windowText" lastClr="000000"/>
                  </a:solidFill>
                  <a:effectLst/>
                  <a:latin typeface="Calibri"/>
                  <a:ea typeface="+mn-ea"/>
                </a:rPr>
                <a:t>0</a:t>
              </a:r>
            </a:p>
          </p:txBody>
        </p:sp>
        <p:cxnSp>
          <p:nvCxnSpPr>
            <p:cNvPr id="14" name="Straight Arrow Connector 35"/>
            <p:cNvCxnSpPr>
              <a:cxnSpLocks noChangeShapeType="1"/>
              <a:stCxn id="6" idx="2"/>
              <a:endCxn id="7" idx="0"/>
            </p:cNvCxnSpPr>
            <p:nvPr/>
          </p:nvCxnSpPr>
          <p:spPr bwMode="auto">
            <a:xfrm rot="5400000">
              <a:off x="2920888" y="1882072"/>
              <a:ext cx="533400" cy="2667000"/>
            </a:xfrm>
            <a:prstGeom prst="straightConnector1">
              <a:avLst/>
            </a:prstGeom>
            <a:noFill/>
            <a:ln w="1905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 name="Straight Arrow Connector 36"/>
            <p:cNvCxnSpPr>
              <a:cxnSpLocks noChangeShapeType="1"/>
              <a:stCxn id="6" idx="2"/>
              <a:endCxn id="8" idx="0"/>
            </p:cNvCxnSpPr>
            <p:nvPr/>
          </p:nvCxnSpPr>
          <p:spPr bwMode="auto">
            <a:xfrm rot="5400000">
              <a:off x="4254388" y="3215572"/>
              <a:ext cx="533400" cy="1588"/>
            </a:xfrm>
            <a:prstGeom prst="straightConnector1">
              <a:avLst/>
            </a:prstGeom>
            <a:noFill/>
            <a:ln w="1905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6" name="Straight Arrow Connector 37"/>
            <p:cNvCxnSpPr>
              <a:cxnSpLocks noChangeShapeType="1"/>
              <a:stCxn id="6" idx="2"/>
              <a:endCxn id="9" idx="0"/>
            </p:cNvCxnSpPr>
            <p:nvPr/>
          </p:nvCxnSpPr>
          <p:spPr bwMode="auto">
            <a:xfrm rot="16200000" flipH="1">
              <a:off x="5587888" y="1882072"/>
              <a:ext cx="533400" cy="2667000"/>
            </a:xfrm>
            <a:prstGeom prst="straightConnector1">
              <a:avLst/>
            </a:prstGeom>
            <a:noFill/>
            <a:ln w="1905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7" name="Straight Arrow Connector 38"/>
            <p:cNvCxnSpPr>
              <a:cxnSpLocks noChangeShapeType="1"/>
              <a:stCxn id="7" idx="2"/>
              <a:endCxn id="10" idx="0"/>
            </p:cNvCxnSpPr>
            <p:nvPr/>
          </p:nvCxnSpPr>
          <p:spPr bwMode="auto">
            <a:xfrm rot="5400000">
              <a:off x="1377838" y="4149022"/>
              <a:ext cx="533400" cy="419100"/>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8" name="Straight Arrow Connector 39"/>
            <p:cNvCxnSpPr>
              <a:cxnSpLocks noChangeShapeType="1"/>
              <a:stCxn id="7" idx="2"/>
              <a:endCxn id="13" idx="0"/>
            </p:cNvCxnSpPr>
            <p:nvPr/>
          </p:nvCxnSpPr>
          <p:spPr bwMode="auto">
            <a:xfrm rot="16200000" flipH="1">
              <a:off x="1930288" y="4015672"/>
              <a:ext cx="533400" cy="685800"/>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9" name="Straight Arrow Connector 42"/>
            <p:cNvCxnSpPr>
              <a:cxnSpLocks noChangeShapeType="1"/>
              <a:stCxn id="9" idx="2"/>
              <a:endCxn id="11" idx="0"/>
            </p:cNvCxnSpPr>
            <p:nvPr/>
          </p:nvCxnSpPr>
          <p:spPr bwMode="auto">
            <a:xfrm rot="5400000">
              <a:off x="6651217" y="4088401"/>
              <a:ext cx="533400" cy="540343"/>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0" name="Straight Arrow Connector 43"/>
            <p:cNvCxnSpPr>
              <a:cxnSpLocks noChangeShapeType="1"/>
              <a:stCxn id="9" idx="2"/>
              <a:endCxn id="12" idx="0"/>
            </p:cNvCxnSpPr>
            <p:nvPr/>
          </p:nvCxnSpPr>
          <p:spPr bwMode="auto">
            <a:xfrm rot="16200000" flipH="1">
              <a:off x="7199750" y="4080210"/>
              <a:ext cx="533400" cy="556724"/>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410913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Usage Construct</a:t>
            </a:r>
            <a:endParaRPr lang="en-US" dirty="0"/>
          </a:p>
        </p:txBody>
      </p:sp>
      <p:sp>
        <p:nvSpPr>
          <p:cNvPr id="3" name="Content Placeholder 2"/>
          <p:cNvSpPr>
            <a:spLocks noGrp="1"/>
          </p:cNvSpPr>
          <p:nvPr>
            <p:ph idx="1"/>
          </p:nvPr>
        </p:nvSpPr>
        <p:spPr>
          <a:xfrm>
            <a:off x="609600" y="914400"/>
            <a:ext cx="8001000" cy="2753574"/>
          </a:xfrm>
        </p:spPr>
        <p:txBody>
          <a:bodyPr/>
          <a:lstStyle/>
          <a:p>
            <a:r>
              <a:rPr lang="en-US" dirty="0"/>
              <a:t>Syntactic construct specifies that all enclosed operations are with respect to the given team</a:t>
            </a:r>
          </a:p>
          <a:p>
            <a:pPr lvl="1"/>
            <a:r>
              <a:rPr lang="en-US" dirty="0"/>
              <a:t>Collectives and constants such as </a:t>
            </a:r>
            <a:r>
              <a:rPr lang="en-US" b="1" dirty="0">
                <a:latin typeface="Courier New" panose="02070309020205020404" pitchFamily="49" charset="0"/>
                <a:cs typeface="Courier New" panose="02070309020205020404" pitchFamily="49" charset="0"/>
              </a:rPr>
              <a:t>MYTHREAD</a:t>
            </a:r>
            <a:r>
              <a:rPr lang="en-US" dirty="0"/>
              <a:t> are with respect to currently scoped team</a:t>
            </a:r>
          </a:p>
          <a:p>
            <a:pPr>
              <a:spcBef>
                <a:spcPts val="1200"/>
              </a:spcBef>
              <a:buFont typeface="Wingdings" pitchFamily="2" charset="2"/>
              <a:buNone/>
            </a:pPr>
            <a:r>
              <a:rPr lang="en-US" sz="2000" b="1" dirty="0" smtClean="0">
                <a:solidFill>
                  <a:srgbClr val="00B050"/>
                </a:solidFill>
                <a:latin typeface="Courier New" pitchFamily="49" charset="0"/>
                <a:ea typeface="ＭＳ Ｐゴシック" pitchFamily="34" charset="-128"/>
                <a:cs typeface="Courier New" pitchFamily="49" charset="0"/>
              </a:rPr>
              <a:t>	</a:t>
            </a:r>
            <a:r>
              <a:rPr lang="en-US" sz="2000" b="1" dirty="0" err="1" smtClean="0">
                <a:solidFill>
                  <a:srgbClr val="0070C0"/>
                </a:solidFill>
                <a:latin typeface="Courier New" pitchFamily="49" charset="0"/>
                <a:ea typeface="ＭＳ Ｐゴシック" pitchFamily="34" charset="-128"/>
                <a:cs typeface="Courier New" pitchFamily="49" charset="0"/>
              </a:rPr>
              <a:t>teamsplit</a:t>
            </a:r>
            <a:r>
              <a:rPr lang="en-US" sz="2000" b="1" dirty="0" smtClean="0">
                <a:latin typeface="Courier New" pitchFamily="49" charset="0"/>
                <a:ea typeface="ＭＳ Ｐゴシック" pitchFamily="34" charset="-128"/>
                <a:cs typeface="Courier New" pitchFamily="49" charset="0"/>
              </a:rPr>
              <a:t>(</a:t>
            </a:r>
            <a:r>
              <a:rPr lang="en-US" sz="2000" b="1" dirty="0" err="1" smtClean="0">
                <a:latin typeface="Courier New" pitchFamily="49" charset="0"/>
                <a:ea typeface="ＭＳ Ｐゴシック" pitchFamily="34" charset="-128"/>
                <a:cs typeface="Courier New" pitchFamily="49" charset="0"/>
              </a:rPr>
              <a:t>row_team</a:t>
            </a:r>
            <a:r>
              <a:rPr lang="en-US" sz="2000" b="1" dirty="0">
                <a:latin typeface="Courier New" pitchFamily="49" charset="0"/>
                <a:ea typeface="ＭＳ Ｐゴシック" pitchFamily="34" charset="-128"/>
                <a:cs typeface="Courier New" pitchFamily="49" charset="0"/>
              </a:rPr>
              <a:t>) {</a:t>
            </a:r>
          </a:p>
          <a:p>
            <a:pPr>
              <a:buFont typeface="Wingdings" pitchFamily="2" charset="2"/>
              <a:buNone/>
            </a:pPr>
            <a:r>
              <a:rPr lang="en-US" sz="2000" b="1" dirty="0">
                <a:latin typeface="Courier New" pitchFamily="49" charset="0"/>
                <a:ea typeface="ＭＳ Ｐゴシック" pitchFamily="34" charset="-128"/>
                <a:cs typeface="Courier New" pitchFamily="49" charset="0"/>
              </a:rPr>
              <a:t>	  </a:t>
            </a:r>
            <a:r>
              <a:rPr lang="en-US" sz="2000" b="1" dirty="0" smtClean="0">
                <a:solidFill>
                  <a:schemeClr val="accent3">
                    <a:lumMod val="75000"/>
                  </a:schemeClr>
                </a:solidFill>
                <a:latin typeface="Courier New" pitchFamily="49" charset="0"/>
                <a:cs typeface="Courier New" pitchFamily="49" charset="0"/>
              </a:rPr>
              <a:t>Reduce</a:t>
            </a:r>
            <a:r>
              <a:rPr lang="en-US" sz="2000" b="1" dirty="0" smtClean="0">
                <a:solidFill>
                  <a:srgbClr val="000000"/>
                </a:solidFill>
                <a:latin typeface="Courier New" pitchFamily="49" charset="0"/>
                <a:cs typeface="Courier New" pitchFamily="49" charset="0"/>
              </a:rPr>
              <a:t>::</a:t>
            </a:r>
            <a:r>
              <a:rPr lang="en-US" sz="2000" b="1" dirty="0" smtClean="0">
                <a:solidFill>
                  <a:srgbClr val="7030A0"/>
                </a:solidFill>
                <a:latin typeface="Courier New" pitchFamily="49" charset="0"/>
                <a:cs typeface="Courier New" pitchFamily="49" charset="0"/>
              </a:rPr>
              <a:t>add</a:t>
            </a:r>
            <a:r>
              <a:rPr lang="en-US" sz="2000" b="1" dirty="0" smtClean="0">
                <a:solidFill>
                  <a:srgbClr val="000000"/>
                </a:solidFill>
                <a:latin typeface="Courier New" pitchFamily="49" charset="0"/>
                <a:cs typeface="Courier New" pitchFamily="49" charset="0"/>
              </a:rPr>
              <a:t>(</a:t>
            </a:r>
            <a:r>
              <a:rPr lang="en-US" sz="2000" b="1" dirty="0" err="1" smtClean="0">
                <a:solidFill>
                  <a:srgbClr val="000000"/>
                </a:solidFill>
                <a:latin typeface="Courier New" pitchFamily="49" charset="0"/>
                <a:cs typeface="Courier New" pitchFamily="49" charset="0"/>
              </a:rPr>
              <a:t>mtmp</a:t>
            </a:r>
            <a:r>
              <a:rPr lang="en-US" sz="2000" b="1" dirty="0">
                <a:solidFill>
                  <a:srgbClr val="000000"/>
                </a:solidFill>
                <a:latin typeface="Courier New" pitchFamily="49" charset="0"/>
                <a:cs typeface="Courier New" pitchFamily="49" charset="0"/>
              </a:rPr>
              <a:t>, </a:t>
            </a:r>
            <a:r>
              <a:rPr lang="en-US" sz="2000" b="1" dirty="0" err="1" smtClean="0">
                <a:solidFill>
                  <a:srgbClr val="000000"/>
                </a:solidFill>
                <a:latin typeface="Courier New" pitchFamily="49" charset="0"/>
                <a:cs typeface="Courier New" pitchFamily="49" charset="0"/>
              </a:rPr>
              <a:t>myresults</a:t>
            </a:r>
            <a:r>
              <a:rPr lang="en-US" sz="2000" b="1" dirty="0" smtClean="0">
                <a:solidFill>
                  <a:srgbClr val="000000"/>
                </a:solidFill>
                <a:latin typeface="Courier New" pitchFamily="49" charset="0"/>
                <a:cs typeface="Courier New" pitchFamily="49" charset="0"/>
              </a:rPr>
              <a:t>, </a:t>
            </a:r>
            <a:r>
              <a:rPr lang="en-US" sz="2000" b="1" dirty="0" err="1">
                <a:solidFill>
                  <a:srgbClr val="000000"/>
                </a:solidFill>
                <a:latin typeface="Courier New" pitchFamily="49" charset="0"/>
                <a:cs typeface="Courier New" pitchFamily="49" charset="0"/>
              </a:rPr>
              <a:t>rpivot</a:t>
            </a:r>
            <a:r>
              <a:rPr lang="en-US" sz="2000" b="1" dirty="0">
                <a:solidFill>
                  <a:srgbClr val="000000"/>
                </a:solidFill>
                <a:latin typeface="Courier New" pitchFamily="49" charset="0"/>
                <a:cs typeface="Courier New" pitchFamily="49" charset="0"/>
              </a:rPr>
              <a:t>);</a:t>
            </a:r>
            <a:endParaRPr lang="en-US" sz="2000" b="1" dirty="0">
              <a:latin typeface="Courier New" pitchFamily="49" charset="0"/>
              <a:ea typeface="ＭＳ Ｐゴシック" pitchFamily="34" charset="-128"/>
              <a:cs typeface="Courier New" pitchFamily="49" charset="0"/>
            </a:endParaRPr>
          </a:p>
          <a:p>
            <a:pPr>
              <a:buFont typeface="Wingdings" pitchFamily="2" charset="2"/>
              <a:buNone/>
            </a:pPr>
            <a:r>
              <a:rPr lang="en-US" sz="2000" b="1" dirty="0">
                <a:latin typeface="Courier New" pitchFamily="49" charset="0"/>
                <a:ea typeface="ＭＳ Ｐゴシック" pitchFamily="34" charset="-128"/>
                <a:cs typeface="Courier New" pitchFamily="49" charset="0"/>
              </a:rPr>
              <a:t>	</a:t>
            </a:r>
            <a:r>
              <a:rPr lang="en-US" sz="2000" b="1" dirty="0" smtClean="0">
                <a:latin typeface="Courier New" pitchFamily="49" charset="0"/>
                <a:ea typeface="ＭＳ Ｐゴシック" pitchFamily="34" charset="-128"/>
                <a:cs typeface="Courier New" pitchFamily="49" charset="0"/>
              </a:rPr>
              <a:t>}</a:t>
            </a:r>
            <a:endParaRPr lang="en-US" sz="2000" b="1" dirty="0">
              <a:latin typeface="Courier New" pitchFamily="49" charset="0"/>
              <a:ea typeface="ＭＳ Ｐゴシック" pitchFamily="34" charset="-128"/>
              <a:cs typeface="Courier New" pitchFamily="49" charset="0"/>
            </a:endParaRPr>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199</a:t>
            </a:fld>
            <a:endParaRPr lang="en-US">
              <a:solidFill>
                <a:prstClr val="black"/>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4196555315"/>
              </p:ext>
            </p:extLst>
          </p:nvPr>
        </p:nvGraphicFramePr>
        <p:xfrm>
          <a:off x="2670175" y="3733451"/>
          <a:ext cx="228600" cy="2759337"/>
        </p:xfrm>
        <a:graphic>
          <a:graphicData uri="http://schemas.openxmlformats.org/drawingml/2006/table">
            <a:tbl>
              <a:tblPr firstRow="1" bandRow="1"/>
              <a:tblGrid>
                <a:gridCol w="228600"/>
              </a:tblGrid>
              <a:tr h="919779">
                <a:tc>
                  <a:txBody>
                    <a:bodyPr/>
                    <a:lstStyle>
                      <a:defPPr>
                        <a:defRPr lang="en-US"/>
                      </a:defPPr>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endParaRPr lang="en-US" sz="100" dirty="0">
                        <a:latin typeface="Helvetica" pitchFamily="34" charset="0"/>
                      </a:endParaRPr>
                    </a:p>
                  </a:txBody>
                  <a:tcPr>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2857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r>
              <a:tr h="919779">
                <a:tc>
                  <a:txBody>
                    <a:bodyPr/>
                    <a:lstStyle>
                      <a:defPPr>
                        <a:defRPr lang="en-US"/>
                      </a:defPPr>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00" dirty="0">
                        <a:latin typeface="Helvetica" pitchFamily="34" charset="0"/>
                      </a:endParaRPr>
                    </a:p>
                  </a:txBody>
                  <a:tcPr>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2857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r>
              <a:tr h="919779">
                <a:tc>
                  <a:txBody>
                    <a:bodyPr/>
                    <a:lstStyle>
                      <a:defPPr>
                        <a:defRPr lang="en-US"/>
                      </a:defPPr>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endParaRPr lang="en-US" sz="100" dirty="0">
                        <a:latin typeface="Helvetica" pitchFamily="34" charset="0"/>
                      </a:endParaRPr>
                    </a:p>
                  </a:txBody>
                  <a:tcPr>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2857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800503300"/>
              </p:ext>
            </p:extLst>
          </p:nvPr>
        </p:nvGraphicFramePr>
        <p:xfrm>
          <a:off x="3432175" y="3733451"/>
          <a:ext cx="2971800" cy="2759337"/>
        </p:xfrm>
        <a:graphic>
          <a:graphicData uri="http://schemas.openxmlformats.org/drawingml/2006/table">
            <a:tbl>
              <a:tblPr firstRow="1" bandRow="1"/>
              <a:tblGrid>
                <a:gridCol w="742950"/>
                <a:gridCol w="742950"/>
                <a:gridCol w="742950"/>
                <a:gridCol w="742950"/>
              </a:tblGrid>
              <a:tr h="919779">
                <a:tc>
                  <a:txBody>
                    <a:bodyPr/>
                    <a:lstStyle>
                      <a:defPPr>
                        <a:defRPr lang="en-US"/>
                      </a:defPPr>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b="1" dirty="0" smtClean="0">
                          <a:solidFill>
                            <a:schemeClr val="tx1"/>
                          </a:solidFill>
                          <a:latin typeface="Helvetica" pitchFamily="34" charset="0"/>
                        </a:rPr>
                        <a:t>0</a:t>
                      </a:r>
                      <a:endParaRPr lang="en-US" b="1" dirty="0">
                        <a:solidFill>
                          <a:schemeClr val="tx1"/>
                        </a:solidFill>
                        <a:latin typeface="Helvetica" pitchFamily="34" charset="0"/>
                      </a:endParaRPr>
                    </a:p>
                  </a:txBody>
                  <a:tcPr anchor="ctr">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2857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b="1" dirty="0" smtClean="0">
                          <a:solidFill>
                            <a:schemeClr val="tx1"/>
                          </a:solidFill>
                          <a:latin typeface="Helvetica" pitchFamily="34" charset="0"/>
                        </a:rPr>
                        <a:t>1</a:t>
                      </a:r>
                      <a:endParaRPr lang="en-US" b="1" dirty="0">
                        <a:solidFill>
                          <a:schemeClr val="tx1"/>
                        </a:solidFill>
                        <a:latin typeface="Helvetica" pitchFamily="34" charset="0"/>
                      </a:endParaRPr>
                    </a:p>
                  </a:txBody>
                  <a:tcPr anchor="ctr">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2857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b="1" dirty="0" smtClean="0">
                          <a:solidFill>
                            <a:schemeClr val="tx1"/>
                          </a:solidFill>
                          <a:latin typeface="Helvetica" pitchFamily="34" charset="0"/>
                        </a:rPr>
                        <a:t>2</a:t>
                      </a:r>
                      <a:endParaRPr lang="en-US" b="1" dirty="0">
                        <a:solidFill>
                          <a:schemeClr val="tx1"/>
                        </a:solidFill>
                        <a:latin typeface="Helvetica" pitchFamily="34" charset="0"/>
                      </a:endParaRPr>
                    </a:p>
                  </a:txBody>
                  <a:tcPr anchor="ctr">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2857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b="1" dirty="0" smtClean="0">
                          <a:solidFill>
                            <a:schemeClr val="tx1"/>
                          </a:solidFill>
                          <a:latin typeface="Helvetica" pitchFamily="34" charset="0"/>
                        </a:rPr>
                        <a:t>3</a:t>
                      </a:r>
                      <a:endParaRPr lang="en-US" b="1" dirty="0">
                        <a:solidFill>
                          <a:schemeClr val="tx1"/>
                        </a:solidFill>
                        <a:latin typeface="Helvetica" pitchFamily="34" charset="0"/>
                      </a:endParaRPr>
                    </a:p>
                  </a:txBody>
                  <a:tcPr anchor="ctr">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2857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r>
              <a:tr h="919779">
                <a:tc>
                  <a:txBody>
                    <a:bodyPr/>
                    <a:lstStyle>
                      <a:defPPr>
                        <a:defRPr lang="en-US"/>
                      </a:defPPr>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b="1" dirty="0" smtClean="0">
                          <a:solidFill>
                            <a:schemeClr val="tx1"/>
                          </a:solidFill>
                          <a:latin typeface="Helvetica" pitchFamily="34" charset="0"/>
                        </a:rPr>
                        <a:t>4</a:t>
                      </a:r>
                      <a:endParaRPr lang="en-US" b="1" dirty="0">
                        <a:solidFill>
                          <a:schemeClr val="tx1"/>
                        </a:solidFill>
                        <a:latin typeface="Helvetica" pitchFamily="34" charset="0"/>
                      </a:endParaRPr>
                    </a:p>
                  </a:txBody>
                  <a:tcPr anchor="ctr">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2857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b="1" dirty="0" smtClean="0">
                          <a:solidFill>
                            <a:schemeClr val="tx1"/>
                          </a:solidFill>
                          <a:latin typeface="Helvetica" pitchFamily="34" charset="0"/>
                        </a:rPr>
                        <a:t>5</a:t>
                      </a:r>
                      <a:endParaRPr lang="en-US" b="1" dirty="0">
                        <a:solidFill>
                          <a:schemeClr val="tx1"/>
                        </a:solidFill>
                        <a:latin typeface="Helvetica" pitchFamily="34" charset="0"/>
                      </a:endParaRPr>
                    </a:p>
                  </a:txBody>
                  <a:tcPr anchor="ctr">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2857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b="1" dirty="0" smtClean="0">
                          <a:solidFill>
                            <a:schemeClr val="tx1"/>
                          </a:solidFill>
                          <a:latin typeface="Helvetica" pitchFamily="34" charset="0"/>
                        </a:rPr>
                        <a:t>6</a:t>
                      </a:r>
                      <a:endParaRPr lang="en-US" b="1" dirty="0">
                        <a:solidFill>
                          <a:schemeClr val="tx1"/>
                        </a:solidFill>
                        <a:latin typeface="Helvetica" pitchFamily="34" charset="0"/>
                      </a:endParaRPr>
                    </a:p>
                  </a:txBody>
                  <a:tcPr anchor="ctr">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2857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b="1" dirty="0" smtClean="0">
                          <a:solidFill>
                            <a:schemeClr val="tx1"/>
                          </a:solidFill>
                          <a:latin typeface="Helvetica" pitchFamily="34" charset="0"/>
                        </a:rPr>
                        <a:t>7</a:t>
                      </a:r>
                      <a:endParaRPr lang="en-US" b="1" dirty="0">
                        <a:solidFill>
                          <a:schemeClr val="tx1"/>
                        </a:solidFill>
                        <a:latin typeface="Helvetica" pitchFamily="34" charset="0"/>
                      </a:endParaRPr>
                    </a:p>
                  </a:txBody>
                  <a:tcPr anchor="ctr">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2857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r>
              <a:tr h="919779">
                <a:tc>
                  <a:txBody>
                    <a:bodyPr/>
                    <a:lstStyle>
                      <a:defPPr>
                        <a:defRPr lang="en-US"/>
                      </a:defPPr>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b="1" dirty="0" smtClean="0">
                          <a:solidFill>
                            <a:schemeClr val="tx1"/>
                          </a:solidFill>
                          <a:latin typeface="Helvetica" pitchFamily="34" charset="0"/>
                        </a:rPr>
                        <a:t>8</a:t>
                      </a:r>
                      <a:endParaRPr lang="en-US" b="1" dirty="0">
                        <a:solidFill>
                          <a:schemeClr val="tx1"/>
                        </a:solidFill>
                        <a:latin typeface="Helvetica" pitchFamily="34" charset="0"/>
                      </a:endParaRPr>
                    </a:p>
                  </a:txBody>
                  <a:tcPr anchor="ctr">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2857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b="1" dirty="0" smtClean="0">
                          <a:solidFill>
                            <a:schemeClr val="tx1"/>
                          </a:solidFill>
                          <a:latin typeface="Helvetica" pitchFamily="34" charset="0"/>
                        </a:rPr>
                        <a:t>9</a:t>
                      </a:r>
                      <a:endParaRPr lang="en-US" b="1" dirty="0">
                        <a:solidFill>
                          <a:schemeClr val="tx1"/>
                        </a:solidFill>
                        <a:latin typeface="Helvetica" pitchFamily="34" charset="0"/>
                      </a:endParaRPr>
                    </a:p>
                  </a:txBody>
                  <a:tcPr anchor="ctr">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2857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b="1" dirty="0" smtClean="0">
                          <a:solidFill>
                            <a:schemeClr val="tx1"/>
                          </a:solidFill>
                          <a:latin typeface="Helvetica" pitchFamily="34" charset="0"/>
                        </a:rPr>
                        <a:t>10</a:t>
                      </a:r>
                      <a:endParaRPr lang="en-US" b="1" dirty="0">
                        <a:solidFill>
                          <a:schemeClr val="tx1"/>
                        </a:solidFill>
                        <a:latin typeface="Helvetica" pitchFamily="34" charset="0"/>
                      </a:endParaRPr>
                    </a:p>
                  </a:txBody>
                  <a:tcPr anchor="ctr">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2857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b="1" dirty="0" smtClean="0">
                          <a:solidFill>
                            <a:schemeClr val="tx1"/>
                          </a:solidFill>
                          <a:latin typeface="Helvetica" pitchFamily="34" charset="0"/>
                        </a:rPr>
                        <a:t>11</a:t>
                      </a:r>
                      <a:endParaRPr lang="en-US" b="1" dirty="0">
                        <a:solidFill>
                          <a:schemeClr val="tx1"/>
                        </a:solidFill>
                        <a:latin typeface="Helvetica" pitchFamily="34" charset="0"/>
                      </a:endParaRPr>
                    </a:p>
                  </a:txBody>
                  <a:tcPr anchor="ctr">
                    <a:lnL w="28575" cap="flat" cmpd="sng" algn="ctr">
                      <a:solidFill>
                        <a:srgbClr val="1F497D"/>
                      </a:solidFill>
                      <a:prstDash val="solid"/>
                      <a:round/>
                      <a:headEnd type="none" w="med" len="med"/>
                      <a:tailEnd type="none" w="med" len="med"/>
                    </a:lnL>
                    <a:lnR w="28575" cap="flat" cmpd="sng" algn="ctr">
                      <a:solidFill>
                        <a:srgbClr val="1F497D"/>
                      </a:solidFill>
                      <a:prstDash val="solid"/>
                      <a:round/>
                      <a:headEnd type="none" w="med" len="med"/>
                      <a:tailEnd type="none" w="med" len="med"/>
                    </a:lnR>
                    <a:lnT w="28575" cap="flat" cmpd="sng" algn="ctr">
                      <a:solidFill>
                        <a:srgbClr val="1F497D"/>
                      </a:solidFill>
                      <a:prstDash val="solid"/>
                      <a:round/>
                      <a:headEnd type="none" w="med" len="med"/>
                      <a:tailEnd type="none" w="med" len="med"/>
                    </a:lnT>
                    <a:lnB w="28575"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7394753"/>
              </p:ext>
            </p:extLst>
          </p:nvPr>
        </p:nvGraphicFramePr>
        <p:xfrm>
          <a:off x="2075688" y="3733451"/>
          <a:ext cx="594487" cy="2759337"/>
        </p:xfrm>
        <a:graphic>
          <a:graphicData uri="http://schemas.openxmlformats.org/drawingml/2006/table">
            <a:tbl>
              <a:tblPr firstRow="1" bandRow="1"/>
              <a:tblGrid>
                <a:gridCol w="594487"/>
              </a:tblGrid>
              <a:tr h="919779">
                <a:tc>
                  <a:txBody>
                    <a:bodyPr/>
                    <a:lstStyle>
                      <a:defPPr>
                        <a:defRPr lang="en-US"/>
                      </a:defPPr>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sz="1800" b="1" dirty="0" smtClean="0">
                          <a:solidFill>
                            <a:schemeClr val="tx1"/>
                          </a:solidFill>
                          <a:latin typeface="Helvetica" pitchFamily="34" charset="0"/>
                        </a:rPr>
                        <a:t>T1</a:t>
                      </a:r>
                      <a:endParaRPr lang="en-US" sz="1800" b="1" dirty="0">
                        <a:solidFill>
                          <a:schemeClr val="tx1"/>
                        </a:solidFill>
                        <a:latin typeface="Helvetica"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r>
              <a:tr h="919779">
                <a:tc>
                  <a:txBody>
                    <a:bodyPr/>
                    <a:lstStyle>
                      <a:defPPr>
                        <a:defRPr lang="en-US"/>
                      </a:defPPr>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1800" b="1" dirty="0" smtClean="0">
                          <a:solidFill>
                            <a:schemeClr val="tx1"/>
                          </a:solidFill>
                          <a:latin typeface="Helvetica" pitchFamily="34" charset="0"/>
                        </a:rPr>
                        <a:t>T2</a:t>
                      </a:r>
                      <a:endParaRPr lang="en-US" sz="1800" b="1" dirty="0">
                        <a:solidFill>
                          <a:schemeClr val="tx1"/>
                        </a:solidFill>
                        <a:latin typeface="Helvetica"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r>
              <a:tr h="919779">
                <a:tc>
                  <a:txBody>
                    <a:bodyPr/>
                    <a:lstStyle>
                      <a:defPPr>
                        <a:defRPr lang="en-US"/>
                      </a:defPPr>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sz="1800" b="1" dirty="0" smtClean="0">
                          <a:solidFill>
                            <a:schemeClr val="tx1"/>
                          </a:solidFill>
                          <a:latin typeface="Helvetica" pitchFamily="34" charset="0"/>
                        </a:rPr>
                        <a:t>T3</a:t>
                      </a:r>
                      <a:endParaRPr lang="en-US" sz="1800" b="1" dirty="0">
                        <a:solidFill>
                          <a:schemeClr val="tx1"/>
                        </a:solidFill>
                        <a:latin typeface="Helvetica"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51" name="Group 50"/>
          <p:cNvGrpSpPr/>
          <p:nvPr/>
        </p:nvGrpSpPr>
        <p:grpSpPr>
          <a:xfrm>
            <a:off x="2611438" y="3714950"/>
            <a:ext cx="3421062" cy="965200"/>
            <a:chOff x="2611438" y="3714950"/>
            <a:chExt cx="3421062" cy="965200"/>
          </a:xfrm>
        </p:grpSpPr>
        <p:cxnSp>
          <p:nvCxnSpPr>
            <p:cNvPr id="11" name="Straight Arrow Connector 23"/>
            <p:cNvCxnSpPr>
              <a:cxnSpLocks noChangeShapeType="1"/>
              <a:endCxn id="10" idx="6"/>
            </p:cNvCxnSpPr>
            <p:nvPr/>
          </p:nvCxnSpPr>
          <p:spPr bwMode="auto">
            <a:xfrm rot="10800000" flipV="1">
              <a:off x="3303588" y="4197550"/>
              <a:ext cx="431800" cy="2839"/>
            </a:xfrm>
            <a:prstGeom prst="straightConnector1">
              <a:avLst/>
            </a:prstGeom>
            <a:noFill/>
            <a:ln w="285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2" name="Freeform 11"/>
            <p:cNvSpPr/>
            <p:nvPr/>
          </p:nvSpPr>
          <p:spPr bwMode="auto">
            <a:xfrm>
              <a:off x="3295650" y="4081158"/>
              <a:ext cx="1246188" cy="116392"/>
            </a:xfrm>
            <a:custGeom>
              <a:avLst/>
              <a:gdLst>
                <a:gd name="connsiteX0" fmla="*/ 1238400 w 1238400"/>
                <a:gd name="connsiteY0" fmla="*/ 50400 h 93600"/>
                <a:gd name="connsiteX1" fmla="*/ 230400 w 1238400"/>
                <a:gd name="connsiteY1" fmla="*/ 7200 h 93600"/>
                <a:gd name="connsiteX2" fmla="*/ 0 w 1238400"/>
                <a:gd name="connsiteY2" fmla="*/ 93600 h 93600"/>
              </a:gdLst>
              <a:ahLst/>
              <a:cxnLst>
                <a:cxn ang="0">
                  <a:pos x="connsiteX0" y="connsiteY0"/>
                </a:cxn>
                <a:cxn ang="0">
                  <a:pos x="connsiteX1" y="connsiteY1"/>
                </a:cxn>
                <a:cxn ang="0">
                  <a:pos x="connsiteX2" y="connsiteY2"/>
                </a:cxn>
              </a:cxnLst>
              <a:rect l="l" t="t" r="r" b="b"/>
              <a:pathLst>
                <a:path w="1238400" h="93600">
                  <a:moveTo>
                    <a:pt x="1238400" y="50400"/>
                  </a:moveTo>
                  <a:cubicBezTo>
                    <a:pt x="837600" y="25200"/>
                    <a:pt x="436800" y="0"/>
                    <a:pt x="230400" y="7200"/>
                  </a:cubicBezTo>
                  <a:cubicBezTo>
                    <a:pt x="24000" y="14400"/>
                    <a:pt x="12000" y="54000"/>
                    <a:pt x="0" y="93600"/>
                  </a:cubicBezTo>
                </a:path>
              </a:pathLst>
            </a:custGeom>
            <a:noFill/>
            <a:ln w="28575" cap="flat" cmpd="sng" algn="ctr">
              <a:solidFill>
                <a:srgbClr val="FF0000"/>
              </a:solidFill>
              <a:prstDash val="solid"/>
              <a:round/>
              <a:headEnd type="none" w="med" len="med"/>
              <a:tailEnd type="triangle" w="med" len="med"/>
            </a:ln>
            <a:effectLst/>
          </p:spPr>
          <p:txBody>
            <a:bodyPr/>
            <a:lstStyle/>
            <a:p>
              <a:pPr>
                <a:defRPr/>
              </a:pPr>
              <a:endParaRPr lang="en-US">
                <a:latin typeface="Times" pitchFamily="-107" charset="0"/>
              </a:endParaRPr>
            </a:p>
          </p:txBody>
        </p:sp>
        <p:sp>
          <p:nvSpPr>
            <p:cNvPr id="13" name="Freeform 12"/>
            <p:cNvSpPr/>
            <p:nvPr/>
          </p:nvSpPr>
          <p:spPr bwMode="auto">
            <a:xfrm>
              <a:off x="3260725" y="3970444"/>
              <a:ext cx="2036763" cy="176007"/>
            </a:xfrm>
            <a:custGeom>
              <a:avLst/>
              <a:gdLst>
                <a:gd name="connsiteX0" fmla="*/ 2030400 w 2030400"/>
                <a:gd name="connsiteY0" fmla="*/ 175200 h 175200"/>
                <a:gd name="connsiteX1" fmla="*/ 525600 w 2030400"/>
                <a:gd name="connsiteY1" fmla="*/ 2400 h 175200"/>
                <a:gd name="connsiteX2" fmla="*/ 0 w 2030400"/>
                <a:gd name="connsiteY2" fmla="*/ 160800 h 175200"/>
              </a:gdLst>
              <a:ahLst/>
              <a:cxnLst>
                <a:cxn ang="0">
                  <a:pos x="connsiteX0" y="connsiteY0"/>
                </a:cxn>
                <a:cxn ang="0">
                  <a:pos x="connsiteX1" y="connsiteY1"/>
                </a:cxn>
                <a:cxn ang="0">
                  <a:pos x="connsiteX2" y="connsiteY2"/>
                </a:cxn>
              </a:cxnLst>
              <a:rect l="l" t="t" r="r" b="b"/>
              <a:pathLst>
                <a:path w="2030400" h="175200">
                  <a:moveTo>
                    <a:pt x="2030400" y="175200"/>
                  </a:moveTo>
                  <a:cubicBezTo>
                    <a:pt x="1447200" y="90000"/>
                    <a:pt x="864000" y="4800"/>
                    <a:pt x="525600" y="2400"/>
                  </a:cubicBezTo>
                  <a:cubicBezTo>
                    <a:pt x="187200" y="0"/>
                    <a:pt x="93600" y="80400"/>
                    <a:pt x="0" y="160800"/>
                  </a:cubicBezTo>
                </a:path>
              </a:pathLst>
            </a:custGeom>
            <a:noFill/>
            <a:ln w="28575" cap="flat" cmpd="sng" algn="ctr">
              <a:solidFill>
                <a:srgbClr val="FF0000"/>
              </a:solidFill>
              <a:prstDash val="solid"/>
              <a:round/>
              <a:headEnd type="none" w="med" len="med"/>
              <a:tailEnd type="triangle" w="med" len="med"/>
            </a:ln>
            <a:effectLst/>
          </p:spPr>
          <p:txBody>
            <a:bodyPr/>
            <a:lstStyle/>
            <a:p>
              <a:pPr>
                <a:defRPr/>
              </a:pPr>
              <a:endParaRPr lang="en-US">
                <a:latin typeface="Times" pitchFamily="-107" charset="0"/>
              </a:endParaRPr>
            </a:p>
          </p:txBody>
        </p:sp>
        <p:sp>
          <p:nvSpPr>
            <p:cNvPr id="14" name="Freeform 13"/>
            <p:cNvSpPr/>
            <p:nvPr/>
          </p:nvSpPr>
          <p:spPr bwMode="auto">
            <a:xfrm>
              <a:off x="3230563" y="3817148"/>
              <a:ext cx="2801937" cy="296658"/>
            </a:xfrm>
            <a:custGeom>
              <a:avLst/>
              <a:gdLst>
                <a:gd name="connsiteX0" fmla="*/ 2793600 w 2793600"/>
                <a:gd name="connsiteY0" fmla="*/ 296400 h 296400"/>
                <a:gd name="connsiteX1" fmla="*/ 676800 w 2793600"/>
                <a:gd name="connsiteY1" fmla="*/ 1200 h 296400"/>
                <a:gd name="connsiteX2" fmla="*/ 0 w 2793600"/>
                <a:gd name="connsiteY2" fmla="*/ 289200 h 296400"/>
              </a:gdLst>
              <a:ahLst/>
              <a:cxnLst>
                <a:cxn ang="0">
                  <a:pos x="connsiteX0" y="connsiteY0"/>
                </a:cxn>
                <a:cxn ang="0">
                  <a:pos x="connsiteX1" y="connsiteY1"/>
                </a:cxn>
                <a:cxn ang="0">
                  <a:pos x="connsiteX2" y="connsiteY2"/>
                </a:cxn>
              </a:cxnLst>
              <a:rect l="l" t="t" r="r" b="b"/>
              <a:pathLst>
                <a:path w="2793600" h="296400">
                  <a:moveTo>
                    <a:pt x="2793600" y="296400"/>
                  </a:moveTo>
                  <a:cubicBezTo>
                    <a:pt x="1968000" y="149400"/>
                    <a:pt x="1142400" y="2400"/>
                    <a:pt x="676800" y="1200"/>
                  </a:cubicBezTo>
                  <a:cubicBezTo>
                    <a:pt x="211200" y="0"/>
                    <a:pt x="105600" y="144600"/>
                    <a:pt x="0" y="289200"/>
                  </a:cubicBezTo>
                </a:path>
              </a:pathLst>
            </a:custGeom>
            <a:noFill/>
            <a:ln w="28575" cap="flat" cmpd="sng" algn="ctr">
              <a:solidFill>
                <a:srgbClr val="FF0000"/>
              </a:solidFill>
              <a:prstDash val="solid"/>
              <a:round/>
              <a:headEnd type="none" w="med" len="med"/>
              <a:tailEnd type="triangle" w="med" len="med"/>
            </a:ln>
            <a:effectLst/>
          </p:spPr>
          <p:txBody>
            <a:bodyPr/>
            <a:lstStyle/>
            <a:p>
              <a:pPr>
                <a:defRPr/>
              </a:pPr>
              <a:endParaRPr lang="en-US">
                <a:latin typeface="Times" pitchFamily="-107" charset="0"/>
              </a:endParaRPr>
            </a:p>
          </p:txBody>
        </p:sp>
        <p:sp>
          <p:nvSpPr>
            <p:cNvPr id="15" name="Rounded Rectangle 14"/>
            <p:cNvSpPr/>
            <p:nvPr/>
          </p:nvSpPr>
          <p:spPr bwMode="auto">
            <a:xfrm>
              <a:off x="2611438" y="3714950"/>
              <a:ext cx="339725" cy="965200"/>
            </a:xfrm>
            <a:prstGeom prst="roundRect">
              <a:avLst/>
            </a:prstGeom>
            <a:noFill/>
            <a:ln w="28575" cap="flat" cmpd="sng" algn="ctr">
              <a:solidFill>
                <a:srgbClr val="FF0000"/>
              </a:solidFill>
              <a:prstDash val="solid"/>
              <a:round/>
              <a:headEnd type="none" w="med" len="med"/>
              <a:tailEnd type="none" w="med" len="med"/>
            </a:ln>
            <a:effectLst/>
          </p:spPr>
          <p:txBody>
            <a:bodyPr/>
            <a:lstStyle/>
            <a:p>
              <a:pPr>
                <a:defRPr/>
              </a:pPr>
              <a:endParaRPr lang="en-US">
                <a:latin typeface="Times" pitchFamily="-107" charset="0"/>
              </a:endParaRPr>
            </a:p>
          </p:txBody>
        </p:sp>
        <p:sp>
          <p:nvSpPr>
            <p:cNvPr id="16" name="Freeform 15"/>
            <p:cNvSpPr/>
            <p:nvPr/>
          </p:nvSpPr>
          <p:spPr bwMode="auto">
            <a:xfrm>
              <a:off x="2957513" y="4230197"/>
              <a:ext cx="201612" cy="188781"/>
            </a:xfrm>
            <a:custGeom>
              <a:avLst/>
              <a:gdLst>
                <a:gd name="connsiteX0" fmla="*/ 230400 w 230400"/>
                <a:gd name="connsiteY0" fmla="*/ 64800 h 183600"/>
                <a:gd name="connsiteX1" fmla="*/ 122400 w 230400"/>
                <a:gd name="connsiteY1" fmla="*/ 172800 h 183600"/>
                <a:gd name="connsiteX2" fmla="*/ 0 w 230400"/>
                <a:gd name="connsiteY2" fmla="*/ 0 h 183600"/>
                <a:gd name="connsiteX3" fmla="*/ 0 w 230400"/>
                <a:gd name="connsiteY3" fmla="*/ 0 h 183600"/>
              </a:gdLst>
              <a:ahLst/>
              <a:cxnLst>
                <a:cxn ang="0">
                  <a:pos x="connsiteX0" y="connsiteY0"/>
                </a:cxn>
                <a:cxn ang="0">
                  <a:pos x="connsiteX1" y="connsiteY1"/>
                </a:cxn>
                <a:cxn ang="0">
                  <a:pos x="connsiteX2" y="connsiteY2"/>
                </a:cxn>
                <a:cxn ang="0">
                  <a:pos x="connsiteX3" y="connsiteY3"/>
                </a:cxn>
              </a:cxnLst>
              <a:rect l="l" t="t" r="r" b="b"/>
              <a:pathLst>
                <a:path w="230400" h="183600">
                  <a:moveTo>
                    <a:pt x="230400" y="64800"/>
                  </a:moveTo>
                  <a:cubicBezTo>
                    <a:pt x="195600" y="124200"/>
                    <a:pt x="160800" y="183600"/>
                    <a:pt x="122400" y="172800"/>
                  </a:cubicBezTo>
                  <a:cubicBezTo>
                    <a:pt x="84000" y="162000"/>
                    <a:pt x="0" y="0"/>
                    <a:pt x="0" y="0"/>
                  </a:cubicBezTo>
                  <a:lnTo>
                    <a:pt x="0" y="0"/>
                  </a:lnTo>
                </a:path>
              </a:pathLst>
            </a:custGeom>
            <a:noFill/>
            <a:ln w="28575" cap="flat" cmpd="sng" algn="ctr">
              <a:solidFill>
                <a:srgbClr val="FF0000"/>
              </a:solidFill>
              <a:prstDash val="solid"/>
              <a:round/>
              <a:headEnd type="none" w="med" len="med"/>
              <a:tailEnd type="triangle" w="med" len="med"/>
            </a:ln>
            <a:effectLst/>
          </p:spPr>
          <p:txBody>
            <a:bodyPr/>
            <a:lstStyle/>
            <a:p>
              <a:pPr>
                <a:defRPr/>
              </a:pPr>
              <a:endParaRPr lang="en-US">
                <a:latin typeface="Times" pitchFamily="-107" charset="0"/>
              </a:endParaRPr>
            </a:p>
          </p:txBody>
        </p:sp>
        <p:grpSp>
          <p:nvGrpSpPr>
            <p:cNvPr id="48" name="Group 47"/>
            <p:cNvGrpSpPr/>
            <p:nvPr/>
          </p:nvGrpSpPr>
          <p:grpSpPr>
            <a:xfrm>
              <a:off x="3059113" y="4093933"/>
              <a:ext cx="244475" cy="212912"/>
              <a:chOff x="3059113" y="4093933"/>
              <a:chExt cx="244475" cy="212912"/>
            </a:xfrm>
          </p:grpSpPr>
          <p:sp>
            <p:nvSpPr>
              <p:cNvPr id="10" name="Oval 21"/>
              <p:cNvSpPr>
                <a:spLocks noChangeArrowheads="1"/>
              </p:cNvSpPr>
              <p:nvPr/>
            </p:nvSpPr>
            <p:spPr bwMode="auto">
              <a:xfrm>
                <a:off x="3059113" y="4093933"/>
                <a:ext cx="244475" cy="212912"/>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b="1" dirty="0">
                  <a:solidFill>
                    <a:srgbClr val="FF0000"/>
                  </a:solidFill>
                  <a:effectLst/>
                  <a:latin typeface="Helvetica" pitchFamily="34" charset="0"/>
                </a:endParaRPr>
              </a:p>
            </p:txBody>
          </p:sp>
          <p:cxnSp>
            <p:nvCxnSpPr>
              <p:cNvPr id="37" name="Straight Connector 36"/>
              <p:cNvCxnSpPr>
                <a:stCxn id="10" idx="0"/>
                <a:endCxn id="10" idx="4"/>
              </p:cNvCxnSpPr>
              <p:nvPr/>
            </p:nvCxnSpPr>
            <p:spPr bwMode="auto">
              <a:xfrm>
                <a:off x="3181351" y="4093933"/>
                <a:ext cx="0" cy="212912"/>
              </a:xfrm>
              <a:prstGeom prst="line">
                <a:avLst/>
              </a:prstGeom>
              <a:noFill/>
              <a:ln w="28575" cap="flat" cmpd="sng" algn="ctr">
                <a:solidFill>
                  <a:srgbClr val="FF0000"/>
                </a:solidFill>
                <a:prstDash val="solid"/>
                <a:round/>
                <a:headEnd type="none" w="sm" len="sm"/>
                <a:tailEnd type="none" w="sm" len="sm"/>
              </a:ln>
              <a:effectLst/>
            </p:spPr>
          </p:cxnSp>
          <p:cxnSp>
            <p:nvCxnSpPr>
              <p:cNvPr id="39" name="Straight Connector 38"/>
              <p:cNvCxnSpPr>
                <a:stCxn id="10" idx="2"/>
                <a:endCxn id="10" idx="6"/>
              </p:cNvCxnSpPr>
              <p:nvPr/>
            </p:nvCxnSpPr>
            <p:spPr bwMode="auto">
              <a:xfrm>
                <a:off x="3059113" y="4200389"/>
                <a:ext cx="244475" cy="0"/>
              </a:xfrm>
              <a:prstGeom prst="line">
                <a:avLst/>
              </a:prstGeom>
              <a:noFill/>
              <a:ln w="28575" cap="flat" cmpd="sng" algn="ctr">
                <a:solidFill>
                  <a:srgbClr val="FF0000"/>
                </a:solidFill>
                <a:prstDash val="solid"/>
                <a:round/>
                <a:headEnd type="none" w="sm" len="sm"/>
                <a:tailEnd type="none" w="sm" len="sm"/>
              </a:ln>
              <a:effectLst/>
            </p:spPr>
          </p:cxnSp>
        </p:grpSp>
      </p:grpSp>
      <p:grpSp>
        <p:nvGrpSpPr>
          <p:cNvPr id="52" name="Group 51"/>
          <p:cNvGrpSpPr/>
          <p:nvPr/>
        </p:nvGrpSpPr>
        <p:grpSpPr>
          <a:xfrm>
            <a:off x="2617788" y="4624490"/>
            <a:ext cx="3421062" cy="965200"/>
            <a:chOff x="2617788" y="4624490"/>
            <a:chExt cx="3421062" cy="965200"/>
          </a:xfrm>
        </p:grpSpPr>
        <p:sp>
          <p:nvSpPr>
            <p:cNvPr id="6" name="TextBox 97"/>
            <p:cNvSpPr txBox="1">
              <a:spLocks noChangeArrowheads="1"/>
            </p:cNvSpPr>
            <p:nvPr/>
          </p:nvSpPr>
          <p:spPr bwMode="auto">
            <a:xfrm>
              <a:off x="2974975" y="4625888"/>
              <a:ext cx="381000" cy="584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US" b="1" kern="0" dirty="0">
                  <a:solidFill>
                    <a:srgbClr val="1F497D"/>
                  </a:solidFill>
                  <a:effectLst/>
                  <a:latin typeface="Calibri" pitchFamily="34" charset="0"/>
                </a:rPr>
                <a:t>=</a:t>
              </a:r>
              <a:endParaRPr lang="en-US" sz="1800" b="1" kern="0" dirty="0">
                <a:solidFill>
                  <a:srgbClr val="1F497D"/>
                </a:solidFill>
                <a:effectLst/>
                <a:latin typeface="Calibri" pitchFamily="34" charset="0"/>
              </a:endParaRPr>
            </a:p>
          </p:txBody>
        </p:sp>
        <p:cxnSp>
          <p:nvCxnSpPr>
            <p:cNvPr id="19" name="Straight Arrow Connector 23"/>
            <p:cNvCxnSpPr>
              <a:cxnSpLocks noChangeShapeType="1"/>
              <a:endCxn id="18" idx="6"/>
            </p:cNvCxnSpPr>
            <p:nvPr/>
          </p:nvCxnSpPr>
          <p:spPr bwMode="auto">
            <a:xfrm rot="10800000" flipV="1">
              <a:off x="3309938" y="5107090"/>
              <a:ext cx="431800" cy="2839"/>
            </a:xfrm>
            <a:prstGeom prst="straightConnector1">
              <a:avLst/>
            </a:prstGeom>
            <a:noFill/>
            <a:ln w="28575" algn="ctr">
              <a:solidFill>
                <a:srgbClr val="92D050"/>
              </a:solidFill>
              <a:round/>
              <a:headEnd/>
              <a:tailEnd type="triangle" w="med" len="med"/>
            </a:ln>
            <a:extLst>
              <a:ext uri="{909E8E84-426E-40dd-AFC4-6F175D3DCCD1}">
                <a14:hiddenFill xmlns:a14="http://schemas.microsoft.com/office/drawing/2010/main">
                  <a:noFill/>
                </a14:hiddenFill>
              </a:ext>
            </a:extLst>
          </p:spPr>
        </p:cxnSp>
        <p:sp>
          <p:nvSpPr>
            <p:cNvPr id="20" name="Freeform 19"/>
            <p:cNvSpPr/>
            <p:nvPr/>
          </p:nvSpPr>
          <p:spPr bwMode="auto">
            <a:xfrm>
              <a:off x="3302000" y="4990698"/>
              <a:ext cx="1246188" cy="116392"/>
            </a:xfrm>
            <a:custGeom>
              <a:avLst/>
              <a:gdLst>
                <a:gd name="connsiteX0" fmla="*/ 1238400 w 1238400"/>
                <a:gd name="connsiteY0" fmla="*/ 50400 h 93600"/>
                <a:gd name="connsiteX1" fmla="*/ 230400 w 1238400"/>
                <a:gd name="connsiteY1" fmla="*/ 7200 h 93600"/>
                <a:gd name="connsiteX2" fmla="*/ 0 w 1238400"/>
                <a:gd name="connsiteY2" fmla="*/ 93600 h 93600"/>
              </a:gdLst>
              <a:ahLst/>
              <a:cxnLst>
                <a:cxn ang="0">
                  <a:pos x="connsiteX0" y="connsiteY0"/>
                </a:cxn>
                <a:cxn ang="0">
                  <a:pos x="connsiteX1" y="connsiteY1"/>
                </a:cxn>
                <a:cxn ang="0">
                  <a:pos x="connsiteX2" y="connsiteY2"/>
                </a:cxn>
              </a:cxnLst>
              <a:rect l="l" t="t" r="r" b="b"/>
              <a:pathLst>
                <a:path w="1238400" h="93600">
                  <a:moveTo>
                    <a:pt x="1238400" y="50400"/>
                  </a:moveTo>
                  <a:cubicBezTo>
                    <a:pt x="837600" y="25200"/>
                    <a:pt x="436800" y="0"/>
                    <a:pt x="230400" y="7200"/>
                  </a:cubicBezTo>
                  <a:cubicBezTo>
                    <a:pt x="24000" y="14400"/>
                    <a:pt x="12000" y="54000"/>
                    <a:pt x="0" y="93600"/>
                  </a:cubicBezTo>
                </a:path>
              </a:pathLst>
            </a:custGeom>
            <a:noFill/>
            <a:ln w="28575" cap="flat" cmpd="sng" algn="ctr">
              <a:solidFill>
                <a:srgbClr val="92D050"/>
              </a:solidFill>
              <a:prstDash val="solid"/>
              <a:round/>
              <a:headEnd type="none" w="med" len="med"/>
              <a:tailEnd type="triangle" w="med" len="med"/>
            </a:ln>
            <a:effectLst/>
          </p:spPr>
          <p:txBody>
            <a:bodyPr/>
            <a:lstStyle/>
            <a:p>
              <a:pPr>
                <a:defRPr/>
              </a:pPr>
              <a:endParaRPr lang="en-US">
                <a:solidFill>
                  <a:srgbClr val="92D050"/>
                </a:solidFill>
                <a:latin typeface="Times" pitchFamily="-107" charset="0"/>
              </a:endParaRPr>
            </a:p>
          </p:txBody>
        </p:sp>
        <p:sp>
          <p:nvSpPr>
            <p:cNvPr id="21" name="Freeform 20"/>
            <p:cNvSpPr/>
            <p:nvPr/>
          </p:nvSpPr>
          <p:spPr bwMode="auto">
            <a:xfrm>
              <a:off x="3267075" y="4879984"/>
              <a:ext cx="2036763" cy="176007"/>
            </a:xfrm>
            <a:custGeom>
              <a:avLst/>
              <a:gdLst>
                <a:gd name="connsiteX0" fmla="*/ 2030400 w 2030400"/>
                <a:gd name="connsiteY0" fmla="*/ 175200 h 175200"/>
                <a:gd name="connsiteX1" fmla="*/ 525600 w 2030400"/>
                <a:gd name="connsiteY1" fmla="*/ 2400 h 175200"/>
                <a:gd name="connsiteX2" fmla="*/ 0 w 2030400"/>
                <a:gd name="connsiteY2" fmla="*/ 160800 h 175200"/>
              </a:gdLst>
              <a:ahLst/>
              <a:cxnLst>
                <a:cxn ang="0">
                  <a:pos x="connsiteX0" y="connsiteY0"/>
                </a:cxn>
                <a:cxn ang="0">
                  <a:pos x="connsiteX1" y="connsiteY1"/>
                </a:cxn>
                <a:cxn ang="0">
                  <a:pos x="connsiteX2" y="connsiteY2"/>
                </a:cxn>
              </a:cxnLst>
              <a:rect l="l" t="t" r="r" b="b"/>
              <a:pathLst>
                <a:path w="2030400" h="175200">
                  <a:moveTo>
                    <a:pt x="2030400" y="175200"/>
                  </a:moveTo>
                  <a:cubicBezTo>
                    <a:pt x="1447200" y="90000"/>
                    <a:pt x="864000" y="4800"/>
                    <a:pt x="525600" y="2400"/>
                  </a:cubicBezTo>
                  <a:cubicBezTo>
                    <a:pt x="187200" y="0"/>
                    <a:pt x="93600" y="80400"/>
                    <a:pt x="0" y="160800"/>
                  </a:cubicBezTo>
                </a:path>
              </a:pathLst>
            </a:custGeom>
            <a:noFill/>
            <a:ln w="28575" cap="flat" cmpd="sng" algn="ctr">
              <a:solidFill>
                <a:srgbClr val="92D050"/>
              </a:solidFill>
              <a:prstDash val="solid"/>
              <a:round/>
              <a:headEnd type="none" w="med" len="med"/>
              <a:tailEnd type="triangle" w="med" len="med"/>
            </a:ln>
            <a:effectLst/>
          </p:spPr>
          <p:txBody>
            <a:bodyPr/>
            <a:lstStyle/>
            <a:p>
              <a:pPr>
                <a:defRPr/>
              </a:pPr>
              <a:endParaRPr lang="en-US">
                <a:solidFill>
                  <a:srgbClr val="92D050"/>
                </a:solidFill>
                <a:latin typeface="Times" pitchFamily="-107" charset="0"/>
              </a:endParaRPr>
            </a:p>
          </p:txBody>
        </p:sp>
        <p:sp>
          <p:nvSpPr>
            <p:cNvPr id="22" name="Freeform 21"/>
            <p:cNvSpPr/>
            <p:nvPr/>
          </p:nvSpPr>
          <p:spPr bwMode="auto">
            <a:xfrm>
              <a:off x="3236913" y="4726688"/>
              <a:ext cx="2801937" cy="296658"/>
            </a:xfrm>
            <a:custGeom>
              <a:avLst/>
              <a:gdLst>
                <a:gd name="connsiteX0" fmla="*/ 2793600 w 2793600"/>
                <a:gd name="connsiteY0" fmla="*/ 296400 h 296400"/>
                <a:gd name="connsiteX1" fmla="*/ 676800 w 2793600"/>
                <a:gd name="connsiteY1" fmla="*/ 1200 h 296400"/>
                <a:gd name="connsiteX2" fmla="*/ 0 w 2793600"/>
                <a:gd name="connsiteY2" fmla="*/ 289200 h 296400"/>
              </a:gdLst>
              <a:ahLst/>
              <a:cxnLst>
                <a:cxn ang="0">
                  <a:pos x="connsiteX0" y="connsiteY0"/>
                </a:cxn>
                <a:cxn ang="0">
                  <a:pos x="connsiteX1" y="connsiteY1"/>
                </a:cxn>
                <a:cxn ang="0">
                  <a:pos x="connsiteX2" y="connsiteY2"/>
                </a:cxn>
              </a:cxnLst>
              <a:rect l="l" t="t" r="r" b="b"/>
              <a:pathLst>
                <a:path w="2793600" h="296400">
                  <a:moveTo>
                    <a:pt x="2793600" y="296400"/>
                  </a:moveTo>
                  <a:cubicBezTo>
                    <a:pt x="1968000" y="149400"/>
                    <a:pt x="1142400" y="2400"/>
                    <a:pt x="676800" y="1200"/>
                  </a:cubicBezTo>
                  <a:cubicBezTo>
                    <a:pt x="211200" y="0"/>
                    <a:pt x="105600" y="144600"/>
                    <a:pt x="0" y="289200"/>
                  </a:cubicBezTo>
                </a:path>
              </a:pathLst>
            </a:custGeom>
            <a:noFill/>
            <a:ln w="28575" cap="flat" cmpd="sng" algn="ctr">
              <a:solidFill>
                <a:srgbClr val="92D050"/>
              </a:solidFill>
              <a:prstDash val="solid"/>
              <a:round/>
              <a:headEnd type="none" w="med" len="med"/>
              <a:tailEnd type="triangle" w="med" len="med"/>
            </a:ln>
            <a:effectLst/>
          </p:spPr>
          <p:txBody>
            <a:bodyPr/>
            <a:lstStyle/>
            <a:p>
              <a:pPr>
                <a:defRPr/>
              </a:pPr>
              <a:endParaRPr lang="en-US">
                <a:solidFill>
                  <a:srgbClr val="92D050"/>
                </a:solidFill>
                <a:latin typeface="Times" pitchFamily="-107" charset="0"/>
              </a:endParaRPr>
            </a:p>
          </p:txBody>
        </p:sp>
        <p:sp>
          <p:nvSpPr>
            <p:cNvPr id="23" name="Rounded Rectangle 22"/>
            <p:cNvSpPr/>
            <p:nvPr/>
          </p:nvSpPr>
          <p:spPr bwMode="auto">
            <a:xfrm>
              <a:off x="2617788" y="4624490"/>
              <a:ext cx="339725" cy="965200"/>
            </a:xfrm>
            <a:prstGeom prst="roundRect">
              <a:avLst/>
            </a:prstGeom>
            <a:noFill/>
            <a:ln w="28575" cap="flat" cmpd="sng" algn="ctr">
              <a:solidFill>
                <a:srgbClr val="92D050"/>
              </a:solidFill>
              <a:prstDash val="solid"/>
              <a:round/>
              <a:headEnd type="none" w="med" len="med"/>
              <a:tailEnd type="none" w="med" len="med"/>
            </a:ln>
            <a:effectLst/>
          </p:spPr>
          <p:txBody>
            <a:bodyPr/>
            <a:lstStyle/>
            <a:p>
              <a:pPr>
                <a:defRPr/>
              </a:pPr>
              <a:endParaRPr lang="en-US">
                <a:solidFill>
                  <a:srgbClr val="92D050"/>
                </a:solidFill>
                <a:latin typeface="Times" pitchFamily="-107" charset="0"/>
              </a:endParaRPr>
            </a:p>
          </p:txBody>
        </p:sp>
        <p:sp>
          <p:nvSpPr>
            <p:cNvPr id="24" name="Freeform 23"/>
            <p:cNvSpPr/>
            <p:nvPr/>
          </p:nvSpPr>
          <p:spPr bwMode="auto">
            <a:xfrm>
              <a:off x="2963863" y="5139737"/>
              <a:ext cx="201612" cy="188781"/>
            </a:xfrm>
            <a:custGeom>
              <a:avLst/>
              <a:gdLst>
                <a:gd name="connsiteX0" fmla="*/ 230400 w 230400"/>
                <a:gd name="connsiteY0" fmla="*/ 64800 h 183600"/>
                <a:gd name="connsiteX1" fmla="*/ 122400 w 230400"/>
                <a:gd name="connsiteY1" fmla="*/ 172800 h 183600"/>
                <a:gd name="connsiteX2" fmla="*/ 0 w 230400"/>
                <a:gd name="connsiteY2" fmla="*/ 0 h 183600"/>
                <a:gd name="connsiteX3" fmla="*/ 0 w 230400"/>
                <a:gd name="connsiteY3" fmla="*/ 0 h 183600"/>
              </a:gdLst>
              <a:ahLst/>
              <a:cxnLst>
                <a:cxn ang="0">
                  <a:pos x="connsiteX0" y="connsiteY0"/>
                </a:cxn>
                <a:cxn ang="0">
                  <a:pos x="connsiteX1" y="connsiteY1"/>
                </a:cxn>
                <a:cxn ang="0">
                  <a:pos x="connsiteX2" y="connsiteY2"/>
                </a:cxn>
                <a:cxn ang="0">
                  <a:pos x="connsiteX3" y="connsiteY3"/>
                </a:cxn>
              </a:cxnLst>
              <a:rect l="l" t="t" r="r" b="b"/>
              <a:pathLst>
                <a:path w="230400" h="183600">
                  <a:moveTo>
                    <a:pt x="230400" y="64800"/>
                  </a:moveTo>
                  <a:cubicBezTo>
                    <a:pt x="195600" y="124200"/>
                    <a:pt x="160800" y="183600"/>
                    <a:pt x="122400" y="172800"/>
                  </a:cubicBezTo>
                  <a:cubicBezTo>
                    <a:pt x="84000" y="162000"/>
                    <a:pt x="0" y="0"/>
                    <a:pt x="0" y="0"/>
                  </a:cubicBezTo>
                  <a:lnTo>
                    <a:pt x="0" y="0"/>
                  </a:lnTo>
                </a:path>
              </a:pathLst>
            </a:custGeom>
            <a:noFill/>
            <a:ln w="28575" cap="flat" cmpd="sng" algn="ctr">
              <a:solidFill>
                <a:srgbClr val="92D050"/>
              </a:solidFill>
              <a:prstDash val="solid"/>
              <a:round/>
              <a:headEnd type="none" w="med" len="med"/>
              <a:tailEnd type="triangle" w="med" len="med"/>
            </a:ln>
            <a:effectLst/>
          </p:spPr>
          <p:txBody>
            <a:bodyPr/>
            <a:lstStyle/>
            <a:p>
              <a:pPr>
                <a:defRPr/>
              </a:pPr>
              <a:endParaRPr lang="en-US">
                <a:solidFill>
                  <a:srgbClr val="92D050"/>
                </a:solidFill>
                <a:latin typeface="Times" pitchFamily="-107" charset="0"/>
              </a:endParaRPr>
            </a:p>
          </p:txBody>
        </p:sp>
        <p:grpSp>
          <p:nvGrpSpPr>
            <p:cNvPr id="49" name="Group 48"/>
            <p:cNvGrpSpPr/>
            <p:nvPr/>
          </p:nvGrpSpPr>
          <p:grpSpPr>
            <a:xfrm>
              <a:off x="3065463" y="5003473"/>
              <a:ext cx="244475" cy="212912"/>
              <a:chOff x="3065463" y="5003473"/>
              <a:chExt cx="244475" cy="212912"/>
            </a:xfrm>
          </p:grpSpPr>
          <p:sp>
            <p:nvSpPr>
              <p:cNvPr id="18" name="Oval 21"/>
              <p:cNvSpPr>
                <a:spLocks noChangeArrowheads="1"/>
              </p:cNvSpPr>
              <p:nvPr/>
            </p:nvSpPr>
            <p:spPr bwMode="auto">
              <a:xfrm>
                <a:off x="3065463" y="5003473"/>
                <a:ext cx="244475" cy="212912"/>
              </a:xfrm>
              <a:prstGeom prst="ellipse">
                <a:avLst/>
              </a:prstGeom>
              <a:noFill/>
              <a:ln w="28575" algn="ctr">
                <a:solidFill>
                  <a:srgbClr val="92D05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b="1" dirty="0">
                  <a:solidFill>
                    <a:srgbClr val="92D050"/>
                  </a:solidFill>
                  <a:effectLst/>
                  <a:latin typeface="Helvetica" pitchFamily="34" charset="0"/>
                </a:endParaRPr>
              </a:p>
            </p:txBody>
          </p:sp>
          <p:cxnSp>
            <p:nvCxnSpPr>
              <p:cNvPr id="41" name="Straight Connector 40"/>
              <p:cNvCxnSpPr>
                <a:stCxn id="18" idx="0"/>
                <a:endCxn id="18" idx="4"/>
              </p:cNvCxnSpPr>
              <p:nvPr/>
            </p:nvCxnSpPr>
            <p:spPr bwMode="auto">
              <a:xfrm>
                <a:off x="3187701" y="5003473"/>
                <a:ext cx="0" cy="212912"/>
              </a:xfrm>
              <a:prstGeom prst="line">
                <a:avLst/>
              </a:prstGeom>
              <a:noFill/>
              <a:ln w="28575" cap="flat" cmpd="sng" algn="ctr">
                <a:solidFill>
                  <a:srgbClr val="92D050"/>
                </a:solidFill>
                <a:prstDash val="solid"/>
                <a:round/>
                <a:headEnd type="none" w="sm" len="sm"/>
                <a:tailEnd type="none" w="sm" len="sm"/>
              </a:ln>
              <a:effectLst/>
            </p:spPr>
          </p:cxnSp>
          <p:cxnSp>
            <p:nvCxnSpPr>
              <p:cNvPr id="43" name="Straight Connector 42"/>
              <p:cNvCxnSpPr>
                <a:stCxn id="18" idx="2"/>
                <a:endCxn id="18" idx="6"/>
              </p:cNvCxnSpPr>
              <p:nvPr/>
            </p:nvCxnSpPr>
            <p:spPr bwMode="auto">
              <a:xfrm>
                <a:off x="3065463" y="5109929"/>
                <a:ext cx="244475" cy="0"/>
              </a:xfrm>
              <a:prstGeom prst="line">
                <a:avLst/>
              </a:prstGeom>
              <a:noFill/>
              <a:ln w="28575" cap="flat" cmpd="sng" algn="ctr">
                <a:solidFill>
                  <a:srgbClr val="92D050"/>
                </a:solidFill>
                <a:prstDash val="solid"/>
                <a:round/>
                <a:headEnd type="none" w="sm" len="sm"/>
                <a:tailEnd type="none" w="sm" len="sm"/>
              </a:ln>
              <a:effectLst/>
            </p:spPr>
          </p:cxnSp>
        </p:grpSp>
      </p:grpSp>
      <p:grpSp>
        <p:nvGrpSpPr>
          <p:cNvPr id="53" name="Group 52"/>
          <p:cNvGrpSpPr/>
          <p:nvPr/>
        </p:nvGrpSpPr>
        <p:grpSpPr>
          <a:xfrm>
            <a:off x="2617788" y="5552988"/>
            <a:ext cx="3421062" cy="965200"/>
            <a:chOff x="2617788" y="5552988"/>
            <a:chExt cx="3421062" cy="965200"/>
          </a:xfrm>
        </p:grpSpPr>
        <p:cxnSp>
          <p:nvCxnSpPr>
            <p:cNvPr id="27" name="Straight Arrow Connector 23"/>
            <p:cNvCxnSpPr>
              <a:cxnSpLocks noChangeShapeType="1"/>
              <a:endCxn id="26" idx="6"/>
            </p:cNvCxnSpPr>
            <p:nvPr/>
          </p:nvCxnSpPr>
          <p:spPr bwMode="auto">
            <a:xfrm rot="10800000" flipV="1">
              <a:off x="3309938" y="6035588"/>
              <a:ext cx="431800" cy="2839"/>
            </a:xfrm>
            <a:prstGeom prst="straightConnector1">
              <a:avLst/>
            </a:prstGeom>
            <a:noFill/>
            <a:ln w="28575" algn="ctr">
              <a:solidFill>
                <a:srgbClr val="7030A0"/>
              </a:solidFill>
              <a:round/>
              <a:headEnd/>
              <a:tailEnd type="triangle" w="med" len="med"/>
            </a:ln>
            <a:extLst>
              <a:ext uri="{909E8E84-426E-40dd-AFC4-6F175D3DCCD1}">
                <a14:hiddenFill xmlns:a14="http://schemas.microsoft.com/office/drawing/2010/main">
                  <a:noFill/>
                </a14:hiddenFill>
              </a:ext>
            </a:extLst>
          </p:spPr>
        </p:cxnSp>
        <p:sp>
          <p:nvSpPr>
            <p:cNvPr id="28" name="Freeform 27"/>
            <p:cNvSpPr/>
            <p:nvPr/>
          </p:nvSpPr>
          <p:spPr bwMode="auto">
            <a:xfrm>
              <a:off x="3302000" y="5919196"/>
              <a:ext cx="1246188" cy="116392"/>
            </a:xfrm>
            <a:custGeom>
              <a:avLst/>
              <a:gdLst>
                <a:gd name="connsiteX0" fmla="*/ 1238400 w 1238400"/>
                <a:gd name="connsiteY0" fmla="*/ 50400 h 93600"/>
                <a:gd name="connsiteX1" fmla="*/ 230400 w 1238400"/>
                <a:gd name="connsiteY1" fmla="*/ 7200 h 93600"/>
                <a:gd name="connsiteX2" fmla="*/ 0 w 1238400"/>
                <a:gd name="connsiteY2" fmla="*/ 93600 h 93600"/>
              </a:gdLst>
              <a:ahLst/>
              <a:cxnLst>
                <a:cxn ang="0">
                  <a:pos x="connsiteX0" y="connsiteY0"/>
                </a:cxn>
                <a:cxn ang="0">
                  <a:pos x="connsiteX1" y="connsiteY1"/>
                </a:cxn>
                <a:cxn ang="0">
                  <a:pos x="connsiteX2" y="connsiteY2"/>
                </a:cxn>
              </a:cxnLst>
              <a:rect l="l" t="t" r="r" b="b"/>
              <a:pathLst>
                <a:path w="1238400" h="93600">
                  <a:moveTo>
                    <a:pt x="1238400" y="50400"/>
                  </a:moveTo>
                  <a:cubicBezTo>
                    <a:pt x="837600" y="25200"/>
                    <a:pt x="436800" y="0"/>
                    <a:pt x="230400" y="7200"/>
                  </a:cubicBezTo>
                  <a:cubicBezTo>
                    <a:pt x="24000" y="14400"/>
                    <a:pt x="12000" y="54000"/>
                    <a:pt x="0" y="93600"/>
                  </a:cubicBezTo>
                </a:path>
              </a:pathLst>
            </a:custGeom>
            <a:noFill/>
            <a:ln w="28575" cap="flat" cmpd="sng" algn="ctr">
              <a:solidFill>
                <a:srgbClr val="7030A0"/>
              </a:solidFill>
              <a:prstDash val="solid"/>
              <a:round/>
              <a:headEnd type="none" w="med" len="med"/>
              <a:tailEnd type="triangle" w="med" len="med"/>
            </a:ln>
            <a:effectLst/>
          </p:spPr>
          <p:txBody>
            <a:bodyPr/>
            <a:lstStyle/>
            <a:p>
              <a:pPr>
                <a:defRPr/>
              </a:pPr>
              <a:endParaRPr lang="en-US">
                <a:solidFill>
                  <a:srgbClr val="7030A0"/>
                </a:solidFill>
                <a:latin typeface="Times" pitchFamily="-107" charset="0"/>
              </a:endParaRPr>
            </a:p>
          </p:txBody>
        </p:sp>
        <p:sp>
          <p:nvSpPr>
            <p:cNvPr id="29" name="Freeform 28"/>
            <p:cNvSpPr/>
            <p:nvPr/>
          </p:nvSpPr>
          <p:spPr bwMode="auto">
            <a:xfrm>
              <a:off x="3267075" y="5808482"/>
              <a:ext cx="2036763" cy="176007"/>
            </a:xfrm>
            <a:custGeom>
              <a:avLst/>
              <a:gdLst>
                <a:gd name="connsiteX0" fmla="*/ 2030400 w 2030400"/>
                <a:gd name="connsiteY0" fmla="*/ 175200 h 175200"/>
                <a:gd name="connsiteX1" fmla="*/ 525600 w 2030400"/>
                <a:gd name="connsiteY1" fmla="*/ 2400 h 175200"/>
                <a:gd name="connsiteX2" fmla="*/ 0 w 2030400"/>
                <a:gd name="connsiteY2" fmla="*/ 160800 h 175200"/>
              </a:gdLst>
              <a:ahLst/>
              <a:cxnLst>
                <a:cxn ang="0">
                  <a:pos x="connsiteX0" y="connsiteY0"/>
                </a:cxn>
                <a:cxn ang="0">
                  <a:pos x="connsiteX1" y="connsiteY1"/>
                </a:cxn>
                <a:cxn ang="0">
                  <a:pos x="connsiteX2" y="connsiteY2"/>
                </a:cxn>
              </a:cxnLst>
              <a:rect l="l" t="t" r="r" b="b"/>
              <a:pathLst>
                <a:path w="2030400" h="175200">
                  <a:moveTo>
                    <a:pt x="2030400" y="175200"/>
                  </a:moveTo>
                  <a:cubicBezTo>
                    <a:pt x="1447200" y="90000"/>
                    <a:pt x="864000" y="4800"/>
                    <a:pt x="525600" y="2400"/>
                  </a:cubicBezTo>
                  <a:cubicBezTo>
                    <a:pt x="187200" y="0"/>
                    <a:pt x="93600" y="80400"/>
                    <a:pt x="0" y="160800"/>
                  </a:cubicBezTo>
                </a:path>
              </a:pathLst>
            </a:custGeom>
            <a:noFill/>
            <a:ln w="28575" cap="flat" cmpd="sng" algn="ctr">
              <a:solidFill>
                <a:srgbClr val="7030A0"/>
              </a:solidFill>
              <a:prstDash val="solid"/>
              <a:round/>
              <a:headEnd type="none" w="med" len="med"/>
              <a:tailEnd type="triangle" w="med" len="med"/>
            </a:ln>
            <a:effectLst/>
          </p:spPr>
          <p:txBody>
            <a:bodyPr/>
            <a:lstStyle/>
            <a:p>
              <a:pPr>
                <a:defRPr/>
              </a:pPr>
              <a:endParaRPr lang="en-US">
                <a:solidFill>
                  <a:srgbClr val="7030A0"/>
                </a:solidFill>
                <a:latin typeface="Times" pitchFamily="-107" charset="0"/>
              </a:endParaRPr>
            </a:p>
          </p:txBody>
        </p:sp>
        <p:sp>
          <p:nvSpPr>
            <p:cNvPr id="30" name="Freeform 29"/>
            <p:cNvSpPr/>
            <p:nvPr/>
          </p:nvSpPr>
          <p:spPr bwMode="auto">
            <a:xfrm>
              <a:off x="3236913" y="5655186"/>
              <a:ext cx="2801937" cy="296657"/>
            </a:xfrm>
            <a:custGeom>
              <a:avLst/>
              <a:gdLst>
                <a:gd name="connsiteX0" fmla="*/ 2793600 w 2793600"/>
                <a:gd name="connsiteY0" fmla="*/ 296400 h 296400"/>
                <a:gd name="connsiteX1" fmla="*/ 676800 w 2793600"/>
                <a:gd name="connsiteY1" fmla="*/ 1200 h 296400"/>
                <a:gd name="connsiteX2" fmla="*/ 0 w 2793600"/>
                <a:gd name="connsiteY2" fmla="*/ 289200 h 296400"/>
              </a:gdLst>
              <a:ahLst/>
              <a:cxnLst>
                <a:cxn ang="0">
                  <a:pos x="connsiteX0" y="connsiteY0"/>
                </a:cxn>
                <a:cxn ang="0">
                  <a:pos x="connsiteX1" y="connsiteY1"/>
                </a:cxn>
                <a:cxn ang="0">
                  <a:pos x="connsiteX2" y="connsiteY2"/>
                </a:cxn>
              </a:cxnLst>
              <a:rect l="l" t="t" r="r" b="b"/>
              <a:pathLst>
                <a:path w="2793600" h="296400">
                  <a:moveTo>
                    <a:pt x="2793600" y="296400"/>
                  </a:moveTo>
                  <a:cubicBezTo>
                    <a:pt x="1968000" y="149400"/>
                    <a:pt x="1142400" y="2400"/>
                    <a:pt x="676800" y="1200"/>
                  </a:cubicBezTo>
                  <a:cubicBezTo>
                    <a:pt x="211200" y="0"/>
                    <a:pt x="105600" y="144600"/>
                    <a:pt x="0" y="289200"/>
                  </a:cubicBezTo>
                </a:path>
              </a:pathLst>
            </a:custGeom>
            <a:noFill/>
            <a:ln w="28575" cap="flat" cmpd="sng" algn="ctr">
              <a:solidFill>
                <a:srgbClr val="7030A0"/>
              </a:solidFill>
              <a:prstDash val="solid"/>
              <a:round/>
              <a:headEnd type="none" w="med" len="med"/>
              <a:tailEnd type="triangle" w="med" len="med"/>
            </a:ln>
            <a:effectLst/>
          </p:spPr>
          <p:txBody>
            <a:bodyPr/>
            <a:lstStyle/>
            <a:p>
              <a:pPr>
                <a:defRPr/>
              </a:pPr>
              <a:endParaRPr lang="en-US">
                <a:solidFill>
                  <a:srgbClr val="7030A0"/>
                </a:solidFill>
                <a:latin typeface="Times" pitchFamily="-107" charset="0"/>
              </a:endParaRPr>
            </a:p>
          </p:txBody>
        </p:sp>
        <p:sp>
          <p:nvSpPr>
            <p:cNvPr id="31" name="Rounded Rectangle 30"/>
            <p:cNvSpPr/>
            <p:nvPr/>
          </p:nvSpPr>
          <p:spPr bwMode="auto">
            <a:xfrm>
              <a:off x="2617788" y="5552988"/>
              <a:ext cx="339725" cy="965200"/>
            </a:xfrm>
            <a:prstGeom prst="roundRect">
              <a:avLst/>
            </a:prstGeom>
            <a:noFill/>
            <a:ln w="28575" cap="flat" cmpd="sng" algn="ctr">
              <a:solidFill>
                <a:srgbClr val="7030A0"/>
              </a:solidFill>
              <a:prstDash val="solid"/>
              <a:round/>
              <a:headEnd type="none" w="med" len="med"/>
              <a:tailEnd type="none" w="med" len="med"/>
            </a:ln>
            <a:effectLst/>
          </p:spPr>
          <p:txBody>
            <a:bodyPr/>
            <a:lstStyle/>
            <a:p>
              <a:pPr>
                <a:defRPr/>
              </a:pPr>
              <a:endParaRPr lang="en-US">
                <a:solidFill>
                  <a:srgbClr val="7030A0"/>
                </a:solidFill>
                <a:latin typeface="Times" pitchFamily="-107" charset="0"/>
              </a:endParaRPr>
            </a:p>
          </p:txBody>
        </p:sp>
        <p:sp>
          <p:nvSpPr>
            <p:cNvPr id="32" name="Freeform 31"/>
            <p:cNvSpPr/>
            <p:nvPr/>
          </p:nvSpPr>
          <p:spPr bwMode="auto">
            <a:xfrm>
              <a:off x="2963863" y="6068234"/>
              <a:ext cx="201612" cy="188782"/>
            </a:xfrm>
            <a:custGeom>
              <a:avLst/>
              <a:gdLst>
                <a:gd name="connsiteX0" fmla="*/ 230400 w 230400"/>
                <a:gd name="connsiteY0" fmla="*/ 64800 h 183600"/>
                <a:gd name="connsiteX1" fmla="*/ 122400 w 230400"/>
                <a:gd name="connsiteY1" fmla="*/ 172800 h 183600"/>
                <a:gd name="connsiteX2" fmla="*/ 0 w 230400"/>
                <a:gd name="connsiteY2" fmla="*/ 0 h 183600"/>
                <a:gd name="connsiteX3" fmla="*/ 0 w 230400"/>
                <a:gd name="connsiteY3" fmla="*/ 0 h 183600"/>
              </a:gdLst>
              <a:ahLst/>
              <a:cxnLst>
                <a:cxn ang="0">
                  <a:pos x="connsiteX0" y="connsiteY0"/>
                </a:cxn>
                <a:cxn ang="0">
                  <a:pos x="connsiteX1" y="connsiteY1"/>
                </a:cxn>
                <a:cxn ang="0">
                  <a:pos x="connsiteX2" y="connsiteY2"/>
                </a:cxn>
                <a:cxn ang="0">
                  <a:pos x="connsiteX3" y="connsiteY3"/>
                </a:cxn>
              </a:cxnLst>
              <a:rect l="l" t="t" r="r" b="b"/>
              <a:pathLst>
                <a:path w="230400" h="183600">
                  <a:moveTo>
                    <a:pt x="230400" y="64800"/>
                  </a:moveTo>
                  <a:cubicBezTo>
                    <a:pt x="195600" y="124200"/>
                    <a:pt x="160800" y="183600"/>
                    <a:pt x="122400" y="172800"/>
                  </a:cubicBezTo>
                  <a:cubicBezTo>
                    <a:pt x="84000" y="162000"/>
                    <a:pt x="0" y="0"/>
                    <a:pt x="0" y="0"/>
                  </a:cubicBezTo>
                  <a:lnTo>
                    <a:pt x="0" y="0"/>
                  </a:lnTo>
                </a:path>
              </a:pathLst>
            </a:custGeom>
            <a:noFill/>
            <a:ln w="28575" cap="flat" cmpd="sng" algn="ctr">
              <a:solidFill>
                <a:srgbClr val="7030A0"/>
              </a:solidFill>
              <a:prstDash val="solid"/>
              <a:round/>
              <a:headEnd type="none" w="med" len="med"/>
              <a:tailEnd type="triangle" w="med" len="med"/>
            </a:ln>
            <a:effectLst/>
          </p:spPr>
          <p:txBody>
            <a:bodyPr/>
            <a:lstStyle/>
            <a:p>
              <a:pPr>
                <a:defRPr/>
              </a:pPr>
              <a:endParaRPr lang="en-US">
                <a:solidFill>
                  <a:srgbClr val="7030A0"/>
                </a:solidFill>
                <a:latin typeface="Times" pitchFamily="-107" charset="0"/>
              </a:endParaRPr>
            </a:p>
          </p:txBody>
        </p:sp>
        <p:grpSp>
          <p:nvGrpSpPr>
            <p:cNvPr id="50" name="Group 49"/>
            <p:cNvGrpSpPr/>
            <p:nvPr/>
          </p:nvGrpSpPr>
          <p:grpSpPr>
            <a:xfrm>
              <a:off x="3065463" y="5931971"/>
              <a:ext cx="244475" cy="212912"/>
              <a:chOff x="3065463" y="5931971"/>
              <a:chExt cx="244475" cy="212912"/>
            </a:xfrm>
          </p:grpSpPr>
          <p:sp>
            <p:nvSpPr>
              <p:cNvPr id="26" name="Oval 21"/>
              <p:cNvSpPr>
                <a:spLocks noChangeArrowheads="1"/>
              </p:cNvSpPr>
              <p:nvPr/>
            </p:nvSpPr>
            <p:spPr bwMode="auto">
              <a:xfrm>
                <a:off x="3065463" y="5931971"/>
                <a:ext cx="244475" cy="212912"/>
              </a:xfrm>
              <a:prstGeom prst="ellipse">
                <a:avLst/>
              </a:prstGeom>
              <a:noFill/>
              <a:ln w="28575" algn="ctr">
                <a:solidFill>
                  <a:srgbClr val="7030A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b="1" dirty="0">
                  <a:solidFill>
                    <a:srgbClr val="7030A0"/>
                  </a:solidFill>
                  <a:effectLst/>
                  <a:latin typeface="Helvetica" pitchFamily="34" charset="0"/>
                </a:endParaRPr>
              </a:p>
            </p:txBody>
          </p:sp>
          <p:cxnSp>
            <p:nvCxnSpPr>
              <p:cNvPr id="45" name="Straight Connector 44"/>
              <p:cNvCxnSpPr>
                <a:stCxn id="26" idx="0"/>
                <a:endCxn id="26" idx="4"/>
              </p:cNvCxnSpPr>
              <p:nvPr/>
            </p:nvCxnSpPr>
            <p:spPr bwMode="auto">
              <a:xfrm>
                <a:off x="3187701" y="5931971"/>
                <a:ext cx="0" cy="212912"/>
              </a:xfrm>
              <a:prstGeom prst="line">
                <a:avLst/>
              </a:prstGeom>
              <a:noFill/>
              <a:ln w="28575" cap="flat" cmpd="sng" algn="ctr">
                <a:solidFill>
                  <a:srgbClr val="7030A0"/>
                </a:solidFill>
                <a:prstDash val="solid"/>
                <a:round/>
                <a:headEnd type="none" w="sm" len="sm"/>
                <a:tailEnd type="none" w="sm" len="sm"/>
              </a:ln>
              <a:effectLst/>
            </p:spPr>
          </p:cxnSp>
          <p:cxnSp>
            <p:nvCxnSpPr>
              <p:cNvPr id="47" name="Straight Connector 46"/>
              <p:cNvCxnSpPr>
                <a:stCxn id="26" idx="2"/>
                <a:endCxn id="26" idx="6"/>
              </p:cNvCxnSpPr>
              <p:nvPr/>
            </p:nvCxnSpPr>
            <p:spPr bwMode="auto">
              <a:xfrm>
                <a:off x="3065463" y="6038427"/>
                <a:ext cx="244475" cy="0"/>
              </a:xfrm>
              <a:prstGeom prst="line">
                <a:avLst/>
              </a:prstGeom>
              <a:noFill/>
              <a:ln w="28575" cap="flat" cmpd="sng" algn="ctr">
                <a:solidFill>
                  <a:srgbClr val="7030A0"/>
                </a:solidFill>
                <a:prstDash val="solid"/>
                <a:round/>
                <a:headEnd type="none" w="sm" len="sm"/>
                <a:tailEnd type="none" w="sm" len="sm"/>
              </a:ln>
              <a:effectLst/>
            </p:spPr>
          </p:cxnSp>
        </p:grpSp>
      </p:grpSp>
    </p:spTree>
    <p:extLst>
      <p:ext uri="{BB962C8B-B14F-4D97-AF65-F5344CB8AC3E}">
        <p14:creationId xmlns:p14="http://schemas.microsoft.com/office/powerpoint/2010/main" val="3036236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Sciences at Berkeley Lab</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42328255"/>
              </p:ext>
            </p:extLst>
          </p:nvPr>
        </p:nvGraphicFramePr>
        <p:xfrm>
          <a:off x="254000" y="1231900"/>
          <a:ext cx="8890000" cy="4635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6"/>
          <p:cNvPicPr>
            <a:picLocks noChangeAspect="1"/>
          </p:cNvPicPr>
          <p:nvPr/>
        </p:nvPicPr>
        <p:blipFill>
          <a:blip r:embed="rId7"/>
          <a:srcRect/>
          <a:stretch>
            <a:fillRect/>
          </a:stretch>
        </p:blipFill>
        <p:spPr bwMode="auto">
          <a:xfrm>
            <a:off x="3736010" y="3229725"/>
            <a:ext cx="2147483" cy="1812029"/>
          </a:xfrm>
          <a:prstGeom prst="rect">
            <a:avLst/>
          </a:prstGeom>
          <a:noFill/>
          <a:ln w="9525">
            <a:noFill/>
            <a:miter lim="800000"/>
            <a:headEnd/>
            <a:tailEnd/>
          </a:ln>
        </p:spPr>
      </p:pic>
      <p:pic>
        <p:nvPicPr>
          <p:cNvPr id="7" name="Picture 6"/>
          <p:cNvPicPr>
            <a:picLocks noChangeAspect="1"/>
          </p:cNvPicPr>
          <p:nvPr/>
        </p:nvPicPr>
        <p:blipFill>
          <a:blip r:embed="rId8"/>
          <a:stretch>
            <a:fillRect/>
          </a:stretch>
        </p:blipFill>
        <p:spPr>
          <a:xfrm>
            <a:off x="6396376" y="3216573"/>
            <a:ext cx="2099923" cy="1825796"/>
          </a:xfrm>
          <a:prstGeom prst="rect">
            <a:avLst/>
          </a:prstGeom>
        </p:spPr>
      </p:pic>
      <p:sp>
        <p:nvSpPr>
          <p:cNvPr id="3" name="TextBox 2"/>
          <p:cNvSpPr txBox="1"/>
          <p:nvPr/>
        </p:nvSpPr>
        <p:spPr>
          <a:xfrm>
            <a:off x="3736009" y="5655733"/>
            <a:ext cx="2479519" cy="646331"/>
          </a:xfrm>
          <a:prstGeom prst="rect">
            <a:avLst/>
          </a:prstGeom>
          <a:noFill/>
          <a:ln>
            <a:solidFill>
              <a:srgbClr val="4F81BD"/>
            </a:solidFill>
          </a:ln>
        </p:spPr>
        <p:txBody>
          <a:bodyPr wrap="square" rtlCol="0">
            <a:spAutoFit/>
          </a:bodyPr>
          <a:lstStyle/>
          <a:p>
            <a:r>
              <a:rPr lang="en-US" sz="1800" dirty="0" smtClean="0"/>
              <a:t>My research </a:t>
            </a:r>
            <a:r>
              <a:rPr lang="en-US" sz="1800" dirty="0" smtClean="0"/>
              <a:t>activity (UPC, DEGAS,..)</a:t>
            </a:r>
            <a:endParaRPr lang="en-US" sz="1800" dirty="0"/>
          </a:p>
        </p:txBody>
      </p:sp>
      <p:cxnSp>
        <p:nvCxnSpPr>
          <p:cNvPr id="9" name="Straight Arrow Connector 8"/>
          <p:cNvCxnSpPr>
            <a:endCxn id="11" idx="5"/>
          </p:cNvCxnSpPr>
          <p:nvPr/>
        </p:nvCxnSpPr>
        <p:spPr>
          <a:xfrm flipH="1" flipV="1">
            <a:off x="3199550" y="4300216"/>
            <a:ext cx="847519" cy="13555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2997201" y="4097868"/>
            <a:ext cx="237067" cy="237066"/>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19743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ChangeArrowheads="1"/>
          </p:cNvSpPr>
          <p:nvPr/>
        </p:nvSpPr>
        <p:spPr bwMode="auto">
          <a:xfrm>
            <a:off x="609600" y="2646363"/>
            <a:ext cx="4922838" cy="334962"/>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a:p>
        </p:txBody>
      </p:sp>
      <p:sp>
        <p:nvSpPr>
          <p:cNvPr id="46084" name="Rectangle 3"/>
          <p:cNvSpPr>
            <a:spLocks noChangeArrowheads="1"/>
          </p:cNvSpPr>
          <p:nvPr/>
        </p:nvSpPr>
        <p:spPr bwMode="auto">
          <a:xfrm>
            <a:off x="798513" y="3981450"/>
            <a:ext cx="4922837" cy="336550"/>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a:p>
        </p:txBody>
      </p:sp>
      <p:sp>
        <p:nvSpPr>
          <p:cNvPr id="46085" name="Rectangle 4"/>
          <p:cNvSpPr>
            <a:spLocks noChangeArrowheads="1"/>
          </p:cNvSpPr>
          <p:nvPr/>
        </p:nvSpPr>
        <p:spPr bwMode="auto">
          <a:xfrm>
            <a:off x="1179513" y="4967288"/>
            <a:ext cx="7431087" cy="411162"/>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a:p>
        </p:txBody>
      </p:sp>
      <p:sp>
        <p:nvSpPr>
          <p:cNvPr id="46086" name="Rectangle 5"/>
          <p:cNvSpPr>
            <a:spLocks noGrp="1" noChangeArrowheads="1"/>
          </p:cNvSpPr>
          <p:nvPr>
            <p:ph type="title"/>
          </p:nvPr>
        </p:nvSpPr>
        <p:spPr/>
        <p:txBody>
          <a:bodyPr/>
          <a:lstStyle/>
          <a:p>
            <a:r>
              <a:rPr lang="en-US">
                <a:latin typeface="Arial" charset="0"/>
                <a:ea typeface="ＭＳ Ｐゴシック" charset="0"/>
                <a:cs typeface="ＭＳ Ｐゴシック" charset="0"/>
              </a:rPr>
              <a:t>Pi in UPC: Shared Array Version</a:t>
            </a:r>
          </a:p>
        </p:txBody>
      </p:sp>
      <p:sp>
        <p:nvSpPr>
          <p:cNvPr id="46087" name="Rectangle 6"/>
          <p:cNvSpPr>
            <a:spLocks noGrp="1" noChangeArrowheads="1"/>
          </p:cNvSpPr>
          <p:nvPr>
            <p:ph type="body" idx="1"/>
          </p:nvPr>
        </p:nvSpPr>
        <p:spPr>
          <a:xfrm>
            <a:off x="609600" y="914400"/>
            <a:ext cx="8534400" cy="5537200"/>
          </a:xfrm>
        </p:spPr>
        <p:txBody>
          <a:bodyPr/>
          <a:lstStyle/>
          <a:p>
            <a:r>
              <a:rPr lang="en-US">
                <a:latin typeface="Arial" charset="0"/>
                <a:ea typeface="ＭＳ Ｐゴシック" charset="0"/>
                <a:cs typeface="ＭＳ Ｐゴシック" charset="0"/>
              </a:rPr>
              <a:t>Alternative fix to the race condition </a:t>
            </a:r>
          </a:p>
          <a:p>
            <a:r>
              <a:rPr lang="en-US">
                <a:latin typeface="Arial" charset="0"/>
                <a:ea typeface="ＭＳ Ｐゴシック" charset="0"/>
                <a:cs typeface="ＭＳ Ｐゴシック" charset="0"/>
              </a:rPr>
              <a:t>Have each thread update a separate counter:</a:t>
            </a:r>
          </a:p>
          <a:p>
            <a:pPr lvl="1"/>
            <a:r>
              <a:rPr lang="en-US">
                <a:latin typeface="Arial" charset="0"/>
                <a:ea typeface="ＭＳ Ｐゴシック" charset="0"/>
              </a:rPr>
              <a:t>But do it in a shared array</a:t>
            </a:r>
          </a:p>
          <a:p>
            <a:pPr lvl="1"/>
            <a:r>
              <a:rPr lang="en-US">
                <a:latin typeface="Arial" charset="0"/>
                <a:ea typeface="ＭＳ Ｐゴシック" charset="0"/>
              </a:rPr>
              <a:t>Have one thread compute sum</a:t>
            </a:r>
          </a:p>
          <a:p>
            <a:pPr>
              <a:buFontTx/>
              <a:buNone/>
            </a:pPr>
            <a:r>
              <a:rPr lang="en-US" sz="2000" b="1">
                <a:solidFill>
                  <a:srgbClr val="006600"/>
                </a:solidFill>
                <a:latin typeface="Courier New" charset="0"/>
                <a:ea typeface="ＭＳ Ｐゴシック" charset="0"/>
                <a:cs typeface="ＭＳ Ｐゴシック" charset="0"/>
              </a:rPr>
              <a:t>shared int all_hits [THREADS];</a:t>
            </a:r>
          </a:p>
          <a:p>
            <a:pPr>
              <a:buFontTx/>
              <a:buNone/>
            </a:pPr>
            <a:r>
              <a:rPr lang="en-US" sz="2000" b="1">
                <a:latin typeface="Courier New" charset="0"/>
                <a:ea typeface="ＭＳ Ｐゴシック" charset="0"/>
                <a:cs typeface="ＭＳ Ｐゴシック" charset="0"/>
              </a:rPr>
              <a:t>main(int argc, char **argv) {</a:t>
            </a:r>
          </a:p>
          <a:p>
            <a:pPr>
              <a:buFontTx/>
              <a:buNone/>
            </a:pPr>
            <a:r>
              <a:rPr lang="en-US" sz="2000" b="1">
                <a:latin typeface="Courier New" charset="0"/>
                <a:ea typeface="ＭＳ Ｐゴシック" charset="0"/>
                <a:cs typeface="ＭＳ Ｐゴシック" charset="0"/>
              </a:rPr>
              <a:t>  </a:t>
            </a:r>
            <a:r>
              <a:rPr lang="en-US" sz="2000" b="1">
                <a:solidFill>
                  <a:srgbClr val="000099"/>
                </a:solidFill>
                <a:latin typeface="Arial" charset="0"/>
                <a:ea typeface="ＭＳ Ｐゴシック" charset="0"/>
                <a:cs typeface="ＭＳ Ｐゴシック" charset="0"/>
              </a:rPr>
              <a:t>… declarations an initialization code omitted</a:t>
            </a:r>
          </a:p>
          <a:p>
            <a:pPr>
              <a:buFontTx/>
              <a:buNone/>
            </a:pPr>
            <a:r>
              <a:rPr lang="en-US" sz="2000" b="1">
                <a:latin typeface="Courier New" charset="0"/>
                <a:ea typeface="ＭＳ Ｐゴシック" charset="0"/>
                <a:cs typeface="ＭＳ Ｐゴシック" charset="0"/>
              </a:rPr>
              <a:t>  for (i=0; i &lt; my_trials; i++) </a:t>
            </a:r>
          </a:p>
          <a:p>
            <a:pPr>
              <a:buFontTx/>
              <a:buNone/>
            </a:pPr>
            <a:r>
              <a:rPr lang="en-US" sz="2000" b="1">
                <a:latin typeface="Courier New" charset="0"/>
                <a:ea typeface="ＭＳ Ｐゴシック" charset="0"/>
                <a:cs typeface="ＭＳ Ｐゴシック" charset="0"/>
              </a:rPr>
              <a:t>    </a:t>
            </a:r>
            <a:r>
              <a:rPr lang="en-US" sz="2000" b="1">
                <a:solidFill>
                  <a:srgbClr val="006600"/>
                </a:solidFill>
                <a:latin typeface="Courier New" charset="0"/>
                <a:ea typeface="ＭＳ Ｐゴシック" charset="0"/>
                <a:cs typeface="ＭＳ Ｐゴシック" charset="0"/>
              </a:rPr>
              <a:t>all_hits[MYTHREAD] += hit();</a:t>
            </a:r>
          </a:p>
          <a:p>
            <a:pPr>
              <a:buFontTx/>
              <a:buNone/>
            </a:pPr>
            <a:r>
              <a:rPr lang="en-US" sz="2000" b="1">
                <a:latin typeface="Courier New" charset="0"/>
                <a:ea typeface="ＭＳ Ｐゴシック" charset="0"/>
                <a:cs typeface="ＭＳ Ｐゴシック" charset="0"/>
              </a:rPr>
              <a:t>  upc_barrier;</a:t>
            </a:r>
          </a:p>
          <a:p>
            <a:pPr>
              <a:buFontTx/>
              <a:buNone/>
            </a:pPr>
            <a:r>
              <a:rPr lang="en-US" sz="2000" b="1">
                <a:latin typeface="Courier New" charset="0"/>
                <a:ea typeface="ＭＳ Ｐゴシック" charset="0"/>
                <a:cs typeface="ＭＳ Ｐゴシック" charset="0"/>
              </a:rPr>
              <a:t>  if (MYTHREAD == 0) {</a:t>
            </a:r>
          </a:p>
          <a:p>
            <a:pPr>
              <a:buFontTx/>
              <a:buNone/>
            </a:pPr>
            <a:r>
              <a:rPr lang="en-US" sz="2000" b="1">
                <a:latin typeface="Courier New" charset="0"/>
                <a:ea typeface="ＭＳ Ｐゴシック" charset="0"/>
                <a:cs typeface="ＭＳ Ｐゴシック" charset="0"/>
              </a:rPr>
              <a:t>    </a:t>
            </a:r>
            <a:r>
              <a:rPr lang="en-US" sz="2000" b="1">
                <a:solidFill>
                  <a:srgbClr val="006600"/>
                </a:solidFill>
                <a:latin typeface="Courier New" charset="0"/>
                <a:ea typeface="ＭＳ Ｐゴシック" charset="0"/>
                <a:cs typeface="ＭＳ Ｐゴシック" charset="0"/>
              </a:rPr>
              <a:t>for (i=0; i &lt; THREADS; i++) hits += all_hits[i];</a:t>
            </a:r>
          </a:p>
          <a:p>
            <a:pPr>
              <a:buFontTx/>
              <a:buNone/>
            </a:pPr>
            <a:r>
              <a:rPr lang="en-US" sz="2000" b="1">
                <a:latin typeface="Courier New" charset="0"/>
                <a:ea typeface="ＭＳ Ｐゴシック" charset="0"/>
                <a:cs typeface="ＭＳ Ｐゴシック" charset="0"/>
              </a:rPr>
              <a:t>    printf("PI estimated to %f.", 4.0*hits/trials);</a:t>
            </a:r>
          </a:p>
          <a:p>
            <a:pPr>
              <a:buFontTx/>
              <a:buNone/>
            </a:pPr>
            <a:r>
              <a:rPr lang="en-US" sz="2000" b="1">
                <a:latin typeface="Courier New" charset="0"/>
                <a:ea typeface="ＭＳ Ｐゴシック" charset="0"/>
                <a:cs typeface="ＭＳ Ｐゴシック" charset="0"/>
              </a:rPr>
              <a:t>  }</a:t>
            </a:r>
          </a:p>
          <a:p>
            <a:pPr>
              <a:buFontTx/>
              <a:buNone/>
            </a:pPr>
            <a:r>
              <a:rPr lang="en-US" sz="2000" b="1">
                <a:latin typeface="Courier New" charset="0"/>
                <a:ea typeface="ＭＳ Ｐゴシック" charset="0"/>
                <a:cs typeface="ＭＳ Ｐゴシック" charset="0"/>
              </a:rPr>
              <a:t>}</a:t>
            </a:r>
          </a:p>
        </p:txBody>
      </p:sp>
      <p:sp>
        <p:nvSpPr>
          <p:cNvPr id="46088" name="Text Box 7"/>
          <p:cNvSpPr txBox="1">
            <a:spLocks noChangeArrowheads="1"/>
          </p:cNvSpPr>
          <p:nvPr/>
        </p:nvSpPr>
        <p:spPr bwMode="auto">
          <a:xfrm>
            <a:off x="6526213" y="2352675"/>
            <a:ext cx="208438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a:t>all_hits is shared by all processors, just as hits was</a:t>
            </a:r>
          </a:p>
        </p:txBody>
      </p:sp>
      <p:sp>
        <p:nvSpPr>
          <p:cNvPr id="46089" name="Text Box 8"/>
          <p:cNvSpPr txBox="1">
            <a:spLocks noChangeArrowheads="1"/>
          </p:cNvSpPr>
          <p:nvPr/>
        </p:nvSpPr>
        <p:spPr bwMode="auto">
          <a:xfrm>
            <a:off x="5935663" y="4064000"/>
            <a:ext cx="25177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a:t>update element with local affinity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26142"/>
          </a:xfrm>
        </p:spPr>
        <p:txBody>
          <a:bodyPr/>
          <a:lstStyle/>
          <a:p>
            <a:r>
              <a:rPr lang="en-US" dirty="0"/>
              <a:t>Team Construct Implementation</a:t>
            </a:r>
          </a:p>
        </p:txBody>
      </p:sp>
      <p:sp>
        <p:nvSpPr>
          <p:cNvPr id="4" name="Content Placeholder 2"/>
          <p:cNvSpPr>
            <a:spLocks noGrp="1"/>
          </p:cNvSpPr>
          <p:nvPr>
            <p:ph idx="1"/>
          </p:nvPr>
        </p:nvSpPr>
        <p:spPr>
          <a:xfrm>
            <a:off x="798514" y="1361542"/>
            <a:ext cx="7431986" cy="4859976"/>
          </a:xfrm>
        </p:spPr>
        <p:txBody>
          <a:bodyPr>
            <a:noAutofit/>
          </a:bodyPr>
          <a:lstStyle/>
          <a:p>
            <a:pPr marL="0" indent="0">
              <a:buNone/>
            </a:pPr>
            <a:r>
              <a:rPr lang="en-US" sz="2000" b="1" dirty="0">
                <a:solidFill>
                  <a:schemeClr val="bg1">
                    <a:lumMod val="65000"/>
                  </a:schemeClr>
                </a:solidFill>
                <a:latin typeface="Consolas"/>
                <a:cs typeface="Consolas"/>
              </a:rPr>
              <a:t>// </a:t>
            </a:r>
            <a:r>
              <a:rPr lang="en-US" sz="2000" b="1" dirty="0" err="1" smtClean="0">
                <a:solidFill>
                  <a:srgbClr val="0000CC"/>
                </a:solidFill>
                <a:latin typeface="Consolas"/>
                <a:cs typeface="Consolas"/>
              </a:rPr>
              <a:t>teamsplit</a:t>
            </a:r>
            <a:r>
              <a:rPr lang="en-US" sz="2000" b="1" dirty="0" smtClean="0">
                <a:solidFill>
                  <a:srgbClr val="0000CC"/>
                </a:solidFill>
                <a:latin typeface="Consolas"/>
                <a:cs typeface="Consolas"/>
              </a:rPr>
              <a:t>(</a:t>
            </a:r>
            <a:r>
              <a:rPr lang="en-US" sz="2000" b="1" dirty="0" err="1" smtClean="0">
                <a:solidFill>
                  <a:srgbClr val="0000CC"/>
                </a:solidFill>
                <a:latin typeface="Consolas"/>
                <a:cs typeface="Consolas"/>
              </a:rPr>
              <a:t>row_team</a:t>
            </a:r>
            <a:r>
              <a:rPr lang="en-US" sz="2000" b="1" dirty="0" smtClean="0">
                <a:solidFill>
                  <a:srgbClr val="0000CC"/>
                </a:solidFill>
                <a:latin typeface="Consolas"/>
                <a:cs typeface="Consolas"/>
              </a:rPr>
              <a:t>) </a:t>
            </a:r>
            <a:r>
              <a:rPr lang="en-US" sz="2000" b="1" dirty="0">
                <a:solidFill>
                  <a:srgbClr val="0000CC"/>
                </a:solidFill>
                <a:latin typeface="Consolas"/>
                <a:cs typeface="Consolas"/>
              </a:rPr>
              <a:t>{</a:t>
            </a:r>
            <a:r>
              <a:rPr lang="en-US" sz="2000" b="1" dirty="0">
                <a:solidFill>
                  <a:schemeClr val="bg1">
                    <a:lumMod val="65000"/>
                  </a:schemeClr>
                </a:solidFill>
                <a:latin typeface="Consolas"/>
                <a:cs typeface="Consolas"/>
              </a:rPr>
              <a:t> </a:t>
            </a:r>
            <a:r>
              <a:rPr lang="en-US" sz="2000" b="1" dirty="0" smtClean="0">
                <a:solidFill>
                  <a:srgbClr val="00B050"/>
                </a:solidFill>
                <a:latin typeface="Consolas"/>
                <a:cs typeface="Consolas"/>
              </a:rPr>
              <a:t>=&gt; macro expansion =&gt;</a:t>
            </a:r>
          </a:p>
          <a:p>
            <a:pPr marL="0" indent="0">
              <a:buNone/>
            </a:pPr>
            <a:r>
              <a:rPr lang="en-US" sz="2000" b="1" dirty="0">
                <a:solidFill>
                  <a:srgbClr val="00B050"/>
                </a:solidFill>
                <a:latin typeface="Consolas"/>
                <a:cs typeface="Consolas"/>
              </a:rPr>
              <a:t>for </a:t>
            </a:r>
            <a:r>
              <a:rPr lang="en-US" sz="2000" b="1" dirty="0" smtClean="0">
                <a:solidFill>
                  <a:srgbClr val="00B050"/>
                </a:solidFill>
                <a:latin typeface="Consolas"/>
                <a:cs typeface="Consolas"/>
              </a:rPr>
              <a:t>(</a:t>
            </a:r>
            <a:r>
              <a:rPr lang="en-US" sz="2000" b="1" dirty="0" err="1" smtClean="0">
                <a:solidFill>
                  <a:srgbClr val="00B050"/>
                </a:solidFill>
                <a:latin typeface="Consolas"/>
                <a:cs typeface="Consolas"/>
              </a:rPr>
              <a:t>ts_scope</a:t>
            </a:r>
            <a:r>
              <a:rPr lang="en-US" sz="2000" b="1" dirty="0" smtClean="0">
                <a:solidFill>
                  <a:srgbClr val="00B050"/>
                </a:solidFill>
                <a:latin typeface="Consolas"/>
                <a:cs typeface="Consolas"/>
              </a:rPr>
              <a:t> _</a:t>
            </a:r>
            <a:r>
              <a:rPr lang="en-US" sz="2000" b="1" dirty="0" err="1" smtClean="0">
                <a:solidFill>
                  <a:srgbClr val="00B050"/>
                </a:solidFill>
                <a:latin typeface="Consolas"/>
                <a:cs typeface="Consolas"/>
              </a:rPr>
              <a:t>ts</a:t>
            </a:r>
            <a:r>
              <a:rPr lang="en-US" sz="2000" b="1" dirty="0" smtClean="0">
                <a:solidFill>
                  <a:srgbClr val="00B050"/>
                </a:solidFill>
                <a:latin typeface="Consolas"/>
                <a:cs typeface="Consolas"/>
              </a:rPr>
              <a:t>(</a:t>
            </a:r>
            <a:r>
              <a:rPr lang="en-US" sz="2000" b="1" dirty="0" err="1" smtClean="0">
                <a:solidFill>
                  <a:srgbClr val="00B050"/>
                </a:solidFill>
                <a:latin typeface="Consolas"/>
                <a:cs typeface="Consolas"/>
              </a:rPr>
              <a:t>row_team</a:t>
            </a:r>
            <a:r>
              <a:rPr lang="en-US" sz="2000" b="1" dirty="0" smtClean="0">
                <a:solidFill>
                  <a:srgbClr val="00B050"/>
                </a:solidFill>
                <a:latin typeface="Consolas"/>
                <a:cs typeface="Consolas"/>
              </a:rPr>
              <a:t>); _</a:t>
            </a:r>
            <a:r>
              <a:rPr lang="en-US" sz="2000" b="1" dirty="0" err="1" smtClean="0">
                <a:solidFill>
                  <a:srgbClr val="00B050"/>
                </a:solidFill>
                <a:latin typeface="Consolas"/>
                <a:cs typeface="Consolas"/>
              </a:rPr>
              <a:t>ts.done</a:t>
            </a:r>
            <a:r>
              <a:rPr lang="en-US" sz="2000" b="1" dirty="0" smtClean="0">
                <a:solidFill>
                  <a:srgbClr val="00B050"/>
                </a:solidFill>
                <a:latin typeface="Consolas"/>
                <a:cs typeface="Consolas"/>
              </a:rPr>
              <a:t> </a:t>
            </a:r>
            <a:r>
              <a:rPr lang="en-US" sz="2000" b="1" dirty="0">
                <a:solidFill>
                  <a:srgbClr val="00B050"/>
                </a:solidFill>
                <a:latin typeface="Consolas"/>
                <a:cs typeface="Consolas"/>
              </a:rPr>
              <a:t>== 0</a:t>
            </a:r>
            <a:r>
              <a:rPr lang="en-US" sz="2000" b="1" dirty="0" smtClean="0">
                <a:solidFill>
                  <a:srgbClr val="00B050"/>
                </a:solidFill>
                <a:latin typeface="Consolas"/>
                <a:cs typeface="Consolas"/>
              </a:rPr>
              <a:t>;</a:t>
            </a:r>
            <a:br>
              <a:rPr lang="en-US" sz="2000" b="1" dirty="0" smtClean="0">
                <a:solidFill>
                  <a:srgbClr val="00B050"/>
                </a:solidFill>
                <a:latin typeface="Consolas"/>
                <a:cs typeface="Consolas"/>
              </a:rPr>
            </a:br>
            <a:r>
              <a:rPr lang="en-US" sz="2000" b="1" dirty="0" smtClean="0">
                <a:solidFill>
                  <a:srgbClr val="00B050"/>
                </a:solidFill>
                <a:latin typeface="Consolas"/>
                <a:cs typeface="Consolas"/>
              </a:rPr>
              <a:t>     _</a:t>
            </a:r>
            <a:r>
              <a:rPr lang="en-US" sz="2000" b="1" dirty="0" err="1" smtClean="0">
                <a:solidFill>
                  <a:srgbClr val="00B050"/>
                </a:solidFill>
                <a:latin typeface="Consolas"/>
                <a:cs typeface="Consolas"/>
              </a:rPr>
              <a:t>ts.done</a:t>
            </a:r>
            <a:r>
              <a:rPr lang="en-US" sz="2000" b="1" dirty="0" smtClean="0">
                <a:solidFill>
                  <a:srgbClr val="00B050"/>
                </a:solidFill>
                <a:latin typeface="Consolas"/>
                <a:cs typeface="Consolas"/>
              </a:rPr>
              <a:t> </a:t>
            </a:r>
            <a:r>
              <a:rPr lang="en-US" sz="2000" b="1" dirty="0">
                <a:solidFill>
                  <a:srgbClr val="00B050"/>
                </a:solidFill>
                <a:latin typeface="Consolas"/>
                <a:cs typeface="Consolas"/>
              </a:rPr>
              <a:t>= 1) {</a:t>
            </a:r>
          </a:p>
          <a:p>
            <a:pPr marL="0" indent="0">
              <a:buNone/>
            </a:pPr>
            <a:r>
              <a:rPr lang="en-US" sz="2000" b="1" dirty="0">
                <a:solidFill>
                  <a:srgbClr val="3366FF"/>
                </a:solidFill>
                <a:latin typeface="Consolas"/>
                <a:cs typeface="Consolas"/>
              </a:rPr>
              <a:t> </a:t>
            </a:r>
            <a:r>
              <a:rPr lang="en-US" sz="2000" b="1" dirty="0" smtClean="0">
                <a:solidFill>
                  <a:srgbClr val="3366FF"/>
                </a:solidFill>
                <a:latin typeface="Consolas"/>
                <a:cs typeface="Consolas"/>
              </a:rPr>
              <a:t> </a:t>
            </a:r>
            <a:r>
              <a:rPr lang="en-US" sz="2000" b="1" dirty="0">
                <a:solidFill>
                  <a:srgbClr val="FF0000"/>
                </a:solidFill>
                <a:latin typeface="Consolas"/>
                <a:cs typeface="Consolas"/>
              </a:rPr>
              <a:t>// </a:t>
            </a:r>
            <a:r>
              <a:rPr lang="en-US" sz="2000" b="1" dirty="0" err="1" smtClean="0">
                <a:solidFill>
                  <a:srgbClr val="FF0000"/>
                </a:solidFill>
                <a:latin typeface="Consolas"/>
                <a:cs typeface="Consolas"/>
              </a:rPr>
              <a:t>ts_scope</a:t>
            </a:r>
            <a:r>
              <a:rPr lang="en-US" sz="2000" b="1" dirty="0" smtClean="0">
                <a:solidFill>
                  <a:srgbClr val="FF0000"/>
                </a:solidFill>
                <a:latin typeface="Consolas"/>
                <a:cs typeface="Consolas"/>
              </a:rPr>
              <a:t> </a:t>
            </a:r>
            <a:r>
              <a:rPr lang="en-US" sz="2000" b="1" dirty="0">
                <a:solidFill>
                  <a:srgbClr val="FF0000"/>
                </a:solidFill>
                <a:latin typeface="Consolas"/>
                <a:cs typeface="Consolas"/>
              </a:rPr>
              <a:t>constructor call generated by </a:t>
            </a:r>
            <a:r>
              <a:rPr lang="en-US" sz="2000" b="1" dirty="0" smtClean="0">
                <a:solidFill>
                  <a:srgbClr val="FF0000"/>
                </a:solidFill>
                <a:latin typeface="Consolas"/>
                <a:cs typeface="Consolas"/>
              </a:rPr>
              <a:t>compiler</a:t>
            </a:r>
          </a:p>
          <a:p>
            <a:pPr marL="0" indent="0">
              <a:buNone/>
            </a:pPr>
            <a:r>
              <a:rPr lang="en-US" sz="2000" b="1" dirty="0" smtClean="0">
                <a:solidFill>
                  <a:srgbClr val="FF0000"/>
                </a:solidFill>
                <a:latin typeface="Consolas"/>
                <a:cs typeface="Consolas"/>
              </a:rPr>
              <a:t>  // descend one level in team hierarchy</a:t>
            </a:r>
            <a:endParaRPr lang="en-US" sz="2000" b="1" dirty="0">
              <a:solidFill>
                <a:srgbClr val="FF0000"/>
              </a:solidFill>
              <a:latin typeface="Consolas"/>
              <a:cs typeface="Consolas"/>
            </a:endParaRPr>
          </a:p>
          <a:p>
            <a:pPr marL="0" indent="0">
              <a:buNone/>
            </a:pPr>
            <a:r>
              <a:rPr lang="en-US" sz="2000" b="1" dirty="0" smtClean="0">
                <a:solidFill>
                  <a:srgbClr val="3366FF"/>
                </a:solidFill>
                <a:latin typeface="Consolas"/>
                <a:cs typeface="Consolas"/>
              </a:rPr>
              <a:t>  </a:t>
            </a:r>
            <a:r>
              <a:rPr lang="en-US" sz="2000" b="1" dirty="0" err="1" smtClean="0">
                <a:solidFill>
                  <a:srgbClr val="00B050"/>
                </a:solidFill>
                <a:latin typeface="Consolas"/>
                <a:cs typeface="Consolas"/>
              </a:rPr>
              <a:t>ts_scope</a:t>
            </a:r>
            <a:r>
              <a:rPr lang="en-US" sz="2000" b="1" dirty="0" smtClean="0">
                <a:solidFill>
                  <a:srgbClr val="00B050"/>
                </a:solidFill>
                <a:latin typeface="Consolas"/>
                <a:cs typeface="Consolas"/>
              </a:rPr>
              <a:t>(team &amp;t) { </a:t>
            </a:r>
            <a:r>
              <a:rPr lang="en-US" sz="2000" b="1" dirty="0" err="1" smtClean="0">
                <a:solidFill>
                  <a:srgbClr val="00B050"/>
                </a:solidFill>
                <a:latin typeface="Consolas"/>
                <a:cs typeface="Consolas"/>
              </a:rPr>
              <a:t>descend_team</a:t>
            </a:r>
            <a:r>
              <a:rPr lang="en-US" sz="2000" b="1" dirty="0" smtClean="0">
                <a:solidFill>
                  <a:srgbClr val="00B050"/>
                </a:solidFill>
                <a:latin typeface="Consolas"/>
                <a:cs typeface="Consolas"/>
              </a:rPr>
              <a:t>(t-&gt;</a:t>
            </a:r>
            <a:r>
              <a:rPr lang="en-US" sz="2000" b="1" dirty="0" err="1" smtClean="0">
                <a:solidFill>
                  <a:srgbClr val="00B050"/>
                </a:solidFill>
                <a:latin typeface="Consolas"/>
                <a:cs typeface="Consolas"/>
              </a:rPr>
              <a:t>mychild</a:t>
            </a:r>
            <a:r>
              <a:rPr lang="en-US" sz="2000" b="1" dirty="0" smtClean="0">
                <a:solidFill>
                  <a:srgbClr val="00B050"/>
                </a:solidFill>
                <a:latin typeface="Consolas"/>
                <a:cs typeface="Consolas"/>
              </a:rPr>
              <a:t>()); }</a:t>
            </a:r>
            <a:endParaRPr lang="en-US" sz="2000" b="1" dirty="0">
              <a:solidFill>
                <a:srgbClr val="00B050"/>
              </a:solidFill>
              <a:latin typeface="Consolas"/>
              <a:cs typeface="Consolas"/>
            </a:endParaRPr>
          </a:p>
          <a:p>
            <a:pPr marL="0" indent="0">
              <a:buNone/>
            </a:pPr>
            <a:endParaRPr lang="en-US" sz="2000" b="1" dirty="0">
              <a:solidFill>
                <a:srgbClr val="3366FF"/>
              </a:solidFill>
              <a:latin typeface="Consolas"/>
              <a:cs typeface="Consolas"/>
            </a:endParaRPr>
          </a:p>
          <a:p>
            <a:pPr marL="0" indent="0">
              <a:buNone/>
            </a:pPr>
            <a:r>
              <a:rPr lang="en-US" sz="2000" b="1" dirty="0">
                <a:latin typeface="Consolas"/>
                <a:cs typeface="Consolas"/>
              </a:rPr>
              <a:t> </a:t>
            </a:r>
            <a:r>
              <a:rPr lang="en-US" sz="2000" b="1" dirty="0" smtClean="0">
                <a:latin typeface="Consolas"/>
                <a:cs typeface="Consolas"/>
              </a:rPr>
              <a:t> </a:t>
            </a:r>
            <a:r>
              <a:rPr lang="en-US" sz="2000" b="1" dirty="0" smtClean="0">
                <a:solidFill>
                  <a:srgbClr val="FF0000"/>
                </a:solidFill>
                <a:latin typeface="Consolas"/>
                <a:cs typeface="Consolas"/>
              </a:rPr>
              <a:t>/</a:t>
            </a:r>
            <a:r>
              <a:rPr lang="en-US" sz="2000" b="1" dirty="0">
                <a:solidFill>
                  <a:srgbClr val="FF0000"/>
                </a:solidFill>
                <a:latin typeface="Consolas"/>
                <a:cs typeface="Consolas"/>
              </a:rPr>
              <a:t>/ </a:t>
            </a:r>
            <a:r>
              <a:rPr lang="en-US" sz="2000" b="1" dirty="0" smtClean="0">
                <a:solidFill>
                  <a:srgbClr val="FF0000"/>
                </a:solidFill>
                <a:latin typeface="Consolas"/>
                <a:cs typeface="Consolas"/>
              </a:rPr>
              <a:t>collective operation on current team</a:t>
            </a:r>
            <a:r>
              <a:rPr lang="en-US" sz="2000" dirty="0" smtClean="0">
                <a:solidFill>
                  <a:srgbClr val="FF0000"/>
                </a:solidFill>
                <a:latin typeface="Consolas"/>
                <a:cs typeface="Consolas"/>
              </a:rPr>
              <a:t>  </a:t>
            </a:r>
          </a:p>
          <a:p>
            <a:pPr marL="0" indent="0">
              <a:buNone/>
            </a:pPr>
            <a:r>
              <a:rPr lang="en-US" sz="2000" dirty="0">
                <a:latin typeface="Consolas"/>
                <a:cs typeface="Consolas"/>
              </a:rPr>
              <a:t> </a:t>
            </a:r>
            <a:r>
              <a:rPr lang="en-US" sz="2000" dirty="0" smtClean="0">
                <a:latin typeface="Consolas"/>
                <a:cs typeface="Consolas"/>
              </a:rPr>
              <a:t> </a:t>
            </a:r>
            <a:r>
              <a:rPr lang="en-US" sz="2000" b="1" dirty="0" smtClean="0">
                <a:latin typeface="Consolas"/>
                <a:cs typeface="Consolas"/>
              </a:rPr>
              <a:t>Reduce</a:t>
            </a:r>
            <a:r>
              <a:rPr lang="en-US" sz="2000" b="1" dirty="0">
                <a:latin typeface="Consolas"/>
                <a:cs typeface="Consolas"/>
              </a:rPr>
              <a:t>::add(</a:t>
            </a:r>
            <a:r>
              <a:rPr lang="en-US" sz="2000" b="1" dirty="0" err="1">
                <a:latin typeface="Consolas"/>
                <a:cs typeface="Consolas"/>
              </a:rPr>
              <a:t>mtmp</a:t>
            </a:r>
            <a:r>
              <a:rPr lang="en-US" sz="2000" b="1" dirty="0">
                <a:latin typeface="Consolas"/>
                <a:cs typeface="Consolas"/>
              </a:rPr>
              <a:t>, </a:t>
            </a:r>
            <a:r>
              <a:rPr lang="en-US" sz="2000" b="1" dirty="0" err="1">
                <a:latin typeface="Consolas"/>
                <a:cs typeface="Consolas"/>
              </a:rPr>
              <a:t>myresults</a:t>
            </a:r>
            <a:r>
              <a:rPr lang="en-US" sz="2000" b="1" dirty="0">
                <a:latin typeface="Consolas"/>
                <a:cs typeface="Consolas"/>
              </a:rPr>
              <a:t>, </a:t>
            </a:r>
            <a:r>
              <a:rPr lang="en-US" sz="2000" b="1" dirty="0" err="1">
                <a:latin typeface="Consolas"/>
                <a:cs typeface="Consolas"/>
              </a:rPr>
              <a:t>rpivot</a:t>
            </a:r>
            <a:r>
              <a:rPr lang="en-US" sz="2000" b="1" dirty="0">
                <a:latin typeface="Consolas"/>
                <a:cs typeface="Consolas"/>
              </a:rPr>
              <a:t>)</a:t>
            </a:r>
            <a:r>
              <a:rPr lang="en-US" sz="2000" b="1" dirty="0" smtClean="0">
                <a:latin typeface="Consolas"/>
                <a:cs typeface="Consolas"/>
              </a:rPr>
              <a:t>;</a:t>
            </a:r>
          </a:p>
          <a:p>
            <a:pPr marL="0" indent="0">
              <a:buNone/>
            </a:pPr>
            <a:endParaRPr lang="en-US" sz="2000" dirty="0">
              <a:latin typeface="Consolas"/>
              <a:cs typeface="Consolas"/>
            </a:endParaRPr>
          </a:p>
          <a:p>
            <a:pPr marL="0" indent="0">
              <a:buNone/>
            </a:pPr>
            <a:r>
              <a:rPr lang="en-US" sz="2000" dirty="0" smtClean="0">
                <a:latin typeface="Consolas"/>
                <a:cs typeface="Consolas"/>
              </a:rPr>
              <a:t>  </a:t>
            </a:r>
            <a:r>
              <a:rPr lang="en-US" sz="2000" b="1" dirty="0">
                <a:solidFill>
                  <a:srgbClr val="FF0000"/>
                </a:solidFill>
                <a:latin typeface="Consolas"/>
                <a:cs typeface="Consolas"/>
              </a:rPr>
              <a:t>// </a:t>
            </a:r>
            <a:r>
              <a:rPr lang="en-US" sz="2000" b="1" dirty="0" err="1" smtClean="0">
                <a:solidFill>
                  <a:srgbClr val="FF0000"/>
                </a:solidFill>
                <a:latin typeface="Consolas"/>
                <a:cs typeface="Consolas"/>
              </a:rPr>
              <a:t>ts_scope</a:t>
            </a:r>
            <a:r>
              <a:rPr lang="en-US" sz="2000" b="1" dirty="0" smtClean="0">
                <a:solidFill>
                  <a:srgbClr val="FF0000"/>
                </a:solidFill>
                <a:latin typeface="Consolas"/>
                <a:cs typeface="Consolas"/>
              </a:rPr>
              <a:t> </a:t>
            </a:r>
            <a:r>
              <a:rPr lang="en-US" sz="2000" b="1" dirty="0">
                <a:solidFill>
                  <a:srgbClr val="FF0000"/>
                </a:solidFill>
                <a:latin typeface="Consolas"/>
                <a:cs typeface="Consolas"/>
              </a:rPr>
              <a:t>destructor call generated by compiler</a:t>
            </a:r>
          </a:p>
          <a:p>
            <a:pPr marL="0" indent="0">
              <a:buNone/>
            </a:pPr>
            <a:r>
              <a:rPr lang="en-US" sz="2000" dirty="0" smtClean="0">
                <a:solidFill>
                  <a:schemeClr val="bg1">
                    <a:lumMod val="50000"/>
                  </a:schemeClr>
                </a:solidFill>
                <a:latin typeface="Consolas"/>
                <a:cs typeface="Consolas"/>
              </a:rPr>
              <a:t>  </a:t>
            </a:r>
            <a:r>
              <a:rPr lang="en-US" sz="2000" b="1" dirty="0" smtClean="0">
                <a:solidFill>
                  <a:srgbClr val="00B050"/>
                </a:solidFill>
                <a:latin typeface="Consolas"/>
                <a:cs typeface="Consolas"/>
              </a:rPr>
              <a:t>~</a:t>
            </a:r>
            <a:r>
              <a:rPr lang="en-US" sz="2000" b="1" dirty="0" err="1" smtClean="0">
                <a:solidFill>
                  <a:srgbClr val="00B050"/>
                </a:solidFill>
                <a:latin typeface="Consolas"/>
                <a:cs typeface="Consolas"/>
              </a:rPr>
              <a:t>ts_scope</a:t>
            </a:r>
            <a:r>
              <a:rPr lang="en-US" sz="2000" b="1" dirty="0">
                <a:solidFill>
                  <a:srgbClr val="00B050"/>
                </a:solidFill>
                <a:latin typeface="Consolas"/>
                <a:cs typeface="Consolas"/>
              </a:rPr>
              <a:t>(</a:t>
            </a:r>
            <a:r>
              <a:rPr lang="en-US" sz="2000" b="1" dirty="0" smtClean="0">
                <a:solidFill>
                  <a:srgbClr val="00B050"/>
                </a:solidFill>
                <a:latin typeface="Consolas"/>
                <a:cs typeface="Consolas"/>
              </a:rPr>
              <a:t>) { </a:t>
            </a:r>
            <a:r>
              <a:rPr lang="en-US" sz="2000" b="1" dirty="0" err="1" smtClean="0">
                <a:solidFill>
                  <a:srgbClr val="00B050"/>
                </a:solidFill>
                <a:latin typeface="Consolas"/>
                <a:cs typeface="Consolas"/>
              </a:rPr>
              <a:t>ascend_team</a:t>
            </a:r>
            <a:r>
              <a:rPr lang="en-US" sz="2000" b="1" dirty="0" smtClean="0">
                <a:solidFill>
                  <a:srgbClr val="00B050"/>
                </a:solidFill>
                <a:latin typeface="Consolas"/>
                <a:cs typeface="Consolas"/>
              </a:rPr>
              <a:t>(</a:t>
            </a:r>
            <a:r>
              <a:rPr lang="en-US" sz="2000" b="1" dirty="0">
                <a:solidFill>
                  <a:srgbClr val="00B050"/>
                </a:solidFill>
                <a:latin typeface="Consolas"/>
                <a:cs typeface="Consolas"/>
              </a:rPr>
              <a:t>)</a:t>
            </a:r>
            <a:r>
              <a:rPr lang="en-US" sz="2000" b="1" dirty="0" smtClean="0">
                <a:solidFill>
                  <a:srgbClr val="00B050"/>
                </a:solidFill>
                <a:latin typeface="Consolas"/>
                <a:cs typeface="Consolas"/>
              </a:rPr>
              <a:t>; }</a:t>
            </a:r>
            <a:endParaRPr lang="en-US" sz="2000" b="1" dirty="0">
              <a:solidFill>
                <a:srgbClr val="00B050"/>
              </a:solidFill>
              <a:latin typeface="Consolas"/>
              <a:cs typeface="Consolas"/>
            </a:endParaRPr>
          </a:p>
          <a:p>
            <a:pPr marL="0" indent="0">
              <a:buNone/>
            </a:pPr>
            <a:r>
              <a:rPr lang="en-US" sz="2000" b="1" dirty="0" smtClean="0">
                <a:solidFill>
                  <a:srgbClr val="0000CC"/>
                </a:solidFill>
                <a:latin typeface="Consolas"/>
                <a:cs typeface="Consolas"/>
              </a:rPr>
              <a:t>}</a:t>
            </a:r>
          </a:p>
        </p:txBody>
      </p:sp>
      <p:sp>
        <p:nvSpPr>
          <p:cNvPr id="5" name="TextBox 4"/>
          <p:cNvSpPr txBox="1"/>
          <p:nvPr/>
        </p:nvSpPr>
        <p:spPr>
          <a:xfrm>
            <a:off x="1868935" y="5845079"/>
            <a:ext cx="5247392" cy="646331"/>
          </a:xfrm>
          <a:prstGeom prst="rect">
            <a:avLst/>
          </a:prstGeom>
          <a:noFill/>
        </p:spPr>
        <p:txBody>
          <a:bodyPr wrap="square" rtlCol="0">
            <a:spAutoFit/>
          </a:bodyPr>
          <a:lstStyle/>
          <a:p>
            <a:pPr defTabSz="914400" fontAlgn="base">
              <a:spcBef>
                <a:spcPct val="0"/>
              </a:spcBef>
              <a:spcAft>
                <a:spcPct val="0"/>
              </a:spcAft>
            </a:pPr>
            <a:r>
              <a:rPr lang="en-US" b="1" i="1" dirty="0">
                <a:solidFill>
                  <a:srgbClr val="C00000"/>
                </a:solidFill>
                <a:latin typeface="Arial" charset="0"/>
                <a:ea typeface="ＭＳ Ｐゴシック" charset="0"/>
                <a:cs typeface="ＭＳ Ｐゴシック" charset="0"/>
              </a:rPr>
              <a:t>Leverage C++ Programming Idiom Resource Acquisition Is Initialization (RAII</a:t>
            </a:r>
            <a:r>
              <a:rPr lang="en-US" b="1" i="1" dirty="0" smtClean="0">
                <a:solidFill>
                  <a:srgbClr val="C00000"/>
                </a:solidFill>
                <a:latin typeface="Arial" charset="0"/>
                <a:ea typeface="ＭＳ Ｐゴシック" charset="0"/>
                <a:cs typeface="ＭＳ Ｐゴシック" charset="0"/>
              </a:rPr>
              <a:t>)</a:t>
            </a:r>
            <a:endParaRPr lang="en-US" b="1" i="1" dirty="0">
              <a:solidFill>
                <a:srgbClr val="C00000"/>
              </a:solidFill>
              <a:latin typeface="Arial" charset="0"/>
              <a:ea typeface="ＭＳ Ｐゴシック" charset="0"/>
              <a:cs typeface="ＭＳ Ｐゴシック" charset="0"/>
            </a:endParaRPr>
          </a:p>
        </p:txBody>
      </p:sp>
      <p:sp>
        <p:nvSpPr>
          <p:cNvPr id="8" name="Slide Number Placeholder 7"/>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200</a:t>
            </a:fld>
            <a:endParaRPr lang="en-US">
              <a:solidFill>
                <a:prstClr val="black"/>
              </a:solidFill>
            </a:endParaRPr>
          </a:p>
        </p:txBody>
      </p:sp>
      <p:sp>
        <p:nvSpPr>
          <p:cNvPr id="6" name="Content Placeholder 2"/>
          <p:cNvSpPr txBox="1">
            <a:spLocks/>
          </p:cNvSpPr>
          <p:nvPr/>
        </p:nvSpPr>
        <p:spPr bwMode="auto">
          <a:xfrm>
            <a:off x="609600" y="914400"/>
            <a:ext cx="8001000" cy="4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63500" tIns="25400" rIns="63500" bIns="25400" numCol="1" anchor="t" anchorCtr="0" compatLnSpc="1">
            <a:prstTxWarp prst="textNoShape">
              <a:avLst/>
            </a:prstTxWarp>
            <a:spAutoFit/>
          </a:bodyPr>
          <a:lstStyle>
            <a:lvl1pPr marL="203200" indent="-203200" algn="l" rtl="0" eaLnBrk="0" fontAlgn="base" hangingPunct="0">
              <a:spcBef>
                <a:spcPct val="15000"/>
              </a:spcBef>
              <a:spcAft>
                <a:spcPct val="0"/>
              </a:spcAft>
              <a:buSzPct val="100000"/>
              <a:buChar char="•"/>
              <a:defRPr sz="2400">
                <a:solidFill>
                  <a:schemeClr val="tx1"/>
                </a:solidFill>
                <a:latin typeface="+mn-lt"/>
                <a:ea typeface="ＭＳ Ｐゴシック" charset="-128"/>
                <a:cs typeface="ＭＳ Ｐゴシック" charset="-128"/>
              </a:defRPr>
            </a:lvl1pPr>
            <a:lvl2pPr marL="685800" indent="-190500" algn="l" rtl="0" eaLnBrk="0" fontAlgn="base" hangingPunct="0">
              <a:spcBef>
                <a:spcPct val="15000"/>
              </a:spcBef>
              <a:spcAft>
                <a:spcPct val="0"/>
              </a:spcAft>
              <a:buSzPct val="100000"/>
              <a:buFont typeface="Lucida Grande" charset="0"/>
              <a:buChar char="-"/>
              <a:defRPr sz="2400">
                <a:solidFill>
                  <a:schemeClr val="tx1"/>
                </a:solidFill>
                <a:latin typeface="+mn-lt"/>
                <a:ea typeface="ＭＳ Ｐゴシック" pitchFamily="-109" charset="-128"/>
              </a:defRPr>
            </a:lvl2pPr>
            <a:lvl3pPr marL="1257300" indent="-342900" algn="l" rtl="0" eaLnBrk="0" fontAlgn="base" hangingPunct="0">
              <a:spcBef>
                <a:spcPct val="15000"/>
              </a:spcBef>
              <a:spcAft>
                <a:spcPct val="0"/>
              </a:spcAft>
              <a:buSzPct val="100000"/>
              <a:buChar char="•"/>
              <a:defRPr sz="2000">
                <a:solidFill>
                  <a:schemeClr val="tx1"/>
                </a:solidFill>
                <a:latin typeface="+mn-lt"/>
                <a:ea typeface="ＭＳ Ｐゴシック" pitchFamily="-109" charset="-128"/>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pitchFamily="-109" charset="-128"/>
              </a:defRPr>
            </a:lvl9pPr>
          </a:lstStyle>
          <a:p>
            <a:r>
              <a:rPr lang="en-US" b="1" dirty="0" err="1" smtClean="0">
                <a:solidFill>
                  <a:srgbClr val="0070C0"/>
                </a:solidFill>
                <a:latin typeface="Courier New"/>
                <a:cs typeface="Courier New"/>
              </a:rPr>
              <a:t>teamsplit</a:t>
            </a:r>
            <a:r>
              <a:rPr lang="en-US" dirty="0" smtClean="0"/>
              <a:t> implemented exactly like </a:t>
            </a:r>
            <a:r>
              <a:rPr lang="en-US" b="1" dirty="0" smtClean="0">
                <a:solidFill>
                  <a:srgbClr val="0070C0"/>
                </a:solidFill>
                <a:latin typeface="Courier New"/>
                <a:cs typeface="Courier New"/>
              </a:rPr>
              <a:t>finish</a:t>
            </a:r>
            <a:endParaRPr lang="en-US" b="1" dirty="0">
              <a:solidFill>
                <a:srgbClr val="0070C0"/>
              </a:solidFill>
              <a:latin typeface="Courier New"/>
              <a:cs typeface="Courier New"/>
            </a:endParaRPr>
          </a:p>
        </p:txBody>
      </p:sp>
    </p:spTree>
    <p:extLst>
      <p:ext uri="{BB962C8B-B14F-4D97-AF65-F5344CB8AC3E}">
        <p14:creationId xmlns:p14="http://schemas.microsoft.com/office/powerpoint/2010/main" val="19744879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Sort Team Hierarchy</a:t>
            </a:r>
            <a:endParaRPr lang="en-US" dirty="0"/>
          </a:p>
        </p:txBody>
      </p:sp>
      <p:sp>
        <p:nvSpPr>
          <p:cNvPr id="3" name="Content Placeholder 2"/>
          <p:cNvSpPr>
            <a:spLocks noGrp="1"/>
          </p:cNvSpPr>
          <p:nvPr>
            <p:ph idx="1"/>
          </p:nvPr>
        </p:nvSpPr>
        <p:spPr>
          <a:xfrm>
            <a:off x="609600" y="914400"/>
            <a:ext cx="8001000" cy="4981877"/>
          </a:xfrm>
        </p:spPr>
        <p:txBody>
          <a:bodyPr/>
          <a:lstStyle/>
          <a:p>
            <a:r>
              <a:rPr lang="en-US" dirty="0"/>
              <a:t>Team hierarchy is binary tree</a:t>
            </a:r>
          </a:p>
          <a:p>
            <a:r>
              <a:rPr lang="en-US" dirty="0"/>
              <a:t>Trivial construction</a:t>
            </a:r>
          </a:p>
          <a:p>
            <a:endParaRPr lang="en-US" dirty="0"/>
          </a:p>
          <a:p>
            <a:endParaRPr lang="en-US" dirty="0"/>
          </a:p>
          <a:p>
            <a:endParaRPr lang="en-US" dirty="0"/>
          </a:p>
          <a:p>
            <a:endParaRPr lang="en-US" dirty="0"/>
          </a:p>
          <a:p>
            <a:endParaRPr lang="en-US" dirty="0"/>
          </a:p>
          <a:p>
            <a:endParaRPr lang="en-US" dirty="0" smtClean="0"/>
          </a:p>
          <a:p>
            <a:endParaRPr lang="en-US" dirty="0" smtClean="0"/>
          </a:p>
          <a:p>
            <a:r>
              <a:rPr lang="en-US" dirty="0" smtClean="0"/>
              <a:t>Threads </a:t>
            </a:r>
            <a:r>
              <a:rPr lang="en-US" dirty="0"/>
              <a:t>walk down to bottom</a:t>
            </a:r>
            <a:br>
              <a:rPr lang="en-US" dirty="0"/>
            </a:br>
            <a:r>
              <a:rPr lang="en-US" dirty="0"/>
              <a:t>of hierarchy, sort, then walk</a:t>
            </a:r>
            <a:br>
              <a:rPr lang="en-US" dirty="0"/>
            </a:br>
            <a:r>
              <a:rPr lang="en-US" dirty="0"/>
              <a:t>back up, merging along the </a:t>
            </a:r>
            <a:r>
              <a:rPr lang="en-US" dirty="0" smtClean="0"/>
              <a:t>way</a:t>
            </a:r>
            <a:endParaRPr lang="en-US" dirty="0"/>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201</a:t>
            </a:fld>
            <a:endParaRPr lang="en-US">
              <a:solidFill>
                <a:prstClr val="black"/>
              </a:solidFill>
            </a:endParaRPr>
          </a:p>
        </p:txBody>
      </p:sp>
      <p:grpSp>
        <p:nvGrpSpPr>
          <p:cNvPr id="5" name="Group 4"/>
          <p:cNvGrpSpPr/>
          <p:nvPr/>
        </p:nvGrpSpPr>
        <p:grpSpPr>
          <a:xfrm>
            <a:off x="5401615" y="1070409"/>
            <a:ext cx="3188800" cy="4274038"/>
            <a:chOff x="5052520" y="1903902"/>
            <a:chExt cx="3188800" cy="4274038"/>
          </a:xfrm>
        </p:grpSpPr>
        <p:sp>
          <p:nvSpPr>
            <p:cNvPr id="6" name="Rectangle 5"/>
            <p:cNvSpPr/>
            <p:nvPr/>
          </p:nvSpPr>
          <p:spPr bwMode="auto">
            <a:xfrm>
              <a:off x="5956300" y="1903902"/>
              <a:ext cx="1610519" cy="609600"/>
            </a:xfrm>
            <a:prstGeom prst="rect">
              <a:avLst/>
            </a:prstGeom>
            <a:noFill/>
            <a:ln w="25400" cap="flat" cmpd="sng" algn="ctr">
              <a:solidFill>
                <a:sysClr val="windowText" lastClr="000000"/>
              </a:solidFill>
              <a:prstDash val="solid"/>
            </a:ln>
            <a:effectLst/>
          </p:spPr>
          <p:txBody>
            <a:bodyPr anchor="ctr"/>
            <a:lstStyle/>
            <a:p>
              <a:pPr algn="ctr" fontAlgn="auto">
                <a:spcBef>
                  <a:spcPts val="0"/>
                </a:spcBef>
                <a:spcAft>
                  <a:spcPts val="0"/>
                </a:spcAft>
                <a:defRPr/>
              </a:pPr>
              <a:r>
                <a:rPr lang="en-US" sz="2000" kern="0" dirty="0">
                  <a:solidFill>
                    <a:sysClr val="windowText" lastClr="000000"/>
                  </a:solidFill>
                  <a:latin typeface="Calibri"/>
                </a:rPr>
                <a:t>0, 1, 2, 3, 4, </a:t>
              </a:r>
              <a:r>
                <a:rPr lang="en-US" sz="2000" kern="0" dirty="0" smtClean="0">
                  <a:solidFill>
                    <a:sysClr val="windowText" lastClr="000000"/>
                  </a:solidFill>
                  <a:latin typeface="Calibri"/>
                </a:rPr>
                <a:t>5</a:t>
              </a:r>
              <a:endParaRPr lang="en-US" sz="2000" kern="0" dirty="0">
                <a:solidFill>
                  <a:sysClr val="windowText" lastClr="000000"/>
                </a:solidFill>
                <a:latin typeface="Calibri"/>
              </a:endParaRPr>
            </a:p>
          </p:txBody>
        </p:sp>
        <p:cxnSp>
          <p:nvCxnSpPr>
            <p:cNvPr id="7" name="Straight Arrow Connector 35"/>
            <p:cNvCxnSpPr>
              <a:cxnSpLocks noChangeShapeType="1"/>
              <a:stCxn id="6" idx="2"/>
              <a:endCxn id="22" idx="0"/>
            </p:cNvCxnSpPr>
            <p:nvPr/>
          </p:nvCxnSpPr>
          <p:spPr bwMode="auto">
            <a:xfrm flipH="1">
              <a:off x="5895117" y="2513502"/>
              <a:ext cx="866443" cy="612775"/>
            </a:xfrm>
            <a:prstGeom prst="straightConnector1">
              <a:avLst/>
            </a:prstGeom>
            <a:noFill/>
            <a:ln w="19050" algn="ctr">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8" name="Group 7"/>
            <p:cNvGrpSpPr/>
            <p:nvPr/>
          </p:nvGrpSpPr>
          <p:grpSpPr>
            <a:xfrm>
              <a:off x="5052520" y="3126277"/>
              <a:ext cx="1481139" cy="3042627"/>
              <a:chOff x="4974370" y="3126277"/>
              <a:chExt cx="1481139" cy="3042627"/>
            </a:xfrm>
          </p:grpSpPr>
          <p:cxnSp>
            <p:nvCxnSpPr>
              <p:cNvPr id="20" name="Straight Arrow Connector 38"/>
              <p:cNvCxnSpPr>
                <a:cxnSpLocks noChangeShapeType="1"/>
                <a:stCxn id="22" idx="2"/>
                <a:endCxn id="23" idx="0"/>
              </p:cNvCxnSpPr>
              <p:nvPr/>
            </p:nvCxnSpPr>
            <p:spPr bwMode="auto">
              <a:xfrm flipH="1">
                <a:off x="5474494" y="3735877"/>
                <a:ext cx="342473" cy="615950"/>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1" name="Straight Arrow Connector 39"/>
              <p:cNvCxnSpPr>
                <a:cxnSpLocks noChangeShapeType="1"/>
                <a:stCxn id="22" idx="2"/>
                <a:endCxn id="24" idx="0"/>
              </p:cNvCxnSpPr>
              <p:nvPr/>
            </p:nvCxnSpPr>
            <p:spPr bwMode="auto">
              <a:xfrm>
                <a:off x="5816967" y="3735877"/>
                <a:ext cx="431007" cy="615950"/>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sp>
            <p:nvSpPr>
              <p:cNvPr id="22" name="Rectangle 21"/>
              <p:cNvSpPr/>
              <p:nvPr/>
            </p:nvSpPr>
            <p:spPr bwMode="auto">
              <a:xfrm>
                <a:off x="5381625" y="3126277"/>
                <a:ext cx="870683" cy="609600"/>
              </a:xfrm>
              <a:prstGeom prst="rect">
                <a:avLst/>
              </a:prstGeom>
              <a:noFill/>
              <a:ln w="25400" cap="flat" cmpd="sng" algn="ctr">
                <a:solidFill>
                  <a:sysClr val="windowText" lastClr="000000"/>
                </a:solidFill>
                <a:prstDash val="solid"/>
              </a:ln>
              <a:effectLst/>
            </p:spPr>
            <p:txBody>
              <a:bodyPr anchor="ctr"/>
              <a:lstStyle/>
              <a:p>
                <a:pPr algn="ctr" fontAlgn="auto">
                  <a:spcBef>
                    <a:spcPts val="0"/>
                  </a:spcBef>
                  <a:spcAft>
                    <a:spcPts val="0"/>
                  </a:spcAft>
                  <a:defRPr/>
                </a:pPr>
                <a:r>
                  <a:rPr lang="en-US" sz="2000" kern="0" dirty="0">
                    <a:solidFill>
                      <a:sysClr val="windowText" lastClr="000000"/>
                    </a:solidFill>
                    <a:latin typeface="Calibri"/>
                  </a:rPr>
                  <a:t>0, 1, </a:t>
                </a:r>
                <a:r>
                  <a:rPr lang="en-US" sz="2000" kern="0" dirty="0" smtClean="0">
                    <a:solidFill>
                      <a:sysClr val="windowText" lastClr="000000"/>
                    </a:solidFill>
                    <a:latin typeface="Calibri"/>
                  </a:rPr>
                  <a:t>2</a:t>
                </a:r>
                <a:endParaRPr lang="en-US" sz="2000" kern="0" dirty="0">
                  <a:solidFill>
                    <a:sysClr val="windowText" lastClr="000000"/>
                  </a:solidFill>
                  <a:latin typeface="Calibri"/>
                </a:endParaRPr>
              </a:p>
            </p:txBody>
          </p:sp>
          <p:sp>
            <p:nvSpPr>
              <p:cNvPr id="23" name="Rectangle 22"/>
              <p:cNvSpPr/>
              <p:nvPr/>
            </p:nvSpPr>
            <p:spPr bwMode="auto">
              <a:xfrm>
                <a:off x="5102225" y="4351827"/>
                <a:ext cx="744539" cy="609600"/>
              </a:xfrm>
              <a:prstGeom prst="rect">
                <a:avLst/>
              </a:prstGeom>
              <a:noFill/>
              <a:ln w="25400" cap="flat" cmpd="sng" algn="ctr">
                <a:solidFill>
                  <a:sysClr val="windowText" lastClr="000000"/>
                </a:solidFill>
                <a:prstDash val="solid"/>
              </a:ln>
              <a:effectLst/>
            </p:spPr>
            <p:txBody>
              <a:bodyPr anchor="ctr"/>
              <a:lstStyle/>
              <a:p>
                <a:pPr algn="ctr" fontAlgn="auto">
                  <a:spcBef>
                    <a:spcPts val="0"/>
                  </a:spcBef>
                  <a:spcAft>
                    <a:spcPts val="0"/>
                  </a:spcAft>
                  <a:defRPr/>
                </a:pPr>
                <a:r>
                  <a:rPr lang="en-US" sz="2000" kern="0" dirty="0">
                    <a:solidFill>
                      <a:sysClr val="windowText" lastClr="000000"/>
                    </a:solidFill>
                    <a:latin typeface="Calibri"/>
                  </a:rPr>
                  <a:t>0, 1</a:t>
                </a:r>
              </a:p>
            </p:txBody>
          </p:sp>
          <p:sp>
            <p:nvSpPr>
              <p:cNvPr id="24" name="Rectangle 23"/>
              <p:cNvSpPr/>
              <p:nvPr/>
            </p:nvSpPr>
            <p:spPr bwMode="auto">
              <a:xfrm>
                <a:off x="6040439" y="4351827"/>
                <a:ext cx="415070" cy="609600"/>
              </a:xfrm>
              <a:prstGeom prst="rect">
                <a:avLst/>
              </a:prstGeom>
              <a:noFill/>
              <a:ln w="25400" cap="flat" cmpd="sng" algn="ctr">
                <a:solidFill>
                  <a:sysClr val="windowText" lastClr="000000"/>
                </a:solidFill>
                <a:prstDash val="solid"/>
              </a:ln>
              <a:effectLst/>
            </p:spPr>
            <p:txBody>
              <a:bodyPr anchor="ctr"/>
              <a:lstStyle/>
              <a:p>
                <a:pPr algn="ctr" fontAlgn="auto">
                  <a:spcBef>
                    <a:spcPts val="0"/>
                  </a:spcBef>
                  <a:spcAft>
                    <a:spcPts val="0"/>
                  </a:spcAft>
                  <a:defRPr/>
                </a:pPr>
                <a:r>
                  <a:rPr lang="en-US" sz="2000" kern="0" dirty="0" smtClean="0">
                    <a:solidFill>
                      <a:sysClr val="windowText" lastClr="000000"/>
                    </a:solidFill>
                    <a:latin typeface="Calibri"/>
                  </a:rPr>
                  <a:t>2</a:t>
                </a:r>
                <a:endParaRPr lang="en-US" sz="2000" kern="0" dirty="0">
                  <a:solidFill>
                    <a:sysClr val="windowText" lastClr="000000"/>
                  </a:solidFill>
                  <a:latin typeface="Calibri"/>
                </a:endParaRPr>
              </a:p>
            </p:txBody>
          </p:sp>
          <p:sp>
            <p:nvSpPr>
              <p:cNvPr id="25" name="Rectangle 24"/>
              <p:cNvSpPr/>
              <p:nvPr/>
            </p:nvSpPr>
            <p:spPr bwMode="auto">
              <a:xfrm>
                <a:off x="4974370" y="5559304"/>
                <a:ext cx="415070" cy="609600"/>
              </a:xfrm>
              <a:prstGeom prst="rect">
                <a:avLst/>
              </a:prstGeom>
              <a:noFill/>
              <a:ln w="25400" cap="flat" cmpd="sng" algn="ctr">
                <a:solidFill>
                  <a:sysClr val="windowText" lastClr="000000"/>
                </a:solidFill>
                <a:prstDash val="solid"/>
              </a:ln>
              <a:effectLst/>
            </p:spPr>
            <p:txBody>
              <a:bodyPr anchor="ctr"/>
              <a:lstStyle/>
              <a:p>
                <a:pPr algn="ctr" fontAlgn="auto">
                  <a:spcBef>
                    <a:spcPts val="0"/>
                  </a:spcBef>
                  <a:spcAft>
                    <a:spcPts val="0"/>
                  </a:spcAft>
                  <a:defRPr/>
                </a:pPr>
                <a:r>
                  <a:rPr lang="en-US" sz="2000" kern="0" dirty="0" smtClean="0">
                    <a:solidFill>
                      <a:sysClr val="windowText" lastClr="000000"/>
                    </a:solidFill>
                    <a:latin typeface="Calibri"/>
                  </a:rPr>
                  <a:t>0</a:t>
                </a:r>
                <a:endParaRPr lang="en-US" sz="2000" kern="0" dirty="0">
                  <a:solidFill>
                    <a:sysClr val="windowText" lastClr="000000"/>
                  </a:solidFill>
                  <a:latin typeface="Calibri"/>
                </a:endParaRPr>
              </a:p>
            </p:txBody>
          </p:sp>
          <p:sp>
            <p:nvSpPr>
              <p:cNvPr id="26" name="Rectangle 25"/>
              <p:cNvSpPr/>
              <p:nvPr/>
            </p:nvSpPr>
            <p:spPr bwMode="auto">
              <a:xfrm>
                <a:off x="5564410" y="5555404"/>
                <a:ext cx="415070" cy="609600"/>
              </a:xfrm>
              <a:prstGeom prst="rect">
                <a:avLst/>
              </a:prstGeom>
              <a:noFill/>
              <a:ln w="25400" cap="flat" cmpd="sng" algn="ctr">
                <a:solidFill>
                  <a:sysClr val="windowText" lastClr="000000"/>
                </a:solidFill>
                <a:prstDash val="solid"/>
              </a:ln>
              <a:effectLst/>
            </p:spPr>
            <p:txBody>
              <a:bodyPr anchor="ctr"/>
              <a:lstStyle/>
              <a:p>
                <a:pPr algn="ctr" fontAlgn="auto">
                  <a:spcBef>
                    <a:spcPts val="0"/>
                  </a:spcBef>
                  <a:spcAft>
                    <a:spcPts val="0"/>
                  </a:spcAft>
                  <a:defRPr/>
                </a:pPr>
                <a:r>
                  <a:rPr lang="en-US" sz="2000" kern="0" dirty="0" smtClean="0">
                    <a:solidFill>
                      <a:sysClr val="windowText" lastClr="000000"/>
                    </a:solidFill>
                    <a:latin typeface="Calibri"/>
                  </a:rPr>
                  <a:t>1</a:t>
                </a:r>
                <a:endParaRPr lang="en-US" sz="2000" kern="0" dirty="0">
                  <a:solidFill>
                    <a:sysClr val="windowText" lastClr="000000"/>
                  </a:solidFill>
                  <a:latin typeface="Calibri"/>
                </a:endParaRPr>
              </a:p>
            </p:txBody>
          </p:sp>
          <p:cxnSp>
            <p:nvCxnSpPr>
              <p:cNvPr id="27" name="Straight Arrow Connector 26"/>
              <p:cNvCxnSpPr>
                <a:cxnSpLocks noChangeShapeType="1"/>
                <a:stCxn id="23" idx="2"/>
                <a:endCxn id="25" idx="0"/>
              </p:cNvCxnSpPr>
              <p:nvPr/>
            </p:nvCxnSpPr>
            <p:spPr bwMode="auto">
              <a:xfrm flipH="1">
                <a:off x="5181905" y="4961427"/>
                <a:ext cx="292590" cy="597877"/>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8" name="Straight Arrow Connector 38"/>
              <p:cNvCxnSpPr>
                <a:cxnSpLocks noChangeShapeType="1"/>
                <a:stCxn id="23" idx="2"/>
                <a:endCxn id="26" idx="0"/>
              </p:cNvCxnSpPr>
              <p:nvPr/>
            </p:nvCxnSpPr>
            <p:spPr bwMode="auto">
              <a:xfrm>
                <a:off x="5474495" y="4961427"/>
                <a:ext cx="297450" cy="593977"/>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grpSp>
        <p:grpSp>
          <p:nvGrpSpPr>
            <p:cNvPr id="9" name="Group 8"/>
            <p:cNvGrpSpPr/>
            <p:nvPr/>
          </p:nvGrpSpPr>
          <p:grpSpPr>
            <a:xfrm>
              <a:off x="6760181" y="3135313"/>
              <a:ext cx="1481139" cy="3042627"/>
              <a:chOff x="4974370" y="3126277"/>
              <a:chExt cx="1481139" cy="3042627"/>
            </a:xfrm>
          </p:grpSpPr>
          <p:cxnSp>
            <p:nvCxnSpPr>
              <p:cNvPr id="11" name="Straight Arrow Connector 38"/>
              <p:cNvCxnSpPr>
                <a:cxnSpLocks noChangeShapeType="1"/>
                <a:stCxn id="13" idx="2"/>
                <a:endCxn id="14" idx="0"/>
              </p:cNvCxnSpPr>
              <p:nvPr/>
            </p:nvCxnSpPr>
            <p:spPr bwMode="auto">
              <a:xfrm flipH="1">
                <a:off x="5474494" y="3735877"/>
                <a:ext cx="342473" cy="615950"/>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2" name="Straight Arrow Connector 39"/>
              <p:cNvCxnSpPr>
                <a:cxnSpLocks noChangeShapeType="1"/>
                <a:stCxn id="13" idx="2"/>
                <a:endCxn id="15" idx="0"/>
              </p:cNvCxnSpPr>
              <p:nvPr/>
            </p:nvCxnSpPr>
            <p:spPr bwMode="auto">
              <a:xfrm>
                <a:off x="5816967" y="3735877"/>
                <a:ext cx="431007" cy="615950"/>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sp>
            <p:nvSpPr>
              <p:cNvPr id="13" name="Rectangle 12"/>
              <p:cNvSpPr/>
              <p:nvPr/>
            </p:nvSpPr>
            <p:spPr bwMode="auto">
              <a:xfrm>
                <a:off x="5381625" y="3126277"/>
                <a:ext cx="870683" cy="609600"/>
              </a:xfrm>
              <a:prstGeom prst="rect">
                <a:avLst/>
              </a:prstGeom>
              <a:noFill/>
              <a:ln w="25400" cap="flat" cmpd="sng" algn="ctr">
                <a:solidFill>
                  <a:sysClr val="windowText" lastClr="000000"/>
                </a:solidFill>
                <a:prstDash val="solid"/>
              </a:ln>
              <a:effectLst/>
            </p:spPr>
            <p:txBody>
              <a:bodyPr anchor="ctr"/>
              <a:lstStyle/>
              <a:p>
                <a:pPr algn="ctr" fontAlgn="auto">
                  <a:spcBef>
                    <a:spcPts val="0"/>
                  </a:spcBef>
                  <a:spcAft>
                    <a:spcPts val="0"/>
                  </a:spcAft>
                  <a:defRPr/>
                </a:pPr>
                <a:r>
                  <a:rPr lang="en-US" sz="2000" kern="0" dirty="0" smtClean="0">
                    <a:solidFill>
                      <a:sysClr val="windowText" lastClr="000000"/>
                    </a:solidFill>
                    <a:latin typeface="Calibri"/>
                  </a:rPr>
                  <a:t>3, 4, 5</a:t>
                </a:r>
                <a:endParaRPr lang="en-US" sz="2000" kern="0" dirty="0">
                  <a:solidFill>
                    <a:sysClr val="windowText" lastClr="000000"/>
                  </a:solidFill>
                  <a:latin typeface="Calibri"/>
                </a:endParaRPr>
              </a:p>
            </p:txBody>
          </p:sp>
          <p:sp>
            <p:nvSpPr>
              <p:cNvPr id="14" name="Rectangle 13"/>
              <p:cNvSpPr/>
              <p:nvPr/>
            </p:nvSpPr>
            <p:spPr bwMode="auto">
              <a:xfrm>
                <a:off x="5102225" y="4351827"/>
                <a:ext cx="744539" cy="609600"/>
              </a:xfrm>
              <a:prstGeom prst="rect">
                <a:avLst/>
              </a:prstGeom>
              <a:noFill/>
              <a:ln w="25400" cap="flat" cmpd="sng" algn="ctr">
                <a:solidFill>
                  <a:sysClr val="windowText" lastClr="000000"/>
                </a:solidFill>
                <a:prstDash val="solid"/>
              </a:ln>
              <a:effectLst/>
            </p:spPr>
            <p:txBody>
              <a:bodyPr anchor="ctr"/>
              <a:lstStyle/>
              <a:p>
                <a:pPr algn="ctr" fontAlgn="auto">
                  <a:spcBef>
                    <a:spcPts val="0"/>
                  </a:spcBef>
                  <a:spcAft>
                    <a:spcPts val="0"/>
                  </a:spcAft>
                  <a:defRPr/>
                </a:pPr>
                <a:r>
                  <a:rPr lang="en-US" sz="2000" kern="0" dirty="0" smtClean="0">
                    <a:solidFill>
                      <a:sysClr val="windowText" lastClr="000000"/>
                    </a:solidFill>
                    <a:latin typeface="Calibri"/>
                  </a:rPr>
                  <a:t>3, 4</a:t>
                </a:r>
                <a:endParaRPr lang="en-US" sz="2000" kern="0" dirty="0">
                  <a:solidFill>
                    <a:sysClr val="windowText" lastClr="000000"/>
                  </a:solidFill>
                  <a:latin typeface="Calibri"/>
                </a:endParaRPr>
              </a:p>
            </p:txBody>
          </p:sp>
          <p:sp>
            <p:nvSpPr>
              <p:cNvPr id="15" name="Rectangle 14"/>
              <p:cNvSpPr/>
              <p:nvPr/>
            </p:nvSpPr>
            <p:spPr bwMode="auto">
              <a:xfrm>
                <a:off x="6040439" y="4351827"/>
                <a:ext cx="415070" cy="609600"/>
              </a:xfrm>
              <a:prstGeom prst="rect">
                <a:avLst/>
              </a:prstGeom>
              <a:noFill/>
              <a:ln w="25400" cap="flat" cmpd="sng" algn="ctr">
                <a:solidFill>
                  <a:sysClr val="windowText" lastClr="000000"/>
                </a:solidFill>
                <a:prstDash val="solid"/>
              </a:ln>
              <a:effectLst/>
            </p:spPr>
            <p:txBody>
              <a:bodyPr anchor="ctr"/>
              <a:lstStyle/>
              <a:p>
                <a:pPr algn="ctr" fontAlgn="auto">
                  <a:spcBef>
                    <a:spcPts val="0"/>
                  </a:spcBef>
                  <a:spcAft>
                    <a:spcPts val="0"/>
                  </a:spcAft>
                  <a:defRPr/>
                </a:pPr>
                <a:r>
                  <a:rPr lang="en-US" sz="2000" kern="0" dirty="0" smtClean="0">
                    <a:solidFill>
                      <a:sysClr val="windowText" lastClr="000000"/>
                    </a:solidFill>
                    <a:latin typeface="Calibri"/>
                  </a:rPr>
                  <a:t>5</a:t>
                </a:r>
                <a:endParaRPr lang="en-US" sz="2000" kern="0" dirty="0">
                  <a:solidFill>
                    <a:sysClr val="windowText" lastClr="000000"/>
                  </a:solidFill>
                  <a:latin typeface="Calibri"/>
                </a:endParaRPr>
              </a:p>
            </p:txBody>
          </p:sp>
          <p:sp>
            <p:nvSpPr>
              <p:cNvPr id="16" name="Rectangle 15"/>
              <p:cNvSpPr/>
              <p:nvPr/>
            </p:nvSpPr>
            <p:spPr bwMode="auto">
              <a:xfrm>
                <a:off x="4974370" y="5559304"/>
                <a:ext cx="415070" cy="609600"/>
              </a:xfrm>
              <a:prstGeom prst="rect">
                <a:avLst/>
              </a:prstGeom>
              <a:noFill/>
              <a:ln w="25400" cap="flat" cmpd="sng" algn="ctr">
                <a:solidFill>
                  <a:sysClr val="windowText" lastClr="000000"/>
                </a:solidFill>
                <a:prstDash val="solid"/>
              </a:ln>
              <a:effectLst/>
            </p:spPr>
            <p:txBody>
              <a:bodyPr anchor="ctr"/>
              <a:lstStyle/>
              <a:p>
                <a:pPr algn="ctr" fontAlgn="auto">
                  <a:spcBef>
                    <a:spcPts val="0"/>
                  </a:spcBef>
                  <a:spcAft>
                    <a:spcPts val="0"/>
                  </a:spcAft>
                  <a:defRPr/>
                </a:pPr>
                <a:r>
                  <a:rPr lang="en-US" sz="2000" kern="0" dirty="0" smtClean="0">
                    <a:solidFill>
                      <a:sysClr val="windowText" lastClr="000000"/>
                    </a:solidFill>
                    <a:latin typeface="Calibri"/>
                  </a:rPr>
                  <a:t>3</a:t>
                </a:r>
                <a:endParaRPr lang="en-US" sz="2000" kern="0" dirty="0">
                  <a:solidFill>
                    <a:sysClr val="windowText" lastClr="000000"/>
                  </a:solidFill>
                  <a:latin typeface="Calibri"/>
                </a:endParaRPr>
              </a:p>
            </p:txBody>
          </p:sp>
          <p:sp>
            <p:nvSpPr>
              <p:cNvPr id="17" name="Rectangle 16"/>
              <p:cNvSpPr/>
              <p:nvPr/>
            </p:nvSpPr>
            <p:spPr bwMode="auto">
              <a:xfrm>
                <a:off x="5564410" y="5555404"/>
                <a:ext cx="415070" cy="609600"/>
              </a:xfrm>
              <a:prstGeom prst="rect">
                <a:avLst/>
              </a:prstGeom>
              <a:noFill/>
              <a:ln w="25400" cap="flat" cmpd="sng" algn="ctr">
                <a:solidFill>
                  <a:sysClr val="windowText" lastClr="000000"/>
                </a:solidFill>
                <a:prstDash val="solid"/>
              </a:ln>
              <a:effectLst/>
            </p:spPr>
            <p:txBody>
              <a:bodyPr anchor="ctr"/>
              <a:lstStyle/>
              <a:p>
                <a:pPr algn="ctr" fontAlgn="auto">
                  <a:spcBef>
                    <a:spcPts val="0"/>
                  </a:spcBef>
                  <a:spcAft>
                    <a:spcPts val="0"/>
                  </a:spcAft>
                  <a:defRPr/>
                </a:pPr>
                <a:r>
                  <a:rPr lang="en-US" sz="2000" kern="0" dirty="0" smtClean="0">
                    <a:solidFill>
                      <a:sysClr val="windowText" lastClr="000000"/>
                    </a:solidFill>
                    <a:latin typeface="Calibri"/>
                  </a:rPr>
                  <a:t>4</a:t>
                </a:r>
                <a:endParaRPr lang="en-US" sz="2000" kern="0" dirty="0">
                  <a:solidFill>
                    <a:sysClr val="windowText" lastClr="000000"/>
                  </a:solidFill>
                  <a:latin typeface="Calibri"/>
                </a:endParaRPr>
              </a:p>
            </p:txBody>
          </p:sp>
          <p:cxnSp>
            <p:nvCxnSpPr>
              <p:cNvPr id="18" name="Straight Arrow Connector 17"/>
              <p:cNvCxnSpPr>
                <a:cxnSpLocks noChangeShapeType="1"/>
                <a:stCxn id="14" idx="2"/>
                <a:endCxn id="16" idx="0"/>
              </p:cNvCxnSpPr>
              <p:nvPr/>
            </p:nvCxnSpPr>
            <p:spPr bwMode="auto">
              <a:xfrm flipH="1">
                <a:off x="5181905" y="4961427"/>
                <a:ext cx="292590" cy="597877"/>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9" name="Straight Arrow Connector 38"/>
              <p:cNvCxnSpPr>
                <a:cxnSpLocks noChangeShapeType="1"/>
                <a:stCxn id="14" idx="2"/>
                <a:endCxn id="17" idx="0"/>
              </p:cNvCxnSpPr>
              <p:nvPr/>
            </p:nvCxnSpPr>
            <p:spPr bwMode="auto">
              <a:xfrm>
                <a:off x="5474495" y="4961427"/>
                <a:ext cx="297450" cy="593977"/>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grpSp>
        <p:cxnSp>
          <p:nvCxnSpPr>
            <p:cNvPr id="10" name="Straight Arrow Connector 35"/>
            <p:cNvCxnSpPr>
              <a:cxnSpLocks noChangeShapeType="1"/>
              <a:stCxn id="6" idx="2"/>
              <a:endCxn id="13" idx="0"/>
            </p:cNvCxnSpPr>
            <p:nvPr/>
          </p:nvCxnSpPr>
          <p:spPr bwMode="auto">
            <a:xfrm>
              <a:off x="6761560" y="2513502"/>
              <a:ext cx="841218" cy="621811"/>
            </a:xfrm>
            <a:prstGeom prst="straightConnector1">
              <a:avLst/>
            </a:prstGeom>
            <a:noFill/>
            <a:ln w="19050" algn="ctr">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29" name="TextBox 28"/>
          <p:cNvSpPr txBox="1"/>
          <p:nvPr/>
        </p:nvSpPr>
        <p:spPr>
          <a:xfrm>
            <a:off x="541108" y="1917325"/>
            <a:ext cx="4514993" cy="2585323"/>
          </a:xfrm>
          <a:prstGeom prst="rect">
            <a:avLst/>
          </a:prstGeom>
          <a:noFill/>
          <a:ln w="12700">
            <a:solidFill>
              <a:schemeClr val="tx1"/>
            </a:solidFill>
          </a:ln>
        </p:spPr>
        <p:txBody>
          <a:bodyPr wrap="square" rtlCol="0">
            <a:spAutoFit/>
          </a:bodyPr>
          <a:lstStyle/>
          <a:p>
            <a:r>
              <a:rPr lang="en-US" b="1" dirty="0" smtClean="0">
                <a:solidFill>
                  <a:srgbClr val="0070C0"/>
                </a:solidFill>
                <a:latin typeface="Courier New" pitchFamily="49" charset="0"/>
                <a:cs typeface="Courier New" pitchFamily="49" charset="0"/>
              </a:rPr>
              <a:t>void</a:t>
            </a:r>
            <a:r>
              <a:rPr lang="en-US" b="1" dirty="0" smtClean="0">
                <a:solidFill>
                  <a:srgbClr val="000000"/>
                </a:solidFill>
                <a:latin typeface="Courier New" pitchFamily="49" charset="0"/>
                <a:cs typeface="Courier New" pitchFamily="49" charset="0"/>
              </a:rPr>
              <a:t> </a:t>
            </a:r>
            <a:r>
              <a:rPr lang="en-US" b="1" dirty="0" err="1" smtClean="0">
                <a:solidFill>
                  <a:schemeClr val="accent6">
                    <a:lumMod val="75000"/>
                  </a:schemeClr>
                </a:solidFill>
                <a:latin typeface="Courier New" pitchFamily="49" charset="0"/>
                <a:cs typeface="Courier New" pitchFamily="49" charset="0"/>
              </a:rPr>
              <a:t>divide_team</a:t>
            </a:r>
            <a:r>
              <a:rPr lang="en-US" b="1" dirty="0" smtClean="0">
                <a:solidFill>
                  <a:srgbClr val="000000"/>
                </a:solidFill>
                <a:latin typeface="Courier New" pitchFamily="49" charset="0"/>
                <a:cs typeface="Courier New" pitchFamily="49" charset="0"/>
              </a:rPr>
              <a:t>(</a:t>
            </a:r>
            <a:r>
              <a:rPr lang="en-US" b="1" dirty="0" smtClean="0">
                <a:solidFill>
                  <a:schemeClr val="accent3">
                    <a:lumMod val="75000"/>
                  </a:schemeClr>
                </a:solidFill>
                <a:latin typeface="Courier New" pitchFamily="49" charset="0"/>
                <a:cs typeface="Courier New" pitchFamily="49" charset="0"/>
              </a:rPr>
              <a:t>team</a:t>
            </a:r>
            <a:r>
              <a:rPr lang="en-US" b="1" dirty="0" smtClean="0">
                <a:solidFill>
                  <a:srgbClr val="000000"/>
                </a:solidFill>
                <a:latin typeface="Courier New" pitchFamily="49" charset="0"/>
                <a:cs typeface="Courier New" pitchFamily="49" charset="0"/>
              </a:rPr>
              <a:t> &amp;</a:t>
            </a:r>
            <a:r>
              <a:rPr lang="en-US" b="1" dirty="0" smtClean="0">
                <a:solidFill>
                  <a:srgbClr val="C00000"/>
                </a:solidFill>
                <a:latin typeface="Courier New" pitchFamily="49" charset="0"/>
                <a:cs typeface="Courier New" pitchFamily="49" charset="0"/>
              </a:rPr>
              <a:t>t</a:t>
            </a:r>
            <a:r>
              <a:rPr lang="en-US" b="1" dirty="0">
                <a:solidFill>
                  <a:srgbClr val="000000"/>
                </a:solidFill>
                <a:latin typeface="Courier New" pitchFamily="49" charset="0"/>
                <a:cs typeface="Courier New" pitchFamily="49" charset="0"/>
              </a:rPr>
              <a:t>) {</a:t>
            </a:r>
          </a:p>
          <a:p>
            <a:r>
              <a:rPr lang="en-US" b="1" dirty="0" smtClean="0">
                <a:solidFill>
                  <a:srgbClr val="000000"/>
                </a:solidFill>
                <a:latin typeface="Courier New" pitchFamily="49" charset="0"/>
                <a:cs typeface="Courier New" pitchFamily="49" charset="0"/>
              </a:rPr>
              <a:t>  </a:t>
            </a:r>
            <a:r>
              <a:rPr lang="en-US" b="1" dirty="0">
                <a:solidFill>
                  <a:srgbClr val="0070C0"/>
                </a:solidFill>
                <a:latin typeface="Courier New" pitchFamily="49" charset="0"/>
                <a:cs typeface="Courier New" pitchFamily="49" charset="0"/>
              </a:rPr>
              <a:t>if</a:t>
            </a:r>
            <a:r>
              <a:rPr lang="en-US" b="1" dirty="0">
                <a:solidFill>
                  <a:srgbClr val="000000"/>
                </a:solidFill>
                <a:latin typeface="Courier New" pitchFamily="49" charset="0"/>
                <a:cs typeface="Courier New" pitchFamily="49" charset="0"/>
              </a:rPr>
              <a:t> </a:t>
            </a:r>
            <a:r>
              <a:rPr lang="en-US" b="1" dirty="0" smtClean="0">
                <a:solidFill>
                  <a:srgbClr val="000000"/>
                </a:solidFill>
                <a:latin typeface="Courier New" pitchFamily="49" charset="0"/>
                <a:cs typeface="Courier New" pitchFamily="49" charset="0"/>
              </a:rPr>
              <a:t>(THREADS </a:t>
            </a:r>
            <a:r>
              <a:rPr lang="en-US" b="1" dirty="0">
                <a:solidFill>
                  <a:srgbClr val="000000"/>
                </a:solidFill>
                <a:latin typeface="Courier New" pitchFamily="49" charset="0"/>
                <a:cs typeface="Courier New" pitchFamily="49" charset="0"/>
              </a:rPr>
              <a:t>&gt; 1) {</a:t>
            </a:r>
          </a:p>
          <a:p>
            <a:r>
              <a:rPr lang="en-US" b="1" dirty="0" smtClean="0">
                <a:solidFill>
                  <a:srgbClr val="000000"/>
                </a:solidFill>
                <a:latin typeface="Courier New" pitchFamily="49" charset="0"/>
                <a:cs typeface="Courier New" pitchFamily="49" charset="0"/>
              </a:rPr>
              <a:t>    </a:t>
            </a:r>
            <a:r>
              <a:rPr lang="en-US" b="1" dirty="0" err="1" smtClean="0">
                <a:solidFill>
                  <a:srgbClr val="000000"/>
                </a:solidFill>
                <a:latin typeface="Courier New" pitchFamily="49" charset="0"/>
                <a:cs typeface="Courier New" pitchFamily="49" charset="0"/>
              </a:rPr>
              <a:t>t.split</a:t>
            </a:r>
            <a:r>
              <a:rPr lang="en-US" b="1" dirty="0" smtClean="0">
                <a:solidFill>
                  <a:srgbClr val="000000"/>
                </a:solidFill>
                <a:latin typeface="Courier New" pitchFamily="49" charset="0"/>
                <a:cs typeface="Courier New" pitchFamily="49" charset="0"/>
              </a:rPr>
              <a:t>(MYTHREAD % 2,</a:t>
            </a:r>
            <a:br>
              <a:rPr lang="en-US" b="1" dirty="0" smtClean="0">
                <a:solidFill>
                  <a:srgbClr val="000000"/>
                </a:solidFill>
                <a:latin typeface="Courier New" pitchFamily="49" charset="0"/>
                <a:cs typeface="Courier New" pitchFamily="49" charset="0"/>
              </a:rPr>
            </a:br>
            <a:r>
              <a:rPr lang="en-US" b="1" dirty="0" smtClean="0">
                <a:solidFill>
                  <a:srgbClr val="000000"/>
                </a:solidFill>
                <a:latin typeface="Courier New" pitchFamily="49" charset="0"/>
                <a:cs typeface="Courier New" pitchFamily="49" charset="0"/>
              </a:rPr>
              <a:t>            MYTHREAD / 2);</a:t>
            </a:r>
          </a:p>
          <a:p>
            <a:r>
              <a:rPr lang="en-US" b="1" dirty="0" smtClean="0">
                <a:solidFill>
                  <a:srgbClr val="000000"/>
                </a:solidFill>
                <a:latin typeface="Courier New" pitchFamily="49" charset="0"/>
                <a:cs typeface="Courier New" pitchFamily="49" charset="0"/>
              </a:rPr>
              <a:t>    </a:t>
            </a:r>
            <a:r>
              <a:rPr lang="en-US" b="1" dirty="0" err="1" smtClean="0">
                <a:solidFill>
                  <a:srgbClr val="0070C0"/>
                </a:solidFill>
                <a:latin typeface="Courier New" pitchFamily="49" charset="0"/>
                <a:cs typeface="Courier New" pitchFamily="49" charset="0"/>
              </a:rPr>
              <a:t>teamsplit</a:t>
            </a:r>
            <a:r>
              <a:rPr lang="en-US" b="1" dirty="0" smtClean="0">
                <a:solidFill>
                  <a:srgbClr val="000000"/>
                </a:solidFill>
                <a:latin typeface="Courier New" pitchFamily="49" charset="0"/>
                <a:cs typeface="Courier New" pitchFamily="49" charset="0"/>
              </a:rPr>
              <a:t>(t) {</a:t>
            </a:r>
          </a:p>
          <a:p>
            <a:r>
              <a:rPr lang="en-US" b="1" dirty="0" smtClean="0">
                <a:solidFill>
                  <a:srgbClr val="000000"/>
                </a:solidFill>
                <a:latin typeface="Courier New" pitchFamily="49" charset="0"/>
                <a:cs typeface="Courier New" pitchFamily="49" charset="0"/>
              </a:rPr>
              <a:t>      </a:t>
            </a:r>
            <a:r>
              <a:rPr lang="en-US" b="1" dirty="0" err="1" smtClean="0">
                <a:solidFill>
                  <a:srgbClr val="000000"/>
                </a:solidFill>
                <a:latin typeface="Courier New" pitchFamily="49" charset="0"/>
                <a:cs typeface="Courier New" pitchFamily="49" charset="0"/>
              </a:rPr>
              <a:t>divide_team</a:t>
            </a:r>
            <a:r>
              <a:rPr lang="en-US" b="1" dirty="0" smtClean="0">
                <a:solidFill>
                  <a:srgbClr val="000000"/>
                </a:solidFill>
                <a:latin typeface="Courier New" pitchFamily="49" charset="0"/>
                <a:cs typeface="Courier New" pitchFamily="49" charset="0"/>
              </a:rPr>
              <a:t>(</a:t>
            </a:r>
            <a:r>
              <a:rPr lang="en-US" b="1" dirty="0" err="1" smtClean="0">
                <a:solidFill>
                  <a:srgbClr val="000000"/>
                </a:solidFill>
                <a:latin typeface="Courier New" pitchFamily="49" charset="0"/>
                <a:cs typeface="Courier New" pitchFamily="49" charset="0"/>
              </a:rPr>
              <a:t>t.mychild</a:t>
            </a:r>
            <a:r>
              <a:rPr lang="en-US" b="1" dirty="0" smtClean="0">
                <a:solidFill>
                  <a:srgbClr val="000000"/>
                </a:solidFill>
                <a:latin typeface="Courier New" pitchFamily="49" charset="0"/>
                <a:cs typeface="Courier New" pitchFamily="49" charset="0"/>
              </a:rPr>
              <a:t>());</a:t>
            </a:r>
            <a:endParaRPr lang="en-US" b="1" dirty="0">
              <a:solidFill>
                <a:srgbClr val="000000"/>
              </a:solidFill>
              <a:latin typeface="Courier New" pitchFamily="49" charset="0"/>
              <a:cs typeface="Courier New" pitchFamily="49" charset="0"/>
            </a:endParaRPr>
          </a:p>
          <a:p>
            <a:r>
              <a:rPr lang="en-US" b="1" dirty="0" smtClean="0">
                <a:solidFill>
                  <a:srgbClr val="000000"/>
                </a:solidFill>
                <a:latin typeface="Courier New" pitchFamily="49" charset="0"/>
                <a:cs typeface="Courier New" pitchFamily="49" charset="0"/>
              </a:rPr>
              <a:t>    }</a:t>
            </a:r>
          </a:p>
          <a:p>
            <a:r>
              <a:rPr lang="en-US" b="1" dirty="0">
                <a:solidFill>
                  <a:srgbClr val="000000"/>
                </a:solidFill>
                <a:latin typeface="Courier New" pitchFamily="49" charset="0"/>
                <a:cs typeface="Courier New" pitchFamily="49" charset="0"/>
              </a:rPr>
              <a:t> </a:t>
            </a:r>
            <a:r>
              <a:rPr lang="en-US" b="1" dirty="0" smtClean="0">
                <a:solidFill>
                  <a:srgbClr val="000000"/>
                </a:solidFill>
                <a:latin typeface="Courier New" pitchFamily="49" charset="0"/>
                <a:cs typeface="Courier New" pitchFamily="49" charset="0"/>
              </a:rPr>
              <a:t> }</a:t>
            </a:r>
            <a:endParaRPr lang="en-US" b="1" dirty="0">
              <a:solidFill>
                <a:srgbClr val="000000"/>
              </a:solidFill>
              <a:latin typeface="Courier New" pitchFamily="49" charset="0"/>
              <a:cs typeface="Courier New" pitchFamily="49" charset="0"/>
            </a:endParaRPr>
          </a:p>
          <a:p>
            <a:r>
              <a:rPr lang="en-US" b="1" dirty="0" smtClean="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14358648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Sort Implementation</a:t>
            </a:r>
            <a:endParaRPr lang="en-US" dirty="0"/>
          </a:p>
        </p:txBody>
      </p:sp>
      <p:sp>
        <p:nvSpPr>
          <p:cNvPr id="3" name="Content Placeholder 2"/>
          <p:cNvSpPr>
            <a:spLocks noGrp="1"/>
          </p:cNvSpPr>
          <p:nvPr>
            <p:ph idx="1"/>
          </p:nvPr>
        </p:nvSpPr>
        <p:spPr>
          <a:xfrm>
            <a:off x="609600" y="914400"/>
            <a:ext cx="8001000" cy="5448158"/>
          </a:xfrm>
        </p:spPr>
        <p:txBody>
          <a:bodyPr/>
          <a:lstStyle/>
          <a:p>
            <a:r>
              <a:rPr lang="en-US" dirty="0"/>
              <a:t>Control logic for sorting and merging</a:t>
            </a:r>
          </a:p>
          <a:p>
            <a:pPr marL="0" indent="0">
              <a:buNone/>
            </a:pPr>
            <a:r>
              <a:rPr lang="en-US" sz="1800" b="1" kern="1200" dirty="0" smtClean="0">
                <a:solidFill>
                  <a:srgbClr val="0070C0"/>
                </a:solidFill>
                <a:latin typeface="Courier New" pitchFamily="49" charset="0"/>
                <a:ea typeface="ＭＳ Ｐゴシック" pitchFamily="34" charset="-128"/>
                <a:cs typeface="Courier New" pitchFamily="49" charset="0"/>
              </a:rPr>
              <a:t>   void</a:t>
            </a: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err="1" smtClean="0">
                <a:solidFill>
                  <a:schemeClr val="accent6">
                    <a:lumMod val="75000"/>
                  </a:schemeClr>
                </a:solidFill>
                <a:latin typeface="Courier New" pitchFamily="49" charset="0"/>
                <a:ea typeface="ＭＳ Ｐゴシック" pitchFamily="34" charset="-128"/>
                <a:cs typeface="Courier New" pitchFamily="49" charset="0"/>
              </a:rPr>
              <a:t>sort_and_merge</a:t>
            </a:r>
            <a:r>
              <a:rPr lang="en-US" sz="1800" b="1" kern="1200" dirty="0" smtClean="0">
                <a:solidFill>
                  <a:srgbClr val="000000"/>
                </a:solidFill>
                <a:latin typeface="Courier New" pitchFamily="49" charset="0"/>
                <a:ea typeface="ＭＳ Ｐゴシック" pitchFamily="34" charset="-128"/>
                <a:cs typeface="Courier New" pitchFamily="49" charset="0"/>
              </a:rPr>
              <a:t>(</a:t>
            </a:r>
            <a:r>
              <a:rPr lang="en-US" sz="1800" b="1" kern="1200" dirty="0" smtClean="0">
                <a:solidFill>
                  <a:schemeClr val="accent3">
                    <a:lumMod val="75000"/>
                  </a:schemeClr>
                </a:solidFill>
                <a:latin typeface="Courier New" pitchFamily="49" charset="0"/>
                <a:ea typeface="ＭＳ Ｐゴシック" pitchFamily="34" charset="-128"/>
                <a:cs typeface="Courier New" pitchFamily="49" charset="0"/>
              </a:rPr>
              <a:t>team</a:t>
            </a:r>
            <a:r>
              <a:rPr lang="en-US" sz="1800" b="1" kern="1200" dirty="0" smtClean="0">
                <a:solidFill>
                  <a:srgbClr val="000000"/>
                </a:solidFill>
                <a:latin typeface="Courier New" pitchFamily="49" charset="0"/>
                <a:ea typeface="ＭＳ Ｐゴシック" pitchFamily="34" charset="-128"/>
                <a:cs typeface="Courier New" pitchFamily="49" charset="0"/>
              </a:rPr>
              <a:t> &amp;</a:t>
            </a:r>
            <a:r>
              <a:rPr lang="en-US" sz="1800" b="1" kern="1200" dirty="0" smtClean="0">
                <a:solidFill>
                  <a:srgbClr val="C00000"/>
                </a:solidFill>
                <a:latin typeface="Courier New" pitchFamily="49" charset="0"/>
                <a:ea typeface="ＭＳ Ｐゴシック" pitchFamily="34" charset="-128"/>
                <a:cs typeface="Courier New" pitchFamily="49" charset="0"/>
              </a:rPr>
              <a:t>t</a:t>
            </a:r>
            <a:r>
              <a:rPr lang="en-US" sz="1800" b="1" kern="1200" dirty="0">
                <a:solidFill>
                  <a:srgbClr val="000000"/>
                </a:solidFill>
                <a:latin typeface="Courier New" pitchFamily="49" charset="0"/>
                <a:ea typeface="ＭＳ Ｐゴシック" pitchFamily="34" charset="-128"/>
                <a:cs typeface="Courier New" pitchFamily="49" charset="0"/>
              </a:rPr>
              <a:t>) {</a:t>
            </a:r>
          </a:p>
          <a:p>
            <a:pPr marL="0" lvl="0" indent="0">
              <a:spcBef>
                <a:spcPct val="0"/>
              </a:spcBef>
              <a:buClrTx/>
              <a:buSzTx/>
              <a:buNone/>
            </a:pPr>
            <a:r>
              <a:rPr lang="en-US" sz="1800" b="1" kern="1200" dirty="0">
                <a:solidFill>
                  <a:srgbClr val="000000"/>
                </a:solidFill>
                <a:latin typeface="Courier New" pitchFamily="49" charset="0"/>
                <a:ea typeface="ＭＳ Ｐゴシック" pitchFamily="34" charset="-128"/>
                <a:cs typeface="Courier New" pitchFamily="49" charset="0"/>
              </a:rPr>
              <a:t> </a:t>
            </a: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smtClean="0">
                <a:solidFill>
                  <a:srgbClr val="0070C0"/>
                </a:solidFill>
                <a:latin typeface="Courier New" pitchFamily="49" charset="0"/>
                <a:ea typeface="ＭＳ Ｐゴシック" pitchFamily="34" charset="-128"/>
                <a:cs typeface="Courier New" pitchFamily="49" charset="0"/>
              </a:rPr>
              <a:t>if</a:t>
            </a:r>
            <a:r>
              <a:rPr lang="en-US" sz="1800" b="1" kern="1200" dirty="0" smtClean="0">
                <a:solidFill>
                  <a:srgbClr val="000000"/>
                </a:solidFill>
                <a:latin typeface="Courier New" pitchFamily="49" charset="0"/>
                <a:ea typeface="ＭＳ Ｐゴシック" pitchFamily="34" charset="-128"/>
                <a:cs typeface="Courier New" pitchFamily="49" charset="0"/>
              </a:rPr>
              <a:t> (THREADS </a:t>
            </a:r>
            <a:r>
              <a:rPr lang="en-US" sz="1800" b="1" kern="1200" dirty="0">
                <a:solidFill>
                  <a:srgbClr val="000000"/>
                </a:solidFill>
                <a:latin typeface="Courier New" pitchFamily="49" charset="0"/>
                <a:ea typeface="ＭＳ Ｐゴシック" pitchFamily="34" charset="-128"/>
                <a:cs typeface="Courier New" pitchFamily="49" charset="0"/>
              </a:rPr>
              <a:t>== 1) {</a:t>
            </a:r>
          </a:p>
          <a:p>
            <a:pPr marL="0" lvl="0" indent="0">
              <a:spcBef>
                <a:spcPct val="0"/>
              </a:spcBef>
              <a:buClrTx/>
              <a:buSzTx/>
              <a:buNone/>
            </a:pP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err="1" smtClean="0">
                <a:solidFill>
                  <a:srgbClr val="000000"/>
                </a:solidFill>
                <a:latin typeface="Courier New" pitchFamily="49" charset="0"/>
                <a:ea typeface="ＭＳ Ｐゴシック" pitchFamily="34" charset="-128"/>
                <a:cs typeface="Courier New" pitchFamily="49" charset="0"/>
              </a:rPr>
              <a:t>allres</a:t>
            </a:r>
            <a:r>
              <a:rPr lang="en-US" sz="1800" b="1" kern="1200" dirty="0" smtClean="0">
                <a:solidFill>
                  <a:srgbClr val="000000"/>
                </a:solidFill>
                <a:latin typeface="Courier New" pitchFamily="49" charset="0"/>
                <a:ea typeface="ＭＳ Ｐゴシック" pitchFamily="34" charset="-128"/>
                <a:cs typeface="Courier New" pitchFamily="49" charset="0"/>
              </a:rPr>
              <a:t>[</a:t>
            </a:r>
            <a:r>
              <a:rPr lang="en-US" sz="1800" b="1" kern="1200" dirty="0" err="1" smtClean="0">
                <a:solidFill>
                  <a:srgbClr val="000000"/>
                </a:solidFill>
                <a:latin typeface="Courier New" pitchFamily="49" charset="0"/>
                <a:ea typeface="ＭＳ Ｐゴシック" pitchFamily="34" charset="-128"/>
                <a:cs typeface="Courier New" pitchFamily="49" charset="0"/>
              </a:rPr>
              <a:t>myidx</a:t>
            </a: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a:solidFill>
                  <a:srgbClr val="000000"/>
                </a:solidFill>
                <a:latin typeface="Courier New" pitchFamily="49" charset="0"/>
                <a:ea typeface="ＭＳ Ｐゴシック" pitchFamily="34" charset="-128"/>
                <a:cs typeface="Courier New" pitchFamily="49" charset="0"/>
              </a:rPr>
              <a:t>= </a:t>
            </a:r>
            <a:r>
              <a:rPr lang="en-US" sz="1800" b="1" kern="1200" dirty="0" err="1" smtClean="0">
                <a:solidFill>
                  <a:srgbClr val="000000"/>
                </a:solidFill>
                <a:latin typeface="Courier New" pitchFamily="49" charset="0"/>
                <a:ea typeface="ＭＳ Ｐゴシック" pitchFamily="34" charset="-128"/>
                <a:cs typeface="Courier New" pitchFamily="49" charset="0"/>
              </a:rPr>
              <a:t>sequential_sort</a:t>
            </a:r>
            <a:r>
              <a:rPr lang="en-US" sz="1800" b="1" kern="1200" dirty="0" smtClean="0">
                <a:solidFill>
                  <a:srgbClr val="000000"/>
                </a:solidFill>
                <a:latin typeface="Courier New" pitchFamily="49" charset="0"/>
                <a:ea typeface="ＭＳ Ｐゴシック" pitchFamily="34" charset="-128"/>
                <a:cs typeface="Courier New" pitchFamily="49" charset="0"/>
              </a:rPr>
              <a:t>(</a:t>
            </a:r>
            <a:r>
              <a:rPr lang="en-US" sz="1800" b="1" kern="1200" dirty="0" err="1" smtClean="0">
                <a:solidFill>
                  <a:srgbClr val="000000"/>
                </a:solidFill>
                <a:latin typeface="Courier New" pitchFamily="49" charset="0"/>
                <a:ea typeface="ＭＳ Ｐゴシック" pitchFamily="34" charset="-128"/>
                <a:cs typeface="Courier New" pitchFamily="49" charset="0"/>
              </a:rPr>
              <a:t>mydata</a:t>
            </a:r>
            <a:r>
              <a:rPr lang="en-US" sz="1800" b="1" kern="1200" dirty="0">
                <a:solidFill>
                  <a:srgbClr val="000000"/>
                </a:solidFill>
                <a:latin typeface="Courier New" pitchFamily="49" charset="0"/>
                <a:ea typeface="ＭＳ Ｐゴシック" pitchFamily="34" charset="-128"/>
                <a:cs typeface="Courier New" pitchFamily="49" charset="0"/>
              </a:rPr>
              <a:t>);</a:t>
            </a:r>
          </a:p>
          <a:p>
            <a:pPr marL="0" lvl="0" indent="0">
              <a:spcBef>
                <a:spcPct val="0"/>
              </a:spcBef>
              <a:buClrTx/>
              <a:buSzTx/>
              <a:buNone/>
            </a:pP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a:solidFill>
                  <a:srgbClr val="000000"/>
                </a:solidFill>
                <a:latin typeface="Courier New" pitchFamily="49" charset="0"/>
                <a:ea typeface="ＭＳ Ｐゴシック" pitchFamily="34" charset="-128"/>
                <a:cs typeface="Courier New" pitchFamily="49" charset="0"/>
              </a:rPr>
              <a:t>} </a:t>
            </a:r>
            <a:r>
              <a:rPr lang="en-US" sz="1800" b="1" kern="1200" dirty="0">
                <a:solidFill>
                  <a:srgbClr val="0070C0"/>
                </a:solidFill>
                <a:latin typeface="Courier New" pitchFamily="49" charset="0"/>
                <a:ea typeface="ＭＳ Ｐゴシック" pitchFamily="34" charset="-128"/>
                <a:cs typeface="Courier New" pitchFamily="49" charset="0"/>
              </a:rPr>
              <a:t>else</a:t>
            </a:r>
            <a:r>
              <a:rPr lang="en-US" sz="1800" b="1" kern="1200" dirty="0">
                <a:solidFill>
                  <a:srgbClr val="000000"/>
                </a:solidFill>
                <a:latin typeface="Courier New" pitchFamily="49" charset="0"/>
                <a:ea typeface="ＭＳ Ｐゴシック" pitchFamily="34" charset="-128"/>
                <a:cs typeface="Courier New" pitchFamily="49" charset="0"/>
              </a:rPr>
              <a:t> {</a:t>
            </a:r>
          </a:p>
          <a:p>
            <a:pPr marL="0" lvl="0" indent="0">
              <a:spcBef>
                <a:spcPct val="0"/>
              </a:spcBef>
              <a:buClrTx/>
              <a:buSzTx/>
              <a:buNone/>
            </a:pP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err="1">
                <a:solidFill>
                  <a:srgbClr val="0070C0"/>
                </a:solidFill>
                <a:latin typeface="Courier New" pitchFamily="49" charset="0"/>
                <a:ea typeface="ＭＳ Ｐゴシック" pitchFamily="34" charset="-128"/>
                <a:cs typeface="Courier New" pitchFamily="49" charset="0"/>
              </a:rPr>
              <a:t>teamsplit</a:t>
            </a:r>
            <a:r>
              <a:rPr lang="en-US" sz="1800" b="1" kern="1200" dirty="0">
                <a:solidFill>
                  <a:srgbClr val="000000"/>
                </a:solidFill>
                <a:latin typeface="Courier New" pitchFamily="49" charset="0"/>
                <a:ea typeface="ＭＳ Ｐゴシック" pitchFamily="34" charset="-128"/>
                <a:cs typeface="Courier New" pitchFamily="49" charset="0"/>
              </a:rPr>
              <a:t>(t) {</a:t>
            </a:r>
          </a:p>
          <a:p>
            <a:pPr marL="0" lvl="0" indent="0">
              <a:spcBef>
                <a:spcPct val="0"/>
              </a:spcBef>
              <a:buClrTx/>
              <a:buSzTx/>
              <a:buNone/>
            </a:pP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err="1" smtClean="0">
                <a:solidFill>
                  <a:srgbClr val="000000"/>
                </a:solidFill>
                <a:latin typeface="Courier New" pitchFamily="49" charset="0"/>
                <a:ea typeface="ＭＳ Ｐゴシック" pitchFamily="34" charset="-128"/>
                <a:cs typeface="Courier New" pitchFamily="49" charset="0"/>
              </a:rPr>
              <a:t>sort_and_merge</a:t>
            </a:r>
            <a:r>
              <a:rPr lang="en-US" sz="1800" b="1" kern="1200" dirty="0" smtClean="0">
                <a:solidFill>
                  <a:srgbClr val="000000"/>
                </a:solidFill>
                <a:latin typeface="Courier New" pitchFamily="49" charset="0"/>
                <a:ea typeface="ＭＳ Ｐゴシック" pitchFamily="34" charset="-128"/>
                <a:cs typeface="Courier New" pitchFamily="49" charset="0"/>
              </a:rPr>
              <a:t>(</a:t>
            </a:r>
            <a:r>
              <a:rPr lang="en-US" sz="1800" b="1" kern="1200" dirty="0" err="1" smtClean="0">
                <a:solidFill>
                  <a:srgbClr val="000000"/>
                </a:solidFill>
                <a:latin typeface="Courier New" pitchFamily="49" charset="0"/>
                <a:ea typeface="ＭＳ Ｐゴシック" pitchFamily="34" charset="-128"/>
                <a:cs typeface="Courier New" pitchFamily="49" charset="0"/>
              </a:rPr>
              <a:t>t.mychild</a:t>
            </a:r>
            <a:r>
              <a:rPr lang="en-US" sz="1800" b="1" kern="1200" dirty="0" smtClean="0">
                <a:solidFill>
                  <a:srgbClr val="000000"/>
                </a:solidFill>
                <a:latin typeface="Courier New" pitchFamily="49" charset="0"/>
                <a:ea typeface="ＭＳ Ｐゴシック" pitchFamily="34" charset="-128"/>
                <a:cs typeface="Courier New" pitchFamily="49" charset="0"/>
              </a:rPr>
              <a:t>());</a:t>
            </a:r>
            <a:endParaRPr lang="en-US" sz="1800" b="1" kern="1200" dirty="0">
              <a:solidFill>
                <a:srgbClr val="000000"/>
              </a:solidFill>
              <a:latin typeface="Courier New" pitchFamily="49" charset="0"/>
              <a:ea typeface="ＭＳ Ｐゴシック" pitchFamily="34" charset="-128"/>
              <a:cs typeface="Courier New" pitchFamily="49" charset="0"/>
            </a:endParaRPr>
          </a:p>
          <a:p>
            <a:pPr marL="0" lvl="0" indent="0">
              <a:spcBef>
                <a:spcPct val="0"/>
              </a:spcBef>
              <a:buClrTx/>
              <a:buSzTx/>
              <a:buNone/>
            </a:pP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a:solidFill>
                  <a:srgbClr val="000000"/>
                </a:solidFill>
                <a:latin typeface="Courier New" pitchFamily="49" charset="0"/>
                <a:ea typeface="ＭＳ Ｐゴシック" pitchFamily="34" charset="-128"/>
                <a:cs typeface="Courier New" pitchFamily="49" charset="0"/>
              </a:rPr>
              <a:t>}</a:t>
            </a:r>
          </a:p>
          <a:p>
            <a:pPr marL="0" lvl="0" indent="0">
              <a:spcBef>
                <a:spcPct val="0"/>
              </a:spcBef>
              <a:buClrTx/>
              <a:buSzTx/>
              <a:buNone/>
            </a:pP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smtClean="0">
                <a:solidFill>
                  <a:srgbClr val="7030A0"/>
                </a:solidFill>
                <a:latin typeface="Courier New" pitchFamily="49" charset="0"/>
                <a:ea typeface="ＭＳ Ｐゴシック" pitchFamily="34" charset="-128"/>
                <a:cs typeface="Courier New" pitchFamily="49" charset="0"/>
              </a:rPr>
              <a:t>barrier</a:t>
            </a:r>
            <a:r>
              <a:rPr lang="en-US" sz="1800" b="1" kern="1200" dirty="0">
                <a:solidFill>
                  <a:srgbClr val="000000"/>
                </a:solidFill>
                <a:latin typeface="Courier New" pitchFamily="49" charset="0"/>
                <a:ea typeface="ＭＳ Ｐゴシック" pitchFamily="34" charset="-128"/>
                <a:cs typeface="Courier New" pitchFamily="49" charset="0"/>
              </a:rPr>
              <a:t>();</a:t>
            </a:r>
          </a:p>
          <a:p>
            <a:pPr marL="0" lvl="0" indent="0">
              <a:spcBef>
                <a:spcPct val="0"/>
              </a:spcBef>
              <a:buClrTx/>
              <a:buSzTx/>
              <a:buNone/>
            </a:pP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a:solidFill>
                  <a:srgbClr val="0070C0"/>
                </a:solidFill>
                <a:latin typeface="Courier New" pitchFamily="49" charset="0"/>
                <a:ea typeface="ＭＳ Ｐゴシック" pitchFamily="34" charset="-128"/>
                <a:cs typeface="Courier New" pitchFamily="49" charset="0"/>
              </a:rPr>
              <a:t>if</a:t>
            </a:r>
            <a:r>
              <a:rPr lang="en-US" sz="1800" b="1" kern="1200" dirty="0">
                <a:solidFill>
                  <a:srgbClr val="000000"/>
                </a:solidFill>
                <a:latin typeface="Courier New" pitchFamily="49" charset="0"/>
                <a:ea typeface="ＭＳ Ｐゴシック" pitchFamily="34" charset="-128"/>
                <a:cs typeface="Courier New" pitchFamily="49" charset="0"/>
              </a:rPr>
              <a:t> </a:t>
            </a:r>
            <a:r>
              <a:rPr lang="en-US" sz="1800" b="1" kern="1200" dirty="0" smtClean="0">
                <a:solidFill>
                  <a:srgbClr val="000000"/>
                </a:solidFill>
                <a:latin typeface="Courier New" pitchFamily="49" charset="0"/>
                <a:ea typeface="ＭＳ Ｐゴシック" pitchFamily="34" charset="-128"/>
                <a:cs typeface="Courier New" pitchFamily="49" charset="0"/>
              </a:rPr>
              <a:t>(MYTHREAD </a:t>
            </a:r>
            <a:r>
              <a:rPr lang="en-US" sz="1800" b="1" kern="1200" dirty="0">
                <a:solidFill>
                  <a:srgbClr val="000000"/>
                </a:solidFill>
                <a:latin typeface="Courier New" pitchFamily="49" charset="0"/>
                <a:ea typeface="ＭＳ Ｐゴシック" pitchFamily="34" charset="-128"/>
                <a:cs typeface="Courier New" pitchFamily="49" charset="0"/>
              </a:rPr>
              <a:t>== 0) {</a:t>
            </a:r>
          </a:p>
          <a:p>
            <a:pPr marL="0" lvl="0" indent="0">
              <a:spcBef>
                <a:spcPct val="0"/>
              </a:spcBef>
              <a:buClrTx/>
              <a:buSzTx/>
              <a:buNone/>
            </a:pP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err="1">
                <a:solidFill>
                  <a:schemeClr val="accent3">
                    <a:lumMod val="75000"/>
                  </a:schemeClr>
                </a:solidFill>
                <a:latin typeface="Courier New" pitchFamily="49" charset="0"/>
                <a:ea typeface="ＭＳ Ｐゴシック" pitchFamily="34" charset="-128"/>
                <a:cs typeface="Courier New" pitchFamily="49" charset="0"/>
              </a:rPr>
              <a:t>int</a:t>
            </a:r>
            <a:r>
              <a:rPr lang="en-US" sz="1800" b="1" kern="1200" dirty="0">
                <a:solidFill>
                  <a:srgbClr val="000000"/>
                </a:solidFill>
                <a:latin typeface="Courier New" pitchFamily="49" charset="0"/>
                <a:ea typeface="ＭＳ Ｐゴシック" pitchFamily="34" charset="-128"/>
                <a:cs typeface="Courier New" pitchFamily="49" charset="0"/>
              </a:rPr>
              <a:t> </a:t>
            </a:r>
            <a:r>
              <a:rPr lang="en-US" sz="1800" b="1" kern="1200" dirty="0" smtClean="0">
                <a:solidFill>
                  <a:srgbClr val="C00000"/>
                </a:solidFill>
                <a:latin typeface="Courier New" pitchFamily="49" charset="0"/>
                <a:ea typeface="ＭＳ Ｐゴシック" pitchFamily="34" charset="-128"/>
                <a:cs typeface="Courier New" pitchFamily="49" charset="0"/>
              </a:rPr>
              <a:t>other</a:t>
            </a: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a:solidFill>
                  <a:srgbClr val="000000"/>
                </a:solidFill>
                <a:latin typeface="Courier New" pitchFamily="49" charset="0"/>
                <a:ea typeface="ＭＳ Ｐゴシック" pitchFamily="34" charset="-128"/>
                <a:cs typeface="Courier New" pitchFamily="49" charset="0"/>
              </a:rPr>
              <a:t>= </a:t>
            </a:r>
            <a:r>
              <a:rPr lang="en-US" sz="1800" b="1" kern="1200" dirty="0" err="1" smtClean="0">
                <a:solidFill>
                  <a:srgbClr val="000000"/>
                </a:solidFill>
                <a:latin typeface="Courier New" pitchFamily="49" charset="0"/>
                <a:ea typeface="ＭＳ Ｐゴシック" pitchFamily="34" charset="-128"/>
                <a:cs typeface="Courier New" pitchFamily="49" charset="0"/>
              </a:rPr>
              <a:t>myidx</a:t>
            </a: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a:solidFill>
                  <a:srgbClr val="000000"/>
                </a:solidFill>
                <a:latin typeface="Courier New" pitchFamily="49" charset="0"/>
                <a:ea typeface="ＭＳ Ｐゴシック" pitchFamily="34" charset="-128"/>
                <a:cs typeface="Courier New" pitchFamily="49" charset="0"/>
              </a:rPr>
              <a:t>+ </a:t>
            </a:r>
            <a:r>
              <a:rPr lang="en-US" sz="1800" b="1" kern="1200" dirty="0" err="1" smtClean="0">
                <a:solidFill>
                  <a:srgbClr val="000000"/>
                </a:solidFill>
                <a:latin typeface="Courier New" pitchFamily="49" charset="0"/>
                <a:ea typeface="ＭＳ Ｐゴシック" pitchFamily="34" charset="-128"/>
                <a:cs typeface="Courier New" pitchFamily="49" charset="0"/>
              </a:rPr>
              <a:t>t.mychild</a:t>
            </a:r>
            <a:r>
              <a:rPr lang="en-US" sz="1800" b="1" kern="1200" dirty="0" smtClean="0">
                <a:solidFill>
                  <a:srgbClr val="000000"/>
                </a:solidFill>
                <a:latin typeface="Courier New" pitchFamily="49" charset="0"/>
                <a:ea typeface="ＭＳ Ｐゴシック" pitchFamily="34" charset="-128"/>
                <a:cs typeface="Courier New" pitchFamily="49" charset="0"/>
              </a:rPr>
              <a:t>().</a:t>
            </a:r>
            <a:r>
              <a:rPr lang="en-US" sz="1800" b="1" kern="1200" dirty="0">
                <a:solidFill>
                  <a:srgbClr val="000000"/>
                </a:solidFill>
                <a:latin typeface="Courier New" pitchFamily="49" charset="0"/>
                <a:ea typeface="ＭＳ Ｐゴシック" pitchFamily="34" charset="-128"/>
                <a:cs typeface="Courier New" pitchFamily="49" charset="0"/>
              </a:rPr>
              <a:t>size();</a:t>
            </a:r>
          </a:p>
          <a:p>
            <a:pPr marL="0" lvl="0" indent="0">
              <a:spcBef>
                <a:spcPct val="0"/>
              </a:spcBef>
              <a:buClrTx/>
              <a:buSzTx/>
              <a:buNone/>
            </a:pP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err="1" smtClean="0">
                <a:solidFill>
                  <a:schemeClr val="accent3">
                    <a:lumMod val="75000"/>
                  </a:schemeClr>
                </a:solidFill>
                <a:latin typeface="Courier New" pitchFamily="49" charset="0"/>
                <a:ea typeface="ＭＳ Ｐゴシック" pitchFamily="34" charset="-128"/>
                <a:cs typeface="Courier New" pitchFamily="49" charset="0"/>
              </a:rPr>
              <a:t>ndarray</a:t>
            </a:r>
            <a:r>
              <a:rPr lang="en-US" sz="1800" b="1" kern="1200" dirty="0" smtClean="0">
                <a:solidFill>
                  <a:schemeClr val="accent3">
                    <a:lumMod val="75000"/>
                  </a:schemeClr>
                </a:solidFill>
                <a:latin typeface="Courier New" pitchFamily="49" charset="0"/>
                <a:ea typeface="ＭＳ Ｐゴシック" pitchFamily="34" charset="-128"/>
                <a:cs typeface="Courier New" pitchFamily="49" charset="0"/>
              </a:rPr>
              <a:t>&lt;</a:t>
            </a:r>
            <a:r>
              <a:rPr lang="en-US" sz="1800" b="1" kern="1200" dirty="0" err="1" smtClean="0">
                <a:solidFill>
                  <a:schemeClr val="accent3">
                    <a:lumMod val="75000"/>
                  </a:schemeClr>
                </a:solidFill>
                <a:latin typeface="Courier New" pitchFamily="49" charset="0"/>
                <a:ea typeface="ＭＳ Ｐゴシック" pitchFamily="34" charset="-128"/>
                <a:cs typeface="Courier New" pitchFamily="49" charset="0"/>
              </a:rPr>
              <a:t>int</a:t>
            </a:r>
            <a:r>
              <a:rPr lang="en-US" sz="1800" b="1" kern="1200" dirty="0" smtClean="0">
                <a:solidFill>
                  <a:schemeClr val="accent3">
                    <a:lumMod val="75000"/>
                  </a:schemeClr>
                </a:solidFill>
                <a:latin typeface="Courier New" pitchFamily="49" charset="0"/>
                <a:ea typeface="ＭＳ Ｐゴシック" pitchFamily="34" charset="-128"/>
                <a:cs typeface="Courier New" pitchFamily="49" charset="0"/>
              </a:rPr>
              <a:t>, 1&gt;</a:t>
            </a: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err="1" smtClean="0">
                <a:solidFill>
                  <a:srgbClr val="C00000"/>
                </a:solidFill>
                <a:latin typeface="Courier New" pitchFamily="49" charset="0"/>
                <a:ea typeface="ＭＳ Ｐゴシック" pitchFamily="34" charset="-128"/>
                <a:cs typeface="Courier New" pitchFamily="49" charset="0"/>
              </a:rPr>
              <a:t>myres</a:t>
            </a: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a:solidFill>
                  <a:srgbClr val="000000"/>
                </a:solidFill>
                <a:latin typeface="Courier New" pitchFamily="49" charset="0"/>
                <a:ea typeface="ＭＳ Ｐゴシック" pitchFamily="34" charset="-128"/>
                <a:cs typeface="Courier New" pitchFamily="49" charset="0"/>
              </a:rPr>
              <a:t>= </a:t>
            </a:r>
            <a:r>
              <a:rPr lang="en-US" sz="1800" b="1" kern="1200" dirty="0" err="1" smtClean="0">
                <a:solidFill>
                  <a:srgbClr val="000000"/>
                </a:solidFill>
                <a:latin typeface="Courier New" pitchFamily="49" charset="0"/>
                <a:ea typeface="ＭＳ Ｐゴシック" pitchFamily="34" charset="-128"/>
                <a:cs typeface="Courier New" pitchFamily="49" charset="0"/>
              </a:rPr>
              <a:t>allres</a:t>
            </a:r>
            <a:r>
              <a:rPr lang="en-US" sz="1800" b="1" kern="1200" dirty="0" smtClean="0">
                <a:solidFill>
                  <a:srgbClr val="000000"/>
                </a:solidFill>
                <a:latin typeface="Courier New" pitchFamily="49" charset="0"/>
                <a:ea typeface="ＭＳ Ｐゴシック" pitchFamily="34" charset="-128"/>
                <a:cs typeface="Courier New" pitchFamily="49" charset="0"/>
              </a:rPr>
              <a:t>[</a:t>
            </a:r>
            <a:r>
              <a:rPr lang="en-US" sz="1800" b="1" kern="1200" dirty="0" err="1" smtClean="0">
                <a:solidFill>
                  <a:srgbClr val="000000"/>
                </a:solidFill>
                <a:latin typeface="Courier New" pitchFamily="49" charset="0"/>
                <a:ea typeface="ＭＳ Ｐゴシック" pitchFamily="34" charset="-128"/>
                <a:cs typeface="Courier New" pitchFamily="49" charset="0"/>
              </a:rPr>
              <a:t>myidx</a:t>
            </a:r>
            <a:r>
              <a:rPr lang="en-US" sz="1800" b="1" kern="1200" dirty="0" smtClean="0">
                <a:solidFill>
                  <a:srgbClr val="000000"/>
                </a:solidFill>
                <a:latin typeface="Courier New" pitchFamily="49" charset="0"/>
                <a:ea typeface="ＭＳ Ｐゴシック" pitchFamily="34" charset="-128"/>
                <a:cs typeface="Courier New" pitchFamily="49" charset="0"/>
              </a:rPr>
              <a:t>];</a:t>
            </a:r>
            <a:endParaRPr lang="en-US" sz="1800" b="1" kern="1200" dirty="0">
              <a:solidFill>
                <a:srgbClr val="000000"/>
              </a:solidFill>
              <a:latin typeface="Courier New" pitchFamily="49" charset="0"/>
              <a:ea typeface="ＭＳ Ｐゴシック" pitchFamily="34" charset="-128"/>
              <a:cs typeface="Courier New" pitchFamily="49" charset="0"/>
            </a:endParaRPr>
          </a:p>
          <a:p>
            <a:pPr marL="0" lvl="0" indent="0">
              <a:spcBef>
                <a:spcPct val="0"/>
              </a:spcBef>
              <a:buClrTx/>
              <a:buSzTx/>
              <a:buNone/>
            </a:pP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err="1" smtClean="0">
                <a:solidFill>
                  <a:schemeClr val="accent3">
                    <a:lumMod val="75000"/>
                  </a:schemeClr>
                </a:solidFill>
                <a:latin typeface="Courier New" pitchFamily="49" charset="0"/>
                <a:ea typeface="ＭＳ Ｐゴシック" pitchFamily="34" charset="-128"/>
                <a:cs typeface="Courier New" pitchFamily="49" charset="0"/>
              </a:rPr>
              <a:t>ndarray</a:t>
            </a:r>
            <a:r>
              <a:rPr lang="en-US" sz="1800" b="1" kern="1200" dirty="0" smtClean="0">
                <a:solidFill>
                  <a:schemeClr val="accent3">
                    <a:lumMod val="75000"/>
                  </a:schemeClr>
                </a:solidFill>
                <a:latin typeface="Courier New" pitchFamily="49" charset="0"/>
                <a:ea typeface="ＭＳ Ｐゴシック" pitchFamily="34" charset="-128"/>
                <a:cs typeface="Courier New" pitchFamily="49" charset="0"/>
              </a:rPr>
              <a:t>&lt;</a:t>
            </a:r>
            <a:r>
              <a:rPr lang="en-US" sz="1800" b="1" kern="1200" dirty="0" err="1" smtClean="0">
                <a:solidFill>
                  <a:schemeClr val="accent3">
                    <a:lumMod val="75000"/>
                  </a:schemeClr>
                </a:solidFill>
                <a:latin typeface="Courier New" pitchFamily="49" charset="0"/>
                <a:ea typeface="ＭＳ Ｐゴシック" pitchFamily="34" charset="-128"/>
                <a:cs typeface="Courier New" pitchFamily="49" charset="0"/>
              </a:rPr>
              <a:t>int</a:t>
            </a:r>
            <a:r>
              <a:rPr lang="en-US" sz="1800" b="1" kern="1200" dirty="0" smtClean="0">
                <a:solidFill>
                  <a:schemeClr val="accent3">
                    <a:lumMod val="75000"/>
                  </a:schemeClr>
                </a:solidFill>
                <a:latin typeface="Courier New" pitchFamily="49" charset="0"/>
                <a:ea typeface="ＭＳ Ｐゴシック" pitchFamily="34" charset="-128"/>
                <a:cs typeface="Courier New" pitchFamily="49" charset="0"/>
              </a:rPr>
              <a:t>, 1&gt;</a:t>
            </a: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err="1" smtClean="0">
                <a:solidFill>
                  <a:srgbClr val="C00000"/>
                </a:solidFill>
                <a:latin typeface="Courier New" pitchFamily="49" charset="0"/>
                <a:ea typeface="ＭＳ Ｐゴシック" pitchFamily="34" charset="-128"/>
                <a:cs typeface="Courier New" pitchFamily="49" charset="0"/>
              </a:rPr>
              <a:t>otherres</a:t>
            </a: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a:solidFill>
                  <a:srgbClr val="000000"/>
                </a:solidFill>
                <a:latin typeface="Courier New" pitchFamily="49" charset="0"/>
                <a:ea typeface="ＭＳ Ｐゴシック" pitchFamily="34" charset="-128"/>
                <a:cs typeface="Courier New" pitchFamily="49" charset="0"/>
              </a:rPr>
              <a:t>= </a:t>
            </a:r>
            <a:r>
              <a:rPr lang="en-US" sz="1800" b="1" kern="1200" dirty="0" err="1" smtClean="0">
                <a:solidFill>
                  <a:srgbClr val="000000"/>
                </a:solidFill>
                <a:latin typeface="Courier New" pitchFamily="49" charset="0"/>
                <a:ea typeface="ＭＳ Ｐゴシック" pitchFamily="34" charset="-128"/>
                <a:cs typeface="Courier New" pitchFamily="49" charset="0"/>
              </a:rPr>
              <a:t>allres</a:t>
            </a:r>
            <a:r>
              <a:rPr lang="en-US" sz="1800" b="1" kern="1200" dirty="0" smtClean="0">
                <a:solidFill>
                  <a:srgbClr val="000000"/>
                </a:solidFill>
                <a:latin typeface="Courier New" pitchFamily="49" charset="0"/>
                <a:ea typeface="ＭＳ Ｐゴシック" pitchFamily="34" charset="-128"/>
                <a:cs typeface="Courier New" pitchFamily="49" charset="0"/>
              </a:rPr>
              <a:t>[other];</a:t>
            </a:r>
            <a:endParaRPr lang="en-US" sz="1800" b="1" kern="1200" dirty="0">
              <a:solidFill>
                <a:srgbClr val="000000"/>
              </a:solidFill>
              <a:latin typeface="Courier New" pitchFamily="49" charset="0"/>
              <a:ea typeface="ＭＳ Ｐゴシック" pitchFamily="34" charset="-128"/>
              <a:cs typeface="Courier New" pitchFamily="49" charset="0"/>
            </a:endParaRPr>
          </a:p>
          <a:p>
            <a:pPr marL="0" lvl="0" indent="0">
              <a:spcBef>
                <a:spcPct val="0"/>
              </a:spcBef>
              <a:buClrTx/>
              <a:buSzTx/>
              <a:buNone/>
            </a:pP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err="1" smtClean="0">
                <a:solidFill>
                  <a:schemeClr val="accent3">
                    <a:lumMod val="75000"/>
                  </a:schemeClr>
                </a:solidFill>
                <a:latin typeface="Courier New" pitchFamily="49" charset="0"/>
                <a:ea typeface="ＭＳ Ｐゴシック" pitchFamily="34" charset="-128"/>
                <a:cs typeface="Courier New" pitchFamily="49" charset="0"/>
              </a:rPr>
              <a:t>ndarray</a:t>
            </a:r>
            <a:r>
              <a:rPr lang="en-US" sz="1800" b="1" kern="1200" dirty="0" smtClean="0">
                <a:solidFill>
                  <a:schemeClr val="accent3">
                    <a:lumMod val="75000"/>
                  </a:schemeClr>
                </a:solidFill>
                <a:latin typeface="Courier New" pitchFamily="49" charset="0"/>
                <a:ea typeface="ＭＳ Ｐゴシック" pitchFamily="34" charset="-128"/>
                <a:cs typeface="Courier New" pitchFamily="49" charset="0"/>
              </a:rPr>
              <a:t>&lt;</a:t>
            </a:r>
            <a:r>
              <a:rPr lang="en-US" sz="1800" b="1" kern="1200" dirty="0" err="1" smtClean="0">
                <a:solidFill>
                  <a:schemeClr val="accent3">
                    <a:lumMod val="75000"/>
                  </a:schemeClr>
                </a:solidFill>
                <a:latin typeface="Courier New" pitchFamily="49" charset="0"/>
                <a:ea typeface="ＭＳ Ｐゴシック" pitchFamily="34" charset="-128"/>
                <a:cs typeface="Courier New" pitchFamily="49" charset="0"/>
              </a:rPr>
              <a:t>int</a:t>
            </a:r>
            <a:r>
              <a:rPr lang="en-US" sz="1800" b="1" kern="1200" dirty="0" smtClean="0">
                <a:solidFill>
                  <a:schemeClr val="accent3">
                    <a:lumMod val="75000"/>
                  </a:schemeClr>
                </a:solidFill>
                <a:latin typeface="Courier New" pitchFamily="49" charset="0"/>
                <a:ea typeface="ＭＳ Ｐゴシック" pitchFamily="34" charset="-128"/>
                <a:cs typeface="Courier New" pitchFamily="49" charset="0"/>
              </a:rPr>
              <a:t>, 1&gt;</a:t>
            </a: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err="1" smtClean="0">
                <a:solidFill>
                  <a:srgbClr val="C00000"/>
                </a:solidFill>
                <a:latin typeface="Courier New" pitchFamily="49" charset="0"/>
                <a:ea typeface="ＭＳ Ｐゴシック" pitchFamily="34" charset="-128"/>
                <a:cs typeface="Courier New" pitchFamily="49" charset="0"/>
              </a:rPr>
              <a:t>newres</a:t>
            </a: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a:solidFill>
                  <a:srgbClr val="000000"/>
                </a:solidFill>
                <a:latin typeface="Courier New" pitchFamily="49" charset="0"/>
                <a:ea typeface="ＭＳ Ｐゴシック" pitchFamily="34" charset="-128"/>
                <a:cs typeface="Courier New" pitchFamily="49" charset="0"/>
              </a:rPr>
              <a:t>= </a:t>
            </a:r>
            <a:r>
              <a:rPr lang="en-US" sz="1800" b="1" kern="1200" dirty="0" smtClean="0">
                <a:solidFill>
                  <a:srgbClr val="000000"/>
                </a:solidFill>
                <a:latin typeface="Courier New" pitchFamily="49" charset="0"/>
                <a:ea typeface="ＭＳ Ｐゴシック" pitchFamily="34" charset="-128"/>
                <a:cs typeface="Courier New" pitchFamily="49" charset="0"/>
              </a:rPr>
              <a:t>target(depth(t), </a:t>
            </a:r>
            <a:r>
              <a:rPr lang="en-US" sz="1800" b="1" kern="1200" dirty="0" err="1" smtClean="0">
                <a:solidFill>
                  <a:srgbClr val="000000"/>
                </a:solidFill>
                <a:latin typeface="Courier New" pitchFamily="49" charset="0"/>
                <a:ea typeface="ＭＳ Ｐゴシック" pitchFamily="34" charset="-128"/>
                <a:cs typeface="Courier New" pitchFamily="49" charset="0"/>
              </a:rPr>
              <a:t>myres</a:t>
            </a:r>
            <a:r>
              <a:rPr lang="en-US" sz="1800" b="1" kern="1200" dirty="0" smtClean="0">
                <a:solidFill>
                  <a:srgbClr val="000000"/>
                </a:solidFill>
                <a:latin typeface="Courier New" pitchFamily="49" charset="0"/>
                <a:ea typeface="ＭＳ Ｐゴシック" pitchFamily="34" charset="-128"/>
                <a:cs typeface="Courier New" pitchFamily="49" charset="0"/>
              </a:rPr>
              <a:t>,</a:t>
            </a:r>
            <a:br>
              <a:rPr lang="en-US" sz="1800" b="1" kern="1200" dirty="0" smtClean="0">
                <a:solidFill>
                  <a:srgbClr val="000000"/>
                </a:solidFill>
                <a:latin typeface="Courier New" pitchFamily="49" charset="0"/>
                <a:ea typeface="ＭＳ Ｐゴシック" pitchFamily="34" charset="-128"/>
                <a:cs typeface="Courier New" pitchFamily="49" charset="0"/>
              </a:rPr>
            </a:b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err="1" smtClean="0">
                <a:solidFill>
                  <a:srgbClr val="000000"/>
                </a:solidFill>
                <a:latin typeface="Courier New" pitchFamily="49" charset="0"/>
                <a:ea typeface="ＭＳ Ｐゴシック" pitchFamily="34" charset="-128"/>
                <a:cs typeface="Courier New" pitchFamily="49" charset="0"/>
              </a:rPr>
              <a:t>otherres</a:t>
            </a:r>
            <a:r>
              <a:rPr lang="en-US" sz="1800" b="1" kern="1200" dirty="0">
                <a:solidFill>
                  <a:srgbClr val="000000"/>
                </a:solidFill>
                <a:latin typeface="Courier New" pitchFamily="49" charset="0"/>
                <a:ea typeface="ＭＳ Ｐゴシック" pitchFamily="34" charset="-128"/>
                <a:cs typeface="Courier New" pitchFamily="49" charset="0"/>
              </a:rPr>
              <a:t>);</a:t>
            </a:r>
          </a:p>
          <a:p>
            <a:pPr marL="0" lvl="0" indent="0">
              <a:spcBef>
                <a:spcPct val="0"/>
              </a:spcBef>
              <a:buClrTx/>
              <a:buSzTx/>
              <a:buNone/>
            </a:pP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err="1" smtClean="0">
                <a:solidFill>
                  <a:srgbClr val="000000"/>
                </a:solidFill>
                <a:latin typeface="Courier New" pitchFamily="49" charset="0"/>
                <a:ea typeface="ＭＳ Ｐゴシック" pitchFamily="34" charset="-128"/>
                <a:cs typeface="Courier New" pitchFamily="49" charset="0"/>
              </a:rPr>
              <a:t>allres</a:t>
            </a:r>
            <a:r>
              <a:rPr lang="en-US" sz="1800" b="1" kern="1200" dirty="0" smtClean="0">
                <a:solidFill>
                  <a:srgbClr val="000000"/>
                </a:solidFill>
                <a:latin typeface="Courier New" pitchFamily="49" charset="0"/>
                <a:ea typeface="ＭＳ Ｐゴシック" pitchFamily="34" charset="-128"/>
                <a:cs typeface="Courier New" pitchFamily="49" charset="0"/>
              </a:rPr>
              <a:t>[</a:t>
            </a:r>
            <a:r>
              <a:rPr lang="en-US" sz="1800" b="1" kern="1200" dirty="0" err="1" smtClean="0">
                <a:solidFill>
                  <a:srgbClr val="000000"/>
                </a:solidFill>
                <a:latin typeface="Courier New" pitchFamily="49" charset="0"/>
                <a:ea typeface="ＭＳ Ｐゴシック" pitchFamily="34" charset="-128"/>
                <a:cs typeface="Courier New" pitchFamily="49" charset="0"/>
              </a:rPr>
              <a:t>myidx</a:t>
            </a: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a:solidFill>
                  <a:srgbClr val="000000"/>
                </a:solidFill>
                <a:latin typeface="Courier New" pitchFamily="49" charset="0"/>
                <a:ea typeface="ＭＳ Ｐゴシック" pitchFamily="34" charset="-128"/>
                <a:cs typeface="Courier New" pitchFamily="49" charset="0"/>
              </a:rPr>
              <a:t>= </a:t>
            </a:r>
            <a:r>
              <a:rPr lang="en-US" sz="1800" b="1" kern="1200" dirty="0" smtClean="0">
                <a:solidFill>
                  <a:srgbClr val="000000"/>
                </a:solidFill>
                <a:latin typeface="Courier New" pitchFamily="49" charset="0"/>
                <a:ea typeface="ＭＳ Ｐゴシック" pitchFamily="34" charset="-128"/>
                <a:cs typeface="Courier New" pitchFamily="49" charset="0"/>
              </a:rPr>
              <a:t>merge(</a:t>
            </a:r>
            <a:r>
              <a:rPr lang="en-US" sz="1800" b="1" kern="1200" dirty="0" err="1" smtClean="0">
                <a:solidFill>
                  <a:srgbClr val="000000"/>
                </a:solidFill>
                <a:latin typeface="Courier New" pitchFamily="49" charset="0"/>
                <a:ea typeface="ＭＳ Ｐゴシック" pitchFamily="34" charset="-128"/>
                <a:cs typeface="Courier New" pitchFamily="49" charset="0"/>
              </a:rPr>
              <a:t>myres</a:t>
            </a:r>
            <a:r>
              <a:rPr lang="en-US" sz="1800" b="1" kern="1200" dirty="0">
                <a:solidFill>
                  <a:srgbClr val="000000"/>
                </a:solidFill>
                <a:latin typeface="Courier New" pitchFamily="49" charset="0"/>
                <a:ea typeface="ＭＳ Ｐゴシック" pitchFamily="34" charset="-128"/>
                <a:cs typeface="Courier New" pitchFamily="49" charset="0"/>
              </a:rPr>
              <a:t>, </a:t>
            </a:r>
            <a:r>
              <a:rPr lang="en-US" sz="1800" b="1" kern="1200" dirty="0" err="1" smtClean="0">
                <a:solidFill>
                  <a:srgbClr val="000000"/>
                </a:solidFill>
                <a:latin typeface="Courier New" pitchFamily="49" charset="0"/>
                <a:ea typeface="ＭＳ Ｐゴシック" pitchFamily="34" charset="-128"/>
                <a:cs typeface="Courier New" pitchFamily="49" charset="0"/>
              </a:rPr>
              <a:t>otherres</a:t>
            </a:r>
            <a:r>
              <a:rPr lang="en-US" sz="1800" b="1" kern="1200" dirty="0">
                <a:solidFill>
                  <a:srgbClr val="000000"/>
                </a:solidFill>
                <a:latin typeface="Courier New" pitchFamily="49" charset="0"/>
                <a:ea typeface="ＭＳ Ｐゴシック" pitchFamily="34" charset="-128"/>
                <a:cs typeface="Courier New" pitchFamily="49" charset="0"/>
              </a:rPr>
              <a:t>, </a:t>
            </a:r>
            <a:r>
              <a:rPr lang="en-US" sz="1800" b="1" kern="1200" dirty="0" err="1" smtClean="0">
                <a:solidFill>
                  <a:srgbClr val="000000"/>
                </a:solidFill>
                <a:latin typeface="Courier New" pitchFamily="49" charset="0"/>
                <a:ea typeface="ＭＳ Ｐゴシック" pitchFamily="34" charset="-128"/>
                <a:cs typeface="Courier New" pitchFamily="49" charset="0"/>
              </a:rPr>
              <a:t>newres</a:t>
            </a:r>
            <a:r>
              <a:rPr lang="en-US" sz="1800" b="1" kern="1200" dirty="0">
                <a:solidFill>
                  <a:srgbClr val="000000"/>
                </a:solidFill>
                <a:latin typeface="Courier New" pitchFamily="49" charset="0"/>
                <a:ea typeface="ＭＳ Ｐゴシック" pitchFamily="34" charset="-128"/>
                <a:cs typeface="Courier New" pitchFamily="49" charset="0"/>
              </a:rPr>
              <a:t>);</a:t>
            </a:r>
          </a:p>
          <a:p>
            <a:pPr marL="0" lvl="0" indent="0">
              <a:spcBef>
                <a:spcPct val="0"/>
              </a:spcBef>
              <a:buClrTx/>
              <a:buSzTx/>
              <a:buNone/>
            </a:pPr>
            <a:r>
              <a:rPr lang="en-US" sz="1800" b="1" kern="1200" dirty="0" smtClean="0">
                <a:solidFill>
                  <a:srgbClr val="000000"/>
                </a:solidFill>
                <a:latin typeface="Courier New" pitchFamily="49" charset="0"/>
                <a:ea typeface="ＭＳ Ｐゴシック" pitchFamily="34" charset="-128"/>
                <a:cs typeface="Courier New" pitchFamily="49" charset="0"/>
              </a:rPr>
              <a:t>       </a:t>
            </a:r>
            <a:r>
              <a:rPr lang="en-US" sz="1800" b="1" kern="1200" dirty="0">
                <a:solidFill>
                  <a:srgbClr val="000000"/>
                </a:solidFill>
                <a:latin typeface="Courier New" pitchFamily="49" charset="0"/>
                <a:ea typeface="ＭＳ Ｐゴシック" pitchFamily="34" charset="-128"/>
                <a:cs typeface="Courier New" pitchFamily="49" charset="0"/>
              </a:rPr>
              <a:t>}</a:t>
            </a:r>
          </a:p>
          <a:p>
            <a:pPr marL="0" lvl="0" indent="0">
              <a:spcBef>
                <a:spcPct val="0"/>
              </a:spcBef>
              <a:buClrTx/>
              <a:buSzTx/>
              <a:buNone/>
            </a:pPr>
            <a:r>
              <a:rPr lang="en-US" sz="1800" b="1" kern="1200" dirty="0" smtClean="0">
                <a:solidFill>
                  <a:srgbClr val="000000"/>
                </a:solidFill>
                <a:latin typeface="Courier New" pitchFamily="49" charset="0"/>
                <a:ea typeface="ＭＳ Ｐゴシック" pitchFamily="34" charset="-128"/>
                <a:cs typeface="Courier New" pitchFamily="49" charset="0"/>
              </a:rPr>
              <a:t>     }</a:t>
            </a:r>
            <a:endParaRPr lang="en-US" sz="1800" b="1" kern="1200" dirty="0">
              <a:solidFill>
                <a:srgbClr val="000000"/>
              </a:solidFill>
              <a:latin typeface="Courier New" pitchFamily="49" charset="0"/>
              <a:ea typeface="ＭＳ Ｐゴシック" pitchFamily="34" charset="-128"/>
              <a:cs typeface="Courier New" pitchFamily="49" charset="0"/>
            </a:endParaRPr>
          </a:p>
          <a:p>
            <a:pPr marL="0" lvl="0" indent="0">
              <a:spcBef>
                <a:spcPct val="0"/>
              </a:spcBef>
              <a:buClrTx/>
              <a:buSzTx/>
              <a:buNone/>
            </a:pPr>
            <a:r>
              <a:rPr lang="en-US" sz="1800" b="1" kern="1200" dirty="0" smtClean="0">
                <a:solidFill>
                  <a:srgbClr val="000000"/>
                </a:solidFill>
                <a:latin typeface="Courier New" pitchFamily="49" charset="0"/>
                <a:ea typeface="ＭＳ Ｐゴシック" pitchFamily="34" charset="-128"/>
                <a:cs typeface="Courier New" pitchFamily="49" charset="0"/>
              </a:rPr>
              <a:t>   }</a:t>
            </a:r>
            <a:endParaRPr lang="en-US" sz="1800" b="1" kern="1200" dirty="0">
              <a:solidFill>
                <a:srgbClr val="000000"/>
              </a:solidFill>
              <a:latin typeface="Courier New" pitchFamily="49" charset="0"/>
              <a:ea typeface="ＭＳ Ｐゴシック" pitchFamily="34" charset="-128"/>
              <a:cs typeface="Courier New" pitchFamily="49" charset="0"/>
            </a:endParaRPr>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202</a:t>
            </a:fld>
            <a:endParaRPr lang="en-US">
              <a:solidFill>
                <a:prstClr val="black"/>
              </a:solidFill>
            </a:endParaRPr>
          </a:p>
        </p:txBody>
      </p:sp>
      <p:grpSp>
        <p:nvGrpSpPr>
          <p:cNvPr id="11" name="Group 10"/>
          <p:cNvGrpSpPr/>
          <p:nvPr/>
        </p:nvGrpSpPr>
        <p:grpSpPr>
          <a:xfrm>
            <a:off x="5796638" y="2400457"/>
            <a:ext cx="2381776" cy="914400"/>
            <a:chOff x="5796638" y="2400457"/>
            <a:chExt cx="2381776" cy="914400"/>
          </a:xfrm>
        </p:grpSpPr>
        <p:sp>
          <p:nvSpPr>
            <p:cNvPr id="5" name="Text Box 5"/>
            <p:cNvSpPr txBox="1">
              <a:spLocks noChangeArrowheads="1"/>
            </p:cNvSpPr>
            <p:nvPr/>
          </p:nvSpPr>
          <p:spPr bwMode="auto">
            <a:xfrm>
              <a:off x="6025238" y="2509413"/>
              <a:ext cx="215317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buNone/>
              </a:pPr>
              <a:r>
                <a:rPr lang="en-US" sz="2000" b="1" dirty="0" smtClean="0">
                  <a:solidFill>
                    <a:srgbClr val="0000CC"/>
                  </a:solidFill>
                  <a:latin typeface="Helvetica" pitchFamily="34" charset="0"/>
                </a:rPr>
                <a:t>Walk down team hierarchy</a:t>
              </a:r>
              <a:endParaRPr lang="en-US" sz="2000" b="1" dirty="0">
                <a:solidFill>
                  <a:srgbClr val="0000CC"/>
                </a:solidFill>
                <a:latin typeface="Helvetica" pitchFamily="34" charset="0"/>
              </a:endParaRPr>
            </a:p>
          </p:txBody>
        </p:sp>
        <p:sp>
          <p:nvSpPr>
            <p:cNvPr id="6" name="AutoShape 6"/>
            <p:cNvSpPr>
              <a:spLocks/>
            </p:cNvSpPr>
            <p:nvPr/>
          </p:nvSpPr>
          <p:spPr bwMode="auto">
            <a:xfrm>
              <a:off x="5796638" y="2400457"/>
              <a:ext cx="76200" cy="914400"/>
            </a:xfrm>
            <a:prstGeom prst="rightBrace">
              <a:avLst>
                <a:gd name="adj1" fmla="val 100000"/>
                <a:gd name="adj2" fmla="val 50000"/>
              </a:avLst>
            </a:prstGeom>
            <a:noFill/>
            <a:ln w="28575">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grpSp>
      <p:grpSp>
        <p:nvGrpSpPr>
          <p:cNvPr id="12" name="Group 11"/>
          <p:cNvGrpSpPr/>
          <p:nvPr/>
        </p:nvGrpSpPr>
        <p:grpSpPr>
          <a:xfrm>
            <a:off x="257174" y="3339515"/>
            <a:ext cx="1318723" cy="2388237"/>
            <a:chOff x="257174" y="3314857"/>
            <a:chExt cx="1318723" cy="2388237"/>
          </a:xfrm>
        </p:grpSpPr>
        <p:sp>
          <p:nvSpPr>
            <p:cNvPr id="7" name="Text Box 5"/>
            <p:cNvSpPr txBox="1">
              <a:spLocks noChangeArrowheads="1"/>
            </p:cNvSpPr>
            <p:nvPr/>
          </p:nvSpPr>
          <p:spPr bwMode="auto">
            <a:xfrm>
              <a:off x="257174" y="3798589"/>
              <a:ext cx="125204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buNone/>
              </a:pPr>
              <a:r>
                <a:rPr lang="en-US" sz="2000" b="1" dirty="0" smtClean="0">
                  <a:solidFill>
                    <a:srgbClr val="0000CC"/>
                  </a:solidFill>
                  <a:latin typeface="Helvetica" pitchFamily="34" charset="0"/>
                </a:rPr>
                <a:t>Walk up, merging along the way</a:t>
              </a:r>
              <a:endParaRPr lang="en-US" sz="2000" b="1" dirty="0">
                <a:solidFill>
                  <a:srgbClr val="0000CC"/>
                </a:solidFill>
                <a:latin typeface="Helvetica" pitchFamily="34" charset="0"/>
              </a:endParaRPr>
            </a:p>
          </p:txBody>
        </p:sp>
        <p:sp>
          <p:nvSpPr>
            <p:cNvPr id="8" name="AutoShape 6"/>
            <p:cNvSpPr>
              <a:spLocks/>
            </p:cNvSpPr>
            <p:nvPr/>
          </p:nvSpPr>
          <p:spPr bwMode="auto">
            <a:xfrm rot="10800000">
              <a:off x="1499697" y="3314857"/>
              <a:ext cx="76200" cy="2388237"/>
            </a:xfrm>
            <a:prstGeom prst="rightBrace">
              <a:avLst>
                <a:gd name="adj1" fmla="val 100000"/>
                <a:gd name="adj2" fmla="val 50000"/>
              </a:avLst>
            </a:prstGeom>
            <a:noFill/>
            <a:ln w="28575">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grpSp>
      <p:grpSp>
        <p:nvGrpSpPr>
          <p:cNvPr id="13" name="Group 12"/>
          <p:cNvGrpSpPr/>
          <p:nvPr/>
        </p:nvGrpSpPr>
        <p:grpSpPr>
          <a:xfrm>
            <a:off x="5581649" y="1254159"/>
            <a:ext cx="2905126" cy="622265"/>
            <a:chOff x="5581649" y="1254159"/>
            <a:chExt cx="2905126" cy="622265"/>
          </a:xfrm>
        </p:grpSpPr>
        <p:sp>
          <p:nvSpPr>
            <p:cNvPr id="9" name="Text Box 9"/>
            <p:cNvSpPr txBox="1">
              <a:spLocks noChangeArrowheads="1"/>
            </p:cNvSpPr>
            <p:nvPr/>
          </p:nvSpPr>
          <p:spPr bwMode="auto">
            <a:xfrm>
              <a:off x="6450659" y="1254159"/>
              <a:ext cx="2036116"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buNone/>
              </a:pPr>
              <a:r>
                <a:rPr lang="en-US" sz="2000" b="1" dirty="0" smtClean="0">
                  <a:solidFill>
                    <a:srgbClr val="0000CC"/>
                  </a:solidFill>
                  <a:latin typeface="Helvetica" pitchFamily="34" charset="0"/>
                </a:rPr>
                <a:t>Sort at bottom</a:t>
              </a:r>
              <a:endParaRPr lang="en-US" sz="2000" b="1" dirty="0">
                <a:solidFill>
                  <a:srgbClr val="0000CC"/>
                </a:solidFill>
                <a:latin typeface="Helvetica" pitchFamily="34" charset="0"/>
              </a:endParaRPr>
            </a:p>
          </p:txBody>
        </p:sp>
        <p:sp>
          <p:nvSpPr>
            <p:cNvPr id="10" name="Line 10"/>
            <p:cNvSpPr>
              <a:spLocks noChangeShapeType="1"/>
            </p:cNvSpPr>
            <p:nvPr/>
          </p:nvSpPr>
          <p:spPr bwMode="auto">
            <a:xfrm flipH="1">
              <a:off x="5581649" y="1452595"/>
              <a:ext cx="869009" cy="423829"/>
            </a:xfrm>
            <a:prstGeom prst="line">
              <a:avLst/>
            </a:prstGeom>
            <a:noFill/>
            <a:ln w="28575">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endParaRPr lang="en-US"/>
            </a:p>
          </p:txBody>
        </p:sp>
      </p:grpSp>
    </p:spTree>
    <p:extLst>
      <p:ext uri="{BB962C8B-B14F-4D97-AF65-F5344CB8AC3E}">
        <p14:creationId xmlns:p14="http://schemas.microsoft.com/office/powerpoint/2010/main" val="25623658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Hierarchical Teams Results (Titanium)</a:t>
            </a:r>
            <a:endParaRPr lang="en-US" dirty="0"/>
          </a:p>
        </p:txBody>
      </p:sp>
      <p:sp>
        <p:nvSpPr>
          <p:cNvPr id="3" name="Content Placeholder 2"/>
          <p:cNvSpPr>
            <a:spLocks noGrp="1"/>
          </p:cNvSpPr>
          <p:nvPr>
            <p:ph idx="1"/>
          </p:nvPr>
        </p:nvSpPr>
        <p:spPr>
          <a:xfrm>
            <a:off x="609600" y="914400"/>
            <a:ext cx="8001000" cy="1953355"/>
          </a:xfrm>
        </p:spPr>
        <p:txBody>
          <a:bodyPr/>
          <a:lstStyle/>
          <a:p>
            <a:r>
              <a:rPr lang="en-US" dirty="0" smtClean="0"/>
              <a:t>Titanium has full hierarchical team implementation, including machine model</a:t>
            </a:r>
          </a:p>
          <a:p>
            <a:r>
              <a:rPr lang="en-US" dirty="0" smtClean="0"/>
              <a:t>Hierarchical sort algorithm has both algorithmic hierarchy (merge sort) and machine-level hierarchy (mixed sample sort and merge sort)</a:t>
            </a:r>
            <a:endParaRPr lang="en-US" dirty="0"/>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203</a:t>
            </a:fld>
            <a:endParaRPr lang="en-US">
              <a:solidFill>
                <a:prstClr val="black"/>
              </a:solidFill>
            </a:endParaRPr>
          </a:p>
        </p:txBody>
      </p:sp>
      <p:graphicFrame>
        <p:nvGraphicFramePr>
          <p:cNvPr id="5" name="Chart 4"/>
          <p:cNvGraphicFramePr>
            <a:graphicFrameLocks noGrp="1"/>
          </p:cNvGraphicFramePr>
          <p:nvPr>
            <p:extLst>
              <p:ext uri="{D42A27DB-BD31-4B8C-83A1-F6EECF244321}">
                <p14:modId xmlns:p14="http://schemas.microsoft.com/office/powerpoint/2010/main" val="3768859508"/>
              </p:ext>
            </p:extLst>
          </p:nvPr>
        </p:nvGraphicFramePr>
        <p:xfrm>
          <a:off x="609600" y="2717800"/>
          <a:ext cx="7677150" cy="3816563"/>
        </p:xfrm>
        <a:graphic>
          <a:graphicData uri="http://schemas.openxmlformats.org/drawingml/2006/chart">
            <c:chart xmlns:c="http://schemas.openxmlformats.org/drawingml/2006/chart" xmlns:r="http://schemas.openxmlformats.org/officeDocument/2006/relationships" r:id="rId2"/>
          </a:graphicData>
        </a:graphic>
      </p:graphicFrame>
      <p:sp>
        <p:nvSpPr>
          <p:cNvPr id="7" name="Down Arrow 6"/>
          <p:cNvSpPr/>
          <p:nvPr/>
        </p:nvSpPr>
        <p:spPr>
          <a:xfrm>
            <a:off x="531813" y="3822329"/>
            <a:ext cx="533400" cy="1371600"/>
          </a:xfrm>
          <a:prstGeom prst="downArrow">
            <a:avLst/>
          </a:prstGeom>
        </p:spPr>
        <p:style>
          <a:lnRef idx="1">
            <a:schemeClr val="accent2"/>
          </a:lnRef>
          <a:fillRef idx="2">
            <a:schemeClr val="accent2"/>
          </a:fillRef>
          <a:effectRef idx="1">
            <a:schemeClr val="accent2"/>
          </a:effectRef>
          <a:fontRef idx="minor">
            <a:schemeClr val="dk1"/>
          </a:fontRef>
        </p:style>
        <p:txBody>
          <a:bodyPr vert="vert" rtlCol="0" anchor="ctr"/>
          <a:lstStyle/>
          <a:p>
            <a:pPr algn="ctr"/>
            <a:r>
              <a:rPr lang="en-US" sz="1600" dirty="0" smtClean="0">
                <a:latin typeface="Arial"/>
                <a:cs typeface="Arial"/>
              </a:rPr>
              <a:t>GOOD</a:t>
            </a:r>
            <a:endParaRPr lang="en-US" sz="1600" dirty="0">
              <a:latin typeface="Arial"/>
              <a:cs typeface="Arial"/>
            </a:endParaRPr>
          </a:p>
        </p:txBody>
      </p:sp>
    </p:spTree>
    <p:extLst>
      <p:ext uri="{BB962C8B-B14F-4D97-AF65-F5344CB8AC3E}">
        <p14:creationId xmlns:p14="http://schemas.microsoft.com/office/powerpoint/2010/main" val="38100088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7"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Summary</a:t>
            </a:r>
            <a:endParaRPr lang="en-US" dirty="0"/>
          </a:p>
        </p:txBody>
      </p:sp>
      <p:sp>
        <p:nvSpPr>
          <p:cNvPr id="3" name="Content Placeholder 2"/>
          <p:cNvSpPr>
            <a:spLocks noGrp="1"/>
          </p:cNvSpPr>
          <p:nvPr>
            <p:ph idx="1"/>
          </p:nvPr>
        </p:nvSpPr>
        <p:spPr>
          <a:xfrm>
            <a:off x="609600" y="914400"/>
            <a:ext cx="8001000" cy="5554341"/>
          </a:xfrm>
        </p:spPr>
        <p:txBody>
          <a:bodyPr/>
          <a:lstStyle/>
          <a:p>
            <a:r>
              <a:rPr lang="en-US" dirty="0" smtClean="0"/>
              <a:t>Many productive language features can be implemented in C++ without modifying the compiler</a:t>
            </a:r>
          </a:p>
          <a:p>
            <a:pPr lvl="1"/>
            <a:r>
              <a:rPr lang="en-US" dirty="0" smtClean="0"/>
              <a:t>Macros and template </a:t>
            </a:r>
            <a:r>
              <a:rPr lang="en-US" dirty="0" err="1" smtClean="0"/>
              <a:t>metaprogramming</a:t>
            </a:r>
            <a:r>
              <a:rPr lang="en-US" dirty="0" smtClean="0"/>
              <a:t> provide a lot of power for extending the core language</a:t>
            </a:r>
          </a:p>
          <a:p>
            <a:r>
              <a:rPr lang="en-US" dirty="0" smtClean="0"/>
              <a:t>Many Titanium applications can be ported to UPC++ with little effort</a:t>
            </a:r>
          </a:p>
          <a:p>
            <a:pPr lvl="1"/>
            <a:r>
              <a:rPr lang="en-US" dirty="0" smtClean="0"/>
              <a:t>UPC++ can provide the same productivity gains as Titanium</a:t>
            </a:r>
          </a:p>
          <a:p>
            <a:r>
              <a:rPr lang="en-US" dirty="0" smtClean="0"/>
              <a:t>However, analysis and optimization still an open question</a:t>
            </a:r>
          </a:p>
          <a:p>
            <a:pPr lvl="1"/>
            <a:r>
              <a:rPr lang="en-US" dirty="0" smtClean="0"/>
              <a:t>Can we build a lightweight standalone analyzer/optimizer for UPC++?</a:t>
            </a:r>
          </a:p>
          <a:p>
            <a:pPr lvl="1"/>
            <a:r>
              <a:rPr lang="en-US" dirty="0" smtClean="0"/>
              <a:t>Can we provide automatic specialization at runtime in C++?</a:t>
            </a:r>
            <a:endParaRPr lang="en-US" dirty="0"/>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204</a:t>
            </a:fld>
            <a:endParaRPr lang="en-US">
              <a:solidFill>
                <a:prstClr val="black"/>
              </a:solidFill>
            </a:endParaRPr>
          </a:p>
        </p:txBody>
      </p:sp>
    </p:spTree>
    <p:extLst>
      <p:ext uri="{BB962C8B-B14F-4D97-AF65-F5344CB8AC3E}">
        <p14:creationId xmlns:p14="http://schemas.microsoft.com/office/powerpoint/2010/main" val="11533258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Future Work</a:t>
            </a:r>
            <a:endParaRPr lang="en-US" dirty="0"/>
          </a:p>
        </p:txBody>
      </p:sp>
      <p:sp>
        <p:nvSpPr>
          <p:cNvPr id="3" name="Content Placeholder 2"/>
          <p:cNvSpPr>
            <a:spLocks noGrp="1"/>
          </p:cNvSpPr>
          <p:nvPr>
            <p:ph idx="1"/>
          </p:nvPr>
        </p:nvSpPr>
        <p:spPr>
          <a:xfrm>
            <a:off x="609600" y="914400"/>
            <a:ext cx="8001000" cy="5295808"/>
          </a:xfrm>
        </p:spPr>
        <p:txBody>
          <a:bodyPr/>
          <a:lstStyle/>
          <a:p>
            <a:r>
              <a:rPr lang="en-US" dirty="0" smtClean="0"/>
              <a:t>Arrays</a:t>
            </a:r>
          </a:p>
          <a:p>
            <a:pPr lvl="1"/>
            <a:r>
              <a:rPr lang="en-US" dirty="0" smtClean="0"/>
              <a:t>Investigate dynamic optimization using just-in-time specialization</a:t>
            </a:r>
          </a:p>
          <a:p>
            <a:pPr lvl="1"/>
            <a:r>
              <a:rPr lang="en-US" dirty="0" smtClean="0"/>
              <a:t>Design and build distributed array library on top of current library</a:t>
            </a:r>
          </a:p>
          <a:p>
            <a:r>
              <a:rPr lang="en-US" dirty="0" smtClean="0"/>
              <a:t>Hierarchical teams</a:t>
            </a:r>
          </a:p>
          <a:p>
            <a:pPr lvl="1"/>
            <a:r>
              <a:rPr lang="en-US" dirty="0" smtClean="0"/>
              <a:t>Design hierarchical machine model for UPC++</a:t>
            </a:r>
          </a:p>
          <a:p>
            <a:pPr lvl="1"/>
            <a:r>
              <a:rPr lang="en-US" dirty="0" smtClean="0"/>
              <a:t>Add ability to query machine structure at runtime</a:t>
            </a:r>
          </a:p>
          <a:p>
            <a:r>
              <a:rPr lang="en-US" dirty="0" smtClean="0"/>
              <a:t>Global object model</a:t>
            </a:r>
          </a:p>
          <a:p>
            <a:pPr lvl="1"/>
            <a:r>
              <a:rPr lang="en-US" dirty="0" smtClean="0"/>
              <a:t>Explore template </a:t>
            </a:r>
            <a:r>
              <a:rPr lang="en-US" dirty="0" err="1" smtClean="0"/>
              <a:t>metaprogramming</a:t>
            </a:r>
            <a:r>
              <a:rPr lang="en-US" dirty="0" smtClean="0"/>
              <a:t> techniques for implementing a global object interface</a:t>
            </a:r>
          </a:p>
          <a:p>
            <a:pPr lvl="1"/>
            <a:r>
              <a:rPr lang="en-US" dirty="0" smtClean="0"/>
              <a:t>Build a tool for generating global analogs from local class definitions</a:t>
            </a:r>
            <a:endParaRPr lang="en-US" dirty="0"/>
          </a:p>
        </p:txBody>
      </p:sp>
      <p:sp>
        <p:nvSpPr>
          <p:cNvPr id="4" name="Slide Number Placeholder 3"/>
          <p:cNvSpPr>
            <a:spLocks noGrp="1"/>
          </p:cNvSpPr>
          <p:nvPr>
            <p:ph type="sldNum" sz="quarter" idx="12"/>
          </p:nvPr>
        </p:nvSpPr>
        <p:spPr/>
        <p:txBody>
          <a:bodyPr/>
          <a:lstStyle/>
          <a:p>
            <a:pPr>
              <a:defRPr/>
            </a:pPr>
            <a:fld id="{96AD43B5-9ED0-A742-B78E-790706AFEC8E}" type="slidenum">
              <a:rPr lang="en-US" smtClean="0">
                <a:solidFill>
                  <a:prstClr val="black"/>
                </a:solidFill>
              </a:rPr>
              <a:pPr>
                <a:defRPr/>
              </a:pPr>
              <a:t>205</a:t>
            </a:fld>
            <a:endParaRPr lang="en-US">
              <a:solidFill>
                <a:prstClr val="black"/>
              </a:solidFill>
            </a:endParaRPr>
          </a:p>
        </p:txBody>
      </p:sp>
    </p:spTree>
    <p:extLst>
      <p:ext uri="{BB962C8B-B14F-4D97-AF65-F5344CB8AC3E}">
        <p14:creationId xmlns:p14="http://schemas.microsoft.com/office/powerpoint/2010/main" val="21044136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0289" name="Picture 6"/>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581400" y="3475038"/>
            <a:ext cx="56038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Title 1"/>
          <p:cNvSpPr>
            <a:spLocks noGrp="1"/>
          </p:cNvSpPr>
          <p:nvPr>
            <p:ph type="title"/>
          </p:nvPr>
        </p:nvSpPr>
        <p:spPr/>
        <p:txBody>
          <a:bodyPr/>
          <a:lstStyle/>
          <a:p>
            <a:r>
              <a:rPr lang="en-US">
                <a:latin typeface="Arial" charset="0"/>
                <a:ea typeface="ＭＳ Ｐゴシック" charset="0"/>
                <a:cs typeface="ＭＳ Ｐゴシック" charset="0"/>
              </a:rPr>
              <a:t>Application Work in PGAS</a:t>
            </a:r>
          </a:p>
        </p:txBody>
      </p:sp>
      <p:sp>
        <p:nvSpPr>
          <p:cNvPr id="140291" name="Content Placeholder 2"/>
          <p:cNvSpPr>
            <a:spLocks noGrp="1"/>
          </p:cNvSpPr>
          <p:nvPr>
            <p:ph idx="1"/>
          </p:nvPr>
        </p:nvSpPr>
        <p:spPr>
          <a:xfrm>
            <a:off x="457200" y="1069975"/>
            <a:ext cx="7673975" cy="4132263"/>
          </a:xfrm>
        </p:spPr>
        <p:txBody>
          <a:bodyPr/>
          <a:lstStyle/>
          <a:p>
            <a:r>
              <a:rPr lang="en-US">
                <a:latin typeface="Arial" charset="0"/>
                <a:ea typeface="ＭＳ Ｐゴシック" charset="0"/>
                <a:cs typeface="ＭＳ Ｐゴシック" charset="0"/>
              </a:rPr>
              <a:t>Network simulator in UPC (Steve Hofmeyr, LBNL)</a:t>
            </a:r>
          </a:p>
          <a:p>
            <a:r>
              <a:rPr lang="en-US">
                <a:latin typeface="Arial" charset="0"/>
                <a:ea typeface="ＭＳ Ｐゴシック" charset="0"/>
                <a:cs typeface="ＭＳ Ｐゴシック" charset="0"/>
              </a:rPr>
              <a:t>Real-space multigrid (RMG) quantum mechanics (Shirley Moore, UTK)</a:t>
            </a:r>
          </a:p>
          <a:p>
            <a:r>
              <a:rPr lang="en-US">
                <a:latin typeface="Arial" charset="0"/>
                <a:ea typeface="ＭＳ Ｐゴシック" charset="0"/>
                <a:cs typeface="ＭＳ Ｐゴシック" charset="0"/>
              </a:rPr>
              <a:t>Landscape analysis, i.e., </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Contributing Area Estimation</a:t>
            </a:r>
            <a:r>
              <a:rPr lang="ja-JP" altLang="en-US">
                <a:latin typeface="Arial" charset="0"/>
                <a:ea typeface="ＭＳ Ｐゴシック" charset="0"/>
                <a:cs typeface="ＭＳ Ｐゴシック" charset="0"/>
              </a:rPr>
              <a:t>”</a:t>
            </a:r>
            <a:r>
              <a:rPr lang="en-US" altLang="ja-JP">
                <a:latin typeface="Arial" charset="0"/>
                <a:ea typeface="ＭＳ Ｐゴシック" charset="0"/>
                <a:cs typeface="ＭＳ Ｐゴシック" charset="0"/>
              </a:rPr>
              <a:t> in UPC (Brian Kazian, UCB)</a:t>
            </a:r>
          </a:p>
          <a:p>
            <a:r>
              <a:rPr lang="en-US">
                <a:latin typeface="Arial" charset="0"/>
                <a:ea typeface="ＭＳ Ｐゴシック" charset="0"/>
                <a:cs typeface="ＭＳ Ｐゴシック" charset="0"/>
              </a:rPr>
              <a:t>GTS Shifter in CAF (Preissl, Wichmann,</a:t>
            </a:r>
          </a:p>
          <a:p>
            <a:pPr>
              <a:buFontTx/>
              <a:buNone/>
            </a:pPr>
            <a:r>
              <a:rPr lang="en-US">
                <a:latin typeface="Arial" charset="0"/>
                <a:ea typeface="ＭＳ Ｐゴシック" charset="0"/>
                <a:cs typeface="ＭＳ Ｐゴシック" charset="0"/>
              </a:rPr>
              <a:t>Long, Shalf, Ethier, </a:t>
            </a:r>
          </a:p>
          <a:p>
            <a:pPr>
              <a:buFontTx/>
              <a:buNone/>
            </a:pPr>
            <a:r>
              <a:rPr lang="en-US">
                <a:latin typeface="Arial" charset="0"/>
                <a:ea typeface="ＭＳ Ｐゴシック" charset="0"/>
                <a:cs typeface="ＭＳ Ｐゴシック" charset="0"/>
              </a:rPr>
              <a:t>Koniges, LBNL, </a:t>
            </a:r>
          </a:p>
          <a:p>
            <a:pPr>
              <a:buFontTx/>
              <a:buNone/>
            </a:pPr>
            <a:r>
              <a:rPr lang="en-US">
                <a:latin typeface="Arial" charset="0"/>
                <a:ea typeface="ＭＳ Ｐゴシック" charset="0"/>
                <a:cs typeface="ＭＳ Ｐゴシック" charset="0"/>
              </a:rPr>
              <a:t>Cray, PPPL) </a:t>
            </a:r>
          </a:p>
          <a:p>
            <a:endParaRPr lang="en-US">
              <a:latin typeface="Arial" charset="0"/>
              <a:ea typeface="ＭＳ Ｐゴシック" charset="0"/>
              <a:cs typeface="ＭＳ Ｐゴシック" charset="0"/>
            </a:endParaRPr>
          </a:p>
        </p:txBody>
      </p:sp>
      <p:pic>
        <p:nvPicPr>
          <p:cNvPr id="140292"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29488" y="1600200"/>
            <a:ext cx="1738312" cy="17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3" name="Picture 11"/>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09600" y="4876800"/>
            <a:ext cx="29591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79454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55600" y="225610"/>
            <a:ext cx="8636000" cy="762000"/>
          </a:xfrm>
        </p:spPr>
        <p:txBody>
          <a:bodyPr>
            <a:normAutofit/>
          </a:bodyPr>
          <a:lstStyle/>
          <a:p>
            <a:pPr eaLnBrk="1" hangingPunct="1"/>
            <a:r>
              <a:rPr lang="en-US" dirty="0">
                <a:latin typeface="Arial" charset="0"/>
              </a:rPr>
              <a:t>Two </a:t>
            </a:r>
            <a:r>
              <a:rPr lang="en-US" dirty="0" smtClean="0">
                <a:latin typeface="Arial" charset="0"/>
              </a:rPr>
              <a:t>Distinct Parallel Programming Questions</a:t>
            </a:r>
            <a:endParaRPr lang="en-US" dirty="0">
              <a:latin typeface="Arial" charset="0"/>
            </a:endParaRPr>
          </a:p>
        </p:txBody>
      </p:sp>
      <p:sp>
        <p:nvSpPr>
          <p:cNvPr id="17411" name="Rectangle 3"/>
          <p:cNvSpPr>
            <a:spLocks noGrp="1" noChangeArrowheads="1"/>
          </p:cNvSpPr>
          <p:nvPr>
            <p:ph type="body" idx="1"/>
          </p:nvPr>
        </p:nvSpPr>
        <p:spPr>
          <a:xfrm>
            <a:off x="161925" y="1139825"/>
            <a:ext cx="8839200" cy="5492750"/>
          </a:xfrm>
        </p:spPr>
        <p:txBody>
          <a:bodyPr/>
          <a:lstStyle/>
          <a:p>
            <a:pPr eaLnBrk="1" hangingPunct="1"/>
            <a:r>
              <a:rPr lang="en-US" sz="2800" dirty="0">
                <a:latin typeface="Arial" charset="0"/>
              </a:rPr>
              <a:t>What is the parallel control model?</a:t>
            </a:r>
          </a:p>
          <a:p>
            <a:pPr lvl="1" eaLnBrk="1" hangingPunct="1"/>
            <a:endParaRPr lang="en-US" sz="2400" dirty="0">
              <a:latin typeface="Arial" charset="0"/>
              <a:ea typeface="ＭＳ Ｐゴシック" charset="0"/>
            </a:endParaRPr>
          </a:p>
          <a:p>
            <a:pPr lvl="1" eaLnBrk="1" hangingPunct="1"/>
            <a:endParaRPr lang="en-US" sz="2400" dirty="0">
              <a:latin typeface="Arial" charset="0"/>
              <a:ea typeface="ＭＳ Ｐゴシック" charset="0"/>
            </a:endParaRPr>
          </a:p>
          <a:p>
            <a:pPr lvl="1" eaLnBrk="1" hangingPunct="1"/>
            <a:endParaRPr lang="en-US" sz="2400" dirty="0">
              <a:latin typeface="Arial" charset="0"/>
              <a:ea typeface="ＭＳ Ｐゴシック" charset="0"/>
            </a:endParaRPr>
          </a:p>
          <a:p>
            <a:pPr lvl="1" eaLnBrk="1" hangingPunct="1"/>
            <a:endParaRPr lang="en-US" sz="2400" dirty="0">
              <a:latin typeface="Arial" charset="0"/>
              <a:ea typeface="ＭＳ Ｐゴシック" charset="0"/>
            </a:endParaRPr>
          </a:p>
          <a:p>
            <a:pPr lvl="1" eaLnBrk="1" hangingPunct="1"/>
            <a:endParaRPr lang="en-US" sz="2400" dirty="0">
              <a:latin typeface="Arial" charset="0"/>
              <a:ea typeface="ＭＳ Ｐゴシック" charset="0"/>
            </a:endParaRPr>
          </a:p>
          <a:p>
            <a:pPr eaLnBrk="1" hangingPunct="1"/>
            <a:r>
              <a:rPr lang="en-US" sz="2800" dirty="0">
                <a:latin typeface="Arial" charset="0"/>
              </a:rPr>
              <a:t>What is the model for sharing/communication?</a:t>
            </a:r>
          </a:p>
          <a:p>
            <a:pPr eaLnBrk="1" hangingPunct="1">
              <a:buFontTx/>
              <a:buNone/>
            </a:pPr>
            <a:r>
              <a:rPr lang="en-US" dirty="0">
                <a:latin typeface="Arial" charset="0"/>
              </a:rPr>
              <a:t>	</a:t>
            </a:r>
            <a:endParaRPr lang="en-US" dirty="0" smtClean="0">
              <a:latin typeface="Arial" charset="0"/>
            </a:endParaRPr>
          </a:p>
          <a:p>
            <a:pPr eaLnBrk="1" hangingPunct="1">
              <a:buFontTx/>
              <a:buNone/>
            </a:pPr>
            <a:endParaRPr lang="en-US" sz="2000" dirty="0">
              <a:latin typeface="Arial" charset="0"/>
            </a:endParaRPr>
          </a:p>
          <a:p>
            <a:pPr eaLnBrk="1" hangingPunct="1">
              <a:buFontTx/>
              <a:buNone/>
            </a:pPr>
            <a:endParaRPr lang="en-US" sz="2000" dirty="0" smtClean="0">
              <a:latin typeface="Arial" charset="0"/>
            </a:endParaRPr>
          </a:p>
          <a:p>
            <a:pPr eaLnBrk="1" hangingPunct="1">
              <a:buFontTx/>
              <a:buNone/>
            </a:pPr>
            <a:endParaRPr lang="en-US" sz="2000" dirty="0">
              <a:latin typeface="Arial" charset="0"/>
            </a:endParaRPr>
          </a:p>
          <a:p>
            <a:pPr eaLnBrk="1" hangingPunct="1">
              <a:buFontTx/>
              <a:buNone/>
            </a:pPr>
            <a:r>
              <a:rPr lang="en-US" sz="2000" dirty="0" smtClean="0">
                <a:latin typeface="Arial" charset="0"/>
              </a:rPr>
              <a:t>      synchronization may be coupled (implicit) or separate (explicit)</a:t>
            </a:r>
            <a:endParaRPr lang="en-US" sz="2000" dirty="0">
              <a:latin typeface="Arial" charset="0"/>
            </a:endParaRPr>
          </a:p>
        </p:txBody>
      </p:sp>
      <p:grpSp>
        <p:nvGrpSpPr>
          <p:cNvPr id="17412" name="Group 4"/>
          <p:cNvGrpSpPr>
            <a:grpSpLocks/>
          </p:cNvGrpSpPr>
          <p:nvPr/>
        </p:nvGrpSpPr>
        <p:grpSpPr bwMode="auto">
          <a:xfrm>
            <a:off x="5757863" y="1824038"/>
            <a:ext cx="1403350" cy="1354137"/>
            <a:chOff x="2042" y="1631"/>
            <a:chExt cx="1317" cy="1248"/>
          </a:xfrm>
        </p:grpSpPr>
        <p:sp>
          <p:nvSpPr>
            <p:cNvPr id="17498" name="Oval 5"/>
            <p:cNvSpPr>
              <a:spLocks noChangeArrowheads="1"/>
            </p:cNvSpPr>
            <p:nvPr/>
          </p:nvSpPr>
          <p:spPr bwMode="auto">
            <a:xfrm>
              <a:off x="2042" y="1631"/>
              <a:ext cx="1317" cy="1248"/>
            </a:xfrm>
            <a:prstGeom prst="ellipse">
              <a:avLst/>
            </a:prstGeom>
            <a:solidFill>
              <a:srgbClr val="DBB691"/>
            </a:solidFill>
            <a:ln w="9525">
              <a:solidFill>
                <a:schemeClr val="tx1"/>
              </a:solidFill>
              <a:round/>
              <a:headEnd/>
              <a:tailEnd/>
            </a:ln>
          </p:spPr>
          <p:txBody>
            <a:bodyPr wrap="none" anchor="ctr"/>
            <a:lstStyle/>
            <a:p>
              <a:endParaRPr lang="en-US"/>
            </a:p>
          </p:txBody>
        </p:sp>
        <p:sp>
          <p:nvSpPr>
            <p:cNvPr id="17499" name="Line 6"/>
            <p:cNvSpPr>
              <a:spLocks noChangeShapeType="1"/>
            </p:cNvSpPr>
            <p:nvPr/>
          </p:nvSpPr>
          <p:spPr bwMode="auto">
            <a:xfrm>
              <a:off x="2165" y="1979"/>
              <a:ext cx="0" cy="2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500" name="Line 7"/>
            <p:cNvSpPr>
              <a:spLocks noChangeShapeType="1"/>
            </p:cNvSpPr>
            <p:nvPr/>
          </p:nvSpPr>
          <p:spPr bwMode="auto">
            <a:xfrm>
              <a:off x="2568" y="1979"/>
              <a:ext cx="0" cy="2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501" name="Line 8"/>
            <p:cNvSpPr>
              <a:spLocks noChangeShapeType="1"/>
            </p:cNvSpPr>
            <p:nvPr/>
          </p:nvSpPr>
          <p:spPr bwMode="auto">
            <a:xfrm>
              <a:off x="2363" y="1979"/>
              <a:ext cx="0" cy="2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502" name="Line 9"/>
            <p:cNvSpPr>
              <a:spLocks noChangeShapeType="1"/>
            </p:cNvSpPr>
            <p:nvPr/>
          </p:nvSpPr>
          <p:spPr bwMode="auto">
            <a:xfrm>
              <a:off x="2766" y="1979"/>
              <a:ext cx="0" cy="2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503" name="Line 10"/>
            <p:cNvSpPr>
              <a:spLocks noChangeShapeType="1"/>
            </p:cNvSpPr>
            <p:nvPr/>
          </p:nvSpPr>
          <p:spPr bwMode="auto">
            <a:xfrm>
              <a:off x="2981" y="1979"/>
              <a:ext cx="0" cy="2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504" name="Line 11"/>
            <p:cNvSpPr>
              <a:spLocks noChangeShapeType="1"/>
            </p:cNvSpPr>
            <p:nvPr/>
          </p:nvSpPr>
          <p:spPr bwMode="auto">
            <a:xfrm>
              <a:off x="3179" y="1979"/>
              <a:ext cx="0" cy="2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505" name="Line 12"/>
            <p:cNvSpPr>
              <a:spLocks noChangeShapeType="1"/>
            </p:cNvSpPr>
            <p:nvPr/>
          </p:nvSpPr>
          <p:spPr bwMode="auto">
            <a:xfrm>
              <a:off x="2158" y="2228"/>
              <a:ext cx="0" cy="2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506" name="Line 13"/>
            <p:cNvSpPr>
              <a:spLocks noChangeShapeType="1"/>
            </p:cNvSpPr>
            <p:nvPr/>
          </p:nvSpPr>
          <p:spPr bwMode="auto">
            <a:xfrm>
              <a:off x="2561" y="2228"/>
              <a:ext cx="0" cy="2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507" name="Line 14"/>
            <p:cNvSpPr>
              <a:spLocks noChangeShapeType="1"/>
            </p:cNvSpPr>
            <p:nvPr/>
          </p:nvSpPr>
          <p:spPr bwMode="auto">
            <a:xfrm>
              <a:off x="2356" y="2228"/>
              <a:ext cx="0" cy="2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508" name="Line 15"/>
            <p:cNvSpPr>
              <a:spLocks noChangeShapeType="1"/>
            </p:cNvSpPr>
            <p:nvPr/>
          </p:nvSpPr>
          <p:spPr bwMode="auto">
            <a:xfrm>
              <a:off x="2759" y="2228"/>
              <a:ext cx="0" cy="2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509" name="Line 16"/>
            <p:cNvSpPr>
              <a:spLocks noChangeShapeType="1"/>
            </p:cNvSpPr>
            <p:nvPr/>
          </p:nvSpPr>
          <p:spPr bwMode="auto">
            <a:xfrm>
              <a:off x="2974" y="2228"/>
              <a:ext cx="0" cy="2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510" name="Line 17"/>
            <p:cNvSpPr>
              <a:spLocks noChangeShapeType="1"/>
            </p:cNvSpPr>
            <p:nvPr/>
          </p:nvSpPr>
          <p:spPr bwMode="auto">
            <a:xfrm>
              <a:off x="3172" y="2228"/>
              <a:ext cx="0" cy="2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511" name="Line 18"/>
            <p:cNvSpPr>
              <a:spLocks noChangeShapeType="1"/>
            </p:cNvSpPr>
            <p:nvPr/>
          </p:nvSpPr>
          <p:spPr bwMode="auto">
            <a:xfrm>
              <a:off x="2158" y="2226"/>
              <a:ext cx="1021"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7413" name="Group 19"/>
          <p:cNvGrpSpPr>
            <a:grpSpLocks/>
          </p:cNvGrpSpPr>
          <p:nvPr/>
        </p:nvGrpSpPr>
        <p:grpSpPr bwMode="auto">
          <a:xfrm>
            <a:off x="3740150" y="1784350"/>
            <a:ext cx="1403350" cy="1354138"/>
            <a:chOff x="3522" y="1679"/>
            <a:chExt cx="1317" cy="1248"/>
          </a:xfrm>
        </p:grpSpPr>
        <p:sp>
          <p:nvSpPr>
            <p:cNvPr id="17486" name="Oval 20"/>
            <p:cNvSpPr>
              <a:spLocks noChangeArrowheads="1"/>
            </p:cNvSpPr>
            <p:nvPr/>
          </p:nvSpPr>
          <p:spPr bwMode="auto">
            <a:xfrm>
              <a:off x="3522" y="1679"/>
              <a:ext cx="1317" cy="1248"/>
            </a:xfrm>
            <a:prstGeom prst="ellipse">
              <a:avLst/>
            </a:prstGeom>
            <a:solidFill>
              <a:srgbClr val="DBB691"/>
            </a:solidFill>
            <a:ln w="9525">
              <a:solidFill>
                <a:schemeClr val="tx1"/>
              </a:solidFill>
              <a:round/>
              <a:headEnd/>
              <a:tailEnd/>
            </a:ln>
          </p:spPr>
          <p:txBody>
            <a:bodyPr wrap="none" anchor="ctr"/>
            <a:lstStyle/>
            <a:p>
              <a:endParaRPr lang="en-US"/>
            </a:p>
          </p:txBody>
        </p:sp>
        <p:sp>
          <p:nvSpPr>
            <p:cNvPr id="17487" name="Line 21"/>
            <p:cNvSpPr>
              <a:spLocks noChangeShapeType="1"/>
            </p:cNvSpPr>
            <p:nvPr/>
          </p:nvSpPr>
          <p:spPr bwMode="auto">
            <a:xfrm flipH="1">
              <a:off x="3782" y="1781"/>
              <a:ext cx="336"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88" name="Line 22"/>
            <p:cNvSpPr>
              <a:spLocks noChangeShapeType="1"/>
            </p:cNvSpPr>
            <p:nvPr/>
          </p:nvSpPr>
          <p:spPr bwMode="auto">
            <a:xfrm flipH="1">
              <a:off x="3994" y="1781"/>
              <a:ext cx="124" cy="3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89" name="Line 23"/>
            <p:cNvSpPr>
              <a:spLocks noChangeShapeType="1"/>
            </p:cNvSpPr>
            <p:nvPr/>
          </p:nvSpPr>
          <p:spPr bwMode="auto">
            <a:xfrm>
              <a:off x="4118" y="1781"/>
              <a:ext cx="14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90" name="Line 24"/>
            <p:cNvSpPr>
              <a:spLocks noChangeShapeType="1"/>
            </p:cNvSpPr>
            <p:nvPr/>
          </p:nvSpPr>
          <p:spPr bwMode="auto">
            <a:xfrm>
              <a:off x="4118" y="1781"/>
              <a:ext cx="39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91" name="Line 25"/>
            <p:cNvSpPr>
              <a:spLocks noChangeShapeType="1"/>
            </p:cNvSpPr>
            <p:nvPr/>
          </p:nvSpPr>
          <p:spPr bwMode="auto">
            <a:xfrm flipH="1">
              <a:off x="3926" y="2153"/>
              <a:ext cx="336"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92" name="Line 26"/>
            <p:cNvSpPr>
              <a:spLocks noChangeShapeType="1"/>
            </p:cNvSpPr>
            <p:nvPr/>
          </p:nvSpPr>
          <p:spPr bwMode="auto">
            <a:xfrm flipH="1">
              <a:off x="4138" y="2153"/>
              <a:ext cx="124" cy="3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93" name="Line 27"/>
            <p:cNvSpPr>
              <a:spLocks noChangeShapeType="1"/>
            </p:cNvSpPr>
            <p:nvPr/>
          </p:nvSpPr>
          <p:spPr bwMode="auto">
            <a:xfrm>
              <a:off x="4262" y="2153"/>
              <a:ext cx="14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94" name="Line 28"/>
            <p:cNvSpPr>
              <a:spLocks noChangeShapeType="1"/>
            </p:cNvSpPr>
            <p:nvPr/>
          </p:nvSpPr>
          <p:spPr bwMode="auto">
            <a:xfrm>
              <a:off x="4262" y="2153"/>
              <a:ext cx="39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95" name="Line 29"/>
            <p:cNvSpPr>
              <a:spLocks noChangeShapeType="1"/>
            </p:cNvSpPr>
            <p:nvPr/>
          </p:nvSpPr>
          <p:spPr bwMode="auto">
            <a:xfrm flipH="1">
              <a:off x="3782" y="2532"/>
              <a:ext cx="139" cy="2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96" name="Line 30"/>
            <p:cNvSpPr>
              <a:spLocks noChangeShapeType="1"/>
            </p:cNvSpPr>
            <p:nvPr/>
          </p:nvSpPr>
          <p:spPr bwMode="auto">
            <a:xfrm flipH="1">
              <a:off x="3921" y="2532"/>
              <a:ext cx="0" cy="2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97" name="Line 31"/>
            <p:cNvSpPr>
              <a:spLocks noChangeShapeType="1"/>
            </p:cNvSpPr>
            <p:nvPr/>
          </p:nvSpPr>
          <p:spPr bwMode="auto">
            <a:xfrm>
              <a:off x="3921" y="2532"/>
              <a:ext cx="197" cy="2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7414" name="Group 32"/>
          <p:cNvGrpSpPr>
            <a:grpSpLocks/>
          </p:cNvGrpSpPr>
          <p:nvPr/>
        </p:nvGrpSpPr>
        <p:grpSpPr bwMode="auto">
          <a:xfrm>
            <a:off x="1512888" y="1817688"/>
            <a:ext cx="1403350" cy="1354137"/>
            <a:chOff x="481" y="1402"/>
            <a:chExt cx="1317" cy="1248"/>
          </a:xfrm>
        </p:grpSpPr>
        <p:sp>
          <p:nvSpPr>
            <p:cNvPr id="17431" name="Oval 33"/>
            <p:cNvSpPr>
              <a:spLocks noChangeArrowheads="1"/>
            </p:cNvSpPr>
            <p:nvPr/>
          </p:nvSpPr>
          <p:spPr bwMode="auto">
            <a:xfrm>
              <a:off x="481" y="1402"/>
              <a:ext cx="1317" cy="1248"/>
            </a:xfrm>
            <a:prstGeom prst="ellipse">
              <a:avLst/>
            </a:prstGeom>
            <a:solidFill>
              <a:srgbClr val="DBB691"/>
            </a:solidFill>
            <a:ln w="9525">
              <a:solidFill>
                <a:schemeClr val="tx1"/>
              </a:solidFill>
              <a:round/>
              <a:headEnd/>
              <a:tailEnd/>
            </a:ln>
          </p:spPr>
          <p:txBody>
            <a:bodyPr wrap="none" anchor="ctr"/>
            <a:lstStyle/>
            <a:p>
              <a:endParaRPr lang="en-US"/>
            </a:p>
          </p:txBody>
        </p:sp>
        <p:grpSp>
          <p:nvGrpSpPr>
            <p:cNvPr id="17432" name="Group 34"/>
            <p:cNvGrpSpPr>
              <a:grpSpLocks/>
            </p:cNvGrpSpPr>
            <p:nvPr/>
          </p:nvGrpSpPr>
          <p:grpSpPr bwMode="auto">
            <a:xfrm>
              <a:off x="752" y="1429"/>
              <a:ext cx="751" cy="198"/>
              <a:chOff x="674" y="1706"/>
              <a:chExt cx="1074" cy="392"/>
            </a:xfrm>
          </p:grpSpPr>
          <p:sp>
            <p:nvSpPr>
              <p:cNvPr id="17478" name="Line 35"/>
              <p:cNvSpPr>
                <a:spLocks noChangeShapeType="1"/>
              </p:cNvSpPr>
              <p:nvPr/>
            </p:nvSpPr>
            <p:spPr bwMode="auto">
              <a:xfrm flipH="1">
                <a:off x="674" y="1706"/>
                <a:ext cx="47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79" name="Line 36"/>
              <p:cNvSpPr>
                <a:spLocks noChangeShapeType="1"/>
              </p:cNvSpPr>
              <p:nvPr/>
            </p:nvSpPr>
            <p:spPr bwMode="auto">
              <a:xfrm flipH="1">
                <a:off x="1024" y="1706"/>
                <a:ext cx="12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80" name="Line 37"/>
              <p:cNvSpPr>
                <a:spLocks noChangeShapeType="1"/>
              </p:cNvSpPr>
              <p:nvPr/>
            </p:nvSpPr>
            <p:spPr bwMode="auto">
              <a:xfrm>
                <a:off x="1148" y="1706"/>
                <a:ext cx="14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81" name="Line 38"/>
              <p:cNvSpPr>
                <a:spLocks noChangeShapeType="1"/>
              </p:cNvSpPr>
              <p:nvPr/>
            </p:nvSpPr>
            <p:spPr bwMode="auto">
              <a:xfrm>
                <a:off x="1148" y="1706"/>
                <a:ext cx="39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82" name="Line 39"/>
              <p:cNvSpPr>
                <a:spLocks noChangeShapeType="1"/>
              </p:cNvSpPr>
              <p:nvPr/>
            </p:nvSpPr>
            <p:spPr bwMode="auto">
              <a:xfrm>
                <a:off x="1148" y="1706"/>
                <a:ext cx="600" cy="3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83" name="Line 40"/>
              <p:cNvSpPr>
                <a:spLocks noChangeShapeType="1"/>
              </p:cNvSpPr>
              <p:nvPr/>
            </p:nvSpPr>
            <p:spPr bwMode="auto">
              <a:xfrm>
                <a:off x="1148" y="1706"/>
                <a:ext cx="277"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84" name="Line 41"/>
              <p:cNvSpPr>
                <a:spLocks noChangeShapeType="1"/>
              </p:cNvSpPr>
              <p:nvPr/>
            </p:nvSpPr>
            <p:spPr bwMode="auto">
              <a:xfrm>
                <a:off x="1148" y="1706"/>
                <a:ext cx="0" cy="3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85" name="Line 42"/>
              <p:cNvSpPr>
                <a:spLocks noChangeShapeType="1"/>
              </p:cNvSpPr>
              <p:nvPr/>
            </p:nvSpPr>
            <p:spPr bwMode="auto">
              <a:xfrm flipH="1">
                <a:off x="840" y="1706"/>
                <a:ext cx="308"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33" name="Group 43"/>
            <p:cNvGrpSpPr>
              <a:grpSpLocks/>
            </p:cNvGrpSpPr>
            <p:nvPr/>
          </p:nvGrpSpPr>
          <p:grpSpPr bwMode="auto">
            <a:xfrm rot="10800000">
              <a:off x="751" y="1627"/>
              <a:ext cx="751" cy="198"/>
              <a:chOff x="674" y="1706"/>
              <a:chExt cx="1074" cy="392"/>
            </a:xfrm>
          </p:grpSpPr>
          <p:sp>
            <p:nvSpPr>
              <p:cNvPr id="17470" name="Line 44"/>
              <p:cNvSpPr>
                <a:spLocks noChangeShapeType="1"/>
              </p:cNvSpPr>
              <p:nvPr/>
            </p:nvSpPr>
            <p:spPr bwMode="auto">
              <a:xfrm flipH="1">
                <a:off x="674" y="1706"/>
                <a:ext cx="47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71" name="Line 45"/>
              <p:cNvSpPr>
                <a:spLocks noChangeShapeType="1"/>
              </p:cNvSpPr>
              <p:nvPr/>
            </p:nvSpPr>
            <p:spPr bwMode="auto">
              <a:xfrm flipH="1">
                <a:off x="1024" y="1706"/>
                <a:ext cx="12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72" name="Line 46"/>
              <p:cNvSpPr>
                <a:spLocks noChangeShapeType="1"/>
              </p:cNvSpPr>
              <p:nvPr/>
            </p:nvSpPr>
            <p:spPr bwMode="auto">
              <a:xfrm>
                <a:off x="1148" y="1706"/>
                <a:ext cx="14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73" name="Line 47"/>
              <p:cNvSpPr>
                <a:spLocks noChangeShapeType="1"/>
              </p:cNvSpPr>
              <p:nvPr/>
            </p:nvSpPr>
            <p:spPr bwMode="auto">
              <a:xfrm>
                <a:off x="1148" y="1706"/>
                <a:ext cx="39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74" name="Line 48"/>
              <p:cNvSpPr>
                <a:spLocks noChangeShapeType="1"/>
              </p:cNvSpPr>
              <p:nvPr/>
            </p:nvSpPr>
            <p:spPr bwMode="auto">
              <a:xfrm>
                <a:off x="1148" y="1706"/>
                <a:ext cx="600" cy="3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75" name="Line 49"/>
              <p:cNvSpPr>
                <a:spLocks noChangeShapeType="1"/>
              </p:cNvSpPr>
              <p:nvPr/>
            </p:nvSpPr>
            <p:spPr bwMode="auto">
              <a:xfrm>
                <a:off x="1148" y="1706"/>
                <a:ext cx="277"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76" name="Line 50"/>
              <p:cNvSpPr>
                <a:spLocks noChangeShapeType="1"/>
              </p:cNvSpPr>
              <p:nvPr/>
            </p:nvSpPr>
            <p:spPr bwMode="auto">
              <a:xfrm>
                <a:off x="1148" y="1706"/>
                <a:ext cx="0" cy="3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77" name="Line 51"/>
              <p:cNvSpPr>
                <a:spLocks noChangeShapeType="1"/>
              </p:cNvSpPr>
              <p:nvPr/>
            </p:nvSpPr>
            <p:spPr bwMode="auto">
              <a:xfrm flipH="1">
                <a:off x="840" y="1706"/>
                <a:ext cx="308"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34" name="Group 52"/>
            <p:cNvGrpSpPr>
              <a:grpSpLocks/>
            </p:cNvGrpSpPr>
            <p:nvPr/>
          </p:nvGrpSpPr>
          <p:grpSpPr bwMode="auto">
            <a:xfrm>
              <a:off x="796" y="1828"/>
              <a:ext cx="751" cy="198"/>
              <a:chOff x="674" y="1706"/>
              <a:chExt cx="1074" cy="392"/>
            </a:xfrm>
          </p:grpSpPr>
          <p:sp>
            <p:nvSpPr>
              <p:cNvPr id="17462" name="Line 53"/>
              <p:cNvSpPr>
                <a:spLocks noChangeShapeType="1"/>
              </p:cNvSpPr>
              <p:nvPr/>
            </p:nvSpPr>
            <p:spPr bwMode="auto">
              <a:xfrm flipH="1">
                <a:off x="674" y="1706"/>
                <a:ext cx="47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63" name="Line 54"/>
              <p:cNvSpPr>
                <a:spLocks noChangeShapeType="1"/>
              </p:cNvSpPr>
              <p:nvPr/>
            </p:nvSpPr>
            <p:spPr bwMode="auto">
              <a:xfrm flipH="1">
                <a:off x="1024" y="1706"/>
                <a:ext cx="12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64" name="Line 55"/>
              <p:cNvSpPr>
                <a:spLocks noChangeShapeType="1"/>
              </p:cNvSpPr>
              <p:nvPr/>
            </p:nvSpPr>
            <p:spPr bwMode="auto">
              <a:xfrm>
                <a:off x="1148" y="1706"/>
                <a:ext cx="14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65" name="Line 56"/>
              <p:cNvSpPr>
                <a:spLocks noChangeShapeType="1"/>
              </p:cNvSpPr>
              <p:nvPr/>
            </p:nvSpPr>
            <p:spPr bwMode="auto">
              <a:xfrm>
                <a:off x="1148" y="1706"/>
                <a:ext cx="39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66" name="Line 57"/>
              <p:cNvSpPr>
                <a:spLocks noChangeShapeType="1"/>
              </p:cNvSpPr>
              <p:nvPr/>
            </p:nvSpPr>
            <p:spPr bwMode="auto">
              <a:xfrm>
                <a:off x="1148" y="1706"/>
                <a:ext cx="600" cy="3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67" name="Line 58"/>
              <p:cNvSpPr>
                <a:spLocks noChangeShapeType="1"/>
              </p:cNvSpPr>
              <p:nvPr/>
            </p:nvSpPr>
            <p:spPr bwMode="auto">
              <a:xfrm>
                <a:off x="1148" y="1706"/>
                <a:ext cx="277"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68" name="Line 59"/>
              <p:cNvSpPr>
                <a:spLocks noChangeShapeType="1"/>
              </p:cNvSpPr>
              <p:nvPr/>
            </p:nvSpPr>
            <p:spPr bwMode="auto">
              <a:xfrm>
                <a:off x="1148" y="1706"/>
                <a:ext cx="0" cy="3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69" name="Line 60"/>
              <p:cNvSpPr>
                <a:spLocks noChangeShapeType="1"/>
              </p:cNvSpPr>
              <p:nvPr/>
            </p:nvSpPr>
            <p:spPr bwMode="auto">
              <a:xfrm flipH="1">
                <a:off x="840" y="1706"/>
                <a:ext cx="308"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35" name="Group 61"/>
            <p:cNvGrpSpPr>
              <a:grpSpLocks/>
            </p:cNvGrpSpPr>
            <p:nvPr/>
          </p:nvGrpSpPr>
          <p:grpSpPr bwMode="auto">
            <a:xfrm rot="10800000">
              <a:off x="795" y="2026"/>
              <a:ext cx="751" cy="198"/>
              <a:chOff x="674" y="1706"/>
              <a:chExt cx="1074" cy="392"/>
            </a:xfrm>
          </p:grpSpPr>
          <p:sp>
            <p:nvSpPr>
              <p:cNvPr id="17454" name="Line 62"/>
              <p:cNvSpPr>
                <a:spLocks noChangeShapeType="1"/>
              </p:cNvSpPr>
              <p:nvPr/>
            </p:nvSpPr>
            <p:spPr bwMode="auto">
              <a:xfrm flipH="1">
                <a:off x="674" y="1706"/>
                <a:ext cx="47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55" name="Line 63"/>
              <p:cNvSpPr>
                <a:spLocks noChangeShapeType="1"/>
              </p:cNvSpPr>
              <p:nvPr/>
            </p:nvSpPr>
            <p:spPr bwMode="auto">
              <a:xfrm flipH="1">
                <a:off x="1024" y="1706"/>
                <a:ext cx="12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56" name="Line 64"/>
              <p:cNvSpPr>
                <a:spLocks noChangeShapeType="1"/>
              </p:cNvSpPr>
              <p:nvPr/>
            </p:nvSpPr>
            <p:spPr bwMode="auto">
              <a:xfrm>
                <a:off x="1148" y="1706"/>
                <a:ext cx="14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57" name="Line 65"/>
              <p:cNvSpPr>
                <a:spLocks noChangeShapeType="1"/>
              </p:cNvSpPr>
              <p:nvPr/>
            </p:nvSpPr>
            <p:spPr bwMode="auto">
              <a:xfrm>
                <a:off x="1148" y="1706"/>
                <a:ext cx="39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58" name="Line 66"/>
              <p:cNvSpPr>
                <a:spLocks noChangeShapeType="1"/>
              </p:cNvSpPr>
              <p:nvPr/>
            </p:nvSpPr>
            <p:spPr bwMode="auto">
              <a:xfrm>
                <a:off x="1148" y="1706"/>
                <a:ext cx="600" cy="3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59" name="Line 67"/>
              <p:cNvSpPr>
                <a:spLocks noChangeShapeType="1"/>
              </p:cNvSpPr>
              <p:nvPr/>
            </p:nvSpPr>
            <p:spPr bwMode="auto">
              <a:xfrm>
                <a:off x="1148" y="1706"/>
                <a:ext cx="277"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60" name="Line 68"/>
              <p:cNvSpPr>
                <a:spLocks noChangeShapeType="1"/>
              </p:cNvSpPr>
              <p:nvPr/>
            </p:nvSpPr>
            <p:spPr bwMode="auto">
              <a:xfrm>
                <a:off x="1148" y="1706"/>
                <a:ext cx="0" cy="3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61" name="Line 69"/>
              <p:cNvSpPr>
                <a:spLocks noChangeShapeType="1"/>
              </p:cNvSpPr>
              <p:nvPr/>
            </p:nvSpPr>
            <p:spPr bwMode="auto">
              <a:xfrm flipH="1">
                <a:off x="840" y="1706"/>
                <a:ext cx="308"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36" name="Group 70"/>
            <p:cNvGrpSpPr>
              <a:grpSpLocks/>
            </p:cNvGrpSpPr>
            <p:nvPr/>
          </p:nvGrpSpPr>
          <p:grpSpPr bwMode="auto">
            <a:xfrm>
              <a:off x="809" y="2224"/>
              <a:ext cx="751" cy="198"/>
              <a:chOff x="674" y="1706"/>
              <a:chExt cx="1074" cy="392"/>
            </a:xfrm>
          </p:grpSpPr>
          <p:sp>
            <p:nvSpPr>
              <p:cNvPr id="17446" name="Line 71"/>
              <p:cNvSpPr>
                <a:spLocks noChangeShapeType="1"/>
              </p:cNvSpPr>
              <p:nvPr/>
            </p:nvSpPr>
            <p:spPr bwMode="auto">
              <a:xfrm flipH="1">
                <a:off x="674" y="1706"/>
                <a:ext cx="47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47" name="Line 72"/>
              <p:cNvSpPr>
                <a:spLocks noChangeShapeType="1"/>
              </p:cNvSpPr>
              <p:nvPr/>
            </p:nvSpPr>
            <p:spPr bwMode="auto">
              <a:xfrm flipH="1">
                <a:off x="1024" y="1706"/>
                <a:ext cx="12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48" name="Line 73"/>
              <p:cNvSpPr>
                <a:spLocks noChangeShapeType="1"/>
              </p:cNvSpPr>
              <p:nvPr/>
            </p:nvSpPr>
            <p:spPr bwMode="auto">
              <a:xfrm>
                <a:off x="1148" y="1706"/>
                <a:ext cx="14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49" name="Line 74"/>
              <p:cNvSpPr>
                <a:spLocks noChangeShapeType="1"/>
              </p:cNvSpPr>
              <p:nvPr/>
            </p:nvSpPr>
            <p:spPr bwMode="auto">
              <a:xfrm>
                <a:off x="1148" y="1706"/>
                <a:ext cx="39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50" name="Line 75"/>
              <p:cNvSpPr>
                <a:spLocks noChangeShapeType="1"/>
              </p:cNvSpPr>
              <p:nvPr/>
            </p:nvSpPr>
            <p:spPr bwMode="auto">
              <a:xfrm>
                <a:off x="1148" y="1706"/>
                <a:ext cx="600" cy="3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51" name="Line 76"/>
              <p:cNvSpPr>
                <a:spLocks noChangeShapeType="1"/>
              </p:cNvSpPr>
              <p:nvPr/>
            </p:nvSpPr>
            <p:spPr bwMode="auto">
              <a:xfrm>
                <a:off x="1148" y="1706"/>
                <a:ext cx="277"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52" name="Line 77"/>
              <p:cNvSpPr>
                <a:spLocks noChangeShapeType="1"/>
              </p:cNvSpPr>
              <p:nvPr/>
            </p:nvSpPr>
            <p:spPr bwMode="auto">
              <a:xfrm>
                <a:off x="1148" y="1706"/>
                <a:ext cx="0" cy="3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53" name="Line 78"/>
              <p:cNvSpPr>
                <a:spLocks noChangeShapeType="1"/>
              </p:cNvSpPr>
              <p:nvPr/>
            </p:nvSpPr>
            <p:spPr bwMode="auto">
              <a:xfrm flipH="1">
                <a:off x="840" y="1706"/>
                <a:ext cx="308"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37" name="Group 79"/>
            <p:cNvGrpSpPr>
              <a:grpSpLocks/>
            </p:cNvGrpSpPr>
            <p:nvPr/>
          </p:nvGrpSpPr>
          <p:grpSpPr bwMode="auto">
            <a:xfrm rot="10800000">
              <a:off x="808" y="2422"/>
              <a:ext cx="751" cy="198"/>
              <a:chOff x="674" y="1706"/>
              <a:chExt cx="1074" cy="392"/>
            </a:xfrm>
          </p:grpSpPr>
          <p:sp>
            <p:nvSpPr>
              <p:cNvPr id="17438" name="Line 80"/>
              <p:cNvSpPr>
                <a:spLocks noChangeShapeType="1"/>
              </p:cNvSpPr>
              <p:nvPr/>
            </p:nvSpPr>
            <p:spPr bwMode="auto">
              <a:xfrm flipH="1">
                <a:off x="674" y="1706"/>
                <a:ext cx="47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39" name="Line 81"/>
              <p:cNvSpPr>
                <a:spLocks noChangeShapeType="1"/>
              </p:cNvSpPr>
              <p:nvPr/>
            </p:nvSpPr>
            <p:spPr bwMode="auto">
              <a:xfrm flipH="1">
                <a:off x="1024" y="1706"/>
                <a:ext cx="12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40" name="Line 82"/>
              <p:cNvSpPr>
                <a:spLocks noChangeShapeType="1"/>
              </p:cNvSpPr>
              <p:nvPr/>
            </p:nvSpPr>
            <p:spPr bwMode="auto">
              <a:xfrm>
                <a:off x="1148" y="1706"/>
                <a:ext cx="14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41" name="Line 83"/>
              <p:cNvSpPr>
                <a:spLocks noChangeShapeType="1"/>
              </p:cNvSpPr>
              <p:nvPr/>
            </p:nvSpPr>
            <p:spPr bwMode="auto">
              <a:xfrm>
                <a:off x="1148" y="1706"/>
                <a:ext cx="394"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42" name="Line 84"/>
              <p:cNvSpPr>
                <a:spLocks noChangeShapeType="1"/>
              </p:cNvSpPr>
              <p:nvPr/>
            </p:nvSpPr>
            <p:spPr bwMode="auto">
              <a:xfrm>
                <a:off x="1148" y="1706"/>
                <a:ext cx="600" cy="3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43" name="Line 85"/>
              <p:cNvSpPr>
                <a:spLocks noChangeShapeType="1"/>
              </p:cNvSpPr>
              <p:nvPr/>
            </p:nvSpPr>
            <p:spPr bwMode="auto">
              <a:xfrm>
                <a:off x="1148" y="1706"/>
                <a:ext cx="277"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44" name="Line 86"/>
              <p:cNvSpPr>
                <a:spLocks noChangeShapeType="1"/>
              </p:cNvSpPr>
              <p:nvPr/>
            </p:nvSpPr>
            <p:spPr bwMode="auto">
              <a:xfrm>
                <a:off x="1148" y="1706"/>
                <a:ext cx="0" cy="3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45" name="Line 87"/>
              <p:cNvSpPr>
                <a:spLocks noChangeShapeType="1"/>
              </p:cNvSpPr>
              <p:nvPr/>
            </p:nvSpPr>
            <p:spPr bwMode="auto">
              <a:xfrm flipH="1">
                <a:off x="840" y="1706"/>
                <a:ext cx="308" cy="3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7415" name="Text Box 88"/>
          <p:cNvSpPr txBox="1">
            <a:spLocks noChangeArrowheads="1"/>
          </p:cNvSpPr>
          <p:nvPr/>
        </p:nvSpPr>
        <p:spPr bwMode="auto">
          <a:xfrm>
            <a:off x="585788" y="3168650"/>
            <a:ext cx="3105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b="1">
                <a:solidFill>
                  <a:srgbClr val="339933"/>
                </a:solidFill>
                <a:cs typeface="Arial" charset="0"/>
              </a:rPr>
              <a:t>data parallel</a:t>
            </a:r>
          </a:p>
          <a:p>
            <a:pPr algn="ctr" eaLnBrk="1" hangingPunct="1"/>
            <a:r>
              <a:rPr lang="en-US" sz="2000" b="1">
                <a:solidFill>
                  <a:srgbClr val="339933"/>
                </a:solidFill>
                <a:cs typeface="Arial" charset="0"/>
              </a:rPr>
              <a:t>(singe thread of control)</a:t>
            </a:r>
          </a:p>
        </p:txBody>
      </p:sp>
      <p:sp>
        <p:nvSpPr>
          <p:cNvPr id="17416" name="Text Box 89"/>
          <p:cNvSpPr txBox="1">
            <a:spLocks noChangeArrowheads="1"/>
          </p:cNvSpPr>
          <p:nvPr/>
        </p:nvSpPr>
        <p:spPr bwMode="auto">
          <a:xfrm>
            <a:off x="3921125" y="3184525"/>
            <a:ext cx="12144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b="1">
                <a:solidFill>
                  <a:srgbClr val="339933"/>
                </a:solidFill>
                <a:cs typeface="Arial" charset="0"/>
              </a:rPr>
              <a:t>dynamic</a:t>
            </a:r>
          </a:p>
          <a:p>
            <a:pPr algn="ctr" eaLnBrk="1" hangingPunct="1"/>
            <a:r>
              <a:rPr lang="en-US" sz="2000" b="1">
                <a:solidFill>
                  <a:srgbClr val="339933"/>
                </a:solidFill>
                <a:cs typeface="Arial" charset="0"/>
              </a:rPr>
              <a:t>threads</a:t>
            </a:r>
          </a:p>
        </p:txBody>
      </p:sp>
      <p:sp>
        <p:nvSpPr>
          <p:cNvPr id="17417" name="Text Box 90"/>
          <p:cNvSpPr txBox="1">
            <a:spLocks noChangeArrowheads="1"/>
          </p:cNvSpPr>
          <p:nvPr/>
        </p:nvSpPr>
        <p:spPr bwMode="auto">
          <a:xfrm>
            <a:off x="5389563" y="3184525"/>
            <a:ext cx="2724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b="1">
                <a:solidFill>
                  <a:srgbClr val="339933"/>
                </a:solidFill>
                <a:cs typeface="Arial" charset="0"/>
              </a:rPr>
              <a:t>single program</a:t>
            </a:r>
          </a:p>
          <a:p>
            <a:pPr algn="ctr" eaLnBrk="1" hangingPunct="1"/>
            <a:r>
              <a:rPr lang="en-US" sz="2000" b="1">
                <a:solidFill>
                  <a:srgbClr val="339933"/>
                </a:solidFill>
                <a:cs typeface="Arial" charset="0"/>
              </a:rPr>
              <a:t>multiple data (SPMD)</a:t>
            </a:r>
          </a:p>
        </p:txBody>
      </p:sp>
      <p:sp>
        <p:nvSpPr>
          <p:cNvPr id="17418" name="Rectangle 91"/>
          <p:cNvSpPr>
            <a:spLocks noChangeArrowheads="1"/>
          </p:cNvSpPr>
          <p:nvPr/>
        </p:nvSpPr>
        <p:spPr bwMode="auto">
          <a:xfrm>
            <a:off x="2447925" y="4449763"/>
            <a:ext cx="1296988" cy="944562"/>
          </a:xfrm>
          <a:prstGeom prst="rect">
            <a:avLst/>
          </a:prstGeom>
          <a:solidFill>
            <a:srgbClr val="99CCFF"/>
          </a:solidFill>
          <a:ln w="9525">
            <a:solidFill>
              <a:schemeClr val="tx1"/>
            </a:solidFill>
            <a:miter lim="800000"/>
            <a:headEnd/>
            <a:tailEnd/>
          </a:ln>
        </p:spPr>
        <p:txBody>
          <a:bodyPr wrap="none" anchor="ctr"/>
          <a:lstStyle/>
          <a:p>
            <a:endParaRPr lang="en-US"/>
          </a:p>
        </p:txBody>
      </p:sp>
      <p:sp>
        <p:nvSpPr>
          <p:cNvPr id="17419" name="Text Box 92"/>
          <p:cNvSpPr txBox="1">
            <a:spLocks noChangeArrowheads="1"/>
          </p:cNvSpPr>
          <p:nvPr/>
        </p:nvSpPr>
        <p:spPr bwMode="auto">
          <a:xfrm>
            <a:off x="1970088" y="5522913"/>
            <a:ext cx="2076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b="1">
                <a:solidFill>
                  <a:srgbClr val="339933"/>
                </a:solidFill>
                <a:cs typeface="Arial" charset="0"/>
              </a:rPr>
              <a:t>shared memory</a:t>
            </a:r>
          </a:p>
        </p:txBody>
      </p:sp>
      <p:sp>
        <p:nvSpPr>
          <p:cNvPr id="17420" name="Text Box 93"/>
          <p:cNvSpPr txBox="1">
            <a:spLocks noChangeArrowheads="1"/>
          </p:cNvSpPr>
          <p:nvPr/>
        </p:nvSpPr>
        <p:spPr bwMode="auto">
          <a:xfrm>
            <a:off x="1539875" y="5165725"/>
            <a:ext cx="70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atin typeface="Times New Roman" charset="0"/>
              </a:rPr>
              <a:t>load</a:t>
            </a:r>
          </a:p>
        </p:txBody>
      </p:sp>
      <p:sp>
        <p:nvSpPr>
          <p:cNvPr id="17421" name="Text Box 94"/>
          <p:cNvSpPr txBox="1">
            <a:spLocks noChangeArrowheads="1"/>
          </p:cNvSpPr>
          <p:nvPr/>
        </p:nvSpPr>
        <p:spPr bwMode="auto">
          <a:xfrm>
            <a:off x="1504950" y="4695825"/>
            <a:ext cx="776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atin typeface="Times New Roman" charset="0"/>
              </a:rPr>
              <a:t>store</a:t>
            </a:r>
          </a:p>
        </p:txBody>
      </p:sp>
      <p:sp>
        <p:nvSpPr>
          <p:cNvPr id="17422" name="Line 95"/>
          <p:cNvSpPr>
            <a:spLocks noChangeShapeType="1"/>
          </p:cNvSpPr>
          <p:nvPr/>
        </p:nvSpPr>
        <p:spPr bwMode="auto">
          <a:xfrm flipV="1">
            <a:off x="2247900" y="4930775"/>
            <a:ext cx="696913" cy="4635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23" name="Line 96"/>
          <p:cNvSpPr>
            <a:spLocks noChangeShapeType="1"/>
          </p:cNvSpPr>
          <p:nvPr/>
        </p:nvSpPr>
        <p:spPr bwMode="auto">
          <a:xfrm flipV="1">
            <a:off x="2247900" y="4695825"/>
            <a:ext cx="696913" cy="234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24" name="Rectangle 97"/>
          <p:cNvSpPr>
            <a:spLocks noChangeArrowheads="1"/>
          </p:cNvSpPr>
          <p:nvPr/>
        </p:nvSpPr>
        <p:spPr bwMode="auto">
          <a:xfrm>
            <a:off x="4573588" y="4459288"/>
            <a:ext cx="590550" cy="473075"/>
          </a:xfrm>
          <a:prstGeom prst="rect">
            <a:avLst/>
          </a:prstGeom>
          <a:solidFill>
            <a:srgbClr val="99CCFF"/>
          </a:solidFill>
          <a:ln w="9525">
            <a:solidFill>
              <a:schemeClr val="tx1"/>
            </a:solidFill>
            <a:miter lim="800000"/>
            <a:headEnd/>
            <a:tailEnd/>
          </a:ln>
        </p:spPr>
        <p:txBody>
          <a:bodyPr wrap="none" anchor="ctr"/>
          <a:lstStyle/>
          <a:p>
            <a:endParaRPr lang="en-US"/>
          </a:p>
        </p:txBody>
      </p:sp>
      <p:sp>
        <p:nvSpPr>
          <p:cNvPr id="17425" name="Rectangle 98"/>
          <p:cNvSpPr>
            <a:spLocks noChangeArrowheads="1"/>
          </p:cNvSpPr>
          <p:nvPr/>
        </p:nvSpPr>
        <p:spPr bwMode="auto">
          <a:xfrm>
            <a:off x="5541963" y="4459288"/>
            <a:ext cx="590550" cy="473075"/>
          </a:xfrm>
          <a:prstGeom prst="rect">
            <a:avLst/>
          </a:prstGeom>
          <a:solidFill>
            <a:srgbClr val="99CCFF"/>
          </a:solidFill>
          <a:ln w="9525">
            <a:solidFill>
              <a:schemeClr val="tx1"/>
            </a:solidFill>
            <a:miter lim="800000"/>
            <a:headEnd/>
            <a:tailEnd/>
          </a:ln>
        </p:spPr>
        <p:txBody>
          <a:bodyPr wrap="none" anchor="ctr"/>
          <a:lstStyle/>
          <a:p>
            <a:endParaRPr lang="en-US"/>
          </a:p>
        </p:txBody>
      </p:sp>
      <p:sp>
        <p:nvSpPr>
          <p:cNvPr id="17426" name="Rectangle 99"/>
          <p:cNvSpPr>
            <a:spLocks noChangeArrowheads="1"/>
          </p:cNvSpPr>
          <p:nvPr/>
        </p:nvSpPr>
        <p:spPr bwMode="auto">
          <a:xfrm>
            <a:off x="6437313" y="4459288"/>
            <a:ext cx="590550" cy="473075"/>
          </a:xfrm>
          <a:prstGeom prst="rect">
            <a:avLst/>
          </a:prstGeom>
          <a:solidFill>
            <a:srgbClr val="99CCFF"/>
          </a:solidFill>
          <a:ln w="9525">
            <a:solidFill>
              <a:schemeClr val="tx1"/>
            </a:solidFill>
            <a:miter lim="800000"/>
            <a:headEnd/>
            <a:tailEnd/>
          </a:ln>
        </p:spPr>
        <p:txBody>
          <a:bodyPr wrap="none" anchor="ctr"/>
          <a:lstStyle/>
          <a:p>
            <a:endParaRPr lang="en-US"/>
          </a:p>
        </p:txBody>
      </p:sp>
      <p:sp>
        <p:nvSpPr>
          <p:cNvPr id="17427" name="Freeform 100"/>
          <p:cNvSpPr>
            <a:spLocks/>
          </p:cNvSpPr>
          <p:nvPr/>
        </p:nvSpPr>
        <p:spPr bwMode="auto">
          <a:xfrm>
            <a:off x="4757738" y="4992688"/>
            <a:ext cx="992187" cy="138112"/>
          </a:xfrm>
          <a:custGeom>
            <a:avLst/>
            <a:gdLst>
              <a:gd name="T0" fmla="*/ 625 w 625"/>
              <a:gd name="T1" fmla="*/ 0 h 87"/>
              <a:gd name="T2" fmla="*/ 312 w 625"/>
              <a:gd name="T3" fmla="*/ 87 h 87"/>
              <a:gd name="T4" fmla="*/ 0 w 625"/>
              <a:gd name="T5" fmla="*/ 0 h 87"/>
              <a:gd name="T6" fmla="*/ 0 60000 65536"/>
              <a:gd name="T7" fmla="*/ 0 60000 65536"/>
              <a:gd name="T8" fmla="*/ 0 60000 65536"/>
              <a:gd name="T9" fmla="*/ 0 w 625"/>
              <a:gd name="T10" fmla="*/ 0 h 87"/>
              <a:gd name="T11" fmla="*/ 625 w 625"/>
              <a:gd name="T12" fmla="*/ 87 h 87"/>
            </a:gdLst>
            <a:ahLst/>
            <a:cxnLst>
              <a:cxn ang="T6">
                <a:pos x="T0" y="T1"/>
              </a:cxn>
              <a:cxn ang="T7">
                <a:pos x="T2" y="T3"/>
              </a:cxn>
              <a:cxn ang="T8">
                <a:pos x="T4" y="T5"/>
              </a:cxn>
            </a:cxnLst>
            <a:rect l="T9" t="T10" r="T11" b="T12"/>
            <a:pathLst>
              <a:path w="625" h="87">
                <a:moveTo>
                  <a:pt x="625" y="0"/>
                </a:moveTo>
                <a:cubicBezTo>
                  <a:pt x="520" y="43"/>
                  <a:pt x="416" y="87"/>
                  <a:pt x="312" y="87"/>
                </a:cubicBezTo>
                <a:cubicBezTo>
                  <a:pt x="208" y="87"/>
                  <a:pt x="104" y="43"/>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28" name="Text Box 101"/>
          <p:cNvSpPr txBox="1">
            <a:spLocks noChangeArrowheads="1"/>
          </p:cNvSpPr>
          <p:nvPr/>
        </p:nvSpPr>
        <p:spPr bwMode="auto">
          <a:xfrm>
            <a:off x="5084763" y="5054600"/>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atin typeface="Times New Roman" charset="0"/>
              </a:rPr>
              <a:t>send</a:t>
            </a:r>
          </a:p>
        </p:txBody>
      </p:sp>
      <p:sp>
        <p:nvSpPr>
          <p:cNvPr id="17429" name="Text Box 102"/>
          <p:cNvSpPr txBox="1">
            <a:spLocks noChangeArrowheads="1"/>
          </p:cNvSpPr>
          <p:nvPr/>
        </p:nvSpPr>
        <p:spPr bwMode="auto">
          <a:xfrm>
            <a:off x="4073525" y="4478338"/>
            <a:ext cx="1063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atin typeface="Times New Roman" charset="0"/>
              </a:rPr>
              <a:t>receive</a:t>
            </a:r>
          </a:p>
        </p:txBody>
      </p:sp>
      <p:sp>
        <p:nvSpPr>
          <p:cNvPr id="17430" name="Text Box 103"/>
          <p:cNvSpPr txBox="1">
            <a:spLocks noChangeArrowheads="1"/>
          </p:cNvSpPr>
          <p:nvPr/>
        </p:nvSpPr>
        <p:spPr bwMode="auto">
          <a:xfrm>
            <a:off x="4443413" y="5534025"/>
            <a:ext cx="2301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b="1">
                <a:solidFill>
                  <a:srgbClr val="339933"/>
                </a:solidFill>
                <a:cs typeface="Arial" charset="0"/>
              </a:rPr>
              <a:t>message passing</a:t>
            </a:r>
          </a:p>
        </p:txBody>
      </p:sp>
      <p:sp>
        <p:nvSpPr>
          <p:cNvPr id="3" name="TextBox 2"/>
          <p:cNvSpPr txBox="1"/>
          <p:nvPr/>
        </p:nvSpPr>
        <p:spPr>
          <a:xfrm>
            <a:off x="894973" y="4965591"/>
            <a:ext cx="7162801" cy="1200328"/>
          </a:xfrm>
          <a:prstGeom prst="rect">
            <a:avLst/>
          </a:prstGeom>
          <a:solidFill>
            <a:schemeClr val="accent3">
              <a:lumMod val="20000"/>
              <a:lumOff val="80000"/>
            </a:schemeClr>
          </a:solidFill>
        </p:spPr>
        <p:txBody>
          <a:bodyPr wrap="square" rtlCol="0">
            <a:spAutoFit/>
          </a:bodyPr>
          <a:lstStyle/>
          <a:p>
            <a:r>
              <a:rPr lang="en-US" sz="2400" dirty="0" smtClean="0">
                <a:solidFill>
                  <a:srgbClr val="800000"/>
                </a:solidFill>
              </a:rPr>
              <a:t>PGAS load/store with partitioning for locality, but need a “signaling store” for producer consumer parallelism</a:t>
            </a:r>
          </a:p>
        </p:txBody>
      </p:sp>
      <p:sp>
        <p:nvSpPr>
          <p:cNvPr id="106" name="TextBox 105"/>
          <p:cNvSpPr txBox="1"/>
          <p:nvPr/>
        </p:nvSpPr>
        <p:spPr>
          <a:xfrm>
            <a:off x="838200" y="1981200"/>
            <a:ext cx="7010400" cy="1200328"/>
          </a:xfrm>
          <a:prstGeom prst="rect">
            <a:avLst/>
          </a:prstGeom>
          <a:solidFill>
            <a:schemeClr val="accent3">
              <a:lumMod val="20000"/>
              <a:lumOff val="80000"/>
            </a:schemeClr>
          </a:solidFill>
        </p:spPr>
        <p:txBody>
          <a:bodyPr wrap="square" rtlCol="0">
            <a:spAutoFit/>
          </a:bodyPr>
          <a:lstStyle/>
          <a:p>
            <a:r>
              <a:rPr lang="en-US" sz="2400" dirty="0" smtClean="0">
                <a:solidFill>
                  <a:srgbClr val="800000"/>
                </a:solidFill>
              </a:rPr>
              <a:t>SPMD “default” plus data parallelism through collectives and dynamic tasking within nodes or between nodes through libraries</a:t>
            </a:r>
          </a:p>
        </p:txBody>
      </p:sp>
    </p:spTree>
    <p:extLst>
      <p:ext uri="{BB962C8B-B14F-4D97-AF65-F5344CB8AC3E}">
        <p14:creationId xmlns:p14="http://schemas.microsoft.com/office/powerpoint/2010/main" val="17283832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PyGAS</a:t>
            </a:r>
            <a:r>
              <a:rPr lang="en-US" dirty="0" smtClean="0"/>
              <a:t>: Combine two popular ideas</a:t>
            </a:r>
            <a:endParaRPr lang="en-US" dirty="0"/>
          </a:p>
        </p:txBody>
      </p:sp>
      <p:sp>
        <p:nvSpPr>
          <p:cNvPr id="5" name="Content Placeholder 4"/>
          <p:cNvSpPr>
            <a:spLocks noGrp="1"/>
          </p:cNvSpPr>
          <p:nvPr>
            <p:ph idx="1"/>
          </p:nvPr>
        </p:nvSpPr>
        <p:spPr>
          <a:xfrm>
            <a:off x="228600" y="914400"/>
            <a:ext cx="8610600" cy="5334000"/>
          </a:xfrm>
        </p:spPr>
        <p:txBody>
          <a:bodyPr>
            <a:normAutofit lnSpcReduction="10000"/>
          </a:bodyPr>
          <a:lstStyle/>
          <a:p>
            <a:r>
              <a:rPr lang="en-US" dirty="0" smtClean="0"/>
              <a:t>Python</a:t>
            </a:r>
          </a:p>
          <a:p>
            <a:pPr lvl="1"/>
            <a:r>
              <a:rPr lang="en-US" dirty="0" smtClean="0"/>
              <a:t>No. 6 Popular on </a:t>
            </a:r>
            <a:r>
              <a:rPr lang="en-US" dirty="0" smtClean="0">
                <a:hlinkClick r:id="rId3"/>
              </a:rPr>
              <a:t>http://langpop.com</a:t>
            </a:r>
            <a:r>
              <a:rPr lang="en-US" dirty="0"/>
              <a:t> </a:t>
            </a:r>
            <a:r>
              <a:rPr lang="en-US" dirty="0" smtClean="0"/>
              <a:t>and extensive libraries, e.g., </a:t>
            </a:r>
            <a:r>
              <a:rPr lang="en-US" dirty="0" err="1" smtClean="0"/>
              <a:t>Numpy</a:t>
            </a:r>
            <a:r>
              <a:rPr lang="en-US" dirty="0" smtClean="0"/>
              <a:t>, </a:t>
            </a:r>
            <a:r>
              <a:rPr lang="en-US" dirty="0" err="1" smtClean="0"/>
              <a:t>Scipy</a:t>
            </a:r>
            <a:r>
              <a:rPr lang="en-US" dirty="0" smtClean="0"/>
              <a:t>, </a:t>
            </a:r>
            <a:r>
              <a:rPr lang="en-US" dirty="0" err="1" smtClean="0"/>
              <a:t>Matplotlib</a:t>
            </a:r>
            <a:r>
              <a:rPr lang="en-US" dirty="0" smtClean="0"/>
              <a:t>, </a:t>
            </a:r>
            <a:r>
              <a:rPr lang="en-US" dirty="0" err="1" smtClean="0"/>
              <a:t>NetworkX</a:t>
            </a:r>
            <a:endParaRPr lang="en-US" dirty="0" smtClean="0"/>
          </a:p>
          <a:p>
            <a:pPr lvl="1"/>
            <a:r>
              <a:rPr lang="en-US" dirty="0" smtClean="0"/>
              <a:t>10% of NERSC projects use Python</a:t>
            </a:r>
          </a:p>
          <a:p>
            <a:r>
              <a:rPr lang="en-US" dirty="0" smtClean="0"/>
              <a:t>PGAS</a:t>
            </a:r>
          </a:p>
          <a:p>
            <a:pPr lvl="1"/>
            <a:r>
              <a:rPr lang="en-US" dirty="0" smtClean="0"/>
              <a:t>Convenient data and object sharing</a:t>
            </a:r>
          </a:p>
          <a:p>
            <a:r>
              <a:rPr lang="en-US" dirty="0" err="1" smtClean="0"/>
              <a:t>PyGAS</a:t>
            </a:r>
            <a:r>
              <a:rPr lang="en-US" dirty="0" smtClean="0"/>
              <a:t> : Objects </a:t>
            </a:r>
            <a:r>
              <a:rPr lang="en-US" dirty="0"/>
              <a:t>can be shared via </a:t>
            </a:r>
            <a:r>
              <a:rPr lang="en-US" i="1" dirty="0" smtClean="0"/>
              <a:t>Proxies</a:t>
            </a:r>
            <a:r>
              <a:rPr lang="en-US" dirty="0"/>
              <a:t> </a:t>
            </a:r>
            <a:r>
              <a:rPr lang="en-US" dirty="0" smtClean="0"/>
              <a:t>with operations intercepted </a:t>
            </a:r>
            <a:r>
              <a:rPr lang="en-US" dirty="0"/>
              <a:t>and dispatched over the network</a:t>
            </a:r>
            <a:r>
              <a:rPr lang="en-US" dirty="0" smtClean="0"/>
              <a:t>:</a:t>
            </a:r>
          </a:p>
          <a:p>
            <a:endParaRPr lang="en-US" dirty="0"/>
          </a:p>
          <a:p>
            <a:endParaRPr lang="en-US" dirty="0"/>
          </a:p>
          <a:p>
            <a:r>
              <a:rPr lang="en-US" dirty="0" smtClean="0"/>
              <a:t>Leveraging </a:t>
            </a:r>
            <a:r>
              <a:rPr lang="en-US" dirty="0"/>
              <a:t>duck typing:</a:t>
            </a:r>
          </a:p>
          <a:p>
            <a:pPr marL="857250" lvl="1" indent="-457200">
              <a:buFont typeface="Arial"/>
              <a:buChar char="•"/>
            </a:pPr>
            <a:r>
              <a:rPr lang="en-US" i="1" dirty="0"/>
              <a:t>Proxies</a:t>
            </a:r>
            <a:r>
              <a:rPr lang="en-US" dirty="0"/>
              <a:t> behave like original objects.</a:t>
            </a:r>
          </a:p>
          <a:p>
            <a:pPr marL="857250" lvl="1" indent="-457200">
              <a:buFont typeface="Arial"/>
              <a:buChar char="•"/>
            </a:pPr>
            <a:r>
              <a:rPr lang="en-US" dirty="0"/>
              <a:t>Many libraries will automatically work.</a:t>
            </a:r>
          </a:p>
          <a:p>
            <a:endParaRPr lang="en-US" dirty="0"/>
          </a:p>
          <a:p>
            <a:pPr lvl="1"/>
            <a:endParaRPr lang="en-US" dirty="0" smtClean="0"/>
          </a:p>
          <a:p>
            <a:pPr lvl="2"/>
            <a:endParaRPr lang="en-US" dirty="0"/>
          </a:p>
        </p:txBody>
      </p:sp>
      <p:sp>
        <p:nvSpPr>
          <p:cNvPr id="27" name="TextBox 26"/>
          <p:cNvSpPr txBox="1"/>
          <p:nvPr/>
        </p:nvSpPr>
        <p:spPr>
          <a:xfrm>
            <a:off x="609600" y="3953470"/>
            <a:ext cx="3649639" cy="646331"/>
          </a:xfrm>
          <a:prstGeom prst="rect">
            <a:avLst/>
          </a:prstGeom>
          <a:solidFill>
            <a:srgbClr val="0000FF">
              <a:alpha val="8000"/>
            </a:srgbClr>
          </a:solidFill>
        </p:spPr>
        <p:txBody>
          <a:bodyPr wrap="square" rtlCol="0">
            <a:spAutoFit/>
          </a:bodyPr>
          <a:lstStyle/>
          <a:p>
            <a:r>
              <a:rPr lang="en-US" sz="1800" b="1" i="1" dirty="0" err="1" smtClean="0">
                <a:solidFill>
                  <a:schemeClr val="tx1"/>
                </a:solidFill>
                <a:latin typeface="Courier New"/>
                <a:cs typeface="Courier New"/>
              </a:rPr>
              <a:t>num</a:t>
            </a:r>
            <a:r>
              <a:rPr lang="en-US" sz="1800" b="1" i="1" dirty="0" smtClean="0">
                <a:solidFill>
                  <a:schemeClr val="tx1"/>
                </a:solidFill>
                <a:latin typeface="Courier New"/>
                <a:cs typeface="Courier New"/>
              </a:rPr>
              <a:t> = 1+2*j</a:t>
            </a:r>
          </a:p>
          <a:p>
            <a:r>
              <a:rPr lang="en-US" sz="1800" b="1" i="1" dirty="0">
                <a:solidFill>
                  <a:schemeClr val="tx1"/>
                </a:solidFill>
                <a:latin typeface="Courier New"/>
                <a:cs typeface="Courier New"/>
              </a:rPr>
              <a:t> </a:t>
            </a:r>
            <a:r>
              <a:rPr lang="en-US" sz="1800" b="1" i="1" dirty="0" smtClean="0">
                <a:solidFill>
                  <a:schemeClr val="tx1"/>
                </a:solidFill>
                <a:latin typeface="Courier New"/>
                <a:cs typeface="Courier New"/>
              </a:rPr>
              <a:t>   = share(</a:t>
            </a:r>
            <a:r>
              <a:rPr lang="en-US" sz="1800" b="1" i="1" dirty="0" err="1" smtClean="0">
                <a:solidFill>
                  <a:schemeClr val="tx1"/>
                </a:solidFill>
                <a:latin typeface="Courier New"/>
                <a:cs typeface="Courier New"/>
              </a:rPr>
              <a:t>num</a:t>
            </a:r>
            <a:r>
              <a:rPr lang="en-US" sz="1800" b="1" i="1" dirty="0" smtClean="0">
                <a:solidFill>
                  <a:schemeClr val="tx1"/>
                </a:solidFill>
                <a:latin typeface="Courier New"/>
                <a:cs typeface="Courier New"/>
              </a:rPr>
              <a:t>, from=0)</a:t>
            </a:r>
            <a:endParaRPr lang="en-US" sz="1800" dirty="0">
              <a:solidFill>
                <a:schemeClr val="tx1"/>
              </a:solidFill>
              <a:latin typeface="Courier New"/>
              <a:cs typeface="Courier New"/>
            </a:endParaRPr>
          </a:p>
        </p:txBody>
      </p:sp>
      <p:sp>
        <p:nvSpPr>
          <p:cNvPr id="28" name="TextBox 27"/>
          <p:cNvSpPr txBox="1"/>
          <p:nvPr/>
        </p:nvSpPr>
        <p:spPr>
          <a:xfrm>
            <a:off x="4343400" y="3953470"/>
            <a:ext cx="4351361" cy="923330"/>
          </a:xfrm>
          <a:prstGeom prst="rect">
            <a:avLst/>
          </a:prstGeom>
          <a:solidFill>
            <a:srgbClr val="0000FF">
              <a:alpha val="8000"/>
            </a:srgbClr>
          </a:solidFill>
        </p:spPr>
        <p:txBody>
          <a:bodyPr wrap="square" rtlCol="0">
            <a:spAutoFit/>
          </a:bodyPr>
          <a:lstStyle/>
          <a:p>
            <a:r>
              <a:rPr lang="en-US" sz="1800" b="1" i="1" dirty="0">
                <a:solidFill>
                  <a:schemeClr val="tx1"/>
                </a:solidFill>
                <a:latin typeface="Courier New"/>
                <a:cs typeface="Courier New"/>
              </a:rPr>
              <a:t>p</a:t>
            </a:r>
            <a:r>
              <a:rPr lang="en-US" sz="1800" b="1" i="1" dirty="0" smtClean="0">
                <a:solidFill>
                  <a:schemeClr val="tx1"/>
                </a:solidFill>
                <a:latin typeface="Courier New"/>
                <a:cs typeface="Courier New"/>
              </a:rPr>
              <a:t>rint </a:t>
            </a:r>
            <a:r>
              <a:rPr lang="en-US" sz="1800" b="1" i="1" dirty="0" err="1" smtClean="0">
                <a:solidFill>
                  <a:schemeClr val="tx1"/>
                </a:solidFill>
                <a:latin typeface="Courier New"/>
                <a:cs typeface="Courier New"/>
              </a:rPr>
              <a:t>pxy.real</a:t>
            </a:r>
            <a:r>
              <a:rPr lang="en-US" sz="1800" b="1" i="1" dirty="0" smtClean="0">
                <a:solidFill>
                  <a:schemeClr val="tx1"/>
                </a:solidFill>
                <a:latin typeface="Courier New"/>
                <a:cs typeface="Courier New"/>
              </a:rPr>
              <a:t> # shared read</a:t>
            </a:r>
          </a:p>
          <a:p>
            <a:r>
              <a:rPr lang="en-US" sz="1800" b="1" i="1" dirty="0" err="1" smtClean="0">
                <a:solidFill>
                  <a:schemeClr val="tx1"/>
                </a:solidFill>
                <a:latin typeface="Courier New"/>
                <a:cs typeface="Courier New"/>
              </a:rPr>
              <a:t>pxy.imag</a:t>
            </a:r>
            <a:r>
              <a:rPr lang="en-US" sz="1800" b="1" i="1" dirty="0" smtClean="0">
                <a:solidFill>
                  <a:schemeClr val="tx1"/>
                </a:solidFill>
                <a:latin typeface="Courier New"/>
                <a:cs typeface="Courier New"/>
              </a:rPr>
              <a:t> = 3   # shared write</a:t>
            </a:r>
          </a:p>
          <a:p>
            <a:r>
              <a:rPr lang="en-US" sz="1800" b="1" i="1" dirty="0" smtClean="0">
                <a:solidFill>
                  <a:schemeClr val="tx1"/>
                </a:solidFill>
                <a:latin typeface="Courier New"/>
                <a:cs typeface="Courier New"/>
              </a:rPr>
              <a:t>print </a:t>
            </a:r>
            <a:r>
              <a:rPr lang="en-US" sz="1800" b="1" i="1" dirty="0" err="1" smtClean="0">
                <a:solidFill>
                  <a:schemeClr val="tx1"/>
                </a:solidFill>
                <a:latin typeface="Courier New"/>
                <a:cs typeface="Courier New"/>
              </a:rPr>
              <a:t>pxy.conjugate</a:t>
            </a:r>
            <a:r>
              <a:rPr lang="en-US" sz="1800" b="1" i="1" dirty="0" smtClean="0">
                <a:solidFill>
                  <a:schemeClr val="tx1"/>
                </a:solidFill>
                <a:latin typeface="Courier New"/>
                <a:cs typeface="Courier New"/>
              </a:rPr>
              <a:t>() # invoke</a:t>
            </a:r>
            <a:endParaRPr lang="en-US" sz="1800" dirty="0">
              <a:solidFill>
                <a:schemeClr val="tx1"/>
              </a:solidFill>
              <a:latin typeface="Courier New"/>
              <a:cs typeface="Courier New"/>
            </a:endParaRPr>
          </a:p>
        </p:txBody>
      </p:sp>
    </p:spTree>
    <p:extLst>
      <p:ext uri="{BB962C8B-B14F-4D97-AF65-F5344CB8AC3E}">
        <p14:creationId xmlns:p14="http://schemas.microsoft.com/office/powerpoint/2010/main" val="2223383210"/>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noChangeArrowheads="1"/>
          </p:cNvSpPr>
          <p:nvPr>
            <p:ph type="title" idx="4294967295"/>
          </p:nvPr>
        </p:nvSpPr>
        <p:spPr>
          <a:xfrm>
            <a:off x="990600" y="122238"/>
            <a:ext cx="6951663" cy="501650"/>
          </a:xfrm>
        </p:spPr>
        <p:txBody>
          <a:bodyPr/>
          <a:lstStyle/>
          <a:p>
            <a:r>
              <a:rPr lang="en-US">
                <a:latin typeface="Arial" charset="0"/>
                <a:ea typeface="ＭＳ Ｐゴシック" charset="0"/>
                <a:cs typeface="ＭＳ Ｐゴシック" charset="0"/>
              </a:rPr>
              <a:t>Arrays in a Global Address Space</a:t>
            </a:r>
          </a:p>
        </p:txBody>
      </p:sp>
      <p:sp>
        <p:nvSpPr>
          <p:cNvPr id="141314" name="Rectangle 3"/>
          <p:cNvSpPr>
            <a:spLocks noGrp="1" noChangeArrowheads="1"/>
          </p:cNvSpPr>
          <p:nvPr>
            <p:ph type="body" idx="4294967295"/>
          </p:nvPr>
        </p:nvSpPr>
        <p:spPr>
          <a:xfrm>
            <a:off x="642938" y="1109663"/>
            <a:ext cx="7772400" cy="3197225"/>
          </a:xfrm>
        </p:spPr>
        <p:txBody>
          <a:bodyPr/>
          <a:lstStyle/>
          <a:p>
            <a:r>
              <a:rPr lang="en-US">
                <a:latin typeface="Arial" charset="0"/>
                <a:ea typeface="ＭＳ Ｐゴシック" charset="0"/>
                <a:cs typeface="ＭＳ Ｐゴシック" charset="0"/>
              </a:rPr>
              <a:t>Key features of Titanium arrays</a:t>
            </a:r>
          </a:p>
          <a:p>
            <a:pPr lvl="1"/>
            <a:r>
              <a:rPr lang="en-US">
                <a:latin typeface="Arial" charset="0"/>
                <a:ea typeface="ＭＳ Ｐゴシック" charset="0"/>
              </a:rPr>
              <a:t>Generality: indices may start/end and any point</a:t>
            </a:r>
          </a:p>
          <a:p>
            <a:pPr lvl="1"/>
            <a:r>
              <a:rPr lang="en-US">
                <a:latin typeface="Arial" charset="0"/>
                <a:ea typeface="ＭＳ Ｐゴシック" charset="0"/>
              </a:rPr>
              <a:t>Domain calculus allow for slicing, subarray, transpose and other operations without data copies</a:t>
            </a:r>
          </a:p>
          <a:p>
            <a:r>
              <a:rPr lang="en-US">
                <a:latin typeface="Arial" charset="0"/>
                <a:ea typeface="ＭＳ Ｐゴシック" charset="0"/>
                <a:cs typeface="ＭＳ Ｐゴシック" charset="0"/>
              </a:rPr>
              <a:t>Use domain calculus to identify ghosts and iterate:</a:t>
            </a:r>
          </a:p>
          <a:p>
            <a:pPr lvl="1">
              <a:buFont typeface="Marlett" charset="0"/>
              <a:buNone/>
            </a:pPr>
            <a:r>
              <a:rPr lang="en-US" sz="2000">
                <a:solidFill>
                  <a:srgbClr val="006600"/>
                </a:solidFill>
                <a:latin typeface="Courier New" charset="0"/>
                <a:ea typeface="ＭＳ Ｐゴシック" charset="0"/>
              </a:rPr>
              <a:t>   foreach (p in gridA.shrink(1).domain()) ...</a:t>
            </a:r>
          </a:p>
          <a:p>
            <a:r>
              <a:rPr lang="en-US">
                <a:latin typeface="Arial" charset="0"/>
                <a:ea typeface="ＭＳ Ｐゴシック" charset="0"/>
                <a:cs typeface="ＭＳ Ｐゴシック" charset="0"/>
              </a:rPr>
              <a:t>Array copies automatically work on intersection</a:t>
            </a:r>
          </a:p>
          <a:p>
            <a:pPr lvl="1">
              <a:buFont typeface="Marlett" charset="0"/>
              <a:buNone/>
            </a:pPr>
            <a:r>
              <a:rPr lang="en-US" sz="2000">
                <a:solidFill>
                  <a:srgbClr val="006600"/>
                </a:solidFill>
                <a:latin typeface="Courier New" charset="0"/>
                <a:ea typeface="ＭＳ Ｐゴシック" charset="0"/>
              </a:rPr>
              <a:t>   gridB.copy(gridA.shrink(1));</a:t>
            </a:r>
            <a:endParaRPr lang="en-US" sz="2000">
              <a:latin typeface="Courier New" charset="0"/>
              <a:ea typeface="ＭＳ Ｐゴシック" charset="0"/>
            </a:endParaRPr>
          </a:p>
        </p:txBody>
      </p:sp>
      <p:sp>
        <p:nvSpPr>
          <p:cNvPr id="115716" name="Rectangle 4"/>
          <p:cNvSpPr>
            <a:spLocks noChangeArrowheads="1"/>
          </p:cNvSpPr>
          <p:nvPr/>
        </p:nvSpPr>
        <p:spPr bwMode="auto">
          <a:xfrm>
            <a:off x="3536950" y="4616450"/>
            <a:ext cx="1219200" cy="1219200"/>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15717" name="Rectangle 5"/>
          <p:cNvSpPr>
            <a:spLocks noChangeArrowheads="1"/>
          </p:cNvSpPr>
          <p:nvPr/>
        </p:nvSpPr>
        <p:spPr bwMode="auto">
          <a:xfrm>
            <a:off x="4451350" y="4267200"/>
            <a:ext cx="1219200" cy="1219200"/>
          </a:xfrm>
          <a:prstGeom prst="rect">
            <a:avLst/>
          </a:prstGeom>
          <a:solidFill>
            <a:srgbClr val="FF99FF"/>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schemeClr val="hlink"/>
              </a:solidFill>
              <a:latin typeface="Tahoma" charset="0"/>
            </a:endParaRPr>
          </a:p>
        </p:txBody>
      </p:sp>
      <p:sp>
        <p:nvSpPr>
          <p:cNvPr id="115718" name="Rectangle 6"/>
          <p:cNvSpPr>
            <a:spLocks noChangeArrowheads="1"/>
          </p:cNvSpPr>
          <p:nvPr/>
        </p:nvSpPr>
        <p:spPr bwMode="auto">
          <a:xfrm>
            <a:off x="3689350" y="4768850"/>
            <a:ext cx="914400" cy="914400"/>
          </a:xfrm>
          <a:prstGeom prst="rect">
            <a:avLst/>
          </a:prstGeom>
          <a:solidFill>
            <a:srgbClr val="CCECFF"/>
          </a:solidFill>
          <a:ln w="9525">
            <a:solidFill>
              <a:schemeClr val="tx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schemeClr val="tx1"/>
              </a:solidFill>
              <a:latin typeface="Tahoma" charset="0"/>
            </a:endParaRPr>
          </a:p>
        </p:txBody>
      </p:sp>
      <p:sp>
        <p:nvSpPr>
          <p:cNvPr id="115719" name="Text Box 7"/>
          <p:cNvSpPr txBox="1">
            <a:spLocks noChangeArrowheads="1"/>
          </p:cNvSpPr>
          <p:nvPr/>
        </p:nvSpPr>
        <p:spPr bwMode="auto">
          <a:xfrm>
            <a:off x="3536950" y="5835650"/>
            <a:ext cx="1066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600">
                <a:solidFill>
                  <a:schemeClr val="tx1"/>
                </a:solidFill>
                <a:latin typeface="Courier New" charset="0"/>
              </a:rPr>
              <a:t>gridA</a:t>
            </a:r>
          </a:p>
        </p:txBody>
      </p:sp>
      <p:sp>
        <p:nvSpPr>
          <p:cNvPr id="115720" name="Text Box 8"/>
          <p:cNvSpPr txBox="1">
            <a:spLocks noChangeArrowheads="1"/>
          </p:cNvSpPr>
          <p:nvPr/>
        </p:nvSpPr>
        <p:spPr bwMode="auto">
          <a:xfrm>
            <a:off x="4527550" y="5835650"/>
            <a:ext cx="2286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600">
                <a:solidFill>
                  <a:schemeClr val="tx1"/>
                </a:solidFill>
                <a:latin typeface="Courier New" charset="0"/>
              </a:rPr>
              <a:t>gridB</a:t>
            </a:r>
          </a:p>
        </p:txBody>
      </p:sp>
      <p:sp>
        <p:nvSpPr>
          <p:cNvPr id="115721" name="Rectangle 9"/>
          <p:cNvSpPr>
            <a:spLocks noChangeArrowheads="1"/>
          </p:cNvSpPr>
          <p:nvPr/>
        </p:nvSpPr>
        <p:spPr bwMode="auto">
          <a:xfrm>
            <a:off x="4451350" y="4768850"/>
            <a:ext cx="152400" cy="717550"/>
          </a:xfrm>
          <a:prstGeom prst="rect">
            <a:avLst/>
          </a:prstGeom>
          <a:solidFill>
            <a:srgbClr val="66FF33"/>
          </a:solidFill>
          <a:ln w="9525">
            <a:solidFill>
              <a:schemeClr val="tx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schemeClr val="accent2"/>
              </a:solidFill>
              <a:latin typeface="Tahoma" charset="0"/>
            </a:endParaRPr>
          </a:p>
        </p:txBody>
      </p:sp>
      <p:sp>
        <p:nvSpPr>
          <p:cNvPr id="115722" name="Line 10"/>
          <p:cNvSpPr>
            <a:spLocks noChangeShapeType="1"/>
          </p:cNvSpPr>
          <p:nvPr/>
        </p:nvSpPr>
        <p:spPr bwMode="auto">
          <a:xfrm>
            <a:off x="4756150" y="4616450"/>
            <a:ext cx="0" cy="12192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p>
        </p:txBody>
      </p:sp>
      <p:sp>
        <p:nvSpPr>
          <p:cNvPr id="115723" name="Line 11"/>
          <p:cNvSpPr>
            <a:spLocks noChangeShapeType="1"/>
          </p:cNvSpPr>
          <p:nvPr/>
        </p:nvSpPr>
        <p:spPr bwMode="auto">
          <a:xfrm>
            <a:off x="4451350" y="4616450"/>
            <a:ext cx="0" cy="1219200"/>
          </a:xfrm>
          <a:prstGeom prst="line">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p>
        </p:txBody>
      </p:sp>
      <p:sp>
        <p:nvSpPr>
          <p:cNvPr id="115724" name="Text Box 12"/>
          <p:cNvSpPr txBox="1">
            <a:spLocks noChangeArrowheads="1"/>
          </p:cNvSpPr>
          <p:nvPr/>
        </p:nvSpPr>
        <p:spPr bwMode="auto">
          <a:xfrm>
            <a:off x="641350" y="4692650"/>
            <a:ext cx="2667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ja-JP" altLang="en-US" sz="1800">
                <a:solidFill>
                  <a:schemeClr val="tx1"/>
                </a:solidFill>
                <a:latin typeface="Arial"/>
              </a:rPr>
              <a:t>“</a:t>
            </a:r>
            <a:r>
              <a:rPr lang="en-US" sz="1800">
                <a:solidFill>
                  <a:schemeClr val="tx1"/>
                </a:solidFill>
                <a:latin typeface="Tahoma" charset="0"/>
              </a:rPr>
              <a:t>restricted</a:t>
            </a:r>
            <a:r>
              <a:rPr lang="ja-JP" altLang="en-US" sz="1800">
                <a:solidFill>
                  <a:schemeClr val="tx1"/>
                </a:solidFill>
                <a:latin typeface="Arial"/>
              </a:rPr>
              <a:t>”</a:t>
            </a:r>
            <a:r>
              <a:rPr lang="en-US" sz="1800">
                <a:solidFill>
                  <a:schemeClr val="tx1"/>
                </a:solidFill>
                <a:latin typeface="Tahoma" charset="0"/>
              </a:rPr>
              <a:t> (non-ghost) cells </a:t>
            </a:r>
          </a:p>
        </p:txBody>
      </p:sp>
      <p:sp>
        <p:nvSpPr>
          <p:cNvPr id="115725" name="Text Box 13"/>
          <p:cNvSpPr txBox="1">
            <a:spLocks noChangeArrowheads="1"/>
          </p:cNvSpPr>
          <p:nvPr/>
        </p:nvSpPr>
        <p:spPr bwMode="auto">
          <a:xfrm>
            <a:off x="1555750" y="5759450"/>
            <a:ext cx="1279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solidFill>
                  <a:schemeClr val="tx1"/>
                </a:solidFill>
                <a:latin typeface="Tahoma" charset="0"/>
              </a:rPr>
              <a:t>ghost cells </a:t>
            </a:r>
          </a:p>
        </p:txBody>
      </p:sp>
      <p:sp>
        <p:nvSpPr>
          <p:cNvPr id="115726" name="Line 14"/>
          <p:cNvSpPr>
            <a:spLocks noChangeShapeType="1"/>
          </p:cNvSpPr>
          <p:nvPr/>
        </p:nvSpPr>
        <p:spPr bwMode="auto">
          <a:xfrm flipV="1">
            <a:off x="2774950" y="5759450"/>
            <a:ext cx="914400" cy="228600"/>
          </a:xfrm>
          <a:prstGeom prst="line">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p>
        </p:txBody>
      </p:sp>
      <p:sp>
        <p:nvSpPr>
          <p:cNvPr id="115727" name="Line 15"/>
          <p:cNvSpPr>
            <a:spLocks noChangeShapeType="1"/>
          </p:cNvSpPr>
          <p:nvPr/>
        </p:nvSpPr>
        <p:spPr bwMode="auto">
          <a:xfrm>
            <a:off x="2546350" y="5073650"/>
            <a:ext cx="1447800" cy="152400"/>
          </a:xfrm>
          <a:prstGeom prst="line">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p>
        </p:txBody>
      </p:sp>
      <p:sp>
        <p:nvSpPr>
          <p:cNvPr id="115728" name="Line 16"/>
          <p:cNvSpPr>
            <a:spLocks noChangeShapeType="1"/>
          </p:cNvSpPr>
          <p:nvPr/>
        </p:nvSpPr>
        <p:spPr bwMode="auto">
          <a:xfrm flipH="1">
            <a:off x="4527550" y="4768850"/>
            <a:ext cx="1828800" cy="457200"/>
          </a:xfrm>
          <a:prstGeom prst="line">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p>
        </p:txBody>
      </p:sp>
      <p:sp>
        <p:nvSpPr>
          <p:cNvPr id="115729" name="Text Box 17"/>
          <p:cNvSpPr txBox="1">
            <a:spLocks noChangeArrowheads="1"/>
          </p:cNvSpPr>
          <p:nvPr/>
        </p:nvSpPr>
        <p:spPr bwMode="auto">
          <a:xfrm>
            <a:off x="5746750" y="4464050"/>
            <a:ext cx="3033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solidFill>
                  <a:schemeClr val="tx1"/>
                </a:solidFill>
                <a:latin typeface="Tahoma" charset="0"/>
              </a:rPr>
              <a:t>intersection (copied area)</a:t>
            </a:r>
          </a:p>
        </p:txBody>
      </p:sp>
      <p:sp>
        <p:nvSpPr>
          <p:cNvPr id="115730" name="Text Box 18"/>
          <p:cNvSpPr txBox="1">
            <a:spLocks noChangeArrowheads="1"/>
          </p:cNvSpPr>
          <p:nvPr/>
        </p:nvSpPr>
        <p:spPr bwMode="gray">
          <a:xfrm>
            <a:off x="2971800" y="6400800"/>
            <a:ext cx="426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anchor="b"/>
          <a:lstStyle/>
          <a:p>
            <a:pPr>
              <a:defRPr/>
            </a:pPr>
            <a:r>
              <a:rPr lang="en-US">
                <a:solidFill>
                  <a:schemeClr val="tx1"/>
                </a:solidFill>
                <a:latin typeface="Helvetica" charset="0"/>
              </a:rPr>
              <a:t>Joint work with Titanium group</a:t>
            </a:r>
          </a:p>
        </p:txBody>
      </p:sp>
      <p:sp>
        <p:nvSpPr>
          <p:cNvPr id="115731" name="Line 19"/>
          <p:cNvSpPr>
            <a:spLocks noChangeShapeType="1"/>
          </p:cNvSpPr>
          <p:nvPr/>
        </p:nvSpPr>
        <p:spPr bwMode="auto">
          <a:xfrm>
            <a:off x="4451350" y="4616450"/>
            <a:ext cx="304800"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a:defRPr/>
            </a:pPr>
            <a:endParaRPr lang="en-US"/>
          </a:p>
        </p:txBody>
      </p:sp>
      <p:sp>
        <p:nvSpPr>
          <p:cNvPr id="115732" name="Line 20"/>
          <p:cNvSpPr>
            <a:spLocks noChangeShapeType="1"/>
          </p:cNvSpPr>
          <p:nvPr/>
        </p:nvSpPr>
        <p:spPr bwMode="auto">
          <a:xfrm flipH="1">
            <a:off x="4451350" y="5486400"/>
            <a:ext cx="304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a:defRPr/>
            </a:pPr>
            <a:endParaRPr lang="en-US"/>
          </a:p>
        </p:txBody>
      </p:sp>
      <p:sp>
        <p:nvSpPr>
          <p:cNvPr id="115733" name="Text Box 21"/>
          <p:cNvSpPr txBox="1">
            <a:spLocks noChangeArrowheads="1"/>
          </p:cNvSpPr>
          <p:nvPr/>
        </p:nvSpPr>
        <p:spPr bwMode="auto">
          <a:xfrm>
            <a:off x="6723063" y="4994275"/>
            <a:ext cx="20574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spcBef>
                <a:spcPct val="20000"/>
              </a:spcBef>
              <a:buSzPct val="100000"/>
              <a:defRPr/>
            </a:pPr>
            <a:r>
              <a:rPr lang="en-US">
                <a:solidFill>
                  <a:srgbClr val="000066"/>
                </a:solidFill>
              </a:rPr>
              <a:t>Useful in grid computations including AMR</a:t>
            </a:r>
          </a:p>
        </p:txBody>
      </p:sp>
      <p:grpSp>
        <p:nvGrpSpPr>
          <p:cNvPr id="141333" name="Group 1"/>
          <p:cNvGrpSpPr>
            <a:grpSpLocks/>
          </p:cNvGrpSpPr>
          <p:nvPr/>
        </p:nvGrpSpPr>
        <p:grpSpPr bwMode="auto">
          <a:xfrm>
            <a:off x="5746750" y="139700"/>
            <a:ext cx="3282950" cy="1490663"/>
            <a:chOff x="914400" y="2362200"/>
            <a:chExt cx="7353300" cy="3086100"/>
          </a:xfrm>
        </p:grpSpPr>
        <p:pic>
          <p:nvPicPr>
            <p:cNvPr id="141336" name="Picture 2" descr="sc99all-m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4400" y="3657600"/>
              <a:ext cx="70104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37" name="Line 5"/>
            <p:cNvSpPr>
              <a:spLocks noChangeShapeType="1"/>
            </p:cNvSpPr>
            <p:nvPr/>
          </p:nvSpPr>
          <p:spPr bwMode="auto">
            <a:xfrm flipH="1">
              <a:off x="5562600" y="4038600"/>
              <a:ext cx="228600" cy="1371600"/>
            </a:xfrm>
            <a:prstGeom prst="line">
              <a:avLst/>
            </a:prstGeom>
            <a:noFill/>
            <a:ln w="9525" cap="sq">
              <a:solidFill>
                <a:srgbClr val="FF006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1338" name="Line 6"/>
            <p:cNvSpPr>
              <a:spLocks noChangeShapeType="1"/>
            </p:cNvSpPr>
            <p:nvPr/>
          </p:nvSpPr>
          <p:spPr bwMode="auto">
            <a:xfrm flipV="1">
              <a:off x="6934200" y="4191000"/>
              <a:ext cx="1295400" cy="1219200"/>
            </a:xfrm>
            <a:prstGeom prst="line">
              <a:avLst/>
            </a:prstGeom>
            <a:noFill/>
            <a:ln w="9525" cap="sq">
              <a:solidFill>
                <a:srgbClr val="FF006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1339" name="Line 7"/>
            <p:cNvSpPr>
              <a:spLocks noChangeShapeType="1"/>
            </p:cNvSpPr>
            <p:nvPr/>
          </p:nvSpPr>
          <p:spPr bwMode="auto">
            <a:xfrm flipH="1">
              <a:off x="5562600" y="2362200"/>
              <a:ext cx="228600" cy="2209800"/>
            </a:xfrm>
            <a:prstGeom prst="line">
              <a:avLst/>
            </a:prstGeom>
            <a:noFill/>
            <a:ln w="9525" cap="sq">
              <a:solidFill>
                <a:srgbClr val="FF006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1340" name="Rectangle 8"/>
            <p:cNvSpPr>
              <a:spLocks noChangeArrowheads="1"/>
            </p:cNvSpPr>
            <p:nvPr/>
          </p:nvSpPr>
          <p:spPr bwMode="auto">
            <a:xfrm>
              <a:off x="5562600" y="4572000"/>
              <a:ext cx="1371600" cy="838200"/>
            </a:xfrm>
            <a:prstGeom prst="rect">
              <a:avLst/>
            </a:prstGeom>
            <a:noFill/>
            <a:ln w="9525" cap="sq">
              <a:solidFill>
                <a:srgbClr val="FF00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341" name="Line 9"/>
            <p:cNvSpPr>
              <a:spLocks noChangeShapeType="1"/>
            </p:cNvSpPr>
            <p:nvPr/>
          </p:nvSpPr>
          <p:spPr bwMode="auto">
            <a:xfrm flipV="1">
              <a:off x="6934200" y="2362200"/>
              <a:ext cx="1295400" cy="2209800"/>
            </a:xfrm>
            <a:prstGeom prst="line">
              <a:avLst/>
            </a:prstGeom>
            <a:noFill/>
            <a:ln w="9525" cap="sq">
              <a:solidFill>
                <a:srgbClr val="FF006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1342" name="Line 10"/>
            <p:cNvSpPr>
              <a:spLocks noChangeShapeType="1"/>
            </p:cNvSpPr>
            <p:nvPr/>
          </p:nvSpPr>
          <p:spPr bwMode="auto">
            <a:xfrm>
              <a:off x="8229600" y="2362200"/>
              <a:ext cx="0" cy="1828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141343" name="Picture 11" descr="sc99zoom-mf"/>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91200" y="2362200"/>
              <a:ext cx="247650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1705723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ctrTitle"/>
          </p:nvPr>
        </p:nvSpPr>
        <p:spPr/>
        <p:txBody>
          <a:bodyPr/>
          <a:lstStyle/>
          <a:p>
            <a:r>
              <a:rPr lang="en-US">
                <a:latin typeface="Helvetica" charset="0"/>
                <a:ea typeface="ＭＳ Ｐゴシック" charset="0"/>
                <a:cs typeface="ＭＳ Ｐゴシック" charset="0"/>
              </a:rPr>
              <a:t>UPC Synchronization</a:t>
            </a:r>
          </a:p>
        </p:txBody>
      </p:sp>
    </p:spTree>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ChangeArrowheads="1"/>
          </p:cNvSpPr>
          <p:nvPr>
            <p:ph type="title" idx="4294967295"/>
          </p:nvPr>
        </p:nvSpPr>
        <p:spPr>
          <a:xfrm>
            <a:off x="990600" y="122238"/>
            <a:ext cx="6953250" cy="639762"/>
          </a:xfrm>
          <a:extLst>
            <a:ext uri="{91240B29-F687-4f45-9708-019B960494DF}">
              <a14:hiddenLine xmlns:a14="http://schemas.microsoft.com/office/drawing/2010/main" w="12700">
                <a:solidFill>
                  <a:srgbClr val="000000"/>
                </a:solidFill>
                <a:miter lim="800000"/>
                <a:headEnd/>
                <a:tailEnd/>
              </a14:hiddenLine>
            </a:ext>
          </a:extLst>
        </p:spPr>
        <p:txBody>
          <a:bodyPr lIns="90360" tIns="44280" rIns="90360" bIns="44280"/>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atin typeface="Arial" charset="0"/>
                <a:ea typeface="ＭＳ Ｐゴシック" charset="0"/>
                <a:cs typeface="ＭＳ Ｐゴシック" charset="0"/>
              </a:rPr>
              <a:t>Languages Support Helps Productivity</a:t>
            </a:r>
          </a:p>
        </p:txBody>
      </p:sp>
      <p:sp>
        <p:nvSpPr>
          <p:cNvPr id="143362" name="Rectangle 3"/>
          <p:cNvSpPr>
            <a:spLocks noGrp="1" noChangeArrowheads="1"/>
          </p:cNvSpPr>
          <p:nvPr>
            <p:ph type="body" idx="4294967295"/>
          </p:nvPr>
        </p:nvSpPr>
        <p:spPr>
          <a:xfrm>
            <a:off x="733425" y="901700"/>
            <a:ext cx="4127500" cy="1141413"/>
          </a:xfrm>
          <a:ln w="12700">
            <a:solidFill>
              <a:schemeClr val="tx1"/>
            </a:solidFill>
            <a:miter lim="800000"/>
            <a:headEnd/>
            <a:tailEnd/>
          </a:ln>
        </p:spPr>
        <p:txBody>
          <a:bodyPr lIns="90360" tIns="44280" rIns="90360" bIns="44280"/>
          <a:lstStyle/>
          <a:p>
            <a:pPr marL="174625" indent="-174625" algn="ctr" defTabSz="457200">
              <a:spcBef>
                <a:spcPct val="5000"/>
              </a:spcBef>
              <a:buFont typeface="Wingdings"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800" u="sng">
                <a:solidFill>
                  <a:srgbClr val="4B0096"/>
                </a:solidFill>
                <a:latin typeface="Arial" charset="0"/>
                <a:ea typeface="ＭＳ Ｐゴシック" charset="0"/>
                <a:cs typeface="ＭＳ Ｐゴシック" charset="0"/>
              </a:rPr>
              <a:t>C++/Fortran/MPI AMR</a:t>
            </a:r>
          </a:p>
          <a:p>
            <a:pPr marL="174625" indent="-174625" defTabSz="457200">
              <a:spcBef>
                <a:spcPct val="5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a:solidFill>
                  <a:srgbClr val="4B0096"/>
                </a:solidFill>
                <a:latin typeface="Arial" charset="0"/>
                <a:ea typeface="ＭＳ Ｐゴシック" charset="0"/>
                <a:cs typeface="ＭＳ Ｐゴシック" charset="0"/>
              </a:rPr>
              <a:t>Chombo package from LBNL</a:t>
            </a:r>
          </a:p>
          <a:p>
            <a:pPr marL="174625" indent="-174625" defTabSz="457200">
              <a:spcBef>
                <a:spcPct val="5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a:solidFill>
                  <a:srgbClr val="4B0096"/>
                </a:solidFill>
                <a:latin typeface="Arial" charset="0"/>
                <a:ea typeface="ＭＳ Ｐゴシック" charset="0"/>
                <a:cs typeface="ＭＳ Ｐゴシック" charset="0"/>
              </a:rPr>
              <a:t>Bulk-synchronous comm:</a:t>
            </a:r>
          </a:p>
          <a:p>
            <a:pPr marL="461963" lvl="1" indent="-173038" defTabSz="457200">
              <a:spcBef>
                <a:spcPct val="5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a:solidFill>
                  <a:srgbClr val="4B0096"/>
                </a:solidFill>
                <a:latin typeface="Arial" charset="0"/>
                <a:ea typeface="ＭＳ Ｐゴシック" charset="0"/>
              </a:rPr>
              <a:t>Pack boundary data between procs</a:t>
            </a:r>
          </a:p>
          <a:p>
            <a:pPr marL="461963" lvl="1" indent="-173038" defTabSz="457200">
              <a:spcBef>
                <a:spcPct val="5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a:solidFill>
                  <a:srgbClr val="4B0096"/>
                </a:solidFill>
                <a:latin typeface="Arial" charset="0"/>
                <a:ea typeface="ＭＳ Ｐゴシック" charset="0"/>
              </a:rPr>
              <a:t>All optimizations done by programmer</a:t>
            </a:r>
          </a:p>
        </p:txBody>
      </p:sp>
      <p:sp>
        <p:nvSpPr>
          <p:cNvPr id="143363" name="Rectangle 4"/>
          <p:cNvSpPr>
            <a:spLocks noGrp="1" noChangeArrowheads="1"/>
          </p:cNvSpPr>
          <p:nvPr>
            <p:ph type="body" idx="4294967295"/>
          </p:nvPr>
        </p:nvSpPr>
        <p:spPr>
          <a:xfrm>
            <a:off x="723900" y="2222500"/>
            <a:ext cx="4278313" cy="1570038"/>
          </a:xfrm>
          <a:ln w="12700">
            <a:solidFill>
              <a:schemeClr val="tx1"/>
            </a:solidFill>
            <a:miter lim="800000"/>
            <a:headEnd/>
            <a:tailEnd/>
          </a:ln>
        </p:spPr>
        <p:txBody>
          <a:bodyPr lIns="90360" tIns="44280" rIns="90360" bIns="44280"/>
          <a:lstStyle/>
          <a:p>
            <a:pPr marL="341313" indent="-341313" algn="ctr" defTabSz="457200">
              <a:lnSpc>
                <a:spcPct val="90000"/>
              </a:lnSpc>
              <a:spcBef>
                <a:spcPct val="5000"/>
              </a:spcBef>
              <a:buFont typeface="Wingdings"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800" u="sng">
                <a:solidFill>
                  <a:srgbClr val="006666"/>
                </a:solidFill>
                <a:latin typeface="Arial" charset="0"/>
                <a:ea typeface="ＭＳ Ｐゴシック" charset="0"/>
                <a:cs typeface="ＭＳ Ｐゴシック" charset="0"/>
              </a:rPr>
              <a:t>Titanium AMR</a:t>
            </a:r>
          </a:p>
          <a:p>
            <a:pPr marL="341313" indent="-341313" defTabSz="457200">
              <a:lnSpc>
                <a:spcPct val="90000"/>
              </a:lnSpc>
              <a:spcBef>
                <a:spcPct val="5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a:solidFill>
                  <a:srgbClr val="006666"/>
                </a:solidFill>
                <a:latin typeface="Arial" charset="0"/>
                <a:ea typeface="ＭＳ Ｐゴシック" charset="0"/>
                <a:cs typeface="ＭＳ Ｐゴシック" charset="0"/>
              </a:rPr>
              <a:t>Entirely in Titanium</a:t>
            </a:r>
          </a:p>
          <a:p>
            <a:pPr marL="341313" indent="-341313" defTabSz="457200">
              <a:lnSpc>
                <a:spcPct val="90000"/>
              </a:lnSpc>
              <a:spcBef>
                <a:spcPct val="5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a:solidFill>
                  <a:srgbClr val="006666"/>
                </a:solidFill>
                <a:latin typeface="Arial" charset="0"/>
                <a:ea typeface="ＭＳ Ｐゴシック" charset="0"/>
                <a:cs typeface="ＭＳ Ｐゴシック" charset="0"/>
              </a:rPr>
              <a:t>Finer-grained communication</a:t>
            </a:r>
          </a:p>
          <a:p>
            <a:pPr marL="741363" lvl="1" indent="-284163" defTabSz="457200">
              <a:lnSpc>
                <a:spcPct val="90000"/>
              </a:lnSpc>
              <a:spcBef>
                <a:spcPct val="5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a:solidFill>
                  <a:srgbClr val="006666"/>
                </a:solidFill>
                <a:latin typeface="Arial" charset="0"/>
                <a:ea typeface="ＭＳ Ｐゴシック" charset="0"/>
              </a:rPr>
              <a:t>No explicit pack/unpack code</a:t>
            </a:r>
          </a:p>
          <a:p>
            <a:pPr marL="741363" lvl="1" indent="-284163" defTabSz="457200">
              <a:lnSpc>
                <a:spcPct val="90000"/>
              </a:lnSpc>
              <a:spcBef>
                <a:spcPct val="5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a:solidFill>
                  <a:srgbClr val="006666"/>
                </a:solidFill>
                <a:latin typeface="Arial" charset="0"/>
                <a:ea typeface="ＭＳ Ｐゴシック" charset="0"/>
              </a:rPr>
              <a:t>Automated in runtime system</a:t>
            </a:r>
          </a:p>
          <a:p>
            <a:pPr marL="341313" indent="-341313" defTabSz="457200">
              <a:lnSpc>
                <a:spcPct val="90000"/>
              </a:lnSpc>
              <a:spcBef>
                <a:spcPct val="5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a:solidFill>
                  <a:srgbClr val="006666"/>
                </a:solidFill>
                <a:latin typeface="Arial" charset="0"/>
                <a:ea typeface="ＭＳ Ｐゴシック" charset="0"/>
                <a:cs typeface="ＭＳ Ｐゴシック" charset="0"/>
              </a:rPr>
              <a:t>General approach</a:t>
            </a:r>
          </a:p>
          <a:p>
            <a:pPr marL="741363" lvl="1" indent="-284163" defTabSz="457200">
              <a:lnSpc>
                <a:spcPct val="90000"/>
              </a:lnSpc>
              <a:spcBef>
                <a:spcPct val="5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a:solidFill>
                  <a:srgbClr val="006666"/>
                </a:solidFill>
                <a:latin typeface="Arial" charset="0"/>
                <a:ea typeface="ＭＳ Ｐゴシック" charset="0"/>
              </a:rPr>
              <a:t>Language allow programmer optimizations</a:t>
            </a:r>
          </a:p>
          <a:p>
            <a:pPr marL="741363" lvl="1" indent="-284163" defTabSz="457200">
              <a:lnSpc>
                <a:spcPct val="90000"/>
              </a:lnSpc>
              <a:spcBef>
                <a:spcPct val="5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a:solidFill>
                  <a:srgbClr val="006666"/>
                </a:solidFill>
                <a:latin typeface="Arial" charset="0"/>
                <a:ea typeface="ＭＳ Ｐゴシック" charset="0"/>
              </a:rPr>
              <a:t>Compiler/runtime does some automatically</a:t>
            </a:r>
          </a:p>
        </p:txBody>
      </p:sp>
      <p:sp>
        <p:nvSpPr>
          <p:cNvPr id="117765" name="Text Box 5"/>
          <p:cNvSpPr txBox="1">
            <a:spLocks noChangeArrowheads="1"/>
          </p:cNvSpPr>
          <p:nvPr/>
        </p:nvSpPr>
        <p:spPr bwMode="gray">
          <a:xfrm>
            <a:off x="1062038" y="6629400"/>
            <a:ext cx="6519862" cy="228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5720" anchor="b"/>
          <a:lstStyle/>
          <a:p>
            <a:pPr>
              <a:defRPr/>
            </a:pPr>
            <a:r>
              <a:rPr lang="en-US" dirty="0">
                <a:solidFill>
                  <a:schemeClr val="tx1"/>
                </a:solidFill>
                <a:latin typeface="Helvetica" charset="0"/>
              </a:rPr>
              <a:t>Work by Tong Wen and Philip </a:t>
            </a:r>
            <a:r>
              <a:rPr lang="en-US" dirty="0" err="1">
                <a:solidFill>
                  <a:schemeClr val="tx1"/>
                </a:solidFill>
                <a:latin typeface="Helvetica" charset="0"/>
              </a:rPr>
              <a:t>Colella</a:t>
            </a:r>
            <a:r>
              <a:rPr lang="en-US" dirty="0">
                <a:solidFill>
                  <a:schemeClr val="tx1"/>
                </a:solidFill>
                <a:latin typeface="Helvetica" charset="0"/>
              </a:rPr>
              <a:t>; Communication optimizations joint with Jimmy Su</a:t>
            </a:r>
          </a:p>
        </p:txBody>
      </p:sp>
      <p:graphicFrame>
        <p:nvGraphicFramePr>
          <p:cNvPr id="143365" name="Object 6"/>
          <p:cNvGraphicFramePr>
            <a:graphicFrameLocks noChangeAspect="1"/>
          </p:cNvGraphicFramePr>
          <p:nvPr/>
        </p:nvGraphicFramePr>
        <p:xfrm>
          <a:off x="5187950" y="1195388"/>
          <a:ext cx="3805238" cy="4857750"/>
        </p:xfrm>
        <a:graphic>
          <a:graphicData uri="http://schemas.openxmlformats.org/presentationml/2006/ole">
            <mc:AlternateContent xmlns:mc="http://schemas.openxmlformats.org/markup-compatibility/2006">
              <mc:Choice xmlns:v="urn:schemas-microsoft-com:vml" Requires="v">
                <p:oleObj spid="_x0000_s1518" name="Chart" r:id="rId4" imgW="4305300" imgH="5765800" progId="Excel.Chart.8">
                  <p:embed/>
                </p:oleObj>
              </mc:Choice>
              <mc:Fallback>
                <p:oleObj name="Chart" r:id="rId4" imgW="4305300" imgH="5765800"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7950" y="1195388"/>
                        <a:ext cx="3805238"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43366" name="Object 7"/>
          <p:cNvGraphicFramePr>
            <a:graphicFrameLocks noChangeAspect="1"/>
          </p:cNvGraphicFramePr>
          <p:nvPr/>
        </p:nvGraphicFramePr>
        <p:xfrm>
          <a:off x="584200" y="3843338"/>
          <a:ext cx="4551363" cy="2362200"/>
        </p:xfrm>
        <a:graphic>
          <a:graphicData uri="http://schemas.openxmlformats.org/presentationml/2006/ole">
            <mc:AlternateContent xmlns:mc="http://schemas.openxmlformats.org/markup-compatibility/2006">
              <mc:Choice xmlns:v="urn:schemas-microsoft-com:vml" Requires="v">
                <p:oleObj spid="_x0000_s1519" name="Chart" r:id="rId6" imgW="5537200" imgH="3670300" progId="Excel.Chart.8">
                  <p:embed/>
                </p:oleObj>
              </mc:Choice>
              <mc:Fallback>
                <p:oleObj name="Chart" r:id="rId6" imgW="5537200" imgH="3670300" progId="Excel.Char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200" y="3843338"/>
                        <a:ext cx="4551363"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9275842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409" name="Rectangle 2"/>
          <p:cNvSpPr>
            <a:spLocks noGrp="1" noChangeArrowheads="1"/>
          </p:cNvSpPr>
          <p:nvPr>
            <p:ph type="title"/>
          </p:nvPr>
        </p:nvSpPr>
        <p:spPr>
          <a:xfrm>
            <a:off x="152400" y="0"/>
            <a:ext cx="8991600" cy="779463"/>
          </a:xfrm>
        </p:spPr>
        <p:txBody>
          <a:bodyPr/>
          <a:lstStyle/>
          <a:p>
            <a:pPr eaLnBrk="1" hangingPunct="1"/>
            <a:r>
              <a:rPr lang="en-US">
                <a:latin typeface="Arial" charset="0"/>
                <a:ea typeface="ＭＳ Ｐゴシック" charset="0"/>
                <a:cs typeface="ＭＳ Ｐゴシック" charset="0"/>
              </a:rPr>
              <a:t>Particle/Mesh Method: Heart Simulation</a:t>
            </a:r>
          </a:p>
        </p:txBody>
      </p:sp>
      <p:sp>
        <p:nvSpPr>
          <p:cNvPr id="145410" name="Rectangle 3"/>
          <p:cNvSpPr>
            <a:spLocks noGrp="1" noChangeArrowheads="1"/>
          </p:cNvSpPr>
          <p:nvPr>
            <p:ph type="body" sz="half" idx="1"/>
          </p:nvPr>
        </p:nvSpPr>
        <p:spPr>
          <a:xfrm>
            <a:off x="152400" y="1295400"/>
            <a:ext cx="6229350" cy="2320925"/>
          </a:xfrm>
        </p:spPr>
        <p:txBody>
          <a:bodyPr/>
          <a:lstStyle/>
          <a:p>
            <a:pPr eaLnBrk="1" hangingPunct="1"/>
            <a:r>
              <a:rPr lang="en-US" sz="2000">
                <a:latin typeface="Arial" charset="0"/>
                <a:ea typeface="ＭＳ Ｐゴシック" charset="0"/>
                <a:cs typeface="ＭＳ Ｐゴシック" charset="0"/>
              </a:rPr>
              <a:t>Elastic structures in an incompressible fluid.</a:t>
            </a:r>
          </a:p>
          <a:p>
            <a:pPr lvl="1" eaLnBrk="1" hangingPunct="1"/>
            <a:r>
              <a:rPr lang="en-US" sz="1800">
                <a:latin typeface="Arial" charset="0"/>
                <a:ea typeface="ＭＳ Ｐゴシック" charset="0"/>
              </a:rPr>
              <a:t>Blood flow, clotting, inner ear, embryo growth, …</a:t>
            </a:r>
          </a:p>
          <a:p>
            <a:pPr eaLnBrk="1" hangingPunct="1"/>
            <a:r>
              <a:rPr lang="en-US" sz="2000">
                <a:latin typeface="Arial" charset="0"/>
                <a:ea typeface="ＭＳ Ｐゴシック" charset="0"/>
                <a:cs typeface="ＭＳ Ｐゴシック" charset="0"/>
              </a:rPr>
              <a:t>Complicated parallelization</a:t>
            </a:r>
          </a:p>
          <a:p>
            <a:pPr lvl="1" eaLnBrk="1" hangingPunct="1"/>
            <a:r>
              <a:rPr lang="en-US" sz="1800">
                <a:latin typeface="Arial" charset="0"/>
                <a:ea typeface="ＭＳ Ｐゴシック" charset="0"/>
              </a:rPr>
              <a:t>Particle/Mesh method, but  </a:t>
            </a:r>
            <a:r>
              <a:rPr lang="ja-JP" altLang="en-US" sz="1800">
                <a:latin typeface="Arial" charset="0"/>
                <a:ea typeface="ＭＳ Ｐゴシック" charset="0"/>
              </a:rPr>
              <a:t>“</a:t>
            </a:r>
            <a:r>
              <a:rPr lang="en-US" altLang="ja-JP" sz="1800">
                <a:latin typeface="Arial" charset="0"/>
                <a:ea typeface="ＭＳ Ｐゴシック" charset="0"/>
              </a:rPr>
              <a:t>Particles</a:t>
            </a:r>
            <a:r>
              <a:rPr lang="ja-JP" altLang="en-US" sz="1800">
                <a:latin typeface="Arial" charset="0"/>
                <a:ea typeface="ＭＳ Ｐゴシック" charset="0"/>
              </a:rPr>
              <a:t>”</a:t>
            </a:r>
            <a:r>
              <a:rPr lang="en-US" altLang="ja-JP" sz="1800">
                <a:latin typeface="Arial" charset="0"/>
                <a:ea typeface="ＭＳ Ｐゴシック" charset="0"/>
              </a:rPr>
              <a:t> connected into materials (1D or 2D structures)</a:t>
            </a:r>
          </a:p>
          <a:p>
            <a:pPr lvl="1" eaLnBrk="1" hangingPunct="1"/>
            <a:r>
              <a:rPr lang="en-US" sz="1800">
                <a:latin typeface="Arial" charset="0"/>
                <a:ea typeface="ＭＳ Ｐゴシック" charset="0"/>
              </a:rPr>
              <a:t>Communication patterns irregular between particles (structures) and mesh (fluid)</a:t>
            </a:r>
          </a:p>
        </p:txBody>
      </p:sp>
      <p:pic>
        <p:nvPicPr>
          <p:cNvPr id="145411" name="Picture 4" descr="aortic"/>
          <p:cNvPicPr>
            <a:picLocks noChangeAspect="1" noChangeArrowheads="1"/>
          </p:cNvPicPr>
          <p:nvPr/>
        </p:nvPicPr>
        <p:blipFill>
          <a:blip r:embed="rId3" cstate="print">
            <a:lum bright="18000" contrast="-6000"/>
            <a:extLst>
              <a:ext uri="{28A0092B-C50C-407E-A947-70E740481C1C}">
                <a14:useLocalDpi xmlns:a14="http://schemas.microsoft.com/office/drawing/2010/main"/>
              </a:ext>
            </a:extLst>
          </a:blip>
          <a:srcRect/>
          <a:stretch>
            <a:fillRect/>
          </a:stretch>
        </p:blipFill>
        <p:spPr bwMode="auto">
          <a:xfrm>
            <a:off x="1160463" y="3886200"/>
            <a:ext cx="3182937" cy="21637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5412" name="Text Box 5"/>
          <p:cNvSpPr txBox="1">
            <a:spLocks noChangeArrowheads="1"/>
          </p:cNvSpPr>
          <p:nvPr/>
        </p:nvSpPr>
        <p:spPr bwMode="gray">
          <a:xfrm>
            <a:off x="762000" y="6400800"/>
            <a:ext cx="6324600" cy="2286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45720" anchor="b"/>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200">
                <a:latin typeface="Helvetica" charset="0"/>
              </a:rPr>
              <a:t>Joint work with Ed Givelberg, Armando Solar-Lezama, Charlie Peskin, Dave McQueen</a:t>
            </a:r>
          </a:p>
        </p:txBody>
      </p:sp>
      <p:grpSp>
        <p:nvGrpSpPr>
          <p:cNvPr id="145413" name="Group 6"/>
          <p:cNvGrpSpPr>
            <a:grpSpLocks/>
          </p:cNvGrpSpPr>
          <p:nvPr/>
        </p:nvGrpSpPr>
        <p:grpSpPr bwMode="auto">
          <a:xfrm>
            <a:off x="6507163" y="2241550"/>
            <a:ext cx="1884362" cy="1384300"/>
            <a:chOff x="3700" y="1163"/>
            <a:chExt cx="1496" cy="1090"/>
          </a:xfrm>
        </p:grpSpPr>
        <p:grpSp>
          <p:nvGrpSpPr>
            <p:cNvPr id="145431" name="Group 7"/>
            <p:cNvGrpSpPr>
              <a:grpSpLocks/>
            </p:cNvGrpSpPr>
            <p:nvPr/>
          </p:nvGrpSpPr>
          <p:grpSpPr bwMode="auto">
            <a:xfrm>
              <a:off x="3700" y="1163"/>
              <a:ext cx="1397" cy="1090"/>
              <a:chOff x="3363" y="569"/>
              <a:chExt cx="2016" cy="1440"/>
            </a:xfrm>
          </p:grpSpPr>
          <p:sp>
            <p:nvSpPr>
              <p:cNvPr id="145502" name="Rectangle 8"/>
              <p:cNvSpPr>
                <a:spLocks noChangeArrowheads="1"/>
              </p:cNvSpPr>
              <p:nvPr/>
            </p:nvSpPr>
            <p:spPr bwMode="auto">
              <a:xfrm>
                <a:off x="5091" y="1433"/>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03" name="Rectangle 9"/>
              <p:cNvSpPr>
                <a:spLocks noChangeArrowheads="1"/>
              </p:cNvSpPr>
              <p:nvPr/>
            </p:nvSpPr>
            <p:spPr bwMode="auto">
              <a:xfrm>
                <a:off x="5091" y="1721"/>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04" name="Rectangle 10"/>
              <p:cNvSpPr>
                <a:spLocks noChangeArrowheads="1"/>
              </p:cNvSpPr>
              <p:nvPr/>
            </p:nvSpPr>
            <p:spPr bwMode="auto">
              <a:xfrm>
                <a:off x="3363" y="1145"/>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05" name="Rectangle 11"/>
              <p:cNvSpPr>
                <a:spLocks noChangeArrowheads="1"/>
              </p:cNvSpPr>
              <p:nvPr/>
            </p:nvSpPr>
            <p:spPr bwMode="auto">
              <a:xfrm>
                <a:off x="3363" y="857"/>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06" name="Rectangle 12"/>
              <p:cNvSpPr>
                <a:spLocks noChangeArrowheads="1"/>
              </p:cNvSpPr>
              <p:nvPr/>
            </p:nvSpPr>
            <p:spPr bwMode="auto">
              <a:xfrm>
                <a:off x="3363" y="1721"/>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07" name="Rectangle 13"/>
              <p:cNvSpPr>
                <a:spLocks noChangeArrowheads="1"/>
              </p:cNvSpPr>
              <p:nvPr/>
            </p:nvSpPr>
            <p:spPr bwMode="auto">
              <a:xfrm>
                <a:off x="3363" y="1433"/>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08" name="Rectangle 14"/>
              <p:cNvSpPr>
                <a:spLocks noChangeArrowheads="1"/>
              </p:cNvSpPr>
              <p:nvPr/>
            </p:nvSpPr>
            <p:spPr bwMode="auto">
              <a:xfrm>
                <a:off x="3651" y="1145"/>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09" name="Rectangle 15"/>
              <p:cNvSpPr>
                <a:spLocks noChangeArrowheads="1"/>
              </p:cNvSpPr>
              <p:nvPr/>
            </p:nvSpPr>
            <p:spPr bwMode="auto">
              <a:xfrm>
                <a:off x="3651" y="857"/>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10" name="Rectangle 16"/>
              <p:cNvSpPr>
                <a:spLocks noChangeArrowheads="1"/>
              </p:cNvSpPr>
              <p:nvPr/>
            </p:nvSpPr>
            <p:spPr bwMode="auto">
              <a:xfrm>
                <a:off x="3651" y="1721"/>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11" name="Rectangle 17"/>
              <p:cNvSpPr>
                <a:spLocks noChangeArrowheads="1"/>
              </p:cNvSpPr>
              <p:nvPr/>
            </p:nvSpPr>
            <p:spPr bwMode="auto">
              <a:xfrm>
                <a:off x="3651" y="1433"/>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12" name="Rectangle 18"/>
              <p:cNvSpPr>
                <a:spLocks noChangeArrowheads="1"/>
              </p:cNvSpPr>
              <p:nvPr/>
            </p:nvSpPr>
            <p:spPr bwMode="auto">
              <a:xfrm>
                <a:off x="3939" y="1145"/>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13" name="Rectangle 19"/>
              <p:cNvSpPr>
                <a:spLocks noChangeArrowheads="1"/>
              </p:cNvSpPr>
              <p:nvPr/>
            </p:nvSpPr>
            <p:spPr bwMode="auto">
              <a:xfrm>
                <a:off x="3939" y="857"/>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14" name="Rectangle 20"/>
              <p:cNvSpPr>
                <a:spLocks noChangeArrowheads="1"/>
              </p:cNvSpPr>
              <p:nvPr/>
            </p:nvSpPr>
            <p:spPr bwMode="auto">
              <a:xfrm>
                <a:off x="3939" y="1721"/>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15" name="Rectangle 21"/>
              <p:cNvSpPr>
                <a:spLocks noChangeArrowheads="1"/>
              </p:cNvSpPr>
              <p:nvPr/>
            </p:nvSpPr>
            <p:spPr bwMode="auto">
              <a:xfrm>
                <a:off x="3939" y="1433"/>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16" name="Rectangle 22"/>
              <p:cNvSpPr>
                <a:spLocks noChangeArrowheads="1"/>
              </p:cNvSpPr>
              <p:nvPr/>
            </p:nvSpPr>
            <p:spPr bwMode="auto">
              <a:xfrm>
                <a:off x="4227" y="1145"/>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17" name="Rectangle 23"/>
              <p:cNvSpPr>
                <a:spLocks noChangeArrowheads="1"/>
              </p:cNvSpPr>
              <p:nvPr/>
            </p:nvSpPr>
            <p:spPr bwMode="auto">
              <a:xfrm>
                <a:off x="4227" y="857"/>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18" name="Rectangle 24"/>
              <p:cNvSpPr>
                <a:spLocks noChangeArrowheads="1"/>
              </p:cNvSpPr>
              <p:nvPr/>
            </p:nvSpPr>
            <p:spPr bwMode="auto">
              <a:xfrm>
                <a:off x="4227" y="1721"/>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19" name="Rectangle 25"/>
              <p:cNvSpPr>
                <a:spLocks noChangeArrowheads="1"/>
              </p:cNvSpPr>
              <p:nvPr/>
            </p:nvSpPr>
            <p:spPr bwMode="auto">
              <a:xfrm>
                <a:off x="4227" y="1433"/>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20" name="Rectangle 26"/>
              <p:cNvSpPr>
                <a:spLocks noChangeArrowheads="1"/>
              </p:cNvSpPr>
              <p:nvPr/>
            </p:nvSpPr>
            <p:spPr bwMode="auto">
              <a:xfrm>
                <a:off x="4515" y="1145"/>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21" name="Rectangle 27"/>
              <p:cNvSpPr>
                <a:spLocks noChangeArrowheads="1"/>
              </p:cNvSpPr>
              <p:nvPr/>
            </p:nvSpPr>
            <p:spPr bwMode="auto">
              <a:xfrm>
                <a:off x="4515" y="857"/>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22" name="Rectangle 28"/>
              <p:cNvSpPr>
                <a:spLocks noChangeArrowheads="1"/>
              </p:cNvSpPr>
              <p:nvPr/>
            </p:nvSpPr>
            <p:spPr bwMode="auto">
              <a:xfrm>
                <a:off x="4515" y="1721"/>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23" name="Rectangle 29"/>
              <p:cNvSpPr>
                <a:spLocks noChangeArrowheads="1"/>
              </p:cNvSpPr>
              <p:nvPr/>
            </p:nvSpPr>
            <p:spPr bwMode="auto">
              <a:xfrm>
                <a:off x="4515" y="1433"/>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24" name="Rectangle 30"/>
              <p:cNvSpPr>
                <a:spLocks noChangeArrowheads="1"/>
              </p:cNvSpPr>
              <p:nvPr/>
            </p:nvSpPr>
            <p:spPr bwMode="auto">
              <a:xfrm>
                <a:off x="4803" y="1145"/>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25" name="Rectangle 31"/>
              <p:cNvSpPr>
                <a:spLocks noChangeArrowheads="1"/>
              </p:cNvSpPr>
              <p:nvPr/>
            </p:nvSpPr>
            <p:spPr bwMode="auto">
              <a:xfrm>
                <a:off x="4803" y="857"/>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26" name="Rectangle 32"/>
              <p:cNvSpPr>
                <a:spLocks noChangeArrowheads="1"/>
              </p:cNvSpPr>
              <p:nvPr/>
            </p:nvSpPr>
            <p:spPr bwMode="auto">
              <a:xfrm>
                <a:off x="4803" y="1721"/>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27" name="Rectangle 33"/>
              <p:cNvSpPr>
                <a:spLocks noChangeArrowheads="1"/>
              </p:cNvSpPr>
              <p:nvPr/>
            </p:nvSpPr>
            <p:spPr bwMode="auto">
              <a:xfrm>
                <a:off x="4803" y="1433"/>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28" name="Rectangle 34"/>
              <p:cNvSpPr>
                <a:spLocks noChangeArrowheads="1"/>
              </p:cNvSpPr>
              <p:nvPr/>
            </p:nvSpPr>
            <p:spPr bwMode="auto">
              <a:xfrm>
                <a:off x="5091" y="857"/>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29" name="Rectangle 35"/>
              <p:cNvSpPr>
                <a:spLocks noChangeArrowheads="1"/>
              </p:cNvSpPr>
              <p:nvPr/>
            </p:nvSpPr>
            <p:spPr bwMode="auto">
              <a:xfrm>
                <a:off x="5091" y="1145"/>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30" name="Rectangle 36"/>
              <p:cNvSpPr>
                <a:spLocks noChangeArrowheads="1"/>
              </p:cNvSpPr>
              <p:nvPr/>
            </p:nvSpPr>
            <p:spPr bwMode="auto">
              <a:xfrm>
                <a:off x="5091" y="569"/>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31" name="Rectangle 37"/>
              <p:cNvSpPr>
                <a:spLocks noChangeArrowheads="1"/>
              </p:cNvSpPr>
              <p:nvPr/>
            </p:nvSpPr>
            <p:spPr bwMode="auto">
              <a:xfrm>
                <a:off x="3363" y="569"/>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32" name="Rectangle 38"/>
              <p:cNvSpPr>
                <a:spLocks noChangeArrowheads="1"/>
              </p:cNvSpPr>
              <p:nvPr/>
            </p:nvSpPr>
            <p:spPr bwMode="auto">
              <a:xfrm>
                <a:off x="3651" y="569"/>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33" name="Rectangle 39"/>
              <p:cNvSpPr>
                <a:spLocks noChangeArrowheads="1"/>
              </p:cNvSpPr>
              <p:nvPr/>
            </p:nvSpPr>
            <p:spPr bwMode="auto">
              <a:xfrm>
                <a:off x="3939" y="569"/>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34" name="Rectangle 40"/>
              <p:cNvSpPr>
                <a:spLocks noChangeArrowheads="1"/>
              </p:cNvSpPr>
              <p:nvPr/>
            </p:nvSpPr>
            <p:spPr bwMode="auto">
              <a:xfrm>
                <a:off x="4227" y="569"/>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35" name="Rectangle 41"/>
              <p:cNvSpPr>
                <a:spLocks noChangeArrowheads="1"/>
              </p:cNvSpPr>
              <p:nvPr/>
            </p:nvSpPr>
            <p:spPr bwMode="auto">
              <a:xfrm>
                <a:off x="4515" y="569"/>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536" name="Rectangle 42"/>
              <p:cNvSpPr>
                <a:spLocks noChangeArrowheads="1"/>
              </p:cNvSpPr>
              <p:nvPr/>
            </p:nvSpPr>
            <p:spPr bwMode="auto">
              <a:xfrm>
                <a:off x="4803" y="569"/>
                <a:ext cx="288" cy="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grpSp>
        <p:grpSp>
          <p:nvGrpSpPr>
            <p:cNvPr id="145432" name="Group 43"/>
            <p:cNvGrpSpPr>
              <a:grpSpLocks/>
            </p:cNvGrpSpPr>
            <p:nvPr/>
          </p:nvGrpSpPr>
          <p:grpSpPr bwMode="auto">
            <a:xfrm>
              <a:off x="3799" y="1657"/>
              <a:ext cx="1397" cy="389"/>
              <a:chOff x="4032" y="2126"/>
              <a:chExt cx="1397" cy="389"/>
            </a:xfrm>
          </p:grpSpPr>
          <p:sp>
            <p:nvSpPr>
              <p:cNvPr id="145488" name="Oval 44"/>
              <p:cNvSpPr>
                <a:spLocks noChangeArrowheads="1"/>
              </p:cNvSpPr>
              <p:nvPr/>
            </p:nvSpPr>
            <p:spPr bwMode="auto">
              <a:xfrm>
                <a:off x="4176" y="2199"/>
                <a:ext cx="66" cy="72"/>
              </a:xfrm>
              <a:prstGeom prst="ellipse">
                <a:avLst/>
              </a:prstGeom>
              <a:solidFill>
                <a:schemeClr val="accent2"/>
              </a:solidFill>
              <a:ln w="9525">
                <a:solidFill>
                  <a:schemeClr val="accent2"/>
                </a:solidFill>
                <a:round/>
                <a:headEnd/>
                <a:tailEnd/>
              </a:ln>
            </p:spPr>
            <p:txBody>
              <a:bodyPr wrap="none" anchor="ctr"/>
              <a:lstStyle/>
              <a:p>
                <a:pPr algn="ctr"/>
                <a:endParaRPr lang="en-US"/>
              </a:p>
            </p:txBody>
          </p:sp>
          <p:grpSp>
            <p:nvGrpSpPr>
              <p:cNvPr id="145489" name="Group 45"/>
              <p:cNvGrpSpPr>
                <a:grpSpLocks/>
              </p:cNvGrpSpPr>
              <p:nvPr/>
            </p:nvGrpSpPr>
            <p:grpSpPr bwMode="auto">
              <a:xfrm>
                <a:off x="4032" y="2126"/>
                <a:ext cx="1397" cy="389"/>
                <a:chOff x="3943" y="1646"/>
                <a:chExt cx="1397" cy="389"/>
              </a:xfrm>
            </p:grpSpPr>
            <p:sp>
              <p:nvSpPr>
                <p:cNvPr id="145490" name="Oval 46"/>
                <p:cNvSpPr>
                  <a:spLocks noChangeArrowheads="1"/>
                </p:cNvSpPr>
                <p:nvPr/>
              </p:nvSpPr>
              <p:spPr bwMode="auto">
                <a:xfrm>
                  <a:off x="3943" y="1817"/>
                  <a:ext cx="66" cy="73"/>
                </a:xfrm>
                <a:prstGeom prst="ellipse">
                  <a:avLst/>
                </a:prstGeom>
                <a:solidFill>
                  <a:schemeClr val="accent2"/>
                </a:solidFill>
                <a:ln w="9525">
                  <a:solidFill>
                    <a:schemeClr val="accent2"/>
                  </a:solidFill>
                  <a:round/>
                  <a:headEnd/>
                  <a:tailEnd/>
                </a:ln>
              </p:spPr>
              <p:txBody>
                <a:bodyPr wrap="none" anchor="ctr"/>
                <a:lstStyle/>
                <a:p>
                  <a:pPr algn="ctr"/>
                  <a:endParaRPr lang="en-US"/>
                </a:p>
              </p:txBody>
            </p:sp>
            <p:sp>
              <p:nvSpPr>
                <p:cNvPr id="145491" name="Oval 47"/>
                <p:cNvSpPr>
                  <a:spLocks noChangeArrowheads="1"/>
                </p:cNvSpPr>
                <p:nvPr/>
              </p:nvSpPr>
              <p:spPr bwMode="auto">
                <a:xfrm>
                  <a:off x="4731" y="1682"/>
                  <a:ext cx="67" cy="73"/>
                </a:xfrm>
                <a:prstGeom prst="ellipse">
                  <a:avLst/>
                </a:prstGeom>
                <a:solidFill>
                  <a:schemeClr val="accent2"/>
                </a:solidFill>
                <a:ln w="9525">
                  <a:solidFill>
                    <a:schemeClr val="accent2"/>
                  </a:solidFill>
                  <a:round/>
                  <a:headEnd/>
                  <a:tailEnd/>
                </a:ln>
              </p:spPr>
              <p:txBody>
                <a:bodyPr wrap="none" anchor="ctr"/>
                <a:lstStyle/>
                <a:p>
                  <a:pPr algn="ctr"/>
                  <a:endParaRPr lang="en-US"/>
                </a:p>
              </p:txBody>
            </p:sp>
            <p:cxnSp>
              <p:nvCxnSpPr>
                <p:cNvPr id="145492" name="AutoShape 48"/>
                <p:cNvCxnSpPr>
                  <a:cxnSpLocks noChangeShapeType="1"/>
                  <a:endCxn id="145488" idx="1"/>
                </p:cNvCxnSpPr>
                <p:nvPr/>
              </p:nvCxnSpPr>
              <p:spPr bwMode="auto">
                <a:xfrm flipV="1">
                  <a:off x="4010" y="1709"/>
                  <a:ext cx="109" cy="119"/>
                </a:xfrm>
                <a:prstGeom prst="straightConnector1">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145493" name="AutoShape 49"/>
                <p:cNvCxnSpPr>
                  <a:cxnSpLocks noChangeShapeType="1"/>
                  <a:stCxn id="145488" idx="3"/>
                  <a:endCxn id="145501" idx="2"/>
                </p:cNvCxnSpPr>
                <p:nvPr/>
              </p:nvCxnSpPr>
              <p:spPr bwMode="auto">
                <a:xfrm flipV="1">
                  <a:off x="4119" y="1683"/>
                  <a:ext cx="303" cy="76"/>
                </a:xfrm>
                <a:prstGeom prst="straightConnector1">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145494" name="AutoShape 50"/>
                <p:cNvCxnSpPr>
                  <a:cxnSpLocks noChangeShapeType="1"/>
                  <a:stCxn id="145501" idx="6"/>
                  <a:endCxn id="145491" idx="2"/>
                </p:cNvCxnSpPr>
                <p:nvPr/>
              </p:nvCxnSpPr>
              <p:spPr bwMode="auto">
                <a:xfrm>
                  <a:off x="4489" y="1683"/>
                  <a:ext cx="242" cy="36"/>
                </a:xfrm>
                <a:prstGeom prst="straightConnector1">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145495" name="AutoShape 51"/>
                <p:cNvCxnSpPr>
                  <a:cxnSpLocks noChangeShapeType="1"/>
                  <a:stCxn id="145491" idx="2"/>
                  <a:endCxn id="145496" idx="0"/>
                </p:cNvCxnSpPr>
                <p:nvPr/>
              </p:nvCxnSpPr>
              <p:spPr bwMode="auto">
                <a:xfrm>
                  <a:off x="4731" y="1719"/>
                  <a:ext cx="210" cy="98"/>
                </a:xfrm>
                <a:prstGeom prst="straightConnector1">
                  <a:avLst/>
                </a:prstGeom>
                <a:noFill/>
                <a:ln w="28575">
                  <a:solidFill>
                    <a:schemeClr val="accent2"/>
                  </a:solidFill>
                  <a:round/>
                  <a:headEnd/>
                  <a:tailEnd/>
                </a:ln>
                <a:extLst>
                  <a:ext uri="{909E8E84-426E-40dd-AFC4-6F175D3DCCD1}">
                    <a14:hiddenFill xmlns:a14="http://schemas.microsoft.com/office/drawing/2010/main">
                      <a:noFill/>
                    </a14:hiddenFill>
                  </a:ext>
                </a:extLst>
              </p:spPr>
            </p:cxnSp>
            <p:sp>
              <p:nvSpPr>
                <p:cNvPr id="145496" name="Oval 52"/>
                <p:cNvSpPr>
                  <a:spLocks noChangeArrowheads="1"/>
                </p:cNvSpPr>
                <p:nvPr/>
              </p:nvSpPr>
              <p:spPr bwMode="auto">
                <a:xfrm>
                  <a:off x="4907" y="1817"/>
                  <a:ext cx="67" cy="73"/>
                </a:xfrm>
                <a:prstGeom prst="ellipse">
                  <a:avLst/>
                </a:prstGeom>
                <a:solidFill>
                  <a:schemeClr val="accent2"/>
                </a:solidFill>
                <a:ln w="9525">
                  <a:solidFill>
                    <a:schemeClr val="accent2"/>
                  </a:solidFill>
                  <a:round/>
                  <a:headEnd/>
                  <a:tailEnd/>
                </a:ln>
              </p:spPr>
              <p:txBody>
                <a:bodyPr wrap="none" anchor="ctr"/>
                <a:lstStyle/>
                <a:p>
                  <a:pPr algn="ctr"/>
                  <a:endParaRPr lang="en-US"/>
                </a:p>
              </p:txBody>
            </p:sp>
            <p:sp>
              <p:nvSpPr>
                <p:cNvPr id="145497" name="Oval 53"/>
                <p:cNvSpPr>
                  <a:spLocks noChangeArrowheads="1"/>
                </p:cNvSpPr>
                <p:nvPr/>
              </p:nvSpPr>
              <p:spPr bwMode="auto">
                <a:xfrm>
                  <a:off x="5273" y="1828"/>
                  <a:ext cx="67" cy="73"/>
                </a:xfrm>
                <a:prstGeom prst="ellipse">
                  <a:avLst/>
                </a:prstGeom>
                <a:solidFill>
                  <a:schemeClr val="accent2"/>
                </a:solidFill>
                <a:ln w="9525">
                  <a:solidFill>
                    <a:schemeClr val="accent2"/>
                  </a:solidFill>
                  <a:round/>
                  <a:headEnd/>
                  <a:tailEnd/>
                </a:ln>
              </p:spPr>
              <p:txBody>
                <a:bodyPr wrap="none" anchor="ctr"/>
                <a:lstStyle/>
                <a:p>
                  <a:pPr algn="ctr"/>
                  <a:endParaRPr lang="en-US"/>
                </a:p>
              </p:txBody>
            </p:sp>
            <p:cxnSp>
              <p:nvCxnSpPr>
                <p:cNvPr id="145498" name="AutoShape 54"/>
                <p:cNvCxnSpPr>
                  <a:cxnSpLocks noChangeShapeType="1"/>
                  <a:stCxn id="145496" idx="5"/>
                  <a:endCxn id="145500" idx="2"/>
                </p:cNvCxnSpPr>
                <p:nvPr/>
              </p:nvCxnSpPr>
              <p:spPr bwMode="auto">
                <a:xfrm>
                  <a:off x="4964" y="1879"/>
                  <a:ext cx="143" cy="120"/>
                </a:xfrm>
                <a:prstGeom prst="straightConnector1">
                  <a:avLst/>
                </a:prstGeom>
                <a:noFill/>
                <a:ln w="28575">
                  <a:solidFill>
                    <a:schemeClr val="accent2"/>
                  </a:solidFill>
                  <a:round/>
                  <a:headEnd/>
                  <a:tailEnd/>
                </a:ln>
                <a:extLst>
                  <a:ext uri="{909E8E84-426E-40dd-AFC4-6F175D3DCCD1}">
                    <a14:hiddenFill xmlns:a14="http://schemas.microsoft.com/office/drawing/2010/main">
                      <a:noFill/>
                    </a14:hiddenFill>
                  </a:ext>
                </a:extLst>
              </p:spPr>
            </p:cxnSp>
            <p:cxnSp>
              <p:nvCxnSpPr>
                <p:cNvPr id="145499" name="AutoShape 55"/>
                <p:cNvCxnSpPr>
                  <a:cxnSpLocks noChangeShapeType="1"/>
                  <a:stCxn id="145500" idx="7"/>
                  <a:endCxn id="145497" idx="4"/>
                </p:cNvCxnSpPr>
                <p:nvPr/>
              </p:nvCxnSpPr>
              <p:spPr bwMode="auto">
                <a:xfrm flipV="1">
                  <a:off x="5164" y="1901"/>
                  <a:ext cx="142" cy="72"/>
                </a:xfrm>
                <a:prstGeom prst="straightConnector1">
                  <a:avLst/>
                </a:prstGeom>
                <a:noFill/>
                <a:ln w="28575">
                  <a:solidFill>
                    <a:schemeClr val="accent2"/>
                  </a:solidFill>
                  <a:round/>
                  <a:headEnd/>
                  <a:tailEnd/>
                </a:ln>
                <a:extLst>
                  <a:ext uri="{909E8E84-426E-40dd-AFC4-6F175D3DCCD1}">
                    <a14:hiddenFill xmlns:a14="http://schemas.microsoft.com/office/drawing/2010/main">
                      <a:noFill/>
                    </a14:hiddenFill>
                  </a:ext>
                </a:extLst>
              </p:spPr>
            </p:cxnSp>
            <p:sp>
              <p:nvSpPr>
                <p:cNvPr id="145500" name="Oval 56"/>
                <p:cNvSpPr>
                  <a:spLocks noChangeArrowheads="1"/>
                </p:cNvSpPr>
                <p:nvPr/>
              </p:nvSpPr>
              <p:spPr bwMode="auto">
                <a:xfrm>
                  <a:off x="5107" y="1963"/>
                  <a:ext cx="66" cy="72"/>
                </a:xfrm>
                <a:prstGeom prst="ellipse">
                  <a:avLst/>
                </a:prstGeom>
                <a:solidFill>
                  <a:schemeClr val="accent2"/>
                </a:solidFill>
                <a:ln w="9525">
                  <a:solidFill>
                    <a:schemeClr val="accent2"/>
                  </a:solidFill>
                  <a:round/>
                  <a:headEnd/>
                  <a:tailEnd/>
                </a:ln>
              </p:spPr>
              <p:txBody>
                <a:bodyPr wrap="none" anchor="ctr"/>
                <a:lstStyle/>
                <a:p>
                  <a:pPr algn="ctr"/>
                  <a:endParaRPr lang="en-US"/>
                </a:p>
              </p:txBody>
            </p:sp>
            <p:sp>
              <p:nvSpPr>
                <p:cNvPr id="145501" name="Oval 57"/>
                <p:cNvSpPr>
                  <a:spLocks noChangeArrowheads="1"/>
                </p:cNvSpPr>
                <p:nvPr/>
              </p:nvSpPr>
              <p:spPr bwMode="auto">
                <a:xfrm>
                  <a:off x="4422" y="1646"/>
                  <a:ext cx="67" cy="73"/>
                </a:xfrm>
                <a:prstGeom prst="ellipse">
                  <a:avLst/>
                </a:prstGeom>
                <a:solidFill>
                  <a:schemeClr val="accent2"/>
                </a:solidFill>
                <a:ln w="9525">
                  <a:solidFill>
                    <a:schemeClr val="accent2"/>
                  </a:solidFill>
                  <a:round/>
                  <a:headEnd/>
                  <a:tailEnd/>
                </a:ln>
              </p:spPr>
              <p:txBody>
                <a:bodyPr wrap="none" anchor="ctr"/>
                <a:lstStyle/>
                <a:p>
                  <a:pPr algn="ctr"/>
                  <a:endParaRPr lang="en-US"/>
                </a:p>
              </p:txBody>
            </p:sp>
          </p:grpSp>
        </p:grpSp>
        <p:grpSp>
          <p:nvGrpSpPr>
            <p:cNvPr id="145433" name="Group 58"/>
            <p:cNvGrpSpPr>
              <a:grpSpLocks/>
            </p:cNvGrpSpPr>
            <p:nvPr/>
          </p:nvGrpSpPr>
          <p:grpSpPr bwMode="auto">
            <a:xfrm>
              <a:off x="3977" y="1381"/>
              <a:ext cx="621" cy="654"/>
              <a:chOff x="4153" y="1381"/>
              <a:chExt cx="621" cy="654"/>
            </a:xfrm>
          </p:grpSpPr>
          <p:cxnSp>
            <p:nvCxnSpPr>
              <p:cNvPr id="145470" name="AutoShape 59"/>
              <p:cNvCxnSpPr>
                <a:cxnSpLocks noChangeShapeType="1"/>
              </p:cNvCxnSpPr>
              <p:nvPr/>
            </p:nvCxnSpPr>
            <p:spPr bwMode="auto">
              <a:xfrm>
                <a:off x="4153" y="2005"/>
                <a:ext cx="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45471" name="AutoShape 60"/>
              <p:cNvCxnSpPr>
                <a:cxnSpLocks noChangeShapeType="1"/>
              </p:cNvCxnSpPr>
              <p:nvPr/>
            </p:nvCxnSpPr>
            <p:spPr bwMode="auto">
              <a:xfrm>
                <a:off x="4153" y="2005"/>
                <a:ext cx="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45472" name="AutoShape 61"/>
              <p:cNvCxnSpPr>
                <a:cxnSpLocks noChangeShapeType="1"/>
              </p:cNvCxnSpPr>
              <p:nvPr/>
            </p:nvCxnSpPr>
            <p:spPr bwMode="auto">
              <a:xfrm>
                <a:off x="4479" y="1708"/>
                <a:ext cx="96" cy="109"/>
              </a:xfrm>
              <a:prstGeom prst="straightConnector1">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cxnSp>
          <p:cxnSp>
            <p:nvCxnSpPr>
              <p:cNvPr id="145473" name="AutoShape 62"/>
              <p:cNvCxnSpPr>
                <a:cxnSpLocks noChangeShapeType="1"/>
              </p:cNvCxnSpPr>
              <p:nvPr/>
            </p:nvCxnSpPr>
            <p:spPr bwMode="auto">
              <a:xfrm flipH="1">
                <a:off x="4375" y="1708"/>
                <a:ext cx="104" cy="109"/>
              </a:xfrm>
              <a:prstGeom prst="straightConnector1">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cxnSp>
          <p:cxnSp>
            <p:nvCxnSpPr>
              <p:cNvPr id="145474" name="AutoShape 63"/>
              <p:cNvCxnSpPr>
                <a:cxnSpLocks noChangeShapeType="1"/>
              </p:cNvCxnSpPr>
              <p:nvPr/>
            </p:nvCxnSpPr>
            <p:spPr bwMode="auto">
              <a:xfrm flipH="1">
                <a:off x="4176" y="1708"/>
                <a:ext cx="256" cy="109"/>
              </a:xfrm>
              <a:prstGeom prst="straightConnector1">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cxnSp>
          <p:cxnSp>
            <p:nvCxnSpPr>
              <p:cNvPr id="145475" name="AutoShape 64"/>
              <p:cNvCxnSpPr>
                <a:cxnSpLocks noChangeShapeType="1"/>
              </p:cNvCxnSpPr>
              <p:nvPr/>
            </p:nvCxnSpPr>
            <p:spPr bwMode="auto">
              <a:xfrm>
                <a:off x="4479" y="1708"/>
                <a:ext cx="295" cy="109"/>
              </a:xfrm>
              <a:prstGeom prst="straightConnector1">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cxnSp>
          <p:cxnSp>
            <p:nvCxnSpPr>
              <p:cNvPr id="145476" name="AutoShape 65"/>
              <p:cNvCxnSpPr>
                <a:cxnSpLocks noChangeShapeType="1"/>
              </p:cNvCxnSpPr>
              <p:nvPr/>
            </p:nvCxnSpPr>
            <p:spPr bwMode="auto">
              <a:xfrm flipH="1">
                <a:off x="4375" y="1708"/>
                <a:ext cx="104" cy="327"/>
              </a:xfrm>
              <a:prstGeom prst="straightConnector1">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cxnSp>
          <p:cxnSp>
            <p:nvCxnSpPr>
              <p:cNvPr id="145477" name="AutoShape 66"/>
              <p:cNvCxnSpPr>
                <a:cxnSpLocks noChangeShapeType="1"/>
              </p:cNvCxnSpPr>
              <p:nvPr/>
            </p:nvCxnSpPr>
            <p:spPr bwMode="auto">
              <a:xfrm>
                <a:off x="4479" y="1708"/>
                <a:ext cx="96" cy="327"/>
              </a:xfrm>
              <a:prstGeom prst="straightConnector1">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cxnSp>
          <p:cxnSp>
            <p:nvCxnSpPr>
              <p:cNvPr id="145478" name="AutoShape 67"/>
              <p:cNvCxnSpPr>
                <a:cxnSpLocks noChangeShapeType="1"/>
              </p:cNvCxnSpPr>
              <p:nvPr/>
            </p:nvCxnSpPr>
            <p:spPr bwMode="auto">
              <a:xfrm flipV="1">
                <a:off x="4456" y="1599"/>
                <a:ext cx="318" cy="47"/>
              </a:xfrm>
              <a:prstGeom prst="straightConnector1">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cxnSp>
          <p:cxnSp>
            <p:nvCxnSpPr>
              <p:cNvPr id="145479" name="AutoShape 68"/>
              <p:cNvCxnSpPr>
                <a:cxnSpLocks noChangeShapeType="1"/>
              </p:cNvCxnSpPr>
              <p:nvPr/>
            </p:nvCxnSpPr>
            <p:spPr bwMode="auto">
              <a:xfrm flipV="1">
                <a:off x="4456" y="1599"/>
                <a:ext cx="119" cy="47"/>
              </a:xfrm>
              <a:prstGeom prst="straightConnector1">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cxnSp>
          <p:cxnSp>
            <p:nvCxnSpPr>
              <p:cNvPr id="145480" name="AutoShape 69"/>
              <p:cNvCxnSpPr>
                <a:cxnSpLocks noChangeShapeType="1"/>
              </p:cNvCxnSpPr>
              <p:nvPr/>
            </p:nvCxnSpPr>
            <p:spPr bwMode="auto">
              <a:xfrm flipH="1" flipV="1">
                <a:off x="4375" y="1599"/>
                <a:ext cx="81" cy="47"/>
              </a:xfrm>
              <a:prstGeom prst="straightConnector1">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cxnSp>
          <p:cxnSp>
            <p:nvCxnSpPr>
              <p:cNvPr id="145481" name="AutoShape 70"/>
              <p:cNvCxnSpPr>
                <a:cxnSpLocks noChangeShapeType="1"/>
              </p:cNvCxnSpPr>
              <p:nvPr/>
            </p:nvCxnSpPr>
            <p:spPr bwMode="auto">
              <a:xfrm flipH="1" flipV="1">
                <a:off x="4176" y="1599"/>
                <a:ext cx="280" cy="47"/>
              </a:xfrm>
              <a:prstGeom prst="straightConnector1">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cxnSp>
          <p:cxnSp>
            <p:nvCxnSpPr>
              <p:cNvPr id="145482" name="AutoShape 71"/>
              <p:cNvCxnSpPr>
                <a:cxnSpLocks noChangeShapeType="1"/>
              </p:cNvCxnSpPr>
              <p:nvPr/>
            </p:nvCxnSpPr>
            <p:spPr bwMode="auto">
              <a:xfrm flipH="1" flipV="1">
                <a:off x="4375" y="1381"/>
                <a:ext cx="81" cy="265"/>
              </a:xfrm>
              <a:prstGeom prst="straightConnector1">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cxnSp>
          <p:cxnSp>
            <p:nvCxnSpPr>
              <p:cNvPr id="145483" name="AutoShape 72"/>
              <p:cNvCxnSpPr>
                <a:cxnSpLocks noChangeShapeType="1"/>
              </p:cNvCxnSpPr>
              <p:nvPr/>
            </p:nvCxnSpPr>
            <p:spPr bwMode="auto">
              <a:xfrm flipV="1">
                <a:off x="4456" y="1381"/>
                <a:ext cx="119" cy="265"/>
              </a:xfrm>
              <a:prstGeom prst="straightConnector1">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cxnSp>
          <p:cxnSp>
            <p:nvCxnSpPr>
              <p:cNvPr id="145484" name="AutoShape 73"/>
              <p:cNvCxnSpPr>
                <a:cxnSpLocks noChangeShapeType="1"/>
              </p:cNvCxnSpPr>
              <p:nvPr/>
            </p:nvCxnSpPr>
            <p:spPr bwMode="auto">
              <a:xfrm flipV="1">
                <a:off x="4489" y="1381"/>
                <a:ext cx="285" cy="302"/>
              </a:xfrm>
              <a:prstGeom prst="straightConnector1">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cxnSp>
          <p:cxnSp>
            <p:nvCxnSpPr>
              <p:cNvPr id="145485" name="AutoShape 74"/>
              <p:cNvCxnSpPr>
                <a:cxnSpLocks noChangeShapeType="1"/>
              </p:cNvCxnSpPr>
              <p:nvPr/>
            </p:nvCxnSpPr>
            <p:spPr bwMode="auto">
              <a:xfrm flipH="1" flipV="1">
                <a:off x="4176" y="1381"/>
                <a:ext cx="256" cy="276"/>
              </a:xfrm>
              <a:prstGeom prst="straightConnector1">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cxnSp>
          <p:cxnSp>
            <p:nvCxnSpPr>
              <p:cNvPr id="145486" name="AutoShape 75"/>
              <p:cNvCxnSpPr>
                <a:cxnSpLocks noChangeShapeType="1"/>
                <a:stCxn id="145512" idx="3"/>
              </p:cNvCxnSpPr>
              <p:nvPr/>
            </p:nvCxnSpPr>
            <p:spPr bwMode="auto">
              <a:xfrm flipH="1">
                <a:off x="4176" y="1708"/>
                <a:ext cx="299" cy="327"/>
              </a:xfrm>
              <a:prstGeom prst="straightConnector1">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cxnSp>
          <p:cxnSp>
            <p:nvCxnSpPr>
              <p:cNvPr id="145487" name="AutoShape 76"/>
              <p:cNvCxnSpPr>
                <a:cxnSpLocks noChangeShapeType="1"/>
                <a:stCxn id="145516" idx="1"/>
                <a:endCxn id="145523" idx="2"/>
              </p:cNvCxnSpPr>
              <p:nvPr/>
            </p:nvCxnSpPr>
            <p:spPr bwMode="auto">
              <a:xfrm>
                <a:off x="4475" y="1708"/>
                <a:ext cx="299" cy="327"/>
              </a:xfrm>
              <a:prstGeom prst="straightConnector1">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cxnSp>
        </p:grpSp>
        <p:grpSp>
          <p:nvGrpSpPr>
            <p:cNvPr id="145434" name="Group 77"/>
            <p:cNvGrpSpPr>
              <a:grpSpLocks/>
            </p:cNvGrpSpPr>
            <p:nvPr/>
          </p:nvGrpSpPr>
          <p:grpSpPr bwMode="auto">
            <a:xfrm>
              <a:off x="3799" y="1163"/>
              <a:ext cx="1397" cy="1090"/>
              <a:chOff x="3363" y="569"/>
              <a:chExt cx="2016" cy="1440"/>
            </a:xfrm>
          </p:grpSpPr>
          <p:sp>
            <p:nvSpPr>
              <p:cNvPr id="145435" name="Rectangle 78"/>
              <p:cNvSpPr>
                <a:spLocks noChangeArrowheads="1"/>
              </p:cNvSpPr>
              <p:nvPr/>
            </p:nvSpPr>
            <p:spPr bwMode="auto">
              <a:xfrm>
                <a:off x="5091" y="1433"/>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36" name="Rectangle 79"/>
              <p:cNvSpPr>
                <a:spLocks noChangeArrowheads="1"/>
              </p:cNvSpPr>
              <p:nvPr/>
            </p:nvSpPr>
            <p:spPr bwMode="auto">
              <a:xfrm>
                <a:off x="5091" y="1721"/>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37" name="Rectangle 80"/>
              <p:cNvSpPr>
                <a:spLocks noChangeArrowheads="1"/>
              </p:cNvSpPr>
              <p:nvPr/>
            </p:nvSpPr>
            <p:spPr bwMode="auto">
              <a:xfrm>
                <a:off x="3363" y="1145"/>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38" name="Rectangle 81"/>
              <p:cNvSpPr>
                <a:spLocks noChangeArrowheads="1"/>
              </p:cNvSpPr>
              <p:nvPr/>
            </p:nvSpPr>
            <p:spPr bwMode="auto">
              <a:xfrm>
                <a:off x="3363" y="857"/>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39" name="Rectangle 82"/>
              <p:cNvSpPr>
                <a:spLocks noChangeArrowheads="1"/>
              </p:cNvSpPr>
              <p:nvPr/>
            </p:nvSpPr>
            <p:spPr bwMode="auto">
              <a:xfrm>
                <a:off x="3363" y="1721"/>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40" name="Rectangle 83"/>
              <p:cNvSpPr>
                <a:spLocks noChangeArrowheads="1"/>
              </p:cNvSpPr>
              <p:nvPr/>
            </p:nvSpPr>
            <p:spPr bwMode="auto">
              <a:xfrm>
                <a:off x="3363" y="1433"/>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41" name="Rectangle 84"/>
              <p:cNvSpPr>
                <a:spLocks noChangeArrowheads="1"/>
              </p:cNvSpPr>
              <p:nvPr/>
            </p:nvSpPr>
            <p:spPr bwMode="auto">
              <a:xfrm>
                <a:off x="3651" y="1145"/>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42" name="Rectangle 85"/>
              <p:cNvSpPr>
                <a:spLocks noChangeArrowheads="1"/>
              </p:cNvSpPr>
              <p:nvPr/>
            </p:nvSpPr>
            <p:spPr bwMode="auto">
              <a:xfrm>
                <a:off x="3651" y="857"/>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43" name="Rectangle 86"/>
              <p:cNvSpPr>
                <a:spLocks noChangeArrowheads="1"/>
              </p:cNvSpPr>
              <p:nvPr/>
            </p:nvSpPr>
            <p:spPr bwMode="auto">
              <a:xfrm>
                <a:off x="3651" y="1721"/>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44" name="Rectangle 87"/>
              <p:cNvSpPr>
                <a:spLocks noChangeArrowheads="1"/>
              </p:cNvSpPr>
              <p:nvPr/>
            </p:nvSpPr>
            <p:spPr bwMode="auto">
              <a:xfrm>
                <a:off x="3651" y="1433"/>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45" name="Rectangle 88"/>
              <p:cNvSpPr>
                <a:spLocks noChangeArrowheads="1"/>
              </p:cNvSpPr>
              <p:nvPr/>
            </p:nvSpPr>
            <p:spPr bwMode="auto">
              <a:xfrm>
                <a:off x="3939" y="1145"/>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46" name="Rectangle 89"/>
              <p:cNvSpPr>
                <a:spLocks noChangeArrowheads="1"/>
              </p:cNvSpPr>
              <p:nvPr/>
            </p:nvSpPr>
            <p:spPr bwMode="auto">
              <a:xfrm>
                <a:off x="3939" y="857"/>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47" name="Rectangle 90"/>
              <p:cNvSpPr>
                <a:spLocks noChangeArrowheads="1"/>
              </p:cNvSpPr>
              <p:nvPr/>
            </p:nvSpPr>
            <p:spPr bwMode="auto">
              <a:xfrm>
                <a:off x="3939" y="1721"/>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48" name="Rectangle 91"/>
              <p:cNvSpPr>
                <a:spLocks noChangeArrowheads="1"/>
              </p:cNvSpPr>
              <p:nvPr/>
            </p:nvSpPr>
            <p:spPr bwMode="auto">
              <a:xfrm>
                <a:off x="3939" y="1433"/>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49" name="Rectangle 92"/>
              <p:cNvSpPr>
                <a:spLocks noChangeArrowheads="1"/>
              </p:cNvSpPr>
              <p:nvPr/>
            </p:nvSpPr>
            <p:spPr bwMode="auto">
              <a:xfrm>
                <a:off x="4227" y="1145"/>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50" name="Rectangle 93"/>
              <p:cNvSpPr>
                <a:spLocks noChangeArrowheads="1"/>
              </p:cNvSpPr>
              <p:nvPr/>
            </p:nvSpPr>
            <p:spPr bwMode="auto">
              <a:xfrm>
                <a:off x="4227" y="857"/>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51" name="Rectangle 94"/>
              <p:cNvSpPr>
                <a:spLocks noChangeArrowheads="1"/>
              </p:cNvSpPr>
              <p:nvPr/>
            </p:nvSpPr>
            <p:spPr bwMode="auto">
              <a:xfrm>
                <a:off x="4227" y="1721"/>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52" name="Rectangle 95"/>
              <p:cNvSpPr>
                <a:spLocks noChangeArrowheads="1"/>
              </p:cNvSpPr>
              <p:nvPr/>
            </p:nvSpPr>
            <p:spPr bwMode="auto">
              <a:xfrm>
                <a:off x="4227" y="1433"/>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53" name="Rectangle 96"/>
              <p:cNvSpPr>
                <a:spLocks noChangeArrowheads="1"/>
              </p:cNvSpPr>
              <p:nvPr/>
            </p:nvSpPr>
            <p:spPr bwMode="auto">
              <a:xfrm>
                <a:off x="4515" y="1145"/>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54" name="Rectangle 97"/>
              <p:cNvSpPr>
                <a:spLocks noChangeArrowheads="1"/>
              </p:cNvSpPr>
              <p:nvPr/>
            </p:nvSpPr>
            <p:spPr bwMode="auto">
              <a:xfrm>
                <a:off x="4515" y="857"/>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55" name="Rectangle 98"/>
              <p:cNvSpPr>
                <a:spLocks noChangeArrowheads="1"/>
              </p:cNvSpPr>
              <p:nvPr/>
            </p:nvSpPr>
            <p:spPr bwMode="auto">
              <a:xfrm>
                <a:off x="4515" y="1721"/>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56" name="Rectangle 99"/>
              <p:cNvSpPr>
                <a:spLocks noChangeArrowheads="1"/>
              </p:cNvSpPr>
              <p:nvPr/>
            </p:nvSpPr>
            <p:spPr bwMode="auto">
              <a:xfrm>
                <a:off x="4515" y="1433"/>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57" name="Rectangle 100"/>
              <p:cNvSpPr>
                <a:spLocks noChangeArrowheads="1"/>
              </p:cNvSpPr>
              <p:nvPr/>
            </p:nvSpPr>
            <p:spPr bwMode="auto">
              <a:xfrm>
                <a:off x="4803" y="1145"/>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58" name="Rectangle 101"/>
              <p:cNvSpPr>
                <a:spLocks noChangeArrowheads="1"/>
              </p:cNvSpPr>
              <p:nvPr/>
            </p:nvSpPr>
            <p:spPr bwMode="auto">
              <a:xfrm>
                <a:off x="4803" y="857"/>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59" name="Rectangle 102"/>
              <p:cNvSpPr>
                <a:spLocks noChangeArrowheads="1"/>
              </p:cNvSpPr>
              <p:nvPr/>
            </p:nvSpPr>
            <p:spPr bwMode="auto">
              <a:xfrm>
                <a:off x="4803" y="1721"/>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60" name="Rectangle 103"/>
              <p:cNvSpPr>
                <a:spLocks noChangeArrowheads="1"/>
              </p:cNvSpPr>
              <p:nvPr/>
            </p:nvSpPr>
            <p:spPr bwMode="auto">
              <a:xfrm>
                <a:off x="4803" y="1433"/>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61" name="Rectangle 104"/>
              <p:cNvSpPr>
                <a:spLocks noChangeArrowheads="1"/>
              </p:cNvSpPr>
              <p:nvPr/>
            </p:nvSpPr>
            <p:spPr bwMode="auto">
              <a:xfrm>
                <a:off x="5091" y="857"/>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62" name="Rectangle 105"/>
              <p:cNvSpPr>
                <a:spLocks noChangeArrowheads="1"/>
              </p:cNvSpPr>
              <p:nvPr/>
            </p:nvSpPr>
            <p:spPr bwMode="auto">
              <a:xfrm>
                <a:off x="5091" y="1145"/>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63" name="Rectangle 106"/>
              <p:cNvSpPr>
                <a:spLocks noChangeArrowheads="1"/>
              </p:cNvSpPr>
              <p:nvPr/>
            </p:nvSpPr>
            <p:spPr bwMode="auto">
              <a:xfrm>
                <a:off x="5091" y="569"/>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64" name="Rectangle 107"/>
              <p:cNvSpPr>
                <a:spLocks noChangeArrowheads="1"/>
              </p:cNvSpPr>
              <p:nvPr/>
            </p:nvSpPr>
            <p:spPr bwMode="auto">
              <a:xfrm>
                <a:off x="3363" y="569"/>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65" name="Rectangle 108"/>
              <p:cNvSpPr>
                <a:spLocks noChangeArrowheads="1"/>
              </p:cNvSpPr>
              <p:nvPr/>
            </p:nvSpPr>
            <p:spPr bwMode="auto">
              <a:xfrm>
                <a:off x="3651" y="569"/>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66" name="Rectangle 109"/>
              <p:cNvSpPr>
                <a:spLocks noChangeArrowheads="1"/>
              </p:cNvSpPr>
              <p:nvPr/>
            </p:nvSpPr>
            <p:spPr bwMode="auto">
              <a:xfrm>
                <a:off x="3939" y="569"/>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67" name="Rectangle 110"/>
              <p:cNvSpPr>
                <a:spLocks noChangeArrowheads="1"/>
              </p:cNvSpPr>
              <p:nvPr/>
            </p:nvSpPr>
            <p:spPr bwMode="auto">
              <a:xfrm>
                <a:off x="4227" y="569"/>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68" name="Rectangle 111"/>
              <p:cNvSpPr>
                <a:spLocks noChangeArrowheads="1"/>
              </p:cNvSpPr>
              <p:nvPr/>
            </p:nvSpPr>
            <p:spPr bwMode="auto">
              <a:xfrm>
                <a:off x="4515" y="569"/>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145469" name="Rectangle 112"/>
              <p:cNvSpPr>
                <a:spLocks noChangeArrowheads="1"/>
              </p:cNvSpPr>
              <p:nvPr/>
            </p:nvSpPr>
            <p:spPr bwMode="auto">
              <a:xfrm>
                <a:off x="4803" y="569"/>
                <a:ext cx="288" cy="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grpSp>
      </p:grpSp>
      <p:sp>
        <p:nvSpPr>
          <p:cNvPr id="145414" name="Text Box 113"/>
          <p:cNvSpPr txBox="1">
            <a:spLocks noChangeArrowheads="1"/>
          </p:cNvSpPr>
          <p:nvPr/>
        </p:nvSpPr>
        <p:spPr bwMode="auto">
          <a:xfrm>
            <a:off x="6381750" y="1760538"/>
            <a:ext cx="2762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800">
                <a:solidFill>
                  <a:srgbClr val="000066"/>
                </a:solidFill>
              </a:rPr>
              <a:t>2D Dirac Delta Function</a:t>
            </a:r>
          </a:p>
        </p:txBody>
      </p:sp>
      <p:graphicFrame>
        <p:nvGraphicFramePr>
          <p:cNvPr id="276594" name="Group 114"/>
          <p:cNvGraphicFramePr>
            <a:graphicFrameLocks noGrp="1"/>
          </p:cNvGraphicFramePr>
          <p:nvPr/>
        </p:nvGraphicFramePr>
        <p:xfrm>
          <a:off x="5730875" y="4362450"/>
          <a:ext cx="2898775" cy="1004939"/>
        </p:xfrm>
        <a:graphic>
          <a:graphicData uri="http://schemas.openxmlformats.org/drawingml/2006/table">
            <a:tbl>
              <a:tblPr/>
              <a:tblGrid>
                <a:gridCol w="1690688"/>
                <a:gridCol w="1208087"/>
              </a:tblGrid>
              <a:tr h="351947">
                <a:tc gridSpan="2">
                  <a:txBody>
                    <a:bodyPr/>
                    <a:lstStyle/>
                    <a:p>
                      <a:pPr marL="0" marR="0" lvl="0" indent="0" algn="ctr" defTabSz="457200" rtl="0" eaLnBrk="1" fontAlgn="base" latinLnBrk="0" hangingPunct="1">
                        <a:lnSpc>
                          <a:spcPct val="95000"/>
                        </a:lnSpc>
                        <a:spcBef>
                          <a:spcPct val="20000"/>
                        </a:spcBef>
                        <a:spcAft>
                          <a:spcPct val="0"/>
                        </a:spcAft>
                        <a:buClr>
                          <a:schemeClr val="tx1"/>
                        </a:buClr>
                        <a:buSzPct val="100000"/>
                        <a:buFontTx/>
                        <a:buNone/>
                        <a:tabLst/>
                      </a:pPr>
                      <a:r>
                        <a:rPr kumimoji="0" lang="en-US" sz="1800" b="1" i="0" u="none" strike="noStrike" cap="none" normalizeH="0" baseline="0">
                          <a:ln>
                            <a:noFill/>
                          </a:ln>
                          <a:solidFill>
                            <a:schemeClr val="tx1"/>
                          </a:solidFill>
                          <a:effectLst/>
                          <a:latin typeface="Helvetica" charset="0"/>
                          <a:ea typeface="ＭＳ Ｐゴシック" charset="-128"/>
                          <a:cs typeface="ＭＳ Ｐゴシック" charset="-128"/>
                        </a:rPr>
                        <a:t>Code Size in Lines</a:t>
                      </a:r>
                    </a:p>
                  </a:txBody>
                  <a:tcPr marT="45685" marB="456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r>
              <a:tr h="329947">
                <a:tc>
                  <a:txBody>
                    <a:bodyPr/>
                    <a:lstStyle/>
                    <a:p>
                      <a:pPr marL="0" marR="0" lvl="0" indent="0" algn="ctr" defTabSz="457200" rtl="0" eaLnBrk="1" fontAlgn="base" latinLnBrk="0" hangingPunct="1">
                        <a:lnSpc>
                          <a:spcPct val="95000"/>
                        </a:lnSpc>
                        <a:spcBef>
                          <a:spcPct val="20000"/>
                        </a:spcBef>
                        <a:spcAft>
                          <a:spcPct val="0"/>
                        </a:spcAft>
                        <a:buClr>
                          <a:schemeClr val="tx1"/>
                        </a:buClr>
                        <a:buSzPct val="100000"/>
                        <a:buFontTx/>
                        <a:buNone/>
                        <a:tabLst/>
                      </a:pPr>
                      <a:r>
                        <a:rPr kumimoji="0" lang="en-US" sz="1600" b="1" i="0" u="none" strike="noStrike" cap="none" normalizeH="0" baseline="0">
                          <a:ln>
                            <a:noFill/>
                          </a:ln>
                          <a:solidFill>
                            <a:srgbClr val="4B0096"/>
                          </a:solidFill>
                          <a:effectLst/>
                          <a:latin typeface="Helvetica" charset="0"/>
                          <a:ea typeface="ＭＳ Ｐゴシック" charset="-128"/>
                          <a:cs typeface="ＭＳ Ｐゴシック" charset="-128"/>
                        </a:rPr>
                        <a:t>Fortran</a:t>
                      </a:r>
                    </a:p>
                  </a:txBody>
                  <a:tcPr marT="45685" marB="456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5000"/>
                        </a:lnSpc>
                        <a:spcBef>
                          <a:spcPct val="20000"/>
                        </a:spcBef>
                        <a:spcAft>
                          <a:spcPct val="0"/>
                        </a:spcAft>
                        <a:buClr>
                          <a:schemeClr val="tx1"/>
                        </a:buClr>
                        <a:buSzPct val="100000"/>
                        <a:buFontTx/>
                        <a:buNone/>
                        <a:tabLst/>
                      </a:pPr>
                      <a:r>
                        <a:rPr kumimoji="0" lang="en-US" sz="1600" b="1" i="0" u="none" strike="noStrike" cap="none" normalizeH="0" baseline="0">
                          <a:ln>
                            <a:noFill/>
                          </a:ln>
                          <a:solidFill>
                            <a:srgbClr val="006666"/>
                          </a:solidFill>
                          <a:effectLst/>
                          <a:latin typeface="Helvetica" charset="0"/>
                          <a:ea typeface="ＭＳ Ｐゴシック" charset="-128"/>
                          <a:cs typeface="ＭＳ Ｐゴシック" charset="-128"/>
                        </a:rPr>
                        <a:t>Titanium</a:t>
                      </a:r>
                    </a:p>
                  </a:txBody>
                  <a:tcPr marT="45685" marB="456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2994">
                <a:tc>
                  <a:txBody>
                    <a:bodyPr/>
                    <a:lstStyle/>
                    <a:p>
                      <a:pPr marL="0" marR="0" lvl="0" indent="0" algn="ctr" defTabSz="457200" rtl="0" eaLnBrk="1" fontAlgn="base" latinLnBrk="0" hangingPunct="1">
                        <a:lnSpc>
                          <a:spcPct val="95000"/>
                        </a:lnSpc>
                        <a:spcBef>
                          <a:spcPct val="20000"/>
                        </a:spcBef>
                        <a:spcAft>
                          <a:spcPct val="0"/>
                        </a:spcAft>
                        <a:buClr>
                          <a:schemeClr val="tx1"/>
                        </a:buClr>
                        <a:buSzPct val="100000"/>
                        <a:buFontTx/>
                        <a:buNone/>
                        <a:tabLst/>
                      </a:pPr>
                      <a:r>
                        <a:rPr kumimoji="0" lang="en-US" sz="1600" b="1" i="0" u="none" strike="noStrike" cap="none" normalizeH="0" baseline="0">
                          <a:ln>
                            <a:noFill/>
                          </a:ln>
                          <a:solidFill>
                            <a:srgbClr val="4B0096"/>
                          </a:solidFill>
                          <a:effectLst/>
                          <a:latin typeface="Helvetica" charset="0"/>
                          <a:ea typeface="ＭＳ Ｐゴシック" charset="-128"/>
                          <a:cs typeface="ＭＳ Ｐゴシック" charset="-128"/>
                        </a:rPr>
                        <a:t>8000</a:t>
                      </a:r>
                    </a:p>
                  </a:txBody>
                  <a:tcPr marT="45685" marB="456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5000"/>
                        </a:lnSpc>
                        <a:spcBef>
                          <a:spcPct val="20000"/>
                        </a:spcBef>
                        <a:spcAft>
                          <a:spcPct val="0"/>
                        </a:spcAft>
                        <a:buClr>
                          <a:schemeClr val="tx1"/>
                        </a:buClr>
                        <a:buSzPct val="100000"/>
                        <a:buFontTx/>
                        <a:buNone/>
                        <a:tabLst/>
                      </a:pPr>
                      <a:r>
                        <a:rPr kumimoji="0" lang="en-US" sz="1600" b="1" i="0" u="none" strike="noStrike" cap="none" normalizeH="0" baseline="0">
                          <a:ln>
                            <a:noFill/>
                          </a:ln>
                          <a:solidFill>
                            <a:srgbClr val="006666"/>
                          </a:solidFill>
                          <a:effectLst/>
                          <a:latin typeface="Helvetica" charset="0"/>
                          <a:ea typeface="ＭＳ Ｐゴシック" charset="-128"/>
                          <a:cs typeface="ＭＳ Ｐゴシック" charset="-128"/>
                        </a:rPr>
                        <a:t>4000</a:t>
                      </a:r>
                    </a:p>
                  </a:txBody>
                  <a:tcPr marT="45685" marB="456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5428" name="Text Box 127"/>
          <p:cNvSpPr txBox="1">
            <a:spLocks noChangeArrowheads="1"/>
          </p:cNvSpPr>
          <p:nvPr/>
        </p:nvSpPr>
        <p:spPr bwMode="auto">
          <a:xfrm>
            <a:off x="4343400" y="5656263"/>
            <a:ext cx="41560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20000"/>
              </a:spcBef>
              <a:buSzPct val="100000"/>
            </a:pPr>
            <a:r>
              <a:rPr lang="en-US"/>
              <a:t>Note: Fortran code is not parallel</a:t>
            </a:r>
          </a:p>
        </p:txBody>
      </p:sp>
    </p:spTree>
    <p:extLst>
      <p:ext uri="{BB962C8B-B14F-4D97-AF65-F5344CB8AC3E}">
        <p14:creationId xmlns:p14="http://schemas.microsoft.com/office/powerpoint/2010/main" val="30892225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57" name="Title 4"/>
          <p:cNvSpPr>
            <a:spLocks noGrp="1"/>
          </p:cNvSpPr>
          <p:nvPr>
            <p:ph type="title"/>
          </p:nvPr>
        </p:nvSpPr>
        <p:spPr/>
        <p:txBody>
          <a:bodyPr/>
          <a:lstStyle/>
          <a:p>
            <a:pPr eaLnBrk="1" hangingPunct="1"/>
            <a:endParaRPr lang="en-US">
              <a:latin typeface="Arial" charset="0"/>
              <a:ea typeface="ＭＳ Ｐゴシック" charset="0"/>
              <a:cs typeface="ＭＳ Ｐゴシック" charset="0"/>
            </a:endParaRPr>
          </a:p>
        </p:txBody>
      </p:sp>
      <p:sp>
        <p:nvSpPr>
          <p:cNvPr id="147458" name="Vertical Text Placeholder 5"/>
          <p:cNvSpPr>
            <a:spLocks noGrp="1"/>
          </p:cNvSpPr>
          <p:nvPr>
            <p:ph type="body" orient="vert" idx="1"/>
          </p:nvPr>
        </p:nvSpPr>
        <p:spPr/>
        <p:txBody>
          <a:bodyPr/>
          <a:lstStyle/>
          <a:p>
            <a:pPr eaLnBrk="1" hangingPunct="1"/>
            <a:endParaRPr lang="en-US">
              <a:latin typeface="Arial" charset="0"/>
              <a:ea typeface="ＭＳ Ｐゴシック" charset="0"/>
              <a:cs typeface="ＭＳ Ｐゴシック" charset="0"/>
            </a:endParaRPr>
          </a:p>
        </p:txBody>
      </p:sp>
      <p:pic>
        <p:nvPicPr>
          <p:cNvPr id="150532" name="full-heart-big.gif" descr="/Users/yelick/Kathy/talks/heart/full-heart-big.gif">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34436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700" fill="hold"/>
                                        <p:tgtEl>
                                          <p:spTgt spid="1505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50532"/>
                </p:tgtEl>
              </p:cMediaNode>
            </p:video>
            <p:seq concurrent="1" nextAc="seek">
              <p:cTn id="8" restart="whenNotActive" fill="hold" evtFilter="cancelBubble" nodeType="interactiveSeq">
                <p:stCondLst>
                  <p:cond evt="onClick" delay="0">
                    <p:tgtEl>
                      <p:spTgt spid="15053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50532"/>
                                        </p:tgtEl>
                                      </p:cBhvr>
                                    </p:cmd>
                                  </p:childTnLst>
                                </p:cTn>
                              </p:par>
                            </p:childTnLst>
                          </p:cTn>
                        </p:par>
                      </p:childTnLst>
                    </p:cTn>
                  </p:par>
                </p:childTnLst>
              </p:cTn>
              <p:nextCondLst>
                <p:cond evt="onClick" delay="0">
                  <p:tgtEl>
                    <p:spTgt spid="150532"/>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23808" y="173038"/>
            <a:ext cx="7812087" cy="435504"/>
          </a:xfrm>
        </p:spPr>
        <p:txBody>
          <a:bodyPr/>
          <a:lstStyle/>
          <a:p>
            <a:r>
              <a:rPr lang="en-US" dirty="0" smtClean="0"/>
              <a:t>Compiler-free “UPC++” eases interoperability </a:t>
            </a:r>
            <a:endParaRPr lang="en-US" dirty="0"/>
          </a:p>
        </p:txBody>
      </p:sp>
      <p:sp>
        <p:nvSpPr>
          <p:cNvPr id="5" name="Content Placeholder 4"/>
          <p:cNvSpPr>
            <a:spLocks noGrp="1"/>
          </p:cNvSpPr>
          <p:nvPr>
            <p:ph idx="1"/>
          </p:nvPr>
        </p:nvSpPr>
        <p:spPr>
          <a:xfrm>
            <a:off x="609600" y="914400"/>
            <a:ext cx="8001000" cy="2088776"/>
          </a:xfrm>
        </p:spPr>
        <p:txBody>
          <a:bodyPr>
            <a:noAutofit/>
          </a:bodyPr>
          <a:lstStyle/>
          <a:p>
            <a:pPr>
              <a:spcBef>
                <a:spcPts val="1200"/>
              </a:spcBef>
              <a:buNone/>
            </a:pPr>
            <a:r>
              <a:rPr lang="en-US" sz="2000" b="1" dirty="0" err="1" smtClean="0">
                <a:solidFill>
                  <a:srgbClr val="0000FF"/>
                </a:solidFill>
                <a:latin typeface="+mj-lt"/>
                <a:ea typeface="+mj-ea"/>
                <a:cs typeface="Consolas" pitchFamily="49" charset="0"/>
              </a:rPr>
              <a:t>global_array_t</a:t>
            </a:r>
            <a:r>
              <a:rPr lang="en-US" sz="2000" b="1" dirty="0" smtClean="0">
                <a:solidFill>
                  <a:srgbClr val="0000FF"/>
                </a:solidFill>
                <a:latin typeface="+mj-lt"/>
                <a:ea typeface="+mj-ea"/>
                <a:cs typeface="Consolas" pitchFamily="49" charset="0"/>
              </a:rPr>
              <a:t>&lt;</a:t>
            </a:r>
            <a:r>
              <a:rPr lang="en-US" sz="2000" b="1" dirty="0" err="1" smtClean="0">
                <a:solidFill>
                  <a:srgbClr val="0000FF"/>
                </a:solidFill>
                <a:latin typeface="+mj-lt"/>
                <a:ea typeface="+mj-ea"/>
                <a:cs typeface="Consolas" pitchFamily="49" charset="0"/>
              </a:rPr>
              <a:t>int</a:t>
            </a:r>
            <a:r>
              <a:rPr lang="en-US" sz="2000" b="1" dirty="0" smtClean="0">
                <a:solidFill>
                  <a:srgbClr val="0000FF"/>
                </a:solidFill>
                <a:latin typeface="+mj-lt"/>
                <a:ea typeface="+mj-ea"/>
                <a:cs typeface="Consolas" pitchFamily="49" charset="0"/>
              </a:rPr>
              <a:t>, 1&gt; A(10); </a:t>
            </a:r>
            <a:r>
              <a:rPr lang="en-US" sz="2000" dirty="0" smtClean="0">
                <a:solidFill>
                  <a:schemeClr val="bg1">
                    <a:lumMod val="50000"/>
                  </a:schemeClr>
                </a:solidFill>
                <a:latin typeface="+mj-lt"/>
                <a:cs typeface="Consolas" pitchFamily="49" charset="0"/>
              </a:rPr>
              <a:t>// shared [1] </a:t>
            </a:r>
            <a:r>
              <a:rPr lang="en-US" sz="2000" dirty="0" err="1" smtClean="0">
                <a:solidFill>
                  <a:schemeClr val="bg1">
                    <a:lumMod val="50000"/>
                  </a:schemeClr>
                </a:solidFill>
                <a:latin typeface="+mj-lt"/>
                <a:cs typeface="Consolas" pitchFamily="49" charset="0"/>
              </a:rPr>
              <a:t>int</a:t>
            </a:r>
            <a:r>
              <a:rPr lang="en-US" sz="2000" dirty="0" smtClean="0">
                <a:solidFill>
                  <a:schemeClr val="bg1">
                    <a:lumMod val="50000"/>
                  </a:schemeClr>
                </a:solidFill>
                <a:latin typeface="+mj-lt"/>
                <a:cs typeface="Consolas" pitchFamily="49" charset="0"/>
              </a:rPr>
              <a:t> A[10];</a:t>
            </a:r>
            <a:endParaRPr lang="en-US" sz="2000" dirty="0" smtClean="0">
              <a:latin typeface="+mj-lt"/>
            </a:endParaRPr>
          </a:p>
          <a:p>
            <a:pPr>
              <a:spcBef>
                <a:spcPts val="1200"/>
              </a:spcBef>
              <a:buNone/>
            </a:pPr>
            <a:r>
              <a:rPr lang="en-US" sz="2000" dirty="0" smtClean="0">
                <a:latin typeface="+mj-lt"/>
              </a:rPr>
              <a:t>L-value reference (write/put)</a:t>
            </a:r>
          </a:p>
          <a:p>
            <a:pPr>
              <a:spcBef>
                <a:spcPts val="0"/>
              </a:spcBef>
              <a:buNone/>
            </a:pPr>
            <a:r>
              <a:rPr lang="en-US" sz="2000" b="1" dirty="0" smtClean="0">
                <a:solidFill>
                  <a:srgbClr val="0000FF"/>
                </a:solidFill>
                <a:latin typeface="+mj-lt"/>
                <a:ea typeface="+mj-ea"/>
                <a:cs typeface="Consolas" pitchFamily="49" charset="0"/>
              </a:rPr>
              <a:t>A[1] = 1; </a:t>
            </a:r>
            <a:r>
              <a:rPr lang="en-US" sz="2000" dirty="0" smtClean="0">
                <a:solidFill>
                  <a:schemeClr val="bg1">
                    <a:lumMod val="50000"/>
                  </a:schemeClr>
                </a:solidFill>
                <a:latin typeface="+mj-lt"/>
                <a:cs typeface="Consolas" pitchFamily="49" charset="0"/>
              </a:rPr>
              <a:t>// A[1] -&gt; </a:t>
            </a:r>
            <a:r>
              <a:rPr lang="en-US" sz="2000" dirty="0" err="1" smtClean="0">
                <a:solidFill>
                  <a:schemeClr val="bg1">
                    <a:lumMod val="50000"/>
                  </a:schemeClr>
                </a:solidFill>
                <a:latin typeface="+mj-lt"/>
                <a:cs typeface="Consolas" pitchFamily="49" charset="0"/>
              </a:rPr>
              <a:t>global_ref_t</a:t>
            </a:r>
            <a:r>
              <a:rPr lang="en-US" sz="2000" dirty="0" smtClean="0">
                <a:solidFill>
                  <a:schemeClr val="bg1">
                    <a:lumMod val="50000"/>
                  </a:schemeClr>
                </a:solidFill>
                <a:latin typeface="+mj-lt"/>
                <a:cs typeface="Consolas" pitchFamily="49" charset="0"/>
              </a:rPr>
              <a:t> ref(A, 1); ref = 1; </a:t>
            </a:r>
            <a:endParaRPr lang="en-US" sz="2000" b="1" dirty="0" smtClean="0">
              <a:solidFill>
                <a:schemeClr val="tx1"/>
              </a:solidFill>
              <a:latin typeface="+mj-lt"/>
              <a:ea typeface="+mj-ea"/>
              <a:cs typeface="Consolas" pitchFamily="49" charset="0"/>
            </a:endParaRPr>
          </a:p>
          <a:p>
            <a:pPr marL="342900" lvl="1" indent="-342900">
              <a:spcBef>
                <a:spcPts val="1200"/>
              </a:spcBef>
              <a:buNone/>
            </a:pPr>
            <a:r>
              <a:rPr lang="en-US" sz="2000" dirty="0" smtClean="0">
                <a:solidFill>
                  <a:schemeClr val="tx1"/>
                </a:solidFill>
                <a:latin typeface="+mj-lt"/>
              </a:rPr>
              <a:t>R-value reference (read/get)</a:t>
            </a:r>
          </a:p>
          <a:p>
            <a:pPr marL="342900" lvl="1" indent="-342900">
              <a:spcBef>
                <a:spcPts val="0"/>
              </a:spcBef>
              <a:buNone/>
            </a:pPr>
            <a:r>
              <a:rPr lang="en-US" sz="2000" b="1" dirty="0" err="1" smtClean="0">
                <a:solidFill>
                  <a:srgbClr val="0000FF"/>
                </a:solidFill>
                <a:latin typeface="+mj-lt"/>
                <a:ea typeface="+mj-ea"/>
                <a:cs typeface="Consolas" pitchFamily="49" charset="0"/>
              </a:rPr>
              <a:t>int</a:t>
            </a:r>
            <a:r>
              <a:rPr lang="en-US" sz="2000" b="1" dirty="0" smtClean="0">
                <a:solidFill>
                  <a:srgbClr val="0000FF"/>
                </a:solidFill>
                <a:latin typeface="+mj-lt"/>
                <a:ea typeface="+mj-ea"/>
                <a:cs typeface="Consolas" pitchFamily="49" charset="0"/>
              </a:rPr>
              <a:t> n = A[1] + 1; </a:t>
            </a:r>
            <a:r>
              <a:rPr lang="en-US" sz="2000" dirty="0" smtClean="0">
                <a:solidFill>
                  <a:schemeClr val="bg1">
                    <a:lumMod val="50000"/>
                  </a:schemeClr>
                </a:solidFill>
                <a:latin typeface="+mj-lt"/>
                <a:cs typeface="Consolas" pitchFamily="49" charset="0"/>
              </a:rPr>
              <a:t>// A[1] -&gt; </a:t>
            </a:r>
            <a:r>
              <a:rPr lang="en-US" sz="2000" dirty="0" err="1" smtClean="0">
                <a:solidFill>
                  <a:schemeClr val="bg1">
                    <a:lumMod val="50000"/>
                  </a:schemeClr>
                </a:solidFill>
                <a:latin typeface="+mj-lt"/>
                <a:cs typeface="Consolas" pitchFamily="49" charset="0"/>
              </a:rPr>
              <a:t>global_ref_t</a:t>
            </a:r>
            <a:r>
              <a:rPr lang="en-US" sz="2000" dirty="0" smtClean="0">
                <a:solidFill>
                  <a:schemeClr val="bg1">
                    <a:lumMod val="50000"/>
                  </a:schemeClr>
                </a:solidFill>
                <a:latin typeface="+mj-lt"/>
                <a:cs typeface="Consolas" pitchFamily="49" charset="0"/>
              </a:rPr>
              <a:t> ref(A, 1);  n = (</a:t>
            </a:r>
            <a:r>
              <a:rPr lang="en-US" sz="2000" dirty="0" err="1" smtClean="0">
                <a:solidFill>
                  <a:schemeClr val="bg1">
                    <a:lumMod val="50000"/>
                  </a:schemeClr>
                </a:solidFill>
                <a:latin typeface="+mj-lt"/>
                <a:cs typeface="Consolas" pitchFamily="49" charset="0"/>
              </a:rPr>
              <a:t>int</a:t>
            </a:r>
            <a:r>
              <a:rPr lang="en-US" sz="2000" dirty="0" smtClean="0">
                <a:solidFill>
                  <a:schemeClr val="bg1">
                    <a:lumMod val="50000"/>
                  </a:schemeClr>
                </a:solidFill>
                <a:latin typeface="+mj-lt"/>
                <a:cs typeface="Consolas" pitchFamily="49" charset="0"/>
              </a:rPr>
              <a:t>)ref + 1;</a:t>
            </a:r>
            <a:endParaRPr lang="en-US" sz="2000" b="1" dirty="0" smtClean="0">
              <a:solidFill>
                <a:srgbClr val="0000FF"/>
              </a:solidFill>
              <a:latin typeface="+mj-lt"/>
              <a:ea typeface="+mj-ea"/>
              <a:cs typeface="Consolas" pitchFamily="49" charset="0"/>
            </a:endParaRPr>
          </a:p>
        </p:txBody>
      </p:sp>
      <p:graphicFrame>
        <p:nvGraphicFramePr>
          <p:cNvPr id="6" name="Content Placeholder 10"/>
          <p:cNvGraphicFramePr>
            <a:graphicFrameLocks/>
          </p:cNvGraphicFramePr>
          <p:nvPr>
            <p:extLst>
              <p:ext uri="{D42A27DB-BD31-4B8C-83A1-F6EECF244321}">
                <p14:modId xmlns:p14="http://schemas.microsoft.com/office/powerpoint/2010/main" val="3159335199"/>
              </p:ext>
            </p:extLst>
          </p:nvPr>
        </p:nvGraphicFramePr>
        <p:xfrm>
          <a:off x="457200" y="3003176"/>
          <a:ext cx="4936565" cy="312298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ontent Placeholder 13"/>
          <p:cNvGraphicFramePr>
            <a:graphicFrameLocks/>
          </p:cNvGraphicFramePr>
          <p:nvPr>
            <p:extLst>
              <p:ext uri="{D42A27DB-BD31-4B8C-83A1-F6EECF244321}">
                <p14:modId xmlns:p14="http://schemas.microsoft.com/office/powerpoint/2010/main" val="3431582935"/>
              </p:ext>
            </p:extLst>
          </p:nvPr>
        </p:nvGraphicFramePr>
        <p:xfrm>
          <a:off x="4996327" y="3003176"/>
          <a:ext cx="4038600" cy="32751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818989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73038"/>
            <a:ext cx="8153400" cy="810376"/>
          </a:xfrm>
        </p:spPr>
        <p:txBody>
          <a:bodyPr/>
          <a:lstStyle/>
          <a:p>
            <a:r>
              <a:rPr lang="en-US" dirty="0" smtClean="0">
                <a:latin typeface="Arial"/>
                <a:ea typeface="ＭＳ Ｐゴシック" pitchFamily="34" charset="-128"/>
              </a:rPr>
              <a:t>Hierarchical SPMD (demonstrated in Titanium)</a:t>
            </a:r>
            <a:endParaRPr lang="en-US" dirty="0">
              <a:latin typeface="Arial"/>
            </a:endParaRPr>
          </a:p>
        </p:txBody>
      </p:sp>
      <p:sp>
        <p:nvSpPr>
          <p:cNvPr id="3" name="Content Placeholder 2"/>
          <p:cNvSpPr>
            <a:spLocks noGrp="1"/>
          </p:cNvSpPr>
          <p:nvPr>
            <p:ph idx="1"/>
          </p:nvPr>
        </p:nvSpPr>
        <p:spPr>
          <a:xfrm>
            <a:off x="457200" y="1092200"/>
            <a:ext cx="8686800" cy="5606663"/>
          </a:xfrm>
        </p:spPr>
        <p:txBody>
          <a:bodyPr/>
          <a:lstStyle/>
          <a:p>
            <a:r>
              <a:rPr lang="en-US" sz="2800" dirty="0">
                <a:latin typeface="Arial" charset="0"/>
                <a:ea typeface="ＭＳ Ｐゴシック" pitchFamily="34" charset="-128"/>
                <a:cs typeface="Arial" charset="0"/>
              </a:rPr>
              <a:t>Thread teams may execute distinct tasks</a:t>
            </a:r>
          </a:p>
          <a:p>
            <a:pPr marL="457200" lvl="1" indent="0">
              <a:buNone/>
            </a:pPr>
            <a:r>
              <a:rPr lang="en-US" sz="2000" b="1" dirty="0" smtClean="0">
                <a:solidFill>
                  <a:srgbClr val="00B050"/>
                </a:solidFill>
                <a:latin typeface="Courier New" pitchFamily="49" charset="0"/>
                <a:ea typeface="ＭＳ Ｐゴシック" pitchFamily="34" charset="-128"/>
                <a:cs typeface="Courier New" pitchFamily="49" charset="0"/>
              </a:rPr>
              <a:t>partition</a:t>
            </a:r>
            <a:r>
              <a:rPr lang="en-US" sz="2000" b="1" dirty="0" smtClean="0">
                <a:latin typeface="Courier New" pitchFamily="49" charset="0"/>
                <a:ea typeface="ＭＳ Ｐゴシック" pitchFamily="34" charset="-128"/>
                <a:cs typeface="Courier New" pitchFamily="49" charset="0"/>
              </a:rPr>
              <a:t>(T</a:t>
            </a:r>
            <a:r>
              <a:rPr lang="en-US" sz="2000" b="1" dirty="0">
                <a:latin typeface="Courier New" pitchFamily="49" charset="0"/>
                <a:ea typeface="ＭＳ Ｐゴシック" pitchFamily="34" charset="-128"/>
                <a:cs typeface="Courier New" pitchFamily="49" charset="0"/>
              </a:rPr>
              <a:t>) </a:t>
            </a:r>
            <a:r>
              <a:rPr lang="en-US" sz="2000" b="1" dirty="0" smtClean="0">
                <a:latin typeface="Courier New" pitchFamily="49" charset="0"/>
                <a:ea typeface="ＭＳ Ｐゴシック" pitchFamily="34" charset="-128"/>
                <a:cs typeface="Courier New" pitchFamily="49" charset="0"/>
              </a:rPr>
              <a:t>{</a:t>
            </a:r>
            <a:br>
              <a:rPr lang="en-US" sz="2000" b="1" dirty="0" smtClean="0">
                <a:latin typeface="Courier New" pitchFamily="49" charset="0"/>
                <a:ea typeface="ＭＳ Ｐゴシック" pitchFamily="34" charset="-128"/>
                <a:cs typeface="Courier New" pitchFamily="49" charset="0"/>
              </a:rPr>
            </a:br>
            <a:r>
              <a:rPr lang="en-US" sz="2000" b="1" dirty="0" smtClean="0">
                <a:latin typeface="Courier New" pitchFamily="49" charset="0"/>
                <a:ea typeface="ＭＳ Ｐゴシック" pitchFamily="34" charset="-128"/>
                <a:cs typeface="Courier New" pitchFamily="49" charset="0"/>
              </a:rPr>
              <a:t>  { </a:t>
            </a:r>
            <a:r>
              <a:rPr lang="en-US" sz="2000" b="1" dirty="0" err="1">
                <a:latin typeface="Courier New" pitchFamily="49" charset="0"/>
                <a:ea typeface="ＭＳ Ｐゴシック" pitchFamily="34" charset="-128"/>
                <a:cs typeface="Courier New" pitchFamily="49" charset="0"/>
              </a:rPr>
              <a:t>model_fluid</a:t>
            </a:r>
            <a:r>
              <a:rPr lang="en-US" sz="2000" b="1" dirty="0">
                <a:latin typeface="Courier New" pitchFamily="49" charset="0"/>
                <a:ea typeface="ＭＳ Ｐゴシック" pitchFamily="34" charset="-128"/>
                <a:cs typeface="Courier New" pitchFamily="49" charset="0"/>
              </a:rPr>
              <a:t>(); </a:t>
            </a:r>
            <a:r>
              <a:rPr lang="en-US" sz="2000" b="1" dirty="0" smtClean="0">
                <a:latin typeface="Courier New" pitchFamily="49" charset="0"/>
                <a:ea typeface="ＭＳ Ｐゴシック" pitchFamily="34" charset="-128"/>
                <a:cs typeface="Courier New" pitchFamily="49" charset="0"/>
              </a:rPr>
              <a:t>}</a:t>
            </a:r>
            <a:br>
              <a:rPr lang="en-US" sz="2000" b="1" dirty="0" smtClean="0">
                <a:latin typeface="Courier New" pitchFamily="49" charset="0"/>
                <a:ea typeface="ＭＳ Ｐゴシック" pitchFamily="34" charset="-128"/>
                <a:cs typeface="Courier New" pitchFamily="49" charset="0"/>
              </a:rPr>
            </a:br>
            <a:r>
              <a:rPr lang="en-US" sz="2000" b="1" dirty="0" smtClean="0">
                <a:latin typeface="Courier New" pitchFamily="49" charset="0"/>
                <a:ea typeface="ＭＳ Ｐゴシック" pitchFamily="34" charset="-128"/>
                <a:cs typeface="Courier New" pitchFamily="49" charset="0"/>
              </a:rPr>
              <a:t>  { </a:t>
            </a:r>
            <a:r>
              <a:rPr lang="en-US" sz="2000" b="1" dirty="0" err="1">
                <a:latin typeface="Courier New" pitchFamily="49" charset="0"/>
                <a:ea typeface="ＭＳ Ｐゴシック" pitchFamily="34" charset="-128"/>
                <a:cs typeface="Courier New" pitchFamily="49" charset="0"/>
              </a:rPr>
              <a:t>model_muscles</a:t>
            </a:r>
            <a:r>
              <a:rPr lang="en-US" sz="2000" b="1" dirty="0">
                <a:latin typeface="Courier New" pitchFamily="49" charset="0"/>
                <a:ea typeface="ＭＳ Ｐゴシック" pitchFamily="34" charset="-128"/>
                <a:cs typeface="Courier New" pitchFamily="49" charset="0"/>
              </a:rPr>
              <a:t>(); </a:t>
            </a:r>
            <a:r>
              <a:rPr lang="en-US" sz="2000" b="1" dirty="0" smtClean="0">
                <a:latin typeface="Courier New" pitchFamily="49" charset="0"/>
                <a:ea typeface="ＭＳ Ｐゴシック" pitchFamily="34" charset="-128"/>
                <a:cs typeface="Courier New" pitchFamily="49" charset="0"/>
              </a:rPr>
              <a:t>}</a:t>
            </a:r>
            <a:br>
              <a:rPr lang="en-US" sz="2000" b="1" dirty="0" smtClean="0">
                <a:latin typeface="Courier New" pitchFamily="49" charset="0"/>
                <a:ea typeface="ＭＳ Ｐゴシック" pitchFamily="34" charset="-128"/>
                <a:cs typeface="Courier New" pitchFamily="49" charset="0"/>
              </a:rPr>
            </a:br>
            <a:r>
              <a:rPr lang="en-US" sz="2000" b="1" dirty="0" smtClean="0">
                <a:latin typeface="Courier New" pitchFamily="49" charset="0"/>
                <a:ea typeface="ＭＳ Ｐゴシック" pitchFamily="34" charset="-128"/>
                <a:cs typeface="Courier New" pitchFamily="49" charset="0"/>
              </a:rPr>
              <a:t>  { </a:t>
            </a:r>
            <a:r>
              <a:rPr lang="en-US" sz="2000" b="1" dirty="0" err="1">
                <a:latin typeface="Courier New" pitchFamily="49" charset="0"/>
                <a:ea typeface="ＭＳ Ｐゴシック" pitchFamily="34" charset="-128"/>
                <a:cs typeface="Courier New" pitchFamily="49" charset="0"/>
              </a:rPr>
              <a:t>model_electrical</a:t>
            </a:r>
            <a:r>
              <a:rPr lang="en-US" sz="2000" b="1" dirty="0">
                <a:latin typeface="Courier New" pitchFamily="49" charset="0"/>
                <a:ea typeface="ＭＳ Ｐゴシック" pitchFamily="34" charset="-128"/>
                <a:cs typeface="Courier New" pitchFamily="49" charset="0"/>
              </a:rPr>
              <a:t>(); </a:t>
            </a:r>
            <a:r>
              <a:rPr lang="en-US" sz="2000" b="1" dirty="0" smtClean="0">
                <a:latin typeface="Courier New" pitchFamily="49" charset="0"/>
                <a:ea typeface="ＭＳ Ｐゴシック" pitchFamily="34" charset="-128"/>
                <a:cs typeface="Courier New" pitchFamily="49" charset="0"/>
              </a:rPr>
              <a:t>}</a:t>
            </a:r>
            <a:br>
              <a:rPr lang="en-US" sz="2000" b="1" dirty="0" smtClean="0">
                <a:latin typeface="Courier New" pitchFamily="49" charset="0"/>
                <a:ea typeface="ＭＳ Ｐゴシック" pitchFamily="34" charset="-128"/>
                <a:cs typeface="Courier New" pitchFamily="49" charset="0"/>
              </a:rPr>
            </a:br>
            <a:r>
              <a:rPr lang="en-US" sz="2000" b="1" dirty="0" smtClean="0">
                <a:latin typeface="Courier New" pitchFamily="49" charset="0"/>
                <a:ea typeface="ＭＳ Ｐゴシック" pitchFamily="34" charset="-128"/>
                <a:cs typeface="Courier New" pitchFamily="49" charset="0"/>
              </a:rPr>
              <a:t>}</a:t>
            </a:r>
          </a:p>
          <a:p>
            <a:r>
              <a:rPr lang="en-US" sz="2800" dirty="0" smtClean="0">
                <a:latin typeface="Arial" charset="0"/>
                <a:ea typeface="ＭＳ Ｐゴシック" pitchFamily="34" charset="-128"/>
                <a:cs typeface="Arial" charset="0"/>
              </a:rPr>
              <a:t>Hierarchy for machine / tasks</a:t>
            </a:r>
          </a:p>
          <a:p>
            <a:pPr lvl="1"/>
            <a:r>
              <a:rPr lang="en-US" sz="2400" dirty="0" smtClean="0">
                <a:latin typeface="Arial" charset="0"/>
                <a:ea typeface="ＭＳ Ｐゴシック" pitchFamily="34" charset="-128"/>
                <a:cs typeface="Arial" charset="0"/>
              </a:rPr>
              <a:t>Nearby: access shared data</a:t>
            </a:r>
          </a:p>
          <a:p>
            <a:pPr lvl="1"/>
            <a:r>
              <a:rPr lang="en-US" sz="2400" dirty="0" smtClean="0">
                <a:latin typeface="Arial" charset="0"/>
                <a:ea typeface="ＭＳ Ｐゴシック" pitchFamily="34" charset="-128"/>
                <a:cs typeface="Arial" charset="0"/>
              </a:rPr>
              <a:t>Far away: copy data</a:t>
            </a:r>
          </a:p>
          <a:p>
            <a:r>
              <a:rPr lang="en-US" sz="2800" dirty="0" smtClean="0">
                <a:latin typeface="Arial" charset="0"/>
                <a:ea typeface="ＭＳ Ｐゴシック" pitchFamily="34" charset="-128"/>
                <a:cs typeface="Arial" charset="0"/>
              </a:rPr>
              <a:t>Advantages: </a:t>
            </a:r>
          </a:p>
          <a:p>
            <a:pPr lvl="1"/>
            <a:r>
              <a:rPr lang="en-US" sz="2400" dirty="0" smtClean="0">
                <a:latin typeface="Arial" charset="0"/>
                <a:ea typeface="ＭＳ Ｐゴシック" pitchFamily="34" charset="-128"/>
                <a:cs typeface="Arial" charset="0"/>
              </a:rPr>
              <a:t>Provable pointer types </a:t>
            </a:r>
          </a:p>
          <a:p>
            <a:pPr lvl="1"/>
            <a:r>
              <a:rPr lang="en-US" sz="2400" dirty="0" smtClean="0">
                <a:latin typeface="Arial" charset="0"/>
                <a:ea typeface="ＭＳ Ｐゴシック" pitchFamily="34" charset="-128"/>
                <a:cs typeface="Arial" charset="0"/>
              </a:rPr>
              <a:t>Mixed data / task style </a:t>
            </a:r>
          </a:p>
          <a:p>
            <a:pPr lvl="1"/>
            <a:r>
              <a:rPr lang="en-US" sz="2400" dirty="0" smtClean="0">
                <a:latin typeface="Arial" charset="0"/>
                <a:ea typeface="ＭＳ Ｐゴシック" pitchFamily="34" charset="-128"/>
                <a:cs typeface="Arial" charset="0"/>
              </a:rPr>
              <a:t>Lexical </a:t>
            </a:r>
            <a:r>
              <a:rPr lang="en-US" sz="2400" dirty="0">
                <a:latin typeface="Arial" charset="0"/>
                <a:ea typeface="ＭＳ Ｐゴシック" pitchFamily="34" charset="-128"/>
                <a:cs typeface="Arial" charset="0"/>
              </a:rPr>
              <a:t>scope prevents some deadlocks</a:t>
            </a:r>
          </a:p>
          <a:p>
            <a:pPr lvl="1"/>
            <a:endParaRPr lang="en-US" sz="2400" dirty="0" smtClean="0">
              <a:latin typeface="Arial" charset="0"/>
              <a:ea typeface="ＭＳ Ｐゴシック" pitchFamily="34" charset="-128"/>
              <a:cs typeface="Arial" charset="0"/>
            </a:endParaRPr>
          </a:p>
        </p:txBody>
      </p:sp>
      <p:grpSp>
        <p:nvGrpSpPr>
          <p:cNvPr id="5" name="Group 6"/>
          <p:cNvGrpSpPr>
            <a:grpSpLocks/>
          </p:cNvGrpSpPr>
          <p:nvPr/>
        </p:nvGrpSpPr>
        <p:grpSpPr bwMode="auto">
          <a:xfrm>
            <a:off x="4318000" y="4165600"/>
            <a:ext cx="4970397" cy="1547279"/>
            <a:chOff x="685800" y="2767200"/>
            <a:chExt cx="8242647" cy="2798036"/>
          </a:xfrm>
        </p:grpSpPr>
        <p:grpSp>
          <p:nvGrpSpPr>
            <p:cNvPr id="6" name="Group 51"/>
            <p:cNvGrpSpPr>
              <a:grpSpLocks/>
            </p:cNvGrpSpPr>
            <p:nvPr/>
          </p:nvGrpSpPr>
          <p:grpSpPr bwMode="auto">
            <a:xfrm>
              <a:off x="685800" y="2767200"/>
              <a:ext cx="6179314" cy="2571750"/>
              <a:chOff x="685800" y="2767200"/>
              <a:chExt cx="6179314" cy="2571750"/>
            </a:xfrm>
          </p:grpSpPr>
          <p:sp>
            <p:nvSpPr>
              <p:cNvPr id="16" name="Rectangle 2"/>
              <p:cNvSpPr>
                <a:spLocks noChangeArrowheads="1"/>
              </p:cNvSpPr>
              <p:nvPr/>
            </p:nvSpPr>
            <p:spPr bwMode="auto">
              <a:xfrm>
                <a:off x="685800" y="2767200"/>
                <a:ext cx="6179314" cy="2571750"/>
              </a:xfrm>
              <a:prstGeom prst="rect">
                <a:avLst/>
              </a:prstGeom>
              <a:solidFill>
                <a:srgbClr val="333333"/>
              </a:solidFill>
              <a:ln w="9525">
                <a:solidFill>
                  <a:schemeClr val="tx1"/>
                </a:solidFill>
                <a:miter lim="800000"/>
                <a:headEnd/>
                <a:tailEnd/>
              </a:ln>
            </p:spPr>
            <p:txBody>
              <a:bodyPr wrap="none" anchor="ctr"/>
              <a:lstStyle/>
              <a:p>
                <a:pPr>
                  <a:defRPr/>
                </a:pPr>
                <a:endParaRPr lang="en-US" sz="1600">
                  <a:latin typeface="Calibri" pitchFamily="34" charset="0"/>
                  <a:cs typeface="Calibri" pitchFamily="34" charset="0"/>
                </a:endParaRPr>
              </a:p>
            </p:txBody>
          </p:sp>
          <p:sp>
            <p:nvSpPr>
              <p:cNvPr id="17" name="Rectangle 4"/>
              <p:cNvSpPr>
                <a:spLocks noChangeArrowheads="1"/>
              </p:cNvSpPr>
              <p:nvPr/>
            </p:nvSpPr>
            <p:spPr bwMode="auto">
              <a:xfrm>
                <a:off x="3876675" y="2881500"/>
                <a:ext cx="2867025" cy="2305050"/>
              </a:xfrm>
              <a:prstGeom prst="rect">
                <a:avLst/>
              </a:prstGeom>
              <a:solidFill>
                <a:srgbClr val="009999"/>
              </a:solidFill>
              <a:ln w="9525">
                <a:solidFill>
                  <a:schemeClr val="tx1"/>
                </a:solidFill>
                <a:miter lim="800000"/>
                <a:headEnd/>
                <a:tailEnd/>
              </a:ln>
            </p:spPr>
            <p:txBody>
              <a:bodyPr wrap="none" anchor="ctr"/>
              <a:lstStyle/>
              <a:p>
                <a:endParaRPr lang="en-US" sz="1600">
                  <a:effectLst/>
                  <a:latin typeface="Calibri" pitchFamily="34" charset="0"/>
                  <a:cs typeface="Calibri" pitchFamily="34" charset="0"/>
                </a:endParaRPr>
              </a:p>
            </p:txBody>
          </p:sp>
          <p:sp>
            <p:nvSpPr>
              <p:cNvPr id="18" name="Rectangle 5"/>
              <p:cNvSpPr>
                <a:spLocks noChangeArrowheads="1"/>
              </p:cNvSpPr>
              <p:nvPr/>
            </p:nvSpPr>
            <p:spPr bwMode="auto">
              <a:xfrm>
                <a:off x="4019550" y="3033900"/>
                <a:ext cx="1209675" cy="1990725"/>
              </a:xfrm>
              <a:prstGeom prst="rect">
                <a:avLst/>
              </a:prstGeom>
              <a:solidFill>
                <a:srgbClr val="CCFFFF"/>
              </a:solidFill>
              <a:ln w="9525">
                <a:solidFill>
                  <a:schemeClr val="tx1"/>
                </a:solidFill>
                <a:miter lim="800000"/>
                <a:headEnd/>
                <a:tailEnd/>
              </a:ln>
            </p:spPr>
            <p:txBody>
              <a:bodyPr wrap="none" anchor="ctr"/>
              <a:lstStyle/>
              <a:p>
                <a:endParaRPr lang="en-US" sz="1600">
                  <a:effectLst/>
                  <a:latin typeface="Calibri" pitchFamily="34" charset="0"/>
                  <a:cs typeface="Calibri" pitchFamily="34" charset="0"/>
                </a:endParaRPr>
              </a:p>
            </p:txBody>
          </p:sp>
          <p:sp>
            <p:nvSpPr>
              <p:cNvPr id="19" name="Rectangle 6"/>
              <p:cNvSpPr>
                <a:spLocks noChangeArrowheads="1"/>
              </p:cNvSpPr>
              <p:nvPr/>
            </p:nvSpPr>
            <p:spPr bwMode="auto">
              <a:xfrm>
                <a:off x="5381625" y="3033900"/>
                <a:ext cx="1209675" cy="1990725"/>
              </a:xfrm>
              <a:prstGeom prst="rect">
                <a:avLst/>
              </a:prstGeom>
              <a:solidFill>
                <a:srgbClr val="CCFFCC"/>
              </a:solidFill>
              <a:ln w="9525">
                <a:solidFill>
                  <a:schemeClr val="tx1"/>
                </a:solidFill>
                <a:miter lim="800000"/>
                <a:headEnd/>
                <a:tailEnd/>
              </a:ln>
            </p:spPr>
            <p:txBody>
              <a:bodyPr wrap="none" anchor="ctr"/>
              <a:lstStyle/>
              <a:p>
                <a:endParaRPr lang="en-US" sz="1600">
                  <a:effectLst/>
                  <a:latin typeface="Calibri" pitchFamily="34" charset="0"/>
                  <a:cs typeface="Calibri" pitchFamily="34" charset="0"/>
                </a:endParaRPr>
              </a:p>
            </p:txBody>
          </p:sp>
          <p:sp>
            <p:nvSpPr>
              <p:cNvPr id="20" name="Rectangle 9"/>
              <p:cNvSpPr>
                <a:spLocks noChangeArrowheads="1"/>
              </p:cNvSpPr>
              <p:nvPr/>
            </p:nvSpPr>
            <p:spPr bwMode="auto">
              <a:xfrm>
                <a:off x="4171950" y="3186300"/>
                <a:ext cx="904875" cy="771525"/>
              </a:xfrm>
              <a:prstGeom prst="rect">
                <a:avLst/>
              </a:prstGeom>
              <a:solidFill>
                <a:schemeClr val="bg1"/>
              </a:solidFill>
              <a:ln w="9525">
                <a:solidFill>
                  <a:schemeClr val="tx1"/>
                </a:solidFill>
                <a:miter lim="800000"/>
                <a:headEnd/>
                <a:tailEnd/>
              </a:ln>
            </p:spPr>
            <p:txBody>
              <a:bodyPr wrap="none" anchor="ctr"/>
              <a:lstStyle/>
              <a:p>
                <a:endParaRPr lang="en-US" sz="1600">
                  <a:effectLst/>
                  <a:latin typeface="Calibri" pitchFamily="34" charset="0"/>
                  <a:cs typeface="Calibri" pitchFamily="34" charset="0"/>
                </a:endParaRPr>
              </a:p>
            </p:txBody>
          </p:sp>
          <p:sp>
            <p:nvSpPr>
              <p:cNvPr id="21" name="Rectangle 10"/>
              <p:cNvSpPr>
                <a:spLocks noChangeArrowheads="1"/>
              </p:cNvSpPr>
              <p:nvPr/>
            </p:nvSpPr>
            <p:spPr bwMode="auto">
              <a:xfrm>
                <a:off x="4171950" y="4110225"/>
                <a:ext cx="904875" cy="771525"/>
              </a:xfrm>
              <a:prstGeom prst="rect">
                <a:avLst/>
              </a:prstGeom>
              <a:solidFill>
                <a:schemeClr val="bg1"/>
              </a:solidFill>
              <a:ln w="9525">
                <a:solidFill>
                  <a:schemeClr val="tx1"/>
                </a:solidFill>
                <a:miter lim="800000"/>
                <a:headEnd/>
                <a:tailEnd/>
              </a:ln>
            </p:spPr>
            <p:txBody>
              <a:bodyPr wrap="none" anchor="ctr"/>
              <a:lstStyle/>
              <a:p>
                <a:endParaRPr lang="en-US" sz="1600">
                  <a:effectLst/>
                  <a:latin typeface="Calibri" pitchFamily="34" charset="0"/>
                  <a:cs typeface="Calibri" pitchFamily="34" charset="0"/>
                </a:endParaRPr>
              </a:p>
            </p:txBody>
          </p:sp>
          <p:sp>
            <p:nvSpPr>
              <p:cNvPr id="22" name="Rectangle 11"/>
              <p:cNvSpPr>
                <a:spLocks noChangeArrowheads="1"/>
              </p:cNvSpPr>
              <p:nvPr/>
            </p:nvSpPr>
            <p:spPr bwMode="auto">
              <a:xfrm>
                <a:off x="5524500" y="3186300"/>
                <a:ext cx="904875" cy="771525"/>
              </a:xfrm>
              <a:prstGeom prst="rect">
                <a:avLst/>
              </a:prstGeom>
              <a:solidFill>
                <a:schemeClr val="bg1"/>
              </a:solidFill>
              <a:ln w="9525">
                <a:solidFill>
                  <a:schemeClr val="tx1"/>
                </a:solidFill>
                <a:miter lim="800000"/>
                <a:headEnd/>
                <a:tailEnd/>
              </a:ln>
            </p:spPr>
            <p:txBody>
              <a:bodyPr wrap="none" anchor="ctr"/>
              <a:lstStyle/>
              <a:p>
                <a:endParaRPr lang="en-US" sz="1600">
                  <a:effectLst/>
                  <a:latin typeface="Calibri" pitchFamily="34" charset="0"/>
                  <a:cs typeface="Calibri" pitchFamily="34" charset="0"/>
                </a:endParaRPr>
              </a:p>
            </p:txBody>
          </p:sp>
          <p:sp>
            <p:nvSpPr>
              <p:cNvPr id="23" name="Rectangle 12"/>
              <p:cNvSpPr>
                <a:spLocks noChangeArrowheads="1"/>
              </p:cNvSpPr>
              <p:nvPr/>
            </p:nvSpPr>
            <p:spPr bwMode="auto">
              <a:xfrm>
                <a:off x="5524500" y="4110225"/>
                <a:ext cx="904875" cy="771525"/>
              </a:xfrm>
              <a:prstGeom prst="rect">
                <a:avLst/>
              </a:prstGeom>
              <a:solidFill>
                <a:schemeClr val="bg1"/>
              </a:solidFill>
              <a:ln w="9525">
                <a:solidFill>
                  <a:schemeClr val="tx1"/>
                </a:solidFill>
                <a:miter lim="800000"/>
                <a:headEnd/>
                <a:tailEnd/>
              </a:ln>
            </p:spPr>
            <p:txBody>
              <a:bodyPr wrap="none" anchor="ctr"/>
              <a:lstStyle/>
              <a:p>
                <a:endParaRPr lang="en-US" sz="1600">
                  <a:effectLst/>
                  <a:latin typeface="Calibri" pitchFamily="34" charset="0"/>
                  <a:cs typeface="Calibri" pitchFamily="34" charset="0"/>
                </a:endParaRPr>
              </a:p>
            </p:txBody>
          </p:sp>
          <p:sp>
            <p:nvSpPr>
              <p:cNvPr id="24" name="Rectangle 17"/>
              <p:cNvSpPr>
                <a:spLocks noChangeArrowheads="1"/>
              </p:cNvSpPr>
              <p:nvPr/>
            </p:nvSpPr>
            <p:spPr bwMode="auto">
              <a:xfrm>
                <a:off x="819166" y="2881500"/>
                <a:ext cx="2867380" cy="2305050"/>
              </a:xfrm>
              <a:prstGeom prst="rect">
                <a:avLst/>
              </a:prstGeom>
              <a:solidFill>
                <a:srgbClr val="CC6600"/>
              </a:solidFill>
              <a:ln w="9525">
                <a:solidFill>
                  <a:schemeClr val="tx1"/>
                </a:solidFill>
                <a:miter lim="800000"/>
                <a:headEnd/>
                <a:tailEnd/>
              </a:ln>
            </p:spPr>
            <p:txBody>
              <a:bodyPr wrap="none" anchor="ctr"/>
              <a:lstStyle/>
              <a:p>
                <a:pPr>
                  <a:defRPr/>
                </a:pPr>
                <a:endParaRPr lang="en-US" sz="1600">
                  <a:latin typeface="Calibri" pitchFamily="34" charset="0"/>
                  <a:cs typeface="Calibri" pitchFamily="34" charset="0"/>
                </a:endParaRPr>
              </a:p>
            </p:txBody>
          </p:sp>
          <p:sp>
            <p:nvSpPr>
              <p:cNvPr id="25" name="Rectangle 20"/>
              <p:cNvSpPr>
                <a:spLocks noChangeArrowheads="1"/>
              </p:cNvSpPr>
              <p:nvPr/>
            </p:nvSpPr>
            <p:spPr bwMode="auto">
              <a:xfrm>
                <a:off x="962059" y="3033900"/>
                <a:ext cx="1209825" cy="1990725"/>
              </a:xfrm>
              <a:prstGeom prst="rect">
                <a:avLst/>
              </a:prstGeom>
              <a:solidFill>
                <a:srgbClr val="FF9999"/>
              </a:solidFill>
              <a:ln w="9525">
                <a:solidFill>
                  <a:schemeClr val="tx1"/>
                </a:solidFill>
                <a:miter lim="800000"/>
                <a:headEnd/>
                <a:tailEnd/>
              </a:ln>
            </p:spPr>
            <p:txBody>
              <a:bodyPr wrap="none" anchor="ctr"/>
              <a:lstStyle/>
              <a:p>
                <a:pPr>
                  <a:defRPr/>
                </a:pPr>
                <a:endParaRPr lang="en-US" sz="1600">
                  <a:latin typeface="Calibri" pitchFamily="34" charset="0"/>
                  <a:cs typeface="Calibri" pitchFamily="34" charset="0"/>
                </a:endParaRPr>
              </a:p>
            </p:txBody>
          </p:sp>
          <p:sp>
            <p:nvSpPr>
              <p:cNvPr id="26" name="Rectangle 21"/>
              <p:cNvSpPr>
                <a:spLocks noChangeArrowheads="1"/>
              </p:cNvSpPr>
              <p:nvPr/>
            </p:nvSpPr>
            <p:spPr bwMode="auto">
              <a:xfrm>
                <a:off x="2324303" y="3033900"/>
                <a:ext cx="1209825" cy="1990725"/>
              </a:xfrm>
              <a:prstGeom prst="rect">
                <a:avLst/>
              </a:prstGeom>
              <a:solidFill>
                <a:srgbClr val="FFCC66"/>
              </a:solidFill>
              <a:ln w="9525">
                <a:solidFill>
                  <a:schemeClr val="tx1"/>
                </a:solidFill>
                <a:miter lim="800000"/>
                <a:headEnd/>
                <a:tailEnd/>
              </a:ln>
            </p:spPr>
            <p:txBody>
              <a:bodyPr wrap="none" anchor="ctr"/>
              <a:lstStyle/>
              <a:p>
                <a:pPr>
                  <a:defRPr/>
                </a:pPr>
                <a:endParaRPr lang="en-US" sz="1600">
                  <a:latin typeface="Calibri" pitchFamily="34" charset="0"/>
                  <a:cs typeface="Calibri" pitchFamily="34" charset="0"/>
                </a:endParaRPr>
              </a:p>
            </p:txBody>
          </p:sp>
          <p:sp>
            <p:nvSpPr>
              <p:cNvPr id="27" name="Rectangle 26"/>
              <p:cNvSpPr>
                <a:spLocks noChangeArrowheads="1"/>
              </p:cNvSpPr>
              <p:nvPr/>
            </p:nvSpPr>
            <p:spPr bwMode="auto">
              <a:xfrm>
                <a:off x="1124004" y="3186300"/>
                <a:ext cx="904987" cy="771525"/>
              </a:xfrm>
              <a:prstGeom prst="rect">
                <a:avLst/>
              </a:prstGeom>
              <a:solidFill>
                <a:schemeClr val="bg1"/>
              </a:solidFill>
              <a:ln w="9525">
                <a:solidFill>
                  <a:schemeClr val="tx1"/>
                </a:solidFill>
                <a:miter lim="800000"/>
                <a:headEnd/>
                <a:tailEnd/>
              </a:ln>
            </p:spPr>
            <p:txBody>
              <a:bodyPr wrap="none" anchor="ctr"/>
              <a:lstStyle/>
              <a:p>
                <a:pPr>
                  <a:defRPr/>
                </a:pPr>
                <a:endParaRPr lang="en-US" sz="1600">
                  <a:latin typeface="Calibri" pitchFamily="34" charset="0"/>
                  <a:cs typeface="Calibri" pitchFamily="34" charset="0"/>
                </a:endParaRPr>
              </a:p>
            </p:txBody>
          </p:sp>
          <p:sp>
            <p:nvSpPr>
              <p:cNvPr id="28" name="Rectangle 27"/>
              <p:cNvSpPr>
                <a:spLocks noChangeArrowheads="1"/>
              </p:cNvSpPr>
              <p:nvPr/>
            </p:nvSpPr>
            <p:spPr bwMode="auto">
              <a:xfrm>
                <a:off x="1124004" y="4110225"/>
                <a:ext cx="904987" cy="771525"/>
              </a:xfrm>
              <a:prstGeom prst="rect">
                <a:avLst/>
              </a:prstGeom>
              <a:solidFill>
                <a:schemeClr val="bg1"/>
              </a:solidFill>
              <a:ln w="9525">
                <a:solidFill>
                  <a:schemeClr val="tx1"/>
                </a:solidFill>
                <a:miter lim="800000"/>
                <a:headEnd/>
                <a:tailEnd/>
              </a:ln>
            </p:spPr>
            <p:txBody>
              <a:bodyPr wrap="none" anchor="ctr"/>
              <a:lstStyle/>
              <a:p>
                <a:pPr>
                  <a:defRPr/>
                </a:pPr>
                <a:endParaRPr lang="en-US" sz="1600">
                  <a:latin typeface="Calibri" pitchFamily="34" charset="0"/>
                  <a:cs typeface="Calibri" pitchFamily="34" charset="0"/>
                </a:endParaRPr>
              </a:p>
            </p:txBody>
          </p:sp>
          <p:sp>
            <p:nvSpPr>
              <p:cNvPr id="29" name="Rectangle 28"/>
              <p:cNvSpPr>
                <a:spLocks noChangeArrowheads="1"/>
              </p:cNvSpPr>
              <p:nvPr/>
            </p:nvSpPr>
            <p:spPr bwMode="auto">
              <a:xfrm>
                <a:off x="2486248" y="3186300"/>
                <a:ext cx="904987" cy="771525"/>
              </a:xfrm>
              <a:prstGeom prst="rect">
                <a:avLst/>
              </a:prstGeom>
              <a:solidFill>
                <a:schemeClr val="bg1"/>
              </a:solidFill>
              <a:ln w="9525">
                <a:solidFill>
                  <a:schemeClr val="tx1"/>
                </a:solidFill>
                <a:miter lim="800000"/>
                <a:headEnd/>
                <a:tailEnd/>
              </a:ln>
            </p:spPr>
            <p:txBody>
              <a:bodyPr wrap="none" anchor="ctr"/>
              <a:lstStyle/>
              <a:p>
                <a:pPr>
                  <a:defRPr/>
                </a:pPr>
                <a:endParaRPr lang="en-US" sz="1600">
                  <a:latin typeface="Calibri" pitchFamily="34" charset="0"/>
                  <a:cs typeface="Calibri" pitchFamily="34" charset="0"/>
                </a:endParaRPr>
              </a:p>
            </p:txBody>
          </p:sp>
          <p:sp>
            <p:nvSpPr>
              <p:cNvPr id="30" name="Rectangle 29"/>
              <p:cNvSpPr>
                <a:spLocks noChangeArrowheads="1"/>
              </p:cNvSpPr>
              <p:nvPr/>
            </p:nvSpPr>
            <p:spPr bwMode="auto">
              <a:xfrm>
                <a:off x="2486248" y="4110225"/>
                <a:ext cx="904987" cy="771525"/>
              </a:xfrm>
              <a:prstGeom prst="rect">
                <a:avLst/>
              </a:prstGeom>
              <a:solidFill>
                <a:schemeClr val="bg1"/>
              </a:solidFill>
              <a:ln w="9525">
                <a:solidFill>
                  <a:schemeClr val="tx1"/>
                </a:solidFill>
                <a:miter lim="800000"/>
                <a:headEnd/>
                <a:tailEnd/>
              </a:ln>
            </p:spPr>
            <p:txBody>
              <a:bodyPr wrap="none" anchor="ctr"/>
              <a:lstStyle/>
              <a:p>
                <a:pPr>
                  <a:defRPr/>
                </a:pPr>
                <a:endParaRPr lang="en-US" sz="1600">
                  <a:latin typeface="Calibri" pitchFamily="34" charset="0"/>
                  <a:cs typeface="Calibri" pitchFamily="34" charset="0"/>
                </a:endParaRPr>
              </a:p>
            </p:txBody>
          </p:sp>
          <p:sp>
            <p:nvSpPr>
              <p:cNvPr id="31" name="Oval 30"/>
              <p:cNvSpPr>
                <a:spLocks noChangeArrowheads="1"/>
              </p:cNvSpPr>
              <p:nvPr/>
            </p:nvSpPr>
            <p:spPr bwMode="auto">
              <a:xfrm>
                <a:off x="4610100" y="3338700"/>
                <a:ext cx="323850" cy="171450"/>
              </a:xfrm>
              <a:prstGeom prst="ellipse">
                <a:avLst/>
              </a:prstGeom>
              <a:solidFill>
                <a:srgbClr val="C0C0C0"/>
              </a:solidFill>
              <a:ln w="9525">
                <a:solidFill>
                  <a:schemeClr val="tx1"/>
                </a:solidFill>
                <a:round/>
                <a:headEnd/>
                <a:tailEnd/>
              </a:ln>
            </p:spPr>
            <p:txBody>
              <a:bodyPr wrap="none" anchor="ctr"/>
              <a:lstStyle/>
              <a:p>
                <a:endParaRPr lang="en-US" sz="1600">
                  <a:effectLst/>
                  <a:latin typeface="Calibri" pitchFamily="34" charset="0"/>
                  <a:cs typeface="Calibri" pitchFamily="34" charset="0"/>
                </a:endParaRPr>
              </a:p>
            </p:txBody>
          </p:sp>
          <p:sp>
            <p:nvSpPr>
              <p:cNvPr id="32" name="Oval 31"/>
              <p:cNvSpPr>
                <a:spLocks noChangeArrowheads="1"/>
              </p:cNvSpPr>
              <p:nvPr/>
            </p:nvSpPr>
            <p:spPr bwMode="auto">
              <a:xfrm>
                <a:off x="5748338" y="4438838"/>
                <a:ext cx="323850" cy="171450"/>
              </a:xfrm>
              <a:prstGeom prst="ellipse">
                <a:avLst/>
              </a:prstGeom>
              <a:solidFill>
                <a:srgbClr val="C0C0C0"/>
              </a:solidFill>
              <a:ln w="9525">
                <a:solidFill>
                  <a:schemeClr val="tx1"/>
                </a:solidFill>
                <a:round/>
                <a:headEnd/>
                <a:tailEnd/>
              </a:ln>
            </p:spPr>
            <p:txBody>
              <a:bodyPr wrap="none" anchor="ctr"/>
              <a:lstStyle/>
              <a:p>
                <a:endParaRPr lang="en-US" sz="1600">
                  <a:effectLst/>
                  <a:latin typeface="Calibri" pitchFamily="34" charset="0"/>
                  <a:cs typeface="Calibri" pitchFamily="34" charset="0"/>
                </a:endParaRPr>
              </a:p>
            </p:txBody>
          </p:sp>
          <p:sp>
            <p:nvSpPr>
              <p:cNvPr id="33" name="Oval 32"/>
              <p:cNvSpPr>
                <a:spLocks noChangeArrowheads="1"/>
              </p:cNvSpPr>
              <p:nvPr/>
            </p:nvSpPr>
            <p:spPr bwMode="auto">
              <a:xfrm>
                <a:off x="5902325" y="3478400"/>
                <a:ext cx="384175" cy="249238"/>
              </a:xfrm>
              <a:prstGeom prst="ellipse">
                <a:avLst/>
              </a:prstGeom>
              <a:solidFill>
                <a:srgbClr val="C0C0C0"/>
              </a:solidFill>
              <a:ln w="9525">
                <a:solidFill>
                  <a:schemeClr val="tx1"/>
                </a:solidFill>
                <a:round/>
                <a:headEnd/>
                <a:tailEnd/>
              </a:ln>
            </p:spPr>
            <p:txBody>
              <a:bodyPr wrap="none" anchor="ctr"/>
              <a:lstStyle/>
              <a:p>
                <a:endParaRPr lang="en-US" sz="1600">
                  <a:effectLst/>
                  <a:latin typeface="Calibri" pitchFamily="34" charset="0"/>
                  <a:cs typeface="Calibri" pitchFamily="34" charset="0"/>
                </a:endParaRPr>
              </a:p>
            </p:txBody>
          </p:sp>
          <p:sp>
            <p:nvSpPr>
              <p:cNvPr id="34" name="Oval 33"/>
              <p:cNvSpPr>
                <a:spLocks noChangeArrowheads="1"/>
              </p:cNvSpPr>
              <p:nvPr/>
            </p:nvSpPr>
            <p:spPr bwMode="auto">
              <a:xfrm>
                <a:off x="2886347" y="4240400"/>
                <a:ext cx="384223" cy="249238"/>
              </a:xfrm>
              <a:prstGeom prst="ellipse">
                <a:avLst/>
              </a:prstGeom>
              <a:solidFill>
                <a:srgbClr val="C0C0C0"/>
              </a:solidFill>
              <a:ln w="9525">
                <a:solidFill>
                  <a:schemeClr val="tx1"/>
                </a:solidFill>
                <a:round/>
                <a:headEnd/>
                <a:tailEnd/>
              </a:ln>
            </p:spPr>
            <p:txBody>
              <a:bodyPr wrap="none" anchor="ctr"/>
              <a:lstStyle/>
              <a:p>
                <a:pPr>
                  <a:defRPr/>
                </a:pPr>
                <a:endParaRPr lang="en-US" sz="1600">
                  <a:latin typeface="Calibri" pitchFamily="34" charset="0"/>
                  <a:cs typeface="Calibri" pitchFamily="34" charset="0"/>
                </a:endParaRPr>
              </a:p>
            </p:txBody>
          </p:sp>
          <p:sp>
            <p:nvSpPr>
              <p:cNvPr id="35" name="Line 34"/>
              <p:cNvSpPr>
                <a:spLocks noChangeShapeType="1"/>
              </p:cNvSpPr>
              <p:nvPr/>
            </p:nvSpPr>
            <p:spPr bwMode="auto">
              <a:xfrm>
                <a:off x="4823337" y="4515038"/>
                <a:ext cx="887523" cy="0"/>
              </a:xfrm>
              <a:prstGeom prst="line">
                <a:avLst/>
              </a:prstGeom>
              <a:noFill/>
              <a:ln w="15875">
                <a:solidFill>
                  <a:schemeClr val="tx1"/>
                </a:solidFill>
                <a:round/>
                <a:headEnd/>
                <a:tailEnd type="triangle" w="lg" len="lg"/>
              </a:ln>
            </p:spPr>
            <p:txBody>
              <a:bodyPr/>
              <a:lstStyle/>
              <a:p>
                <a:pPr>
                  <a:defRPr/>
                </a:pPr>
                <a:endParaRPr lang="en-US" sz="1600"/>
              </a:p>
            </p:txBody>
          </p:sp>
          <p:sp>
            <p:nvSpPr>
              <p:cNvPr id="36" name="Line 36"/>
              <p:cNvSpPr>
                <a:spLocks noChangeShapeType="1"/>
              </p:cNvSpPr>
              <p:nvPr/>
            </p:nvSpPr>
            <p:spPr bwMode="auto">
              <a:xfrm flipV="1">
                <a:off x="4481982" y="3516500"/>
                <a:ext cx="306425" cy="268288"/>
              </a:xfrm>
              <a:prstGeom prst="line">
                <a:avLst/>
              </a:prstGeom>
              <a:noFill/>
              <a:ln w="12700">
                <a:solidFill>
                  <a:schemeClr val="tx1"/>
                </a:solidFill>
                <a:round/>
                <a:headEnd/>
                <a:tailEnd type="triangle" w="lg" len="lg"/>
              </a:ln>
            </p:spPr>
            <p:txBody>
              <a:bodyPr/>
              <a:lstStyle/>
              <a:p>
                <a:pPr>
                  <a:defRPr/>
                </a:pPr>
                <a:endParaRPr lang="en-US" sz="1600"/>
              </a:p>
            </p:txBody>
          </p:sp>
          <p:sp>
            <p:nvSpPr>
              <p:cNvPr id="37" name="Rectangle 37"/>
              <p:cNvSpPr>
                <a:spLocks noChangeArrowheads="1"/>
              </p:cNvSpPr>
              <p:nvPr/>
            </p:nvSpPr>
            <p:spPr bwMode="auto">
              <a:xfrm>
                <a:off x="4283075" y="4211825"/>
                <a:ext cx="212725" cy="203200"/>
              </a:xfrm>
              <a:prstGeom prst="rect">
                <a:avLst/>
              </a:prstGeom>
              <a:solidFill>
                <a:srgbClr val="C0C0C0"/>
              </a:solidFill>
              <a:ln w="9525">
                <a:solidFill>
                  <a:schemeClr val="tx1"/>
                </a:solidFill>
                <a:miter lim="800000"/>
                <a:headEnd/>
                <a:tailEnd/>
              </a:ln>
            </p:spPr>
            <p:txBody>
              <a:bodyPr wrap="none" anchor="ctr"/>
              <a:lstStyle/>
              <a:p>
                <a:pPr algn="ctr"/>
                <a:r>
                  <a:rPr lang="en-US" sz="1050" b="1">
                    <a:effectLst/>
                    <a:latin typeface="Calibri" pitchFamily="34" charset="0"/>
                    <a:cs typeface="Calibri" pitchFamily="34" charset="0"/>
                  </a:rPr>
                  <a:t>B</a:t>
                </a:r>
              </a:p>
            </p:txBody>
          </p:sp>
          <p:sp>
            <p:nvSpPr>
              <p:cNvPr id="38" name="Line 38"/>
              <p:cNvSpPr>
                <a:spLocks noChangeShapeType="1"/>
              </p:cNvSpPr>
              <p:nvPr/>
            </p:nvSpPr>
            <p:spPr bwMode="auto">
              <a:xfrm flipV="1">
                <a:off x="4496271" y="3900675"/>
                <a:ext cx="331829" cy="422275"/>
              </a:xfrm>
              <a:prstGeom prst="line">
                <a:avLst/>
              </a:prstGeom>
              <a:noFill/>
              <a:ln w="38100" cmpd="dbl">
                <a:solidFill>
                  <a:schemeClr val="tx1"/>
                </a:solidFill>
                <a:round/>
                <a:headEnd/>
                <a:tailEnd type="triangle" w="med" len="med"/>
              </a:ln>
            </p:spPr>
            <p:txBody>
              <a:bodyPr/>
              <a:lstStyle/>
              <a:p>
                <a:pPr>
                  <a:defRPr/>
                </a:pPr>
                <a:endParaRPr lang="en-US" sz="1600"/>
              </a:p>
            </p:txBody>
          </p:sp>
          <p:sp>
            <p:nvSpPr>
              <p:cNvPr id="39" name="Oval 39"/>
              <p:cNvSpPr>
                <a:spLocks noChangeArrowheads="1"/>
              </p:cNvSpPr>
              <p:nvPr/>
            </p:nvSpPr>
            <p:spPr bwMode="auto">
              <a:xfrm>
                <a:off x="4749800" y="3708588"/>
                <a:ext cx="209550" cy="192087"/>
              </a:xfrm>
              <a:prstGeom prst="ellipse">
                <a:avLst/>
              </a:prstGeom>
              <a:solidFill>
                <a:srgbClr val="C0C0C0"/>
              </a:solidFill>
              <a:ln w="9525">
                <a:solidFill>
                  <a:schemeClr val="tx1"/>
                </a:solidFill>
                <a:round/>
                <a:headEnd/>
                <a:tailEnd/>
              </a:ln>
            </p:spPr>
            <p:txBody>
              <a:bodyPr wrap="none" anchor="ctr"/>
              <a:lstStyle/>
              <a:p>
                <a:endParaRPr lang="en-US" sz="1600">
                  <a:effectLst/>
                  <a:latin typeface="Calibri" pitchFamily="34" charset="0"/>
                  <a:cs typeface="Calibri" pitchFamily="34" charset="0"/>
                </a:endParaRPr>
              </a:p>
            </p:txBody>
          </p:sp>
          <p:sp>
            <p:nvSpPr>
              <p:cNvPr id="40" name="Line 40"/>
              <p:cNvSpPr>
                <a:spLocks noChangeShapeType="1"/>
              </p:cNvSpPr>
              <p:nvPr/>
            </p:nvSpPr>
            <p:spPr bwMode="auto">
              <a:xfrm>
                <a:off x="4823337" y="4538850"/>
                <a:ext cx="771620" cy="0"/>
              </a:xfrm>
              <a:prstGeom prst="line">
                <a:avLst/>
              </a:prstGeom>
              <a:noFill/>
              <a:ln w="12700">
                <a:solidFill>
                  <a:schemeClr val="tx1"/>
                </a:solidFill>
                <a:round/>
                <a:headEnd/>
                <a:tailEnd type="none" w="lg" len="lg"/>
              </a:ln>
            </p:spPr>
            <p:txBody>
              <a:bodyPr/>
              <a:lstStyle/>
              <a:p>
                <a:pPr>
                  <a:defRPr/>
                </a:pPr>
                <a:endParaRPr lang="en-US" sz="1600"/>
              </a:p>
            </p:txBody>
          </p:sp>
          <p:sp>
            <p:nvSpPr>
              <p:cNvPr id="41" name="Line 41"/>
              <p:cNvSpPr>
                <a:spLocks noChangeShapeType="1"/>
              </p:cNvSpPr>
              <p:nvPr/>
            </p:nvSpPr>
            <p:spPr bwMode="auto">
              <a:xfrm>
                <a:off x="4823337" y="4484875"/>
                <a:ext cx="771620" cy="0"/>
              </a:xfrm>
              <a:prstGeom prst="line">
                <a:avLst/>
              </a:prstGeom>
              <a:noFill/>
              <a:ln w="12700">
                <a:solidFill>
                  <a:schemeClr val="tx1"/>
                </a:solidFill>
                <a:round/>
                <a:headEnd/>
                <a:tailEnd type="none" w="lg" len="lg"/>
              </a:ln>
            </p:spPr>
            <p:txBody>
              <a:bodyPr/>
              <a:lstStyle/>
              <a:p>
                <a:pPr>
                  <a:defRPr/>
                </a:pPr>
                <a:endParaRPr lang="en-US" sz="1600"/>
              </a:p>
            </p:txBody>
          </p:sp>
          <p:sp>
            <p:nvSpPr>
              <p:cNvPr id="42" name="Freeform 42"/>
              <p:cNvSpPr>
                <a:spLocks/>
              </p:cNvSpPr>
              <p:nvPr/>
            </p:nvSpPr>
            <p:spPr bwMode="auto">
              <a:xfrm>
                <a:off x="3469032" y="4480113"/>
                <a:ext cx="816076" cy="187325"/>
              </a:xfrm>
              <a:custGeom>
                <a:avLst/>
                <a:gdLst>
                  <a:gd name="T0" fmla="*/ 0 w 160"/>
                  <a:gd name="T1" fmla="*/ 0 h 675"/>
                  <a:gd name="T2" fmla="*/ 2147483647 w 160"/>
                  <a:gd name="T3" fmla="*/ 2147483647 h 675"/>
                  <a:gd name="T4" fmla="*/ 0 60000 65536"/>
                  <a:gd name="T5" fmla="*/ 0 60000 65536"/>
                  <a:gd name="T6" fmla="*/ 0 w 160"/>
                  <a:gd name="T7" fmla="*/ 0 h 675"/>
                  <a:gd name="T8" fmla="*/ 160 w 160"/>
                  <a:gd name="T9" fmla="*/ 675 h 675"/>
                </a:gdLst>
                <a:ahLst/>
                <a:cxnLst>
                  <a:cxn ang="T4">
                    <a:pos x="T0" y="T1"/>
                  </a:cxn>
                  <a:cxn ang="T5">
                    <a:pos x="T2" y="T3"/>
                  </a:cxn>
                </a:cxnLst>
                <a:rect l="T6" t="T7" r="T8" b="T9"/>
                <a:pathLst>
                  <a:path w="160" h="675">
                    <a:moveTo>
                      <a:pt x="0" y="0"/>
                    </a:moveTo>
                    <a:lnTo>
                      <a:pt x="160" y="675"/>
                    </a:lnTo>
                  </a:path>
                </a:pathLst>
              </a:custGeom>
              <a:noFill/>
              <a:ln w="12700">
                <a:solidFill>
                  <a:schemeClr val="tx1"/>
                </a:solidFill>
                <a:round/>
                <a:headEnd/>
                <a:tailEnd type="none" w="lg" len="lg"/>
              </a:ln>
            </p:spPr>
            <p:txBody>
              <a:bodyPr/>
              <a:lstStyle/>
              <a:p>
                <a:pPr>
                  <a:defRPr/>
                </a:pPr>
                <a:endParaRPr lang="en-US" sz="1600"/>
              </a:p>
            </p:txBody>
          </p:sp>
          <p:sp>
            <p:nvSpPr>
              <p:cNvPr id="43" name="Freeform 43"/>
              <p:cNvSpPr>
                <a:spLocks/>
              </p:cNvSpPr>
              <p:nvPr/>
            </p:nvSpPr>
            <p:spPr bwMode="auto">
              <a:xfrm>
                <a:off x="3467444" y="4392800"/>
                <a:ext cx="816076" cy="180975"/>
              </a:xfrm>
              <a:custGeom>
                <a:avLst/>
                <a:gdLst>
                  <a:gd name="T0" fmla="*/ 0 w 144"/>
                  <a:gd name="T1" fmla="*/ 0 h 618"/>
                  <a:gd name="T2" fmla="*/ 2147483647 w 144"/>
                  <a:gd name="T3" fmla="*/ 2147483647 h 618"/>
                  <a:gd name="T4" fmla="*/ 0 60000 65536"/>
                  <a:gd name="T5" fmla="*/ 0 60000 65536"/>
                  <a:gd name="T6" fmla="*/ 0 w 144"/>
                  <a:gd name="T7" fmla="*/ 0 h 618"/>
                  <a:gd name="T8" fmla="*/ 144 w 144"/>
                  <a:gd name="T9" fmla="*/ 618 h 618"/>
                </a:gdLst>
                <a:ahLst/>
                <a:cxnLst>
                  <a:cxn ang="T4">
                    <a:pos x="T0" y="T1"/>
                  </a:cxn>
                  <a:cxn ang="T5">
                    <a:pos x="T2" y="T3"/>
                  </a:cxn>
                </a:cxnLst>
                <a:rect l="T6" t="T7" r="T8" b="T9"/>
                <a:pathLst>
                  <a:path w="144" h="618">
                    <a:moveTo>
                      <a:pt x="0" y="0"/>
                    </a:moveTo>
                    <a:lnTo>
                      <a:pt x="144" y="618"/>
                    </a:lnTo>
                  </a:path>
                </a:pathLst>
              </a:custGeom>
              <a:noFill/>
              <a:ln w="12700">
                <a:solidFill>
                  <a:schemeClr val="tx1"/>
                </a:solidFill>
                <a:round/>
                <a:headEnd/>
                <a:tailEnd type="none" w="lg" len="lg"/>
              </a:ln>
            </p:spPr>
            <p:txBody>
              <a:bodyPr/>
              <a:lstStyle/>
              <a:p>
                <a:pPr>
                  <a:defRPr/>
                </a:pPr>
                <a:endParaRPr lang="en-US" sz="1600"/>
              </a:p>
            </p:txBody>
          </p:sp>
          <p:sp>
            <p:nvSpPr>
              <p:cNvPr id="44" name="Rectangle 52"/>
              <p:cNvSpPr>
                <a:spLocks noChangeArrowheads="1"/>
              </p:cNvSpPr>
              <p:nvPr/>
            </p:nvSpPr>
            <p:spPr bwMode="auto">
              <a:xfrm>
                <a:off x="4610100" y="4407088"/>
                <a:ext cx="212725" cy="203200"/>
              </a:xfrm>
              <a:prstGeom prst="rect">
                <a:avLst/>
              </a:prstGeom>
              <a:solidFill>
                <a:srgbClr val="C0C0C0"/>
              </a:solidFill>
              <a:ln w="9525">
                <a:solidFill>
                  <a:schemeClr val="tx1"/>
                </a:solidFill>
                <a:miter lim="800000"/>
                <a:headEnd/>
                <a:tailEnd/>
              </a:ln>
            </p:spPr>
            <p:txBody>
              <a:bodyPr wrap="none" anchor="ctr"/>
              <a:lstStyle/>
              <a:p>
                <a:pPr algn="ctr"/>
                <a:r>
                  <a:rPr lang="en-US" sz="1050" b="1">
                    <a:effectLst/>
                    <a:latin typeface="Calibri" pitchFamily="34" charset="0"/>
                    <a:cs typeface="Calibri" pitchFamily="34" charset="0"/>
                  </a:rPr>
                  <a:t>C</a:t>
                </a:r>
              </a:p>
            </p:txBody>
          </p:sp>
          <p:sp>
            <p:nvSpPr>
              <p:cNvPr id="45" name="Rectangle 53"/>
              <p:cNvSpPr>
                <a:spLocks noChangeArrowheads="1"/>
              </p:cNvSpPr>
              <p:nvPr/>
            </p:nvSpPr>
            <p:spPr bwMode="auto">
              <a:xfrm>
                <a:off x="4283075" y="4573775"/>
                <a:ext cx="212725" cy="203200"/>
              </a:xfrm>
              <a:prstGeom prst="rect">
                <a:avLst/>
              </a:prstGeom>
              <a:solidFill>
                <a:srgbClr val="C0C0C0"/>
              </a:solidFill>
              <a:ln w="9525">
                <a:solidFill>
                  <a:schemeClr val="tx1"/>
                </a:solidFill>
                <a:miter lim="800000"/>
                <a:headEnd/>
                <a:tailEnd/>
              </a:ln>
            </p:spPr>
            <p:txBody>
              <a:bodyPr wrap="none" anchor="ctr"/>
              <a:lstStyle/>
              <a:p>
                <a:pPr algn="ctr"/>
                <a:r>
                  <a:rPr lang="en-US" sz="1050" b="1">
                    <a:effectLst/>
                    <a:latin typeface="Calibri" pitchFamily="34" charset="0"/>
                    <a:cs typeface="Calibri" pitchFamily="34" charset="0"/>
                  </a:rPr>
                  <a:t>D</a:t>
                </a:r>
              </a:p>
            </p:txBody>
          </p:sp>
          <p:sp>
            <p:nvSpPr>
              <p:cNvPr id="46" name="Rectangle 54"/>
              <p:cNvSpPr>
                <a:spLocks noChangeArrowheads="1"/>
              </p:cNvSpPr>
              <p:nvPr/>
            </p:nvSpPr>
            <p:spPr bwMode="auto">
              <a:xfrm>
                <a:off x="4267200" y="3683188"/>
                <a:ext cx="212725" cy="203200"/>
              </a:xfrm>
              <a:prstGeom prst="rect">
                <a:avLst/>
              </a:prstGeom>
              <a:solidFill>
                <a:srgbClr val="C0C0C0"/>
              </a:solidFill>
              <a:ln w="9525">
                <a:solidFill>
                  <a:schemeClr val="tx1"/>
                </a:solidFill>
                <a:miter lim="800000"/>
                <a:headEnd/>
                <a:tailEnd/>
              </a:ln>
            </p:spPr>
            <p:txBody>
              <a:bodyPr wrap="none" anchor="ctr"/>
              <a:lstStyle/>
              <a:p>
                <a:pPr algn="ctr"/>
                <a:r>
                  <a:rPr lang="en-US" sz="1050" b="1">
                    <a:effectLst/>
                    <a:latin typeface="Calibri" pitchFamily="34" charset="0"/>
                    <a:cs typeface="Calibri" pitchFamily="34" charset="0"/>
                  </a:rPr>
                  <a:t>A</a:t>
                </a:r>
              </a:p>
            </p:txBody>
          </p:sp>
          <p:sp>
            <p:nvSpPr>
              <p:cNvPr id="47" name="Text Box 55"/>
              <p:cNvSpPr txBox="1">
                <a:spLocks noChangeArrowheads="1"/>
              </p:cNvSpPr>
              <p:nvPr/>
            </p:nvSpPr>
            <p:spPr bwMode="auto">
              <a:xfrm>
                <a:off x="4406900" y="3440300"/>
                <a:ext cx="300038" cy="47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pitchFamily="-64" charset="0"/>
                    <a:ea typeface="ＭＳ Ｐゴシック" pitchFamily="34" charset="-128"/>
                  </a:defRPr>
                </a:lvl1pPr>
                <a:lvl2pPr marL="742950" indent="-285750">
                  <a:defRPr sz="3200">
                    <a:solidFill>
                      <a:schemeClr val="tx1"/>
                    </a:solidFill>
                    <a:latin typeface="Times" pitchFamily="-64" charset="0"/>
                    <a:ea typeface="ＭＳ Ｐゴシック" pitchFamily="34" charset="-128"/>
                  </a:defRPr>
                </a:lvl2pPr>
                <a:lvl3pPr marL="1143000" indent="-228600">
                  <a:defRPr sz="3200">
                    <a:solidFill>
                      <a:schemeClr val="tx1"/>
                    </a:solidFill>
                    <a:latin typeface="Times" pitchFamily="-64" charset="0"/>
                    <a:ea typeface="ＭＳ Ｐゴシック" pitchFamily="34" charset="-128"/>
                  </a:defRPr>
                </a:lvl3pPr>
                <a:lvl4pPr marL="1600200" indent="-228600">
                  <a:defRPr sz="3200">
                    <a:solidFill>
                      <a:schemeClr val="tx1"/>
                    </a:solidFill>
                    <a:latin typeface="Times" pitchFamily="-64" charset="0"/>
                    <a:ea typeface="ＭＳ Ｐゴシック" pitchFamily="34" charset="-128"/>
                  </a:defRPr>
                </a:lvl4pPr>
                <a:lvl5pPr marL="2057400" indent="-228600">
                  <a:defRPr sz="3200">
                    <a:solidFill>
                      <a:schemeClr val="tx1"/>
                    </a:solidFill>
                    <a:latin typeface="Times" pitchFamily="-64" charset="0"/>
                    <a:ea typeface="ＭＳ Ｐゴシック" pitchFamily="34" charset="-128"/>
                  </a:defRPr>
                </a:lvl5pPr>
                <a:lvl6pPr marL="25146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6pPr>
                <a:lvl7pPr marL="29718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7pPr>
                <a:lvl8pPr marL="34290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8pPr>
                <a:lvl9pPr marL="38862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9pPr>
              </a:lstStyle>
              <a:p>
                <a:pPr>
                  <a:spcBef>
                    <a:spcPct val="50000"/>
                  </a:spcBef>
                </a:pPr>
                <a:r>
                  <a:rPr lang="en-US" sz="1050">
                    <a:effectLst/>
                    <a:latin typeface="Calibri" pitchFamily="34" charset="0"/>
                    <a:cs typeface="Calibri" pitchFamily="34" charset="0"/>
                  </a:rPr>
                  <a:t>1</a:t>
                </a:r>
              </a:p>
            </p:txBody>
          </p:sp>
          <p:sp>
            <p:nvSpPr>
              <p:cNvPr id="48" name="Text Box 56"/>
              <p:cNvSpPr txBox="1">
                <a:spLocks noChangeArrowheads="1"/>
              </p:cNvSpPr>
              <p:nvPr/>
            </p:nvSpPr>
            <p:spPr bwMode="auto">
              <a:xfrm>
                <a:off x="4560888" y="4088000"/>
                <a:ext cx="300037" cy="47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pitchFamily="-64" charset="0"/>
                    <a:ea typeface="ＭＳ Ｐゴシック" pitchFamily="34" charset="-128"/>
                  </a:defRPr>
                </a:lvl1pPr>
                <a:lvl2pPr marL="742950" indent="-285750">
                  <a:defRPr sz="3200">
                    <a:solidFill>
                      <a:schemeClr val="tx1"/>
                    </a:solidFill>
                    <a:latin typeface="Times" pitchFamily="-64" charset="0"/>
                    <a:ea typeface="ＭＳ Ｐゴシック" pitchFamily="34" charset="-128"/>
                  </a:defRPr>
                </a:lvl2pPr>
                <a:lvl3pPr marL="1143000" indent="-228600">
                  <a:defRPr sz="3200">
                    <a:solidFill>
                      <a:schemeClr val="tx1"/>
                    </a:solidFill>
                    <a:latin typeface="Times" pitchFamily="-64" charset="0"/>
                    <a:ea typeface="ＭＳ Ｐゴシック" pitchFamily="34" charset="-128"/>
                  </a:defRPr>
                </a:lvl3pPr>
                <a:lvl4pPr marL="1600200" indent="-228600">
                  <a:defRPr sz="3200">
                    <a:solidFill>
                      <a:schemeClr val="tx1"/>
                    </a:solidFill>
                    <a:latin typeface="Times" pitchFamily="-64" charset="0"/>
                    <a:ea typeface="ＭＳ Ｐゴシック" pitchFamily="34" charset="-128"/>
                  </a:defRPr>
                </a:lvl4pPr>
                <a:lvl5pPr marL="2057400" indent="-228600">
                  <a:defRPr sz="3200">
                    <a:solidFill>
                      <a:schemeClr val="tx1"/>
                    </a:solidFill>
                    <a:latin typeface="Times" pitchFamily="-64" charset="0"/>
                    <a:ea typeface="ＭＳ Ｐゴシック" pitchFamily="34" charset="-128"/>
                  </a:defRPr>
                </a:lvl5pPr>
                <a:lvl6pPr marL="25146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6pPr>
                <a:lvl7pPr marL="29718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7pPr>
                <a:lvl8pPr marL="34290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8pPr>
                <a:lvl9pPr marL="38862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9pPr>
              </a:lstStyle>
              <a:p>
                <a:pPr>
                  <a:spcBef>
                    <a:spcPct val="50000"/>
                  </a:spcBef>
                </a:pPr>
                <a:r>
                  <a:rPr lang="en-US" sz="1050">
                    <a:effectLst/>
                    <a:latin typeface="Calibri" pitchFamily="34" charset="0"/>
                    <a:cs typeface="Calibri" pitchFamily="34" charset="0"/>
                  </a:rPr>
                  <a:t>2</a:t>
                </a:r>
              </a:p>
            </p:txBody>
          </p:sp>
          <p:sp>
            <p:nvSpPr>
              <p:cNvPr id="49" name="Text Box 57"/>
              <p:cNvSpPr txBox="1">
                <a:spLocks noChangeArrowheads="1"/>
              </p:cNvSpPr>
              <p:nvPr/>
            </p:nvSpPr>
            <p:spPr bwMode="auto">
              <a:xfrm>
                <a:off x="5170488" y="4240399"/>
                <a:ext cx="238125" cy="47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pitchFamily="-64" charset="0"/>
                    <a:ea typeface="ＭＳ Ｐゴシック" pitchFamily="34" charset="-128"/>
                  </a:defRPr>
                </a:lvl1pPr>
                <a:lvl2pPr marL="742950" indent="-285750">
                  <a:defRPr sz="3200">
                    <a:solidFill>
                      <a:schemeClr val="tx1"/>
                    </a:solidFill>
                    <a:latin typeface="Times" pitchFamily="-64" charset="0"/>
                    <a:ea typeface="ＭＳ Ｐゴシック" pitchFamily="34" charset="-128"/>
                  </a:defRPr>
                </a:lvl2pPr>
                <a:lvl3pPr marL="1143000" indent="-228600">
                  <a:defRPr sz="3200">
                    <a:solidFill>
                      <a:schemeClr val="tx1"/>
                    </a:solidFill>
                    <a:latin typeface="Times" pitchFamily="-64" charset="0"/>
                    <a:ea typeface="ＭＳ Ｐゴシック" pitchFamily="34" charset="-128"/>
                  </a:defRPr>
                </a:lvl3pPr>
                <a:lvl4pPr marL="1600200" indent="-228600">
                  <a:defRPr sz="3200">
                    <a:solidFill>
                      <a:schemeClr val="tx1"/>
                    </a:solidFill>
                    <a:latin typeface="Times" pitchFamily="-64" charset="0"/>
                    <a:ea typeface="ＭＳ Ｐゴシック" pitchFamily="34" charset="-128"/>
                  </a:defRPr>
                </a:lvl4pPr>
                <a:lvl5pPr marL="2057400" indent="-228600">
                  <a:defRPr sz="3200">
                    <a:solidFill>
                      <a:schemeClr val="tx1"/>
                    </a:solidFill>
                    <a:latin typeface="Times" pitchFamily="-64" charset="0"/>
                    <a:ea typeface="ＭＳ Ｐゴシック" pitchFamily="34" charset="-128"/>
                  </a:defRPr>
                </a:lvl5pPr>
                <a:lvl6pPr marL="25146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6pPr>
                <a:lvl7pPr marL="29718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7pPr>
                <a:lvl8pPr marL="34290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8pPr>
                <a:lvl9pPr marL="38862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9pPr>
              </a:lstStyle>
              <a:p>
                <a:pPr>
                  <a:spcBef>
                    <a:spcPct val="50000"/>
                  </a:spcBef>
                </a:pPr>
                <a:r>
                  <a:rPr lang="en-US" sz="1050">
                    <a:effectLst/>
                    <a:latin typeface="Calibri" pitchFamily="34" charset="0"/>
                    <a:cs typeface="Calibri" pitchFamily="34" charset="0"/>
                  </a:rPr>
                  <a:t>3</a:t>
                </a:r>
              </a:p>
            </p:txBody>
          </p:sp>
          <p:sp>
            <p:nvSpPr>
              <p:cNvPr id="50" name="Text Box 58"/>
              <p:cNvSpPr txBox="1">
                <a:spLocks noChangeArrowheads="1"/>
              </p:cNvSpPr>
              <p:nvPr/>
            </p:nvSpPr>
            <p:spPr bwMode="auto">
              <a:xfrm>
                <a:off x="3686176" y="4149907"/>
                <a:ext cx="485775" cy="47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a:defRPr sz="3200">
                    <a:solidFill>
                      <a:schemeClr val="tx1"/>
                    </a:solidFill>
                    <a:latin typeface="Times" pitchFamily="-64" charset="0"/>
                    <a:ea typeface="ＭＳ Ｐゴシック" pitchFamily="34" charset="-128"/>
                  </a:defRPr>
                </a:lvl1pPr>
                <a:lvl2pPr marL="742950" indent="-285750">
                  <a:defRPr sz="3200">
                    <a:solidFill>
                      <a:schemeClr val="tx1"/>
                    </a:solidFill>
                    <a:latin typeface="Times" pitchFamily="-64" charset="0"/>
                    <a:ea typeface="ＭＳ Ｐゴシック" pitchFamily="34" charset="-128"/>
                  </a:defRPr>
                </a:lvl2pPr>
                <a:lvl3pPr marL="1143000" indent="-228600">
                  <a:defRPr sz="3200">
                    <a:solidFill>
                      <a:schemeClr val="tx1"/>
                    </a:solidFill>
                    <a:latin typeface="Times" pitchFamily="-64" charset="0"/>
                    <a:ea typeface="ＭＳ Ｐゴシック" pitchFamily="34" charset="-128"/>
                  </a:defRPr>
                </a:lvl3pPr>
                <a:lvl4pPr marL="1600200" indent="-228600">
                  <a:defRPr sz="3200">
                    <a:solidFill>
                      <a:schemeClr val="tx1"/>
                    </a:solidFill>
                    <a:latin typeface="Times" pitchFamily="-64" charset="0"/>
                    <a:ea typeface="ＭＳ Ｐゴシック" pitchFamily="34" charset="-128"/>
                  </a:defRPr>
                </a:lvl4pPr>
                <a:lvl5pPr marL="2057400" indent="-228600">
                  <a:defRPr sz="3200">
                    <a:solidFill>
                      <a:schemeClr val="tx1"/>
                    </a:solidFill>
                    <a:latin typeface="Times" pitchFamily="-64" charset="0"/>
                    <a:ea typeface="ＭＳ Ｐゴシック" pitchFamily="34" charset="-128"/>
                  </a:defRPr>
                </a:lvl5pPr>
                <a:lvl6pPr marL="25146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6pPr>
                <a:lvl7pPr marL="29718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7pPr>
                <a:lvl8pPr marL="34290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8pPr>
                <a:lvl9pPr marL="38862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9pPr>
              </a:lstStyle>
              <a:p>
                <a:pPr>
                  <a:spcBef>
                    <a:spcPct val="50000"/>
                  </a:spcBef>
                </a:pPr>
                <a:r>
                  <a:rPr lang="en-US" sz="1050">
                    <a:effectLst/>
                    <a:latin typeface="Calibri" pitchFamily="34" charset="0"/>
                    <a:cs typeface="Calibri" pitchFamily="34" charset="0"/>
                  </a:rPr>
                  <a:t> 4</a:t>
                </a:r>
              </a:p>
            </p:txBody>
          </p:sp>
          <p:sp>
            <p:nvSpPr>
              <p:cNvPr id="51" name="Line 62"/>
              <p:cNvSpPr>
                <a:spLocks noChangeShapeType="1"/>
              </p:cNvSpPr>
              <p:nvPr/>
            </p:nvSpPr>
            <p:spPr bwMode="auto">
              <a:xfrm flipH="1" flipV="1">
                <a:off x="3286447" y="4392800"/>
                <a:ext cx="997073" cy="222250"/>
              </a:xfrm>
              <a:prstGeom prst="line">
                <a:avLst/>
              </a:prstGeom>
              <a:noFill/>
              <a:ln w="38100" cmpd="dbl">
                <a:solidFill>
                  <a:schemeClr val="tx1"/>
                </a:solidFill>
                <a:round/>
                <a:headEnd/>
                <a:tailEnd type="triangle" w="lg" len="lg"/>
              </a:ln>
            </p:spPr>
            <p:txBody>
              <a:bodyPr/>
              <a:lstStyle/>
              <a:p>
                <a:pPr>
                  <a:defRPr/>
                </a:pPr>
                <a:endParaRPr lang="en-US" sz="1600"/>
              </a:p>
            </p:txBody>
          </p:sp>
          <p:sp>
            <p:nvSpPr>
              <p:cNvPr id="52" name="Oval 69"/>
              <p:cNvSpPr>
                <a:spLocks noChangeArrowheads="1"/>
              </p:cNvSpPr>
              <p:nvPr/>
            </p:nvSpPr>
            <p:spPr bwMode="auto">
              <a:xfrm>
                <a:off x="1551095" y="3306950"/>
                <a:ext cx="323890" cy="171450"/>
              </a:xfrm>
              <a:prstGeom prst="ellipse">
                <a:avLst/>
              </a:prstGeom>
              <a:solidFill>
                <a:srgbClr val="C0C0C0"/>
              </a:solidFill>
              <a:ln w="9525">
                <a:solidFill>
                  <a:schemeClr val="tx1"/>
                </a:solidFill>
                <a:round/>
                <a:headEnd/>
                <a:tailEnd/>
              </a:ln>
            </p:spPr>
            <p:txBody>
              <a:bodyPr wrap="none" anchor="ctr"/>
              <a:lstStyle/>
              <a:p>
                <a:pPr>
                  <a:defRPr/>
                </a:pPr>
                <a:endParaRPr lang="en-US" sz="1600">
                  <a:latin typeface="Calibri" pitchFamily="34" charset="0"/>
                  <a:cs typeface="Calibri" pitchFamily="34" charset="0"/>
                </a:endParaRPr>
              </a:p>
            </p:txBody>
          </p:sp>
          <p:sp>
            <p:nvSpPr>
              <p:cNvPr id="53" name="Oval 70"/>
              <p:cNvSpPr>
                <a:spLocks noChangeArrowheads="1"/>
              </p:cNvSpPr>
              <p:nvPr/>
            </p:nvSpPr>
            <p:spPr bwMode="auto">
              <a:xfrm>
                <a:off x="1341519" y="3619688"/>
                <a:ext cx="384223" cy="249237"/>
              </a:xfrm>
              <a:prstGeom prst="ellipse">
                <a:avLst/>
              </a:prstGeom>
              <a:solidFill>
                <a:srgbClr val="C0C0C0"/>
              </a:solidFill>
              <a:ln w="9525">
                <a:solidFill>
                  <a:schemeClr val="tx1"/>
                </a:solidFill>
                <a:round/>
                <a:headEnd/>
                <a:tailEnd/>
              </a:ln>
            </p:spPr>
            <p:txBody>
              <a:bodyPr wrap="none" anchor="ctr"/>
              <a:lstStyle/>
              <a:p>
                <a:pPr>
                  <a:defRPr/>
                </a:pPr>
                <a:endParaRPr lang="en-US" sz="1600">
                  <a:latin typeface="Calibri" pitchFamily="34" charset="0"/>
                  <a:cs typeface="Calibri" pitchFamily="34" charset="0"/>
                </a:endParaRPr>
              </a:p>
            </p:txBody>
          </p:sp>
          <p:sp>
            <p:nvSpPr>
              <p:cNvPr id="54" name="Oval 71"/>
              <p:cNvSpPr>
                <a:spLocks noChangeArrowheads="1"/>
              </p:cNvSpPr>
              <p:nvPr/>
            </p:nvSpPr>
            <p:spPr bwMode="auto">
              <a:xfrm>
                <a:off x="1341519" y="4295963"/>
                <a:ext cx="209576" cy="192087"/>
              </a:xfrm>
              <a:prstGeom prst="ellipse">
                <a:avLst/>
              </a:prstGeom>
              <a:solidFill>
                <a:srgbClr val="C0C0C0"/>
              </a:solidFill>
              <a:ln w="9525">
                <a:solidFill>
                  <a:schemeClr val="tx1"/>
                </a:solidFill>
                <a:round/>
                <a:headEnd/>
                <a:tailEnd/>
              </a:ln>
            </p:spPr>
            <p:txBody>
              <a:bodyPr wrap="none" anchor="ctr"/>
              <a:lstStyle/>
              <a:p>
                <a:pPr>
                  <a:defRPr/>
                </a:pPr>
                <a:endParaRPr lang="en-US" sz="1600">
                  <a:latin typeface="Calibri" pitchFamily="34" charset="0"/>
                  <a:cs typeface="Calibri" pitchFamily="34" charset="0"/>
                </a:endParaRPr>
              </a:p>
            </p:txBody>
          </p:sp>
          <p:sp>
            <p:nvSpPr>
              <p:cNvPr id="55" name="Oval 72"/>
              <p:cNvSpPr>
                <a:spLocks noChangeArrowheads="1"/>
              </p:cNvSpPr>
              <p:nvPr/>
            </p:nvSpPr>
            <p:spPr bwMode="auto">
              <a:xfrm>
                <a:off x="2657719" y="3683188"/>
                <a:ext cx="466783" cy="165100"/>
              </a:xfrm>
              <a:prstGeom prst="ellipse">
                <a:avLst/>
              </a:prstGeom>
              <a:solidFill>
                <a:srgbClr val="C0C0C0"/>
              </a:solidFill>
              <a:ln w="9525">
                <a:solidFill>
                  <a:schemeClr val="tx1"/>
                </a:solidFill>
                <a:round/>
                <a:headEnd/>
                <a:tailEnd/>
              </a:ln>
            </p:spPr>
            <p:txBody>
              <a:bodyPr wrap="none" anchor="ctr"/>
              <a:lstStyle/>
              <a:p>
                <a:pPr>
                  <a:defRPr/>
                </a:pPr>
                <a:endParaRPr lang="en-US" sz="1600">
                  <a:latin typeface="Calibri" pitchFamily="34" charset="0"/>
                  <a:cs typeface="Calibri" pitchFamily="34" charset="0"/>
                </a:endParaRPr>
              </a:p>
            </p:txBody>
          </p:sp>
        </p:grpSp>
        <p:grpSp>
          <p:nvGrpSpPr>
            <p:cNvPr id="7" name="Group 52"/>
            <p:cNvGrpSpPr>
              <a:grpSpLocks/>
            </p:cNvGrpSpPr>
            <p:nvPr/>
          </p:nvGrpSpPr>
          <p:grpSpPr bwMode="auto">
            <a:xfrm>
              <a:off x="4556604" y="2822763"/>
              <a:ext cx="4371843" cy="2742473"/>
              <a:chOff x="4556604" y="2822763"/>
              <a:chExt cx="4371843" cy="2742473"/>
            </a:xfrm>
          </p:grpSpPr>
          <p:sp>
            <p:nvSpPr>
              <p:cNvPr id="8" name="Text Box 44"/>
              <p:cNvSpPr txBox="1">
                <a:spLocks noChangeArrowheads="1"/>
              </p:cNvSpPr>
              <p:nvPr/>
            </p:nvSpPr>
            <p:spPr bwMode="auto">
              <a:xfrm>
                <a:off x="7104339" y="2822763"/>
                <a:ext cx="1378361" cy="97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pitchFamily="-64" charset="0"/>
                    <a:ea typeface="ＭＳ Ｐゴシック" pitchFamily="34" charset="-128"/>
                  </a:defRPr>
                </a:lvl1pPr>
                <a:lvl2pPr marL="742950" indent="-285750">
                  <a:defRPr sz="3200">
                    <a:solidFill>
                      <a:schemeClr val="tx1"/>
                    </a:solidFill>
                    <a:latin typeface="Times" pitchFamily="-64" charset="0"/>
                    <a:ea typeface="ＭＳ Ｐゴシック" pitchFamily="34" charset="-128"/>
                  </a:defRPr>
                </a:lvl2pPr>
                <a:lvl3pPr marL="1143000" indent="-228600">
                  <a:defRPr sz="3200">
                    <a:solidFill>
                      <a:schemeClr val="tx1"/>
                    </a:solidFill>
                    <a:latin typeface="Times" pitchFamily="-64" charset="0"/>
                    <a:ea typeface="ＭＳ Ｐゴシック" pitchFamily="34" charset="-128"/>
                  </a:defRPr>
                </a:lvl3pPr>
                <a:lvl4pPr marL="1600200" indent="-228600">
                  <a:defRPr sz="3200">
                    <a:solidFill>
                      <a:schemeClr val="tx1"/>
                    </a:solidFill>
                    <a:latin typeface="Times" pitchFamily="-64" charset="0"/>
                    <a:ea typeface="ＭＳ Ｐゴシック" pitchFamily="34" charset="-128"/>
                  </a:defRPr>
                </a:lvl4pPr>
                <a:lvl5pPr marL="2057400" indent="-228600">
                  <a:defRPr sz="3200">
                    <a:solidFill>
                      <a:schemeClr val="tx1"/>
                    </a:solidFill>
                    <a:latin typeface="Times" pitchFamily="-64" charset="0"/>
                    <a:ea typeface="ＭＳ Ｐゴシック" pitchFamily="34" charset="-128"/>
                  </a:defRPr>
                </a:lvl5pPr>
                <a:lvl6pPr marL="25146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6pPr>
                <a:lvl7pPr marL="29718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7pPr>
                <a:lvl8pPr marL="34290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8pPr>
                <a:lvl9pPr marL="38862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9pPr>
              </a:lstStyle>
              <a:p>
                <a:r>
                  <a:rPr lang="en-US" sz="1800" b="1">
                    <a:effectLst/>
                    <a:latin typeface="Calibri" pitchFamily="34" charset="0"/>
                    <a:cs typeface="Calibri" pitchFamily="34" charset="0"/>
                  </a:rPr>
                  <a:t>span 1</a:t>
                </a:r>
              </a:p>
              <a:p>
                <a:r>
                  <a:rPr lang="en-US" sz="1050" b="1">
                    <a:effectLst/>
                    <a:latin typeface="Calibri" pitchFamily="34" charset="0"/>
                    <a:cs typeface="Calibri" pitchFamily="34" charset="0"/>
                  </a:rPr>
                  <a:t>(core local)</a:t>
                </a:r>
              </a:p>
            </p:txBody>
          </p:sp>
          <p:sp>
            <p:nvSpPr>
              <p:cNvPr id="9" name="Text Box 45"/>
              <p:cNvSpPr txBox="1">
                <a:spLocks noChangeArrowheads="1"/>
              </p:cNvSpPr>
              <p:nvPr/>
            </p:nvSpPr>
            <p:spPr bwMode="auto">
              <a:xfrm>
                <a:off x="7100538" y="3402201"/>
                <a:ext cx="1827909" cy="960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pitchFamily="-64" charset="0"/>
                    <a:ea typeface="ＭＳ Ｐゴシック" pitchFamily="34" charset="-128"/>
                  </a:defRPr>
                </a:lvl1pPr>
                <a:lvl2pPr marL="742950" indent="-285750">
                  <a:defRPr sz="3200">
                    <a:solidFill>
                      <a:schemeClr val="tx1"/>
                    </a:solidFill>
                    <a:latin typeface="Times" pitchFamily="-64" charset="0"/>
                    <a:ea typeface="ＭＳ Ｐゴシック" pitchFamily="34" charset="-128"/>
                  </a:defRPr>
                </a:lvl2pPr>
                <a:lvl3pPr marL="1143000" indent="-228600">
                  <a:defRPr sz="3200">
                    <a:solidFill>
                      <a:schemeClr val="tx1"/>
                    </a:solidFill>
                    <a:latin typeface="Times" pitchFamily="-64" charset="0"/>
                    <a:ea typeface="ＭＳ Ｐゴシック" pitchFamily="34" charset="-128"/>
                  </a:defRPr>
                </a:lvl3pPr>
                <a:lvl4pPr marL="1600200" indent="-228600">
                  <a:defRPr sz="3200">
                    <a:solidFill>
                      <a:schemeClr val="tx1"/>
                    </a:solidFill>
                    <a:latin typeface="Times" pitchFamily="-64" charset="0"/>
                    <a:ea typeface="ＭＳ Ｐゴシック" pitchFamily="34" charset="-128"/>
                  </a:defRPr>
                </a:lvl4pPr>
                <a:lvl5pPr marL="2057400" indent="-228600">
                  <a:defRPr sz="3200">
                    <a:solidFill>
                      <a:schemeClr val="tx1"/>
                    </a:solidFill>
                    <a:latin typeface="Times" pitchFamily="-64" charset="0"/>
                    <a:ea typeface="ＭＳ Ｐゴシック" pitchFamily="34" charset="-128"/>
                  </a:defRPr>
                </a:lvl5pPr>
                <a:lvl6pPr marL="25146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6pPr>
                <a:lvl7pPr marL="29718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7pPr>
                <a:lvl8pPr marL="34290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8pPr>
                <a:lvl9pPr marL="38862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9pPr>
              </a:lstStyle>
              <a:p>
                <a:r>
                  <a:rPr lang="en-US" sz="1800" b="1">
                    <a:effectLst/>
                    <a:latin typeface="Calibri" pitchFamily="34" charset="0"/>
                    <a:cs typeface="Calibri" pitchFamily="34" charset="0"/>
                  </a:rPr>
                  <a:t>span 2</a:t>
                </a:r>
              </a:p>
              <a:p>
                <a:r>
                  <a:rPr lang="en-US" sz="1050" b="1">
                    <a:effectLst/>
                    <a:latin typeface="Calibri" pitchFamily="34" charset="0"/>
                    <a:cs typeface="Calibri" pitchFamily="34" charset="0"/>
                  </a:rPr>
                  <a:t>(processor local)</a:t>
                </a:r>
              </a:p>
            </p:txBody>
          </p:sp>
          <p:sp>
            <p:nvSpPr>
              <p:cNvPr id="10" name="Text Box 46"/>
              <p:cNvSpPr txBox="1">
                <a:spLocks noChangeArrowheads="1"/>
              </p:cNvSpPr>
              <p:nvPr/>
            </p:nvSpPr>
            <p:spPr bwMode="auto">
              <a:xfrm>
                <a:off x="7093337" y="3994339"/>
                <a:ext cx="1452149" cy="97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pitchFamily="-64" charset="0"/>
                    <a:ea typeface="ＭＳ Ｐゴシック" pitchFamily="34" charset="-128"/>
                  </a:defRPr>
                </a:lvl1pPr>
                <a:lvl2pPr marL="742950" indent="-285750">
                  <a:defRPr sz="3200">
                    <a:solidFill>
                      <a:schemeClr val="tx1"/>
                    </a:solidFill>
                    <a:latin typeface="Times" pitchFamily="-64" charset="0"/>
                    <a:ea typeface="ＭＳ Ｐゴシック" pitchFamily="34" charset="-128"/>
                  </a:defRPr>
                </a:lvl2pPr>
                <a:lvl3pPr marL="1143000" indent="-228600">
                  <a:defRPr sz="3200">
                    <a:solidFill>
                      <a:schemeClr val="tx1"/>
                    </a:solidFill>
                    <a:latin typeface="Times" pitchFamily="-64" charset="0"/>
                    <a:ea typeface="ＭＳ Ｐゴシック" pitchFamily="34" charset="-128"/>
                  </a:defRPr>
                </a:lvl3pPr>
                <a:lvl4pPr marL="1600200" indent="-228600">
                  <a:defRPr sz="3200">
                    <a:solidFill>
                      <a:schemeClr val="tx1"/>
                    </a:solidFill>
                    <a:latin typeface="Times" pitchFamily="-64" charset="0"/>
                    <a:ea typeface="ＭＳ Ｐゴシック" pitchFamily="34" charset="-128"/>
                  </a:defRPr>
                </a:lvl4pPr>
                <a:lvl5pPr marL="2057400" indent="-228600">
                  <a:defRPr sz="3200">
                    <a:solidFill>
                      <a:schemeClr val="tx1"/>
                    </a:solidFill>
                    <a:latin typeface="Times" pitchFamily="-64" charset="0"/>
                    <a:ea typeface="ＭＳ Ｐゴシック" pitchFamily="34" charset="-128"/>
                  </a:defRPr>
                </a:lvl5pPr>
                <a:lvl6pPr marL="25146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6pPr>
                <a:lvl7pPr marL="29718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7pPr>
                <a:lvl8pPr marL="34290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8pPr>
                <a:lvl9pPr marL="38862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9pPr>
              </a:lstStyle>
              <a:p>
                <a:r>
                  <a:rPr lang="en-US" sz="1800" b="1">
                    <a:effectLst/>
                    <a:latin typeface="Calibri" pitchFamily="34" charset="0"/>
                    <a:cs typeface="Calibri" pitchFamily="34" charset="0"/>
                  </a:rPr>
                  <a:t>span 3</a:t>
                </a:r>
              </a:p>
              <a:p>
                <a:r>
                  <a:rPr lang="en-US" sz="1050" b="1">
                    <a:effectLst/>
                    <a:latin typeface="Calibri" pitchFamily="34" charset="0"/>
                    <a:cs typeface="Calibri" pitchFamily="34" charset="0"/>
                  </a:rPr>
                  <a:t>(node local)</a:t>
                </a:r>
              </a:p>
            </p:txBody>
          </p:sp>
          <p:sp>
            <p:nvSpPr>
              <p:cNvPr id="11" name="Text Box 47"/>
              <p:cNvSpPr txBox="1">
                <a:spLocks noChangeArrowheads="1"/>
              </p:cNvSpPr>
              <p:nvPr/>
            </p:nvSpPr>
            <p:spPr bwMode="auto">
              <a:xfrm>
                <a:off x="7097138" y="4591237"/>
                <a:ext cx="1339315" cy="97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Times" pitchFamily="-64" charset="0"/>
                    <a:ea typeface="ＭＳ Ｐゴシック" pitchFamily="34" charset="-128"/>
                  </a:defRPr>
                </a:lvl1pPr>
                <a:lvl2pPr marL="742950" indent="-285750">
                  <a:defRPr sz="3200">
                    <a:solidFill>
                      <a:schemeClr val="tx1"/>
                    </a:solidFill>
                    <a:latin typeface="Times" pitchFamily="-64" charset="0"/>
                    <a:ea typeface="ＭＳ Ｐゴシック" pitchFamily="34" charset="-128"/>
                  </a:defRPr>
                </a:lvl2pPr>
                <a:lvl3pPr marL="1143000" indent="-228600">
                  <a:defRPr sz="3200">
                    <a:solidFill>
                      <a:schemeClr val="tx1"/>
                    </a:solidFill>
                    <a:latin typeface="Times" pitchFamily="-64" charset="0"/>
                    <a:ea typeface="ＭＳ Ｐゴシック" pitchFamily="34" charset="-128"/>
                  </a:defRPr>
                </a:lvl3pPr>
                <a:lvl4pPr marL="1600200" indent="-228600">
                  <a:defRPr sz="3200">
                    <a:solidFill>
                      <a:schemeClr val="tx1"/>
                    </a:solidFill>
                    <a:latin typeface="Times" pitchFamily="-64" charset="0"/>
                    <a:ea typeface="ＭＳ Ｐゴシック" pitchFamily="34" charset="-128"/>
                  </a:defRPr>
                </a:lvl4pPr>
                <a:lvl5pPr marL="2057400" indent="-228600">
                  <a:defRPr sz="3200">
                    <a:solidFill>
                      <a:schemeClr val="tx1"/>
                    </a:solidFill>
                    <a:latin typeface="Times" pitchFamily="-64" charset="0"/>
                    <a:ea typeface="ＭＳ Ｐゴシック" pitchFamily="34" charset="-128"/>
                  </a:defRPr>
                </a:lvl5pPr>
                <a:lvl6pPr marL="25146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6pPr>
                <a:lvl7pPr marL="29718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7pPr>
                <a:lvl8pPr marL="34290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8pPr>
                <a:lvl9pPr marL="3886200" indent="-228600" eaLnBrk="0" fontAlgn="base" hangingPunct="0">
                  <a:spcBef>
                    <a:spcPct val="0"/>
                  </a:spcBef>
                  <a:spcAft>
                    <a:spcPct val="0"/>
                  </a:spcAft>
                  <a:defRPr sz="3200">
                    <a:solidFill>
                      <a:schemeClr val="tx1"/>
                    </a:solidFill>
                    <a:latin typeface="Times" pitchFamily="-64" charset="0"/>
                    <a:ea typeface="ＭＳ Ｐゴシック" pitchFamily="34" charset="-128"/>
                  </a:defRPr>
                </a:lvl9pPr>
              </a:lstStyle>
              <a:p>
                <a:r>
                  <a:rPr lang="en-US" sz="1800" b="1">
                    <a:effectLst/>
                    <a:latin typeface="Calibri" pitchFamily="34" charset="0"/>
                    <a:cs typeface="Calibri" pitchFamily="34" charset="0"/>
                  </a:rPr>
                  <a:t>span 4</a:t>
                </a:r>
              </a:p>
              <a:p>
                <a:r>
                  <a:rPr lang="en-US" sz="1050" b="1">
                    <a:effectLst/>
                    <a:latin typeface="Calibri" pitchFamily="34" charset="0"/>
                    <a:cs typeface="Calibri" pitchFamily="34" charset="0"/>
                  </a:rPr>
                  <a:t>(global)</a:t>
                </a:r>
              </a:p>
            </p:txBody>
          </p:sp>
          <p:sp>
            <p:nvSpPr>
              <p:cNvPr id="12" name="Line 48"/>
              <p:cNvSpPr>
                <a:spLocks noChangeShapeType="1"/>
              </p:cNvSpPr>
              <p:nvPr/>
            </p:nvSpPr>
            <p:spPr bwMode="auto">
              <a:xfrm flipH="1">
                <a:off x="4807460" y="3129150"/>
                <a:ext cx="2370431" cy="452438"/>
              </a:xfrm>
              <a:prstGeom prst="line">
                <a:avLst/>
              </a:prstGeom>
              <a:noFill/>
              <a:ln w="31750">
                <a:solidFill>
                  <a:schemeClr val="tx1"/>
                </a:solidFill>
                <a:round/>
                <a:headEnd/>
                <a:tailEnd type="triangle" w="lg" len="lg"/>
              </a:ln>
            </p:spPr>
            <p:txBody>
              <a:bodyPr/>
              <a:lstStyle/>
              <a:p>
                <a:pPr>
                  <a:defRPr/>
                </a:pPr>
                <a:endParaRPr lang="en-US" sz="1600"/>
              </a:p>
            </p:txBody>
          </p:sp>
          <p:sp>
            <p:nvSpPr>
              <p:cNvPr id="13" name="Line 49"/>
              <p:cNvSpPr>
                <a:spLocks noChangeShapeType="1"/>
              </p:cNvSpPr>
              <p:nvPr/>
            </p:nvSpPr>
            <p:spPr bwMode="auto">
              <a:xfrm flipH="1">
                <a:off x="4864617" y="3708588"/>
                <a:ext cx="2313274" cy="350837"/>
              </a:xfrm>
              <a:prstGeom prst="line">
                <a:avLst/>
              </a:prstGeom>
              <a:noFill/>
              <a:ln w="31750">
                <a:solidFill>
                  <a:schemeClr val="tx1"/>
                </a:solidFill>
                <a:round/>
                <a:headEnd/>
                <a:tailEnd type="triangle" w="lg" len="lg"/>
              </a:ln>
            </p:spPr>
            <p:txBody>
              <a:bodyPr/>
              <a:lstStyle/>
              <a:p>
                <a:pPr>
                  <a:defRPr/>
                </a:pPr>
                <a:endParaRPr lang="en-US" sz="1600"/>
              </a:p>
            </p:txBody>
          </p:sp>
          <p:sp>
            <p:nvSpPr>
              <p:cNvPr id="14" name="Line 50"/>
              <p:cNvSpPr>
                <a:spLocks noChangeShapeType="1"/>
              </p:cNvSpPr>
              <p:nvPr/>
            </p:nvSpPr>
            <p:spPr bwMode="auto">
              <a:xfrm flipH="1">
                <a:off x="5413960" y="4288025"/>
                <a:ext cx="1763931" cy="95250"/>
              </a:xfrm>
              <a:prstGeom prst="line">
                <a:avLst/>
              </a:prstGeom>
              <a:noFill/>
              <a:ln w="31750">
                <a:solidFill>
                  <a:schemeClr val="tx1"/>
                </a:solidFill>
                <a:round/>
                <a:headEnd/>
                <a:tailEnd type="triangle" w="lg" len="lg"/>
              </a:ln>
            </p:spPr>
            <p:txBody>
              <a:bodyPr/>
              <a:lstStyle/>
              <a:p>
                <a:pPr>
                  <a:defRPr/>
                </a:pPr>
                <a:endParaRPr lang="en-US" sz="1600"/>
              </a:p>
            </p:txBody>
          </p:sp>
          <p:sp>
            <p:nvSpPr>
              <p:cNvPr id="15" name="Line 51"/>
              <p:cNvSpPr>
                <a:spLocks noChangeShapeType="1"/>
              </p:cNvSpPr>
              <p:nvPr/>
            </p:nvSpPr>
            <p:spPr bwMode="auto">
              <a:xfrm flipH="1" flipV="1">
                <a:off x="4556604" y="4780150"/>
                <a:ext cx="2621287" cy="101600"/>
              </a:xfrm>
              <a:prstGeom prst="line">
                <a:avLst/>
              </a:prstGeom>
              <a:noFill/>
              <a:ln w="31750">
                <a:solidFill>
                  <a:schemeClr val="tx1"/>
                </a:solidFill>
                <a:round/>
                <a:headEnd/>
                <a:tailEnd type="triangle" w="lg" len="lg"/>
              </a:ln>
            </p:spPr>
            <p:txBody>
              <a:bodyPr/>
              <a:lstStyle/>
              <a:p>
                <a:pPr>
                  <a:defRPr/>
                </a:pPr>
                <a:endParaRPr lang="en-US" sz="1600"/>
              </a:p>
            </p:txBody>
          </p:sp>
        </p:grpSp>
      </p:grpSp>
    </p:spTree>
    <p:extLst>
      <p:ext uri="{BB962C8B-B14F-4D97-AF65-F5344CB8AC3E}">
        <p14:creationId xmlns:p14="http://schemas.microsoft.com/office/powerpoint/2010/main" val="4052358665"/>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Box 123"/>
          <p:cNvSpPr txBox="1"/>
          <p:nvPr/>
        </p:nvSpPr>
        <p:spPr>
          <a:xfrm>
            <a:off x="522111" y="1093236"/>
            <a:ext cx="3939852" cy="707886"/>
          </a:xfrm>
          <a:prstGeom prst="rect">
            <a:avLst/>
          </a:prstGeom>
          <a:noFill/>
        </p:spPr>
        <p:txBody>
          <a:bodyPr wrap="square" rtlCol="0">
            <a:spAutoFit/>
          </a:bodyPr>
          <a:lstStyle/>
          <a:p>
            <a:r>
              <a:rPr lang="en-US" sz="2000" dirty="0" smtClean="0"/>
              <a:t>Single Program Multiple Data (SPMD) is too restrictive</a:t>
            </a:r>
            <a:endParaRPr lang="en-US" sz="2000" dirty="0"/>
          </a:p>
        </p:txBody>
      </p:sp>
      <p:sp>
        <p:nvSpPr>
          <p:cNvPr id="2" name="Title 1"/>
          <p:cNvSpPr>
            <a:spLocks noGrp="1"/>
          </p:cNvSpPr>
          <p:nvPr>
            <p:ph type="title"/>
          </p:nvPr>
        </p:nvSpPr>
        <p:spPr>
          <a:xfrm>
            <a:off x="292100" y="209175"/>
            <a:ext cx="8851900" cy="597648"/>
          </a:xfrm>
        </p:spPr>
        <p:txBody>
          <a:bodyPr>
            <a:normAutofit fontScale="90000"/>
          </a:bodyPr>
          <a:lstStyle/>
          <a:p>
            <a:r>
              <a:rPr lang="en-US" sz="3200" dirty="0" smtClean="0">
                <a:ea typeface="ＭＳ Ｐゴシック" charset="-128"/>
                <a:cs typeface="ＭＳ Ｐゴシック" charset="-128"/>
              </a:rPr>
              <a:t>Hierarchical machines </a:t>
            </a:r>
            <a:r>
              <a:rPr lang="en-US" sz="3200" dirty="0" smtClean="0">
                <a:ea typeface="ＭＳ Ｐゴシック" charset="-128"/>
                <a:cs typeface="ＭＳ Ｐゴシック" charset="-128"/>
                <a:sym typeface="Wingdings"/>
              </a:rPr>
              <a:t> Hierarchical programs</a:t>
            </a:r>
            <a:endParaRPr lang="en-US" sz="3200" dirty="0"/>
          </a:p>
        </p:txBody>
      </p:sp>
      <p:sp>
        <p:nvSpPr>
          <p:cNvPr id="3" name="Content Placeholder 2"/>
          <p:cNvSpPr>
            <a:spLocks noGrp="1"/>
          </p:cNvSpPr>
          <p:nvPr>
            <p:ph idx="1"/>
          </p:nvPr>
        </p:nvSpPr>
        <p:spPr>
          <a:xfrm>
            <a:off x="292100" y="3313642"/>
            <a:ext cx="8724900" cy="3260724"/>
          </a:xfrm>
        </p:spPr>
        <p:txBody>
          <a:bodyPr>
            <a:normAutofit/>
          </a:bodyPr>
          <a:lstStyle/>
          <a:p>
            <a:r>
              <a:rPr lang="en-US" sz="2400" dirty="0"/>
              <a:t>Option </a:t>
            </a:r>
            <a:r>
              <a:rPr lang="en-US" sz="2400" dirty="0" smtClean="0"/>
              <a:t>1: </a:t>
            </a:r>
            <a:r>
              <a:rPr lang="en-US" sz="2400" dirty="0"/>
              <a:t>Dynamic parallelism creation</a:t>
            </a:r>
          </a:p>
          <a:p>
            <a:pPr lvl="1"/>
            <a:r>
              <a:rPr lang="en-US" sz="2000" dirty="0"/>
              <a:t>Recursively divide until… you run out of work (or hardware</a:t>
            </a:r>
            <a:r>
              <a:rPr lang="en-US" sz="2000" dirty="0" smtClean="0"/>
              <a:t>)</a:t>
            </a:r>
          </a:p>
          <a:p>
            <a:pPr lvl="1"/>
            <a:r>
              <a:rPr lang="en-US" sz="2000" dirty="0" smtClean="0"/>
              <a:t>Runtime needs to match parallelism to hardware hierarchy</a:t>
            </a:r>
            <a:endParaRPr lang="en-US" sz="2000" dirty="0"/>
          </a:p>
          <a:p>
            <a:r>
              <a:rPr lang="en-US" sz="2400" dirty="0" smtClean="0"/>
              <a:t>Option </a:t>
            </a:r>
            <a:r>
              <a:rPr lang="en-US" sz="2400" dirty="0"/>
              <a:t>2</a:t>
            </a:r>
            <a:r>
              <a:rPr lang="en-US" sz="2400" dirty="0" smtClean="0"/>
              <a:t>: Hierarchical SPMD with “Mix-ins”</a:t>
            </a:r>
          </a:p>
          <a:p>
            <a:pPr lvl="1"/>
            <a:r>
              <a:rPr lang="en-US" sz="2000" dirty="0" smtClean="0"/>
              <a:t>Hardware threads can be grouped into units hierarchically</a:t>
            </a:r>
          </a:p>
          <a:p>
            <a:pPr lvl="1"/>
            <a:r>
              <a:rPr lang="en-US" sz="2000" dirty="0" smtClean="0"/>
              <a:t>Add dynamic parallelism with voluntary tasking on a group</a:t>
            </a:r>
          </a:p>
          <a:p>
            <a:pPr lvl="1"/>
            <a:r>
              <a:rPr lang="en-US" sz="2000" dirty="0" smtClean="0"/>
              <a:t>Add data parallelism with collectives on a group</a:t>
            </a:r>
          </a:p>
          <a:p>
            <a:pPr marL="0" indent="0">
              <a:buNone/>
            </a:pPr>
            <a:r>
              <a:rPr lang="en-US" sz="2400" i="1" dirty="0" smtClean="0">
                <a:solidFill>
                  <a:schemeClr val="tx2">
                    <a:lumMod val="75000"/>
                  </a:schemeClr>
                </a:solidFill>
              </a:rPr>
              <a:t>Option 1 spreads threads, option 2 </a:t>
            </a:r>
            <a:r>
              <a:rPr lang="en-US" sz="2400" i="1" dirty="0" err="1" smtClean="0">
                <a:solidFill>
                  <a:schemeClr val="tx2">
                    <a:lumMod val="75000"/>
                  </a:schemeClr>
                </a:solidFill>
              </a:rPr>
              <a:t>collecte</a:t>
            </a:r>
            <a:r>
              <a:rPr lang="en-US" sz="2400" i="1" dirty="0" smtClean="0">
                <a:solidFill>
                  <a:schemeClr val="tx2">
                    <a:lumMod val="75000"/>
                  </a:schemeClr>
                </a:solidFill>
              </a:rPr>
              <a:t> them together</a:t>
            </a:r>
          </a:p>
          <a:p>
            <a:endParaRPr lang="en-US" sz="2800" i="1" dirty="0" smtClean="0"/>
          </a:p>
          <a:p>
            <a:endParaRPr lang="en-US" sz="2800" dirty="0"/>
          </a:p>
        </p:txBody>
      </p:sp>
      <p:grpSp>
        <p:nvGrpSpPr>
          <p:cNvPr id="63" name="Group 62"/>
          <p:cNvGrpSpPr/>
          <p:nvPr/>
        </p:nvGrpSpPr>
        <p:grpSpPr>
          <a:xfrm>
            <a:off x="1166375" y="2184147"/>
            <a:ext cx="2796025" cy="872319"/>
            <a:chOff x="1752600" y="4191000"/>
            <a:chExt cx="2514600" cy="762000"/>
          </a:xfrm>
        </p:grpSpPr>
        <p:sp>
          <p:nvSpPr>
            <p:cNvPr id="64" name="Rectangle 21"/>
            <p:cNvSpPr>
              <a:spLocks noChangeArrowheads="1"/>
            </p:cNvSpPr>
            <p:nvPr/>
          </p:nvSpPr>
          <p:spPr bwMode="auto">
            <a:xfrm>
              <a:off x="1752600" y="4191000"/>
              <a:ext cx="2514600" cy="762000"/>
            </a:xfrm>
            <a:prstGeom prst="rect">
              <a:avLst/>
            </a:prstGeom>
            <a:solidFill>
              <a:srgbClr val="FFCC66"/>
            </a:solidFill>
            <a:ln w="9525">
              <a:solidFill>
                <a:schemeClr val="tx1"/>
              </a:solidFill>
              <a:miter lim="800000"/>
              <a:headEnd/>
              <a:tailEnd/>
            </a:ln>
          </p:spPr>
          <p:txBody>
            <a:bodyPr wrap="none" anchor="ctr"/>
            <a:lstStyle/>
            <a:p>
              <a:pPr algn="ctr"/>
              <a:endParaRPr lang="en-US">
                <a:effectLst/>
                <a:latin typeface="Calibri" pitchFamily="34" charset="0"/>
                <a:cs typeface="Calibri" pitchFamily="34" charset="0"/>
              </a:endParaRPr>
            </a:p>
          </p:txBody>
        </p:sp>
        <p:sp>
          <p:nvSpPr>
            <p:cNvPr id="65" name="Rectangle 29"/>
            <p:cNvSpPr>
              <a:spLocks noChangeArrowheads="1"/>
            </p:cNvSpPr>
            <p:nvPr/>
          </p:nvSpPr>
          <p:spPr bwMode="auto">
            <a:xfrm>
              <a:off x="1828800" y="4267200"/>
              <a:ext cx="513352" cy="580073"/>
            </a:xfrm>
            <a:prstGeom prst="rect">
              <a:avLst/>
            </a:prstGeom>
            <a:solidFill>
              <a:schemeClr val="bg1"/>
            </a:solidFill>
            <a:ln w="9525">
              <a:solidFill>
                <a:schemeClr val="tx1"/>
              </a:solidFill>
              <a:miter lim="800000"/>
              <a:headEnd/>
              <a:tailEnd/>
            </a:ln>
          </p:spPr>
          <p:txBody>
            <a:bodyPr wrap="none" anchor="ctr"/>
            <a:lstStyle/>
            <a:p>
              <a:pPr algn="ctr"/>
              <a:r>
                <a:rPr lang="en-US" dirty="0">
                  <a:latin typeface="Calibri" pitchFamily="34" charset="0"/>
                  <a:cs typeface="Calibri" pitchFamily="34" charset="0"/>
                </a:rPr>
                <a:t>0</a:t>
              </a:r>
              <a:endParaRPr lang="en-US" dirty="0">
                <a:effectLst/>
                <a:latin typeface="Calibri" pitchFamily="34" charset="0"/>
                <a:cs typeface="Calibri" pitchFamily="34" charset="0"/>
              </a:endParaRPr>
            </a:p>
          </p:txBody>
        </p:sp>
        <p:sp>
          <p:nvSpPr>
            <p:cNvPr id="66" name="Rectangle 29"/>
            <p:cNvSpPr>
              <a:spLocks noChangeArrowheads="1"/>
            </p:cNvSpPr>
            <p:nvPr/>
          </p:nvSpPr>
          <p:spPr bwMode="auto">
            <a:xfrm>
              <a:off x="3657600" y="4267200"/>
              <a:ext cx="513352" cy="580073"/>
            </a:xfrm>
            <a:prstGeom prst="rect">
              <a:avLst/>
            </a:prstGeom>
            <a:solidFill>
              <a:schemeClr val="bg1"/>
            </a:solidFill>
            <a:ln w="9525">
              <a:solidFill>
                <a:schemeClr val="tx1"/>
              </a:solidFill>
              <a:miter lim="800000"/>
              <a:headEnd/>
              <a:tailEnd/>
            </a:ln>
          </p:spPr>
          <p:txBody>
            <a:bodyPr wrap="none" anchor="ctr"/>
            <a:lstStyle/>
            <a:p>
              <a:pPr algn="ctr"/>
              <a:r>
                <a:rPr lang="en-US">
                  <a:effectLst/>
                  <a:latin typeface="Calibri" pitchFamily="34" charset="0"/>
                  <a:cs typeface="Calibri" pitchFamily="34" charset="0"/>
                </a:rPr>
                <a:t>3</a:t>
              </a:r>
            </a:p>
          </p:txBody>
        </p:sp>
        <p:sp>
          <p:nvSpPr>
            <p:cNvPr id="67" name="Rectangle 29"/>
            <p:cNvSpPr>
              <a:spLocks noChangeArrowheads="1"/>
            </p:cNvSpPr>
            <p:nvPr/>
          </p:nvSpPr>
          <p:spPr bwMode="auto">
            <a:xfrm>
              <a:off x="2438400" y="4267200"/>
              <a:ext cx="513352" cy="580073"/>
            </a:xfrm>
            <a:prstGeom prst="rect">
              <a:avLst/>
            </a:prstGeom>
            <a:solidFill>
              <a:schemeClr val="bg1"/>
            </a:solidFill>
            <a:ln w="9525">
              <a:solidFill>
                <a:schemeClr val="tx1"/>
              </a:solidFill>
              <a:miter lim="800000"/>
              <a:headEnd/>
              <a:tailEnd/>
            </a:ln>
          </p:spPr>
          <p:txBody>
            <a:bodyPr wrap="none" anchor="ctr"/>
            <a:lstStyle/>
            <a:p>
              <a:pPr algn="ctr"/>
              <a:r>
                <a:rPr lang="en-US" dirty="0">
                  <a:latin typeface="Calibri" pitchFamily="34" charset="0"/>
                  <a:cs typeface="Calibri" pitchFamily="34" charset="0"/>
                </a:rPr>
                <a:t>1</a:t>
              </a:r>
              <a:endParaRPr lang="en-US" dirty="0">
                <a:effectLst/>
                <a:latin typeface="Calibri" pitchFamily="34" charset="0"/>
                <a:cs typeface="Calibri" pitchFamily="34" charset="0"/>
              </a:endParaRPr>
            </a:p>
          </p:txBody>
        </p:sp>
        <p:sp>
          <p:nvSpPr>
            <p:cNvPr id="68" name="Rectangle 29"/>
            <p:cNvSpPr>
              <a:spLocks noChangeArrowheads="1"/>
            </p:cNvSpPr>
            <p:nvPr/>
          </p:nvSpPr>
          <p:spPr bwMode="auto">
            <a:xfrm>
              <a:off x="3048000" y="4267200"/>
              <a:ext cx="513352" cy="580073"/>
            </a:xfrm>
            <a:prstGeom prst="rect">
              <a:avLst/>
            </a:prstGeom>
            <a:solidFill>
              <a:schemeClr val="bg1"/>
            </a:solidFill>
            <a:ln w="9525">
              <a:solidFill>
                <a:schemeClr val="tx1"/>
              </a:solidFill>
              <a:miter lim="800000"/>
              <a:headEnd/>
              <a:tailEnd/>
            </a:ln>
          </p:spPr>
          <p:txBody>
            <a:bodyPr wrap="none" anchor="ctr"/>
            <a:lstStyle/>
            <a:p>
              <a:pPr algn="ctr"/>
              <a:r>
                <a:rPr lang="en-US" dirty="0">
                  <a:latin typeface="Calibri" pitchFamily="34" charset="0"/>
                  <a:cs typeface="Calibri" pitchFamily="34" charset="0"/>
                </a:rPr>
                <a:t>2</a:t>
              </a:r>
              <a:endParaRPr lang="en-US" dirty="0">
                <a:effectLst/>
                <a:latin typeface="Calibri" pitchFamily="34" charset="0"/>
                <a:cs typeface="Calibri" pitchFamily="34" charset="0"/>
              </a:endParaRPr>
            </a:p>
          </p:txBody>
        </p:sp>
      </p:grpSp>
      <p:grpSp>
        <p:nvGrpSpPr>
          <p:cNvPr id="69" name="Group 51"/>
          <p:cNvGrpSpPr>
            <a:grpSpLocks/>
          </p:cNvGrpSpPr>
          <p:nvPr/>
        </p:nvGrpSpPr>
        <p:grpSpPr bwMode="auto">
          <a:xfrm>
            <a:off x="522111" y="1100132"/>
            <a:ext cx="3897489" cy="2213510"/>
            <a:chOff x="685800" y="2767200"/>
            <a:chExt cx="6178854" cy="2571750"/>
          </a:xfrm>
        </p:grpSpPr>
        <p:sp>
          <p:nvSpPr>
            <p:cNvPr id="70" name="Rectangle 2"/>
            <p:cNvSpPr>
              <a:spLocks noChangeArrowheads="1"/>
            </p:cNvSpPr>
            <p:nvPr/>
          </p:nvSpPr>
          <p:spPr bwMode="auto">
            <a:xfrm>
              <a:off x="685800" y="2767200"/>
              <a:ext cx="6178854" cy="2571750"/>
            </a:xfrm>
            <a:prstGeom prst="rect">
              <a:avLst/>
            </a:prstGeom>
            <a:solidFill>
              <a:srgbClr val="333333"/>
            </a:solidFill>
            <a:ln w="9525">
              <a:solidFill>
                <a:schemeClr val="tx1"/>
              </a:solidFill>
              <a:miter lim="800000"/>
              <a:headEnd/>
              <a:tailEnd/>
            </a:ln>
          </p:spPr>
          <p:txBody>
            <a:bodyPr wrap="none" anchor="ctr"/>
            <a:lstStyle/>
            <a:p>
              <a:pPr algn="ctr"/>
              <a:endParaRPr lang="en-US">
                <a:effectLst/>
                <a:latin typeface="Calibri" pitchFamily="34" charset="0"/>
                <a:cs typeface="Calibri" pitchFamily="34" charset="0"/>
              </a:endParaRPr>
            </a:p>
          </p:txBody>
        </p:sp>
        <p:sp>
          <p:nvSpPr>
            <p:cNvPr id="71" name="Rectangle 4"/>
            <p:cNvSpPr>
              <a:spLocks noChangeArrowheads="1"/>
            </p:cNvSpPr>
            <p:nvPr/>
          </p:nvSpPr>
          <p:spPr bwMode="auto">
            <a:xfrm>
              <a:off x="3876675" y="2881500"/>
              <a:ext cx="2867025" cy="2305050"/>
            </a:xfrm>
            <a:prstGeom prst="rect">
              <a:avLst/>
            </a:prstGeom>
            <a:solidFill>
              <a:srgbClr val="009999"/>
            </a:solidFill>
            <a:ln w="9525">
              <a:solidFill>
                <a:schemeClr val="tx1"/>
              </a:solidFill>
              <a:miter lim="800000"/>
              <a:headEnd/>
              <a:tailEnd/>
            </a:ln>
          </p:spPr>
          <p:txBody>
            <a:bodyPr wrap="none" anchor="ctr"/>
            <a:lstStyle/>
            <a:p>
              <a:pPr algn="ctr"/>
              <a:endParaRPr lang="en-US">
                <a:effectLst/>
                <a:latin typeface="Calibri" pitchFamily="34" charset="0"/>
                <a:cs typeface="Calibri" pitchFamily="34" charset="0"/>
              </a:endParaRPr>
            </a:p>
          </p:txBody>
        </p:sp>
        <p:sp>
          <p:nvSpPr>
            <p:cNvPr id="72" name="Rectangle 5"/>
            <p:cNvSpPr>
              <a:spLocks noChangeArrowheads="1"/>
            </p:cNvSpPr>
            <p:nvPr/>
          </p:nvSpPr>
          <p:spPr bwMode="auto">
            <a:xfrm>
              <a:off x="4019550" y="3033900"/>
              <a:ext cx="1209675" cy="1990725"/>
            </a:xfrm>
            <a:prstGeom prst="rect">
              <a:avLst/>
            </a:prstGeom>
            <a:solidFill>
              <a:srgbClr val="CCFFFF"/>
            </a:solidFill>
            <a:ln w="9525">
              <a:solidFill>
                <a:schemeClr val="tx1"/>
              </a:solidFill>
              <a:miter lim="800000"/>
              <a:headEnd/>
              <a:tailEnd/>
            </a:ln>
          </p:spPr>
          <p:txBody>
            <a:bodyPr wrap="none" anchor="ctr"/>
            <a:lstStyle/>
            <a:p>
              <a:pPr algn="ctr"/>
              <a:endParaRPr lang="en-US">
                <a:effectLst/>
                <a:latin typeface="Calibri" pitchFamily="34" charset="0"/>
                <a:cs typeface="Calibri" pitchFamily="34" charset="0"/>
              </a:endParaRPr>
            </a:p>
          </p:txBody>
        </p:sp>
        <p:sp>
          <p:nvSpPr>
            <p:cNvPr id="73" name="Rectangle 6"/>
            <p:cNvSpPr>
              <a:spLocks noChangeArrowheads="1"/>
            </p:cNvSpPr>
            <p:nvPr/>
          </p:nvSpPr>
          <p:spPr bwMode="auto">
            <a:xfrm>
              <a:off x="5381625" y="3033900"/>
              <a:ext cx="1209675" cy="1990725"/>
            </a:xfrm>
            <a:prstGeom prst="rect">
              <a:avLst/>
            </a:prstGeom>
            <a:solidFill>
              <a:srgbClr val="CCFFCC"/>
            </a:solidFill>
            <a:ln w="9525">
              <a:solidFill>
                <a:schemeClr val="tx1"/>
              </a:solidFill>
              <a:miter lim="800000"/>
              <a:headEnd/>
              <a:tailEnd/>
            </a:ln>
          </p:spPr>
          <p:txBody>
            <a:bodyPr wrap="none" anchor="ctr"/>
            <a:lstStyle/>
            <a:p>
              <a:pPr algn="ctr"/>
              <a:endParaRPr lang="en-US">
                <a:effectLst/>
                <a:latin typeface="Calibri" pitchFamily="34" charset="0"/>
                <a:cs typeface="Calibri" pitchFamily="34" charset="0"/>
              </a:endParaRPr>
            </a:p>
          </p:txBody>
        </p:sp>
        <p:sp>
          <p:nvSpPr>
            <p:cNvPr id="74" name="Rectangle 9"/>
            <p:cNvSpPr>
              <a:spLocks noChangeArrowheads="1"/>
            </p:cNvSpPr>
            <p:nvPr/>
          </p:nvSpPr>
          <p:spPr bwMode="auto">
            <a:xfrm>
              <a:off x="4171950" y="3186300"/>
              <a:ext cx="904875" cy="771525"/>
            </a:xfrm>
            <a:prstGeom prst="rect">
              <a:avLst/>
            </a:prstGeom>
            <a:solidFill>
              <a:schemeClr val="bg1"/>
            </a:solidFill>
            <a:ln w="9525">
              <a:solidFill>
                <a:schemeClr val="tx1"/>
              </a:solidFill>
              <a:miter lim="800000"/>
              <a:headEnd/>
              <a:tailEnd/>
            </a:ln>
          </p:spPr>
          <p:txBody>
            <a:bodyPr wrap="none" anchor="ctr"/>
            <a:lstStyle/>
            <a:p>
              <a:pPr algn="ctr"/>
              <a:r>
                <a:rPr lang="en-US">
                  <a:effectLst/>
                  <a:latin typeface="Calibri" pitchFamily="34" charset="0"/>
                  <a:cs typeface="Calibri" pitchFamily="34" charset="0"/>
                </a:rPr>
                <a:t>4</a:t>
              </a:r>
            </a:p>
          </p:txBody>
        </p:sp>
        <p:sp>
          <p:nvSpPr>
            <p:cNvPr id="75" name="Rectangle 10"/>
            <p:cNvSpPr>
              <a:spLocks noChangeArrowheads="1"/>
            </p:cNvSpPr>
            <p:nvPr/>
          </p:nvSpPr>
          <p:spPr bwMode="auto">
            <a:xfrm>
              <a:off x="4171950" y="4110225"/>
              <a:ext cx="904875" cy="771525"/>
            </a:xfrm>
            <a:prstGeom prst="rect">
              <a:avLst/>
            </a:prstGeom>
            <a:solidFill>
              <a:schemeClr val="bg1"/>
            </a:solidFill>
            <a:ln w="9525">
              <a:solidFill>
                <a:schemeClr val="tx1"/>
              </a:solidFill>
              <a:miter lim="800000"/>
              <a:headEnd/>
              <a:tailEnd/>
            </a:ln>
          </p:spPr>
          <p:txBody>
            <a:bodyPr wrap="none" anchor="ctr"/>
            <a:lstStyle/>
            <a:p>
              <a:pPr algn="ctr"/>
              <a:r>
                <a:rPr lang="en-US">
                  <a:effectLst/>
                  <a:latin typeface="Calibri" pitchFamily="34" charset="0"/>
                  <a:cs typeface="Calibri" pitchFamily="34" charset="0"/>
                </a:rPr>
                <a:t>5</a:t>
              </a:r>
            </a:p>
          </p:txBody>
        </p:sp>
        <p:sp>
          <p:nvSpPr>
            <p:cNvPr id="76" name="Rectangle 11"/>
            <p:cNvSpPr>
              <a:spLocks noChangeArrowheads="1"/>
            </p:cNvSpPr>
            <p:nvPr/>
          </p:nvSpPr>
          <p:spPr bwMode="auto">
            <a:xfrm>
              <a:off x="5524500" y="3186300"/>
              <a:ext cx="904875" cy="771525"/>
            </a:xfrm>
            <a:prstGeom prst="rect">
              <a:avLst/>
            </a:prstGeom>
            <a:solidFill>
              <a:schemeClr val="bg1"/>
            </a:solidFill>
            <a:ln w="9525">
              <a:solidFill>
                <a:schemeClr val="tx1"/>
              </a:solidFill>
              <a:miter lim="800000"/>
              <a:headEnd/>
              <a:tailEnd/>
            </a:ln>
          </p:spPr>
          <p:txBody>
            <a:bodyPr wrap="none" anchor="ctr"/>
            <a:lstStyle/>
            <a:p>
              <a:pPr algn="ctr"/>
              <a:r>
                <a:rPr lang="en-US">
                  <a:effectLst/>
                  <a:latin typeface="Calibri" pitchFamily="34" charset="0"/>
                  <a:cs typeface="Calibri" pitchFamily="34" charset="0"/>
                </a:rPr>
                <a:t>6</a:t>
              </a:r>
            </a:p>
          </p:txBody>
        </p:sp>
        <p:sp>
          <p:nvSpPr>
            <p:cNvPr id="77" name="Rectangle 12"/>
            <p:cNvSpPr>
              <a:spLocks noChangeArrowheads="1"/>
            </p:cNvSpPr>
            <p:nvPr/>
          </p:nvSpPr>
          <p:spPr bwMode="auto">
            <a:xfrm>
              <a:off x="5524500" y="4110225"/>
              <a:ext cx="904875" cy="771525"/>
            </a:xfrm>
            <a:prstGeom prst="rect">
              <a:avLst/>
            </a:prstGeom>
            <a:solidFill>
              <a:schemeClr val="bg1"/>
            </a:solidFill>
            <a:ln w="9525">
              <a:solidFill>
                <a:schemeClr val="tx1"/>
              </a:solidFill>
              <a:miter lim="800000"/>
              <a:headEnd/>
              <a:tailEnd/>
            </a:ln>
          </p:spPr>
          <p:txBody>
            <a:bodyPr wrap="none" anchor="ctr"/>
            <a:lstStyle/>
            <a:p>
              <a:pPr algn="ctr"/>
              <a:r>
                <a:rPr lang="en-US">
                  <a:effectLst/>
                  <a:latin typeface="Calibri" pitchFamily="34" charset="0"/>
                  <a:cs typeface="Calibri" pitchFamily="34" charset="0"/>
                </a:rPr>
                <a:t>7</a:t>
              </a:r>
            </a:p>
          </p:txBody>
        </p:sp>
        <p:sp>
          <p:nvSpPr>
            <p:cNvPr id="78" name="Rectangle 17"/>
            <p:cNvSpPr>
              <a:spLocks noChangeArrowheads="1"/>
            </p:cNvSpPr>
            <p:nvPr/>
          </p:nvSpPr>
          <p:spPr bwMode="auto">
            <a:xfrm>
              <a:off x="819157" y="2881500"/>
              <a:ext cx="2867166" cy="2305050"/>
            </a:xfrm>
            <a:prstGeom prst="rect">
              <a:avLst/>
            </a:prstGeom>
            <a:solidFill>
              <a:srgbClr val="CC6600"/>
            </a:solidFill>
            <a:ln w="9525">
              <a:solidFill>
                <a:schemeClr val="tx1"/>
              </a:solidFill>
              <a:miter lim="800000"/>
              <a:headEnd/>
              <a:tailEnd/>
            </a:ln>
          </p:spPr>
          <p:txBody>
            <a:bodyPr wrap="none" anchor="ctr"/>
            <a:lstStyle/>
            <a:p>
              <a:pPr algn="ctr"/>
              <a:endParaRPr lang="en-US">
                <a:effectLst/>
                <a:latin typeface="Calibri" pitchFamily="34" charset="0"/>
                <a:cs typeface="Calibri" pitchFamily="34" charset="0"/>
              </a:endParaRPr>
            </a:p>
          </p:txBody>
        </p:sp>
        <p:sp>
          <p:nvSpPr>
            <p:cNvPr id="79" name="Rectangle 20"/>
            <p:cNvSpPr>
              <a:spLocks noChangeArrowheads="1"/>
            </p:cNvSpPr>
            <p:nvPr/>
          </p:nvSpPr>
          <p:spPr bwMode="auto">
            <a:xfrm>
              <a:off x="962039" y="3033900"/>
              <a:ext cx="1209735" cy="1990725"/>
            </a:xfrm>
            <a:prstGeom prst="rect">
              <a:avLst/>
            </a:prstGeom>
            <a:solidFill>
              <a:srgbClr val="FF9999"/>
            </a:solidFill>
            <a:ln w="9525">
              <a:solidFill>
                <a:schemeClr val="tx1"/>
              </a:solidFill>
              <a:miter lim="800000"/>
              <a:headEnd/>
              <a:tailEnd/>
            </a:ln>
          </p:spPr>
          <p:txBody>
            <a:bodyPr wrap="none" anchor="ctr"/>
            <a:lstStyle/>
            <a:p>
              <a:pPr algn="ctr"/>
              <a:endParaRPr lang="en-US">
                <a:effectLst/>
                <a:latin typeface="Calibri" pitchFamily="34" charset="0"/>
                <a:cs typeface="Calibri" pitchFamily="34" charset="0"/>
              </a:endParaRPr>
            </a:p>
          </p:txBody>
        </p:sp>
        <p:sp>
          <p:nvSpPr>
            <p:cNvPr id="80" name="Rectangle 21"/>
            <p:cNvSpPr>
              <a:spLocks noChangeArrowheads="1"/>
            </p:cNvSpPr>
            <p:nvPr/>
          </p:nvSpPr>
          <p:spPr bwMode="auto">
            <a:xfrm>
              <a:off x="2324181" y="3033900"/>
              <a:ext cx="1209735" cy="1990725"/>
            </a:xfrm>
            <a:prstGeom prst="rect">
              <a:avLst/>
            </a:prstGeom>
            <a:solidFill>
              <a:srgbClr val="FFCC66"/>
            </a:solidFill>
            <a:ln w="9525">
              <a:solidFill>
                <a:schemeClr val="tx1"/>
              </a:solidFill>
              <a:miter lim="800000"/>
              <a:headEnd/>
              <a:tailEnd/>
            </a:ln>
          </p:spPr>
          <p:txBody>
            <a:bodyPr wrap="none" anchor="ctr"/>
            <a:lstStyle/>
            <a:p>
              <a:pPr algn="ctr"/>
              <a:endParaRPr lang="en-US">
                <a:effectLst/>
                <a:latin typeface="Calibri" pitchFamily="34" charset="0"/>
                <a:cs typeface="Calibri" pitchFamily="34" charset="0"/>
              </a:endParaRPr>
            </a:p>
          </p:txBody>
        </p:sp>
        <p:sp>
          <p:nvSpPr>
            <p:cNvPr id="81" name="Rectangle 26"/>
            <p:cNvSpPr>
              <a:spLocks noChangeArrowheads="1"/>
            </p:cNvSpPr>
            <p:nvPr/>
          </p:nvSpPr>
          <p:spPr bwMode="auto">
            <a:xfrm>
              <a:off x="1123972" y="3186300"/>
              <a:ext cx="904920" cy="771525"/>
            </a:xfrm>
            <a:prstGeom prst="rect">
              <a:avLst/>
            </a:prstGeom>
            <a:solidFill>
              <a:schemeClr val="bg1"/>
            </a:solidFill>
            <a:ln w="9525">
              <a:solidFill>
                <a:schemeClr val="tx1"/>
              </a:solidFill>
              <a:miter lim="800000"/>
              <a:headEnd/>
              <a:tailEnd/>
            </a:ln>
          </p:spPr>
          <p:txBody>
            <a:bodyPr wrap="none" anchor="ctr"/>
            <a:lstStyle/>
            <a:p>
              <a:pPr algn="ctr"/>
              <a:r>
                <a:rPr lang="en-US">
                  <a:effectLst/>
                  <a:latin typeface="Calibri" pitchFamily="34" charset="0"/>
                  <a:cs typeface="Calibri" pitchFamily="34" charset="0"/>
                </a:rPr>
                <a:t>0</a:t>
              </a:r>
            </a:p>
          </p:txBody>
        </p:sp>
        <p:sp>
          <p:nvSpPr>
            <p:cNvPr id="82" name="Rectangle 27"/>
            <p:cNvSpPr>
              <a:spLocks noChangeArrowheads="1"/>
            </p:cNvSpPr>
            <p:nvPr/>
          </p:nvSpPr>
          <p:spPr bwMode="auto">
            <a:xfrm>
              <a:off x="1123972" y="4110225"/>
              <a:ext cx="904920" cy="771525"/>
            </a:xfrm>
            <a:prstGeom prst="rect">
              <a:avLst/>
            </a:prstGeom>
            <a:solidFill>
              <a:schemeClr val="bg1"/>
            </a:solidFill>
            <a:ln w="9525">
              <a:solidFill>
                <a:schemeClr val="tx1"/>
              </a:solidFill>
              <a:miter lim="800000"/>
              <a:headEnd/>
              <a:tailEnd/>
            </a:ln>
          </p:spPr>
          <p:txBody>
            <a:bodyPr wrap="none" anchor="ctr"/>
            <a:lstStyle/>
            <a:p>
              <a:pPr algn="ctr"/>
              <a:r>
                <a:rPr lang="en-US">
                  <a:effectLst/>
                  <a:latin typeface="Calibri" pitchFamily="34" charset="0"/>
                  <a:cs typeface="Calibri" pitchFamily="34" charset="0"/>
                </a:rPr>
                <a:t>1</a:t>
              </a:r>
            </a:p>
          </p:txBody>
        </p:sp>
        <p:sp>
          <p:nvSpPr>
            <p:cNvPr id="83" name="Rectangle 28"/>
            <p:cNvSpPr>
              <a:spLocks noChangeArrowheads="1"/>
            </p:cNvSpPr>
            <p:nvPr/>
          </p:nvSpPr>
          <p:spPr bwMode="auto">
            <a:xfrm>
              <a:off x="2486114" y="3186300"/>
              <a:ext cx="904920" cy="771525"/>
            </a:xfrm>
            <a:prstGeom prst="rect">
              <a:avLst/>
            </a:prstGeom>
            <a:solidFill>
              <a:schemeClr val="bg1"/>
            </a:solidFill>
            <a:ln w="9525">
              <a:solidFill>
                <a:schemeClr val="tx1"/>
              </a:solidFill>
              <a:miter lim="800000"/>
              <a:headEnd/>
              <a:tailEnd/>
            </a:ln>
          </p:spPr>
          <p:txBody>
            <a:bodyPr wrap="none" anchor="ctr"/>
            <a:lstStyle/>
            <a:p>
              <a:pPr algn="ctr"/>
              <a:r>
                <a:rPr lang="en-US">
                  <a:effectLst/>
                  <a:latin typeface="Calibri" pitchFamily="34" charset="0"/>
                  <a:cs typeface="Calibri" pitchFamily="34" charset="0"/>
                </a:rPr>
                <a:t>2</a:t>
              </a:r>
            </a:p>
          </p:txBody>
        </p:sp>
        <p:sp>
          <p:nvSpPr>
            <p:cNvPr id="84" name="Rectangle 29"/>
            <p:cNvSpPr>
              <a:spLocks noChangeArrowheads="1"/>
            </p:cNvSpPr>
            <p:nvPr/>
          </p:nvSpPr>
          <p:spPr bwMode="auto">
            <a:xfrm>
              <a:off x="2486114" y="4110225"/>
              <a:ext cx="904920" cy="771525"/>
            </a:xfrm>
            <a:prstGeom prst="rect">
              <a:avLst/>
            </a:prstGeom>
            <a:solidFill>
              <a:schemeClr val="bg1"/>
            </a:solidFill>
            <a:ln w="9525">
              <a:solidFill>
                <a:schemeClr val="tx1"/>
              </a:solidFill>
              <a:miter lim="800000"/>
              <a:headEnd/>
              <a:tailEnd/>
            </a:ln>
          </p:spPr>
          <p:txBody>
            <a:bodyPr wrap="none" anchor="ctr"/>
            <a:lstStyle/>
            <a:p>
              <a:pPr algn="ctr"/>
              <a:r>
                <a:rPr lang="en-US">
                  <a:effectLst/>
                  <a:latin typeface="Calibri" pitchFamily="34" charset="0"/>
                  <a:cs typeface="Calibri" pitchFamily="34" charset="0"/>
                </a:rPr>
                <a:t>3</a:t>
              </a:r>
            </a:p>
          </p:txBody>
        </p:sp>
      </p:grpSp>
      <p:sp>
        <p:nvSpPr>
          <p:cNvPr id="85" name="Rectangle 84"/>
          <p:cNvSpPr/>
          <p:nvPr/>
        </p:nvSpPr>
        <p:spPr>
          <a:xfrm>
            <a:off x="522111" y="1093236"/>
            <a:ext cx="3897489" cy="2268030"/>
          </a:xfrm>
          <a:prstGeom prst="rect">
            <a:avLst/>
          </a:prstGeom>
          <a:solidFill>
            <a:schemeClr val="bg1">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6" name="Group 85"/>
          <p:cNvGrpSpPr/>
          <p:nvPr/>
        </p:nvGrpSpPr>
        <p:grpSpPr>
          <a:xfrm>
            <a:off x="895135" y="1490274"/>
            <a:ext cx="3219665" cy="1538683"/>
            <a:chOff x="5867400" y="3657600"/>
            <a:chExt cx="2895600" cy="1344091"/>
          </a:xfrm>
        </p:grpSpPr>
        <p:grpSp>
          <p:nvGrpSpPr>
            <p:cNvPr id="87" name="Group 183"/>
            <p:cNvGrpSpPr/>
            <p:nvPr/>
          </p:nvGrpSpPr>
          <p:grpSpPr>
            <a:xfrm>
              <a:off x="7467600" y="3657600"/>
              <a:ext cx="685800" cy="582091"/>
              <a:chOff x="4191000" y="5029200"/>
              <a:chExt cx="685800" cy="582091"/>
            </a:xfrm>
          </p:grpSpPr>
          <p:sp>
            <p:nvSpPr>
              <p:cNvPr id="113" name="Freeform 112"/>
              <p:cNvSpPr>
                <a:spLocks/>
              </p:cNvSpPr>
              <p:nvPr/>
            </p:nvSpPr>
            <p:spPr bwMode="auto">
              <a:xfrm>
                <a:off x="4191000" y="5029200"/>
                <a:ext cx="111180"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114" name="Freeform 113"/>
              <p:cNvSpPr>
                <a:spLocks/>
              </p:cNvSpPr>
              <p:nvPr/>
            </p:nvSpPr>
            <p:spPr bwMode="auto">
              <a:xfrm>
                <a:off x="4249067" y="5029200"/>
                <a:ext cx="111180"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115" name="Freeform 114"/>
              <p:cNvSpPr>
                <a:spLocks/>
              </p:cNvSpPr>
              <p:nvPr/>
            </p:nvSpPr>
            <p:spPr bwMode="auto">
              <a:xfrm>
                <a:off x="4307134" y="5029200"/>
                <a:ext cx="111180"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116" name="Freeform 115"/>
              <p:cNvSpPr>
                <a:spLocks/>
              </p:cNvSpPr>
              <p:nvPr/>
            </p:nvSpPr>
            <p:spPr bwMode="auto">
              <a:xfrm>
                <a:off x="4365201" y="5029200"/>
                <a:ext cx="111180"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117" name="Freeform 116"/>
              <p:cNvSpPr>
                <a:spLocks/>
              </p:cNvSpPr>
              <p:nvPr/>
            </p:nvSpPr>
            <p:spPr bwMode="auto">
              <a:xfrm>
                <a:off x="4423268" y="5029200"/>
                <a:ext cx="110424"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118" name="Freeform 117"/>
              <p:cNvSpPr>
                <a:spLocks/>
              </p:cNvSpPr>
              <p:nvPr/>
            </p:nvSpPr>
            <p:spPr bwMode="auto">
              <a:xfrm>
                <a:off x="4480579" y="5029200"/>
                <a:ext cx="110424"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119" name="Freeform 118"/>
              <p:cNvSpPr>
                <a:spLocks/>
              </p:cNvSpPr>
              <p:nvPr/>
            </p:nvSpPr>
            <p:spPr bwMode="auto">
              <a:xfrm>
                <a:off x="4537890" y="5029200"/>
                <a:ext cx="110424"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120" name="Freeform 119"/>
              <p:cNvSpPr>
                <a:spLocks/>
              </p:cNvSpPr>
              <p:nvPr/>
            </p:nvSpPr>
            <p:spPr bwMode="auto">
              <a:xfrm>
                <a:off x="4595201" y="5029200"/>
                <a:ext cx="110424"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121" name="Freeform 120"/>
              <p:cNvSpPr>
                <a:spLocks/>
              </p:cNvSpPr>
              <p:nvPr/>
            </p:nvSpPr>
            <p:spPr bwMode="auto">
              <a:xfrm>
                <a:off x="4652512" y="5029200"/>
                <a:ext cx="110424"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122" name="Freeform 121"/>
              <p:cNvSpPr>
                <a:spLocks/>
              </p:cNvSpPr>
              <p:nvPr/>
            </p:nvSpPr>
            <p:spPr bwMode="auto">
              <a:xfrm>
                <a:off x="4709823" y="5029200"/>
                <a:ext cx="109667"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123" name="Freeform 122"/>
              <p:cNvSpPr>
                <a:spLocks/>
              </p:cNvSpPr>
              <p:nvPr/>
            </p:nvSpPr>
            <p:spPr bwMode="auto">
              <a:xfrm>
                <a:off x="4766376" y="5029200"/>
                <a:ext cx="110424"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grpSp>
        <p:grpSp>
          <p:nvGrpSpPr>
            <p:cNvPr id="88" name="Group 183"/>
            <p:cNvGrpSpPr/>
            <p:nvPr/>
          </p:nvGrpSpPr>
          <p:grpSpPr>
            <a:xfrm>
              <a:off x="7543800" y="4419600"/>
              <a:ext cx="1219200" cy="582091"/>
              <a:chOff x="4191000" y="5029200"/>
              <a:chExt cx="685800" cy="582091"/>
            </a:xfrm>
          </p:grpSpPr>
          <p:sp>
            <p:nvSpPr>
              <p:cNvPr id="102" name="Freeform 101"/>
              <p:cNvSpPr>
                <a:spLocks/>
              </p:cNvSpPr>
              <p:nvPr/>
            </p:nvSpPr>
            <p:spPr bwMode="auto">
              <a:xfrm>
                <a:off x="4191000" y="5029200"/>
                <a:ext cx="111180"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103" name="Freeform 102"/>
              <p:cNvSpPr>
                <a:spLocks/>
              </p:cNvSpPr>
              <p:nvPr/>
            </p:nvSpPr>
            <p:spPr bwMode="auto">
              <a:xfrm>
                <a:off x="4249067" y="5029200"/>
                <a:ext cx="111180"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104" name="Freeform 103"/>
              <p:cNvSpPr>
                <a:spLocks/>
              </p:cNvSpPr>
              <p:nvPr/>
            </p:nvSpPr>
            <p:spPr bwMode="auto">
              <a:xfrm>
                <a:off x="4307134" y="5029200"/>
                <a:ext cx="111180"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105" name="Freeform 104"/>
              <p:cNvSpPr>
                <a:spLocks/>
              </p:cNvSpPr>
              <p:nvPr/>
            </p:nvSpPr>
            <p:spPr bwMode="auto">
              <a:xfrm>
                <a:off x="4365201" y="5029200"/>
                <a:ext cx="111180"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106" name="Freeform 105"/>
              <p:cNvSpPr>
                <a:spLocks/>
              </p:cNvSpPr>
              <p:nvPr/>
            </p:nvSpPr>
            <p:spPr bwMode="auto">
              <a:xfrm>
                <a:off x="4423268" y="5029200"/>
                <a:ext cx="110424"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107" name="Freeform 106"/>
              <p:cNvSpPr>
                <a:spLocks/>
              </p:cNvSpPr>
              <p:nvPr/>
            </p:nvSpPr>
            <p:spPr bwMode="auto">
              <a:xfrm>
                <a:off x="4480579" y="5029200"/>
                <a:ext cx="110424"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108" name="Freeform 107"/>
              <p:cNvSpPr>
                <a:spLocks/>
              </p:cNvSpPr>
              <p:nvPr/>
            </p:nvSpPr>
            <p:spPr bwMode="auto">
              <a:xfrm>
                <a:off x="4537890" y="5029200"/>
                <a:ext cx="110424"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109" name="Freeform 108"/>
              <p:cNvSpPr>
                <a:spLocks/>
              </p:cNvSpPr>
              <p:nvPr/>
            </p:nvSpPr>
            <p:spPr bwMode="auto">
              <a:xfrm>
                <a:off x="4595201" y="5029200"/>
                <a:ext cx="110424"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110" name="Freeform 109"/>
              <p:cNvSpPr>
                <a:spLocks/>
              </p:cNvSpPr>
              <p:nvPr/>
            </p:nvSpPr>
            <p:spPr bwMode="auto">
              <a:xfrm>
                <a:off x="4652512" y="5029200"/>
                <a:ext cx="110424"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111" name="Freeform 110"/>
              <p:cNvSpPr>
                <a:spLocks/>
              </p:cNvSpPr>
              <p:nvPr/>
            </p:nvSpPr>
            <p:spPr bwMode="auto">
              <a:xfrm>
                <a:off x="4709823" y="5029200"/>
                <a:ext cx="109667"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112" name="Freeform 111"/>
              <p:cNvSpPr>
                <a:spLocks/>
              </p:cNvSpPr>
              <p:nvPr/>
            </p:nvSpPr>
            <p:spPr bwMode="auto">
              <a:xfrm>
                <a:off x="4766376" y="5029200"/>
                <a:ext cx="110424"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grpSp>
        <p:grpSp>
          <p:nvGrpSpPr>
            <p:cNvPr id="89" name="Group 88"/>
            <p:cNvGrpSpPr/>
            <p:nvPr/>
          </p:nvGrpSpPr>
          <p:grpSpPr>
            <a:xfrm>
              <a:off x="5867400" y="3810000"/>
              <a:ext cx="1295400" cy="838200"/>
              <a:chOff x="5867400" y="3810000"/>
              <a:chExt cx="1295400" cy="838200"/>
            </a:xfrm>
          </p:grpSpPr>
          <p:grpSp>
            <p:nvGrpSpPr>
              <p:cNvPr id="90" name="Group 89"/>
              <p:cNvGrpSpPr/>
              <p:nvPr/>
            </p:nvGrpSpPr>
            <p:grpSpPr>
              <a:xfrm>
                <a:off x="5867400" y="3886200"/>
                <a:ext cx="609600" cy="762000"/>
                <a:chOff x="609600" y="6096000"/>
                <a:chExt cx="609600" cy="762000"/>
              </a:xfrm>
            </p:grpSpPr>
            <p:sp>
              <p:nvSpPr>
                <p:cNvPr id="97" name="Freeform 96"/>
                <p:cNvSpPr>
                  <a:spLocks/>
                </p:cNvSpPr>
                <p:nvPr/>
              </p:nvSpPr>
              <p:spPr bwMode="auto">
                <a:xfrm>
                  <a:off x="609600" y="6172200"/>
                  <a:ext cx="111180"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98" name="Freeform 97"/>
                <p:cNvSpPr>
                  <a:spLocks/>
                </p:cNvSpPr>
                <p:nvPr/>
              </p:nvSpPr>
              <p:spPr bwMode="auto">
                <a:xfrm>
                  <a:off x="783801" y="6275909"/>
                  <a:ext cx="111180"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99" name="Freeform 98"/>
                <p:cNvSpPr>
                  <a:spLocks/>
                </p:cNvSpPr>
                <p:nvPr/>
              </p:nvSpPr>
              <p:spPr bwMode="auto">
                <a:xfrm>
                  <a:off x="899179" y="6096000"/>
                  <a:ext cx="110424"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100" name="Freeform 99"/>
                <p:cNvSpPr>
                  <a:spLocks/>
                </p:cNvSpPr>
                <p:nvPr/>
              </p:nvSpPr>
              <p:spPr bwMode="auto">
                <a:xfrm>
                  <a:off x="1013801" y="6275909"/>
                  <a:ext cx="110424"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101" name="Freeform 100"/>
                <p:cNvSpPr>
                  <a:spLocks/>
                </p:cNvSpPr>
                <p:nvPr/>
              </p:nvSpPr>
              <p:spPr bwMode="auto">
                <a:xfrm>
                  <a:off x="1128423" y="6400800"/>
                  <a:ext cx="90777" cy="4296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grpSp>
          <p:grpSp>
            <p:nvGrpSpPr>
              <p:cNvPr id="91" name="Group 90"/>
              <p:cNvGrpSpPr/>
              <p:nvPr/>
            </p:nvGrpSpPr>
            <p:grpSpPr>
              <a:xfrm>
                <a:off x="6553200" y="3810000"/>
                <a:ext cx="609600" cy="762000"/>
                <a:chOff x="609600" y="6096000"/>
                <a:chExt cx="609600" cy="762000"/>
              </a:xfrm>
            </p:grpSpPr>
            <p:sp>
              <p:nvSpPr>
                <p:cNvPr id="92" name="Freeform 91"/>
                <p:cNvSpPr>
                  <a:spLocks/>
                </p:cNvSpPr>
                <p:nvPr/>
              </p:nvSpPr>
              <p:spPr bwMode="auto">
                <a:xfrm>
                  <a:off x="609600" y="6172200"/>
                  <a:ext cx="111180"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93" name="Freeform 92"/>
                <p:cNvSpPr>
                  <a:spLocks/>
                </p:cNvSpPr>
                <p:nvPr/>
              </p:nvSpPr>
              <p:spPr bwMode="auto">
                <a:xfrm>
                  <a:off x="783801" y="6275909"/>
                  <a:ext cx="111180"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94" name="Freeform 93"/>
                <p:cNvSpPr>
                  <a:spLocks/>
                </p:cNvSpPr>
                <p:nvPr/>
              </p:nvSpPr>
              <p:spPr bwMode="auto">
                <a:xfrm>
                  <a:off x="899179" y="6096000"/>
                  <a:ext cx="110424"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95" name="Freeform 94"/>
                <p:cNvSpPr>
                  <a:spLocks/>
                </p:cNvSpPr>
                <p:nvPr/>
              </p:nvSpPr>
              <p:spPr bwMode="auto">
                <a:xfrm>
                  <a:off x="1013801" y="6275909"/>
                  <a:ext cx="110424" cy="5820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sp>
              <p:nvSpPr>
                <p:cNvPr id="96" name="Freeform 95"/>
                <p:cNvSpPr>
                  <a:spLocks/>
                </p:cNvSpPr>
                <p:nvPr/>
              </p:nvSpPr>
              <p:spPr bwMode="auto">
                <a:xfrm>
                  <a:off x="1128423" y="6400800"/>
                  <a:ext cx="90777" cy="429691"/>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2700" cmpd="sng">
                  <a:solidFill>
                    <a:schemeClr val="tx1"/>
                  </a:solidFill>
                  <a:round/>
                  <a:headEnd type="none" w="sm" len="med"/>
                  <a:tailEnd type="triangle" w="sm" len="med"/>
                </a:ln>
                <a:effectLst/>
              </p:spPr>
              <p:txBody>
                <a:bodyPr/>
                <a:lstStyle/>
                <a:p>
                  <a:endParaRPr lang="en-US"/>
                </a:p>
              </p:txBody>
            </p:sp>
          </p:grpSp>
        </p:grpSp>
      </p:grpSp>
      <p:sp>
        <p:nvSpPr>
          <p:cNvPr id="166" name="Content Placeholder 2"/>
          <p:cNvSpPr txBox="1">
            <a:spLocks/>
          </p:cNvSpPr>
          <p:nvPr/>
        </p:nvSpPr>
        <p:spPr>
          <a:xfrm>
            <a:off x="4654550" y="1015465"/>
            <a:ext cx="4362450" cy="2298177"/>
          </a:xfrm>
          <a:prstGeom prst="rect">
            <a:avLst/>
          </a:prstGeom>
        </p:spPr>
        <p:txBody>
          <a:bodyPr vert="horz" lIns="91440" tIns="45720" rIns="91440" bIns="45720" rtlCol="0">
            <a:normAutofit lnSpcReduction="10000"/>
          </a:bodyPr>
          <a:lstStyle>
            <a:lvl1pPr marL="0" indent="0" algn="l" defTabSz="914400" rtl="0" eaLnBrk="1" latinLnBrk="0" hangingPunct="1">
              <a:spcBef>
                <a:spcPts val="800"/>
              </a:spcBef>
              <a:buClr>
                <a:schemeClr val="accent1"/>
              </a:buClr>
              <a:buSzPct val="100000"/>
              <a:buFont typeface="Arial"/>
              <a:buNone/>
              <a:defRPr sz="1800" kern="1200">
                <a:solidFill>
                  <a:schemeClr val="tx1"/>
                </a:solidFill>
                <a:latin typeface="+mn-lt"/>
                <a:ea typeface="+mn-ea"/>
                <a:cs typeface="+mn-cs"/>
              </a:defRPr>
            </a:lvl1pPr>
            <a:lvl2pPr marL="230188" indent="-230188" algn="l" defTabSz="914400" rtl="0" eaLnBrk="1" latinLnBrk="0" hangingPunct="1">
              <a:spcBef>
                <a:spcPts val="400"/>
              </a:spcBef>
              <a:buClr>
                <a:schemeClr val="accent1"/>
              </a:buClr>
              <a:buSzPct val="100000"/>
              <a:buFont typeface="Arial"/>
              <a:buChar char="•"/>
              <a:defRPr sz="1800" kern="1200">
                <a:solidFill>
                  <a:schemeClr val="tx1"/>
                </a:solidFill>
                <a:latin typeface="+mn-lt"/>
                <a:ea typeface="+mn-ea"/>
                <a:cs typeface="+mn-cs"/>
              </a:defRPr>
            </a:lvl2pPr>
            <a:lvl3pPr marL="460375" indent="-230188" algn="l" defTabSz="914400" rtl="0" eaLnBrk="1" latinLnBrk="0" hangingPunct="1">
              <a:spcBef>
                <a:spcPts val="400"/>
              </a:spcBef>
              <a:buClr>
                <a:schemeClr val="accent1"/>
              </a:buClr>
              <a:buSzPct val="100000"/>
              <a:buFont typeface="Lucida Grande"/>
              <a:buChar char="–"/>
              <a:defRPr sz="1800" kern="1200">
                <a:solidFill>
                  <a:schemeClr val="tx1"/>
                </a:solidFill>
                <a:latin typeface="+mn-lt"/>
                <a:ea typeface="+mn-ea"/>
                <a:cs typeface="+mn-cs"/>
              </a:defRPr>
            </a:lvl3pPr>
            <a:lvl4pPr marL="1597025" indent="-341313" algn="l" defTabSz="914400" rtl="0" eaLnBrk="1" latinLnBrk="0" hangingPunct="1">
              <a:spcBef>
                <a:spcPts val="600"/>
              </a:spcBef>
              <a:buClr>
                <a:schemeClr val="accent1"/>
              </a:buClr>
              <a:buSzPct val="100000"/>
              <a:buFont typeface="Arial"/>
              <a:buChar char="•"/>
              <a:defRPr sz="1800" kern="1200">
                <a:solidFill>
                  <a:schemeClr val="tx1"/>
                </a:solidFill>
                <a:latin typeface="+mn-lt"/>
                <a:ea typeface="+mn-ea"/>
                <a:cs typeface="+mn-cs"/>
              </a:defRPr>
            </a:lvl4pPr>
            <a:lvl5pPr marL="1938338" indent="-341313" algn="l" defTabSz="914400" rtl="0" eaLnBrk="1" latinLnBrk="0" hangingPunct="1">
              <a:spcBef>
                <a:spcPts val="600"/>
              </a:spcBef>
              <a:buClr>
                <a:schemeClr val="accent1"/>
              </a:buClr>
              <a:buSzPct val="100000"/>
              <a:buFont typeface="Arial"/>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a:buChar char="•"/>
            </a:pPr>
            <a:r>
              <a:rPr lang="en-US" sz="2400" b="1" dirty="0" smtClean="0"/>
              <a:t>Hierarchical memory model may be necessary (</a:t>
            </a:r>
            <a:r>
              <a:rPr lang="en-US" sz="2400" dirty="0" smtClean="0"/>
              <a:t>what to expose </a:t>
            </a:r>
            <a:r>
              <a:rPr lang="en-US" sz="2400" dirty="0" err="1" smtClean="0"/>
              <a:t>vs</a:t>
            </a:r>
            <a:r>
              <a:rPr lang="en-US" sz="2400" dirty="0" smtClean="0"/>
              <a:t> hide)</a:t>
            </a:r>
            <a:endParaRPr lang="en-US" sz="2400" b="1" dirty="0" smtClean="0"/>
          </a:p>
          <a:p>
            <a:pPr marL="342900" indent="-342900">
              <a:buFont typeface="Arial"/>
              <a:buChar char="•"/>
            </a:pPr>
            <a:r>
              <a:rPr lang="en-US" sz="2400" b="1" dirty="0" smtClean="0"/>
              <a:t>Two approache</a:t>
            </a:r>
            <a:r>
              <a:rPr lang="en-US" sz="2400" dirty="0" smtClean="0"/>
              <a:t>s to supporting the hierarchical control</a:t>
            </a:r>
          </a:p>
        </p:txBody>
      </p:sp>
    </p:spTree>
    <p:extLst>
      <p:ext uri="{BB962C8B-B14F-4D97-AF65-F5344CB8AC3E}">
        <p14:creationId xmlns:p14="http://schemas.microsoft.com/office/powerpoint/2010/main" val="31709119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5"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57200" y="227188"/>
            <a:ext cx="8445499" cy="506589"/>
          </a:xfrm>
        </p:spPr>
        <p:txBody>
          <a:bodyPr>
            <a:normAutofit/>
          </a:bodyPr>
          <a:lstStyle/>
          <a:p>
            <a:pPr eaLnBrk="1" hangingPunct="1"/>
            <a:r>
              <a:rPr lang="en-US" dirty="0" smtClean="0">
                <a:ea typeface="ＭＳ Ｐゴシック" charset="-128"/>
                <a:cs typeface="ＭＳ Ｐゴシック" charset="-128"/>
              </a:rPr>
              <a:t>One-sided communication works everywhere</a:t>
            </a:r>
            <a:endParaRPr lang="en-US" i="1" dirty="0" smtClean="0">
              <a:ea typeface="ＭＳ Ｐゴシック" charset="-128"/>
              <a:cs typeface="ＭＳ Ｐゴシック" charset="-128"/>
            </a:endParaRPr>
          </a:p>
        </p:txBody>
      </p:sp>
      <p:sp>
        <p:nvSpPr>
          <p:cNvPr id="3" name="Content Placeholder 2"/>
          <p:cNvSpPr>
            <a:spLocks noGrp="1"/>
          </p:cNvSpPr>
          <p:nvPr>
            <p:ph idx="1"/>
          </p:nvPr>
        </p:nvSpPr>
        <p:spPr>
          <a:xfrm>
            <a:off x="370069" y="3977968"/>
            <a:ext cx="8509000" cy="2270432"/>
          </a:xfrm>
        </p:spPr>
        <p:txBody>
          <a:bodyPr>
            <a:noAutofit/>
          </a:bodyPr>
          <a:lstStyle/>
          <a:p>
            <a:pPr marL="0" indent="0" eaLnBrk="1" hangingPunct="1">
              <a:buNone/>
              <a:defRPr/>
            </a:pPr>
            <a:r>
              <a:rPr lang="en-US" dirty="0">
                <a:solidFill>
                  <a:srgbClr val="367317"/>
                </a:solidFill>
              </a:rPr>
              <a:t>S</a:t>
            </a:r>
            <a:r>
              <a:rPr lang="en-US" sz="2400" b="1" dirty="0" smtClean="0">
                <a:solidFill>
                  <a:srgbClr val="367317"/>
                </a:solidFill>
              </a:rPr>
              <a:t>upport for one-sided communication (DMA) appears in:</a:t>
            </a:r>
          </a:p>
          <a:p>
            <a:pPr marL="283464" indent="-283464" eaLnBrk="1" hangingPunct="1">
              <a:buFont typeface="Arial"/>
              <a:buChar char="•"/>
              <a:defRPr/>
            </a:pPr>
            <a:r>
              <a:rPr lang="en-US" b="0" dirty="0" smtClean="0"/>
              <a:t>Fast one-sided network communication (RDMA, Remote DMA)</a:t>
            </a:r>
          </a:p>
          <a:p>
            <a:pPr marL="285750" indent="-285750" eaLnBrk="1" hangingPunct="1">
              <a:buFont typeface="Arial"/>
              <a:buChar char="•"/>
              <a:defRPr/>
            </a:pPr>
            <a:r>
              <a:rPr lang="en-US" b="0" dirty="0" smtClean="0"/>
              <a:t>Move data to/from accelerators</a:t>
            </a:r>
          </a:p>
          <a:p>
            <a:pPr marL="285750" indent="-285750" eaLnBrk="1" hangingPunct="1">
              <a:buFont typeface="Arial"/>
              <a:buChar char="•"/>
              <a:defRPr/>
            </a:pPr>
            <a:r>
              <a:rPr lang="en-US" b="0" dirty="0" smtClean="0"/>
              <a:t>Move data to/from I/O system (Flash, disks,..)</a:t>
            </a:r>
          </a:p>
          <a:p>
            <a:pPr marL="285750" indent="-285750" eaLnBrk="1" hangingPunct="1">
              <a:buFont typeface="Arial"/>
              <a:buChar char="•"/>
              <a:defRPr/>
            </a:pPr>
            <a:r>
              <a:rPr lang="en-US" b="0" dirty="0" smtClean="0"/>
              <a:t>Movement of data in/out of local-store (scratchpad) memory</a:t>
            </a:r>
          </a:p>
          <a:p>
            <a:pPr lvl="1" eaLnBrk="1" hangingPunct="1">
              <a:defRPr/>
            </a:pPr>
            <a:endParaRPr lang="en-US" sz="2000" b="0" dirty="0"/>
          </a:p>
        </p:txBody>
      </p:sp>
      <p:sp>
        <p:nvSpPr>
          <p:cNvPr id="912" name="TextBox 911"/>
          <p:cNvSpPr txBox="1"/>
          <p:nvPr/>
        </p:nvSpPr>
        <p:spPr>
          <a:xfrm>
            <a:off x="380998" y="905934"/>
            <a:ext cx="5832211" cy="2862322"/>
          </a:xfrm>
          <a:prstGeom prst="rect">
            <a:avLst/>
          </a:prstGeom>
          <a:noFill/>
        </p:spPr>
        <p:txBody>
          <a:bodyPr wrap="square" rtlCol="0">
            <a:spAutoFit/>
          </a:bodyPr>
          <a:lstStyle/>
          <a:p>
            <a:r>
              <a:rPr lang="en-US" sz="2400" b="1" dirty="0" smtClean="0">
                <a:solidFill>
                  <a:srgbClr val="367317"/>
                </a:solidFill>
              </a:rPr>
              <a:t>PGAS programming model</a:t>
            </a:r>
          </a:p>
          <a:p>
            <a:endParaRPr lang="en-US" b="1" dirty="0">
              <a:latin typeface="Courier New"/>
            </a:endParaRPr>
          </a:p>
          <a:p>
            <a:r>
              <a:rPr lang="en-US" b="1" dirty="0" smtClean="0">
                <a:latin typeface="Courier New"/>
              </a:rPr>
              <a:t>   *p1 = *p2 + 1;</a:t>
            </a:r>
          </a:p>
          <a:p>
            <a:r>
              <a:rPr lang="en-US" b="1" dirty="0" smtClean="0">
                <a:latin typeface="Courier New"/>
              </a:rPr>
              <a:t>   A[</a:t>
            </a:r>
            <a:r>
              <a:rPr lang="en-US" b="1" dirty="0" err="1" smtClean="0">
                <a:latin typeface="Courier New"/>
              </a:rPr>
              <a:t>i</a:t>
            </a:r>
            <a:r>
              <a:rPr lang="en-US" b="1" dirty="0" smtClean="0">
                <a:latin typeface="Courier New"/>
              </a:rPr>
              <a:t>] = B[</a:t>
            </a:r>
            <a:r>
              <a:rPr lang="en-US" b="1" dirty="0" err="1" smtClean="0">
                <a:latin typeface="Courier New"/>
              </a:rPr>
              <a:t>i</a:t>
            </a:r>
            <a:r>
              <a:rPr lang="en-US" b="1" dirty="0" smtClean="0">
                <a:latin typeface="Courier New"/>
              </a:rPr>
              <a:t>];</a:t>
            </a:r>
          </a:p>
          <a:p>
            <a:endParaRPr lang="en-US" b="1" dirty="0" smtClean="0">
              <a:latin typeface="Courier New"/>
            </a:endParaRPr>
          </a:p>
          <a:p>
            <a:r>
              <a:rPr lang="en-US" b="1" dirty="0" smtClean="0">
                <a:latin typeface="Courier New"/>
              </a:rPr>
              <a:t>   </a:t>
            </a:r>
            <a:r>
              <a:rPr lang="en-US" b="1" dirty="0" err="1" smtClean="0">
                <a:latin typeface="Courier New"/>
              </a:rPr>
              <a:t>upc_memput</a:t>
            </a:r>
            <a:r>
              <a:rPr lang="en-US" b="1" dirty="0" smtClean="0">
                <a:latin typeface="Courier New"/>
              </a:rPr>
              <a:t>(A,B,64);</a:t>
            </a:r>
          </a:p>
          <a:p>
            <a:endParaRPr lang="en-US" b="1" dirty="0" smtClean="0">
              <a:latin typeface="Courier New"/>
            </a:endParaRPr>
          </a:p>
          <a:p>
            <a:r>
              <a:rPr lang="en-US" sz="2400" b="1" dirty="0" smtClean="0">
                <a:solidFill>
                  <a:srgbClr val="367317"/>
                </a:solidFill>
                <a:latin typeface="Arial"/>
              </a:rPr>
              <a:t>It is implemented using one-sided communication: put/get</a:t>
            </a:r>
          </a:p>
        </p:txBody>
      </p:sp>
      <p:grpSp>
        <p:nvGrpSpPr>
          <p:cNvPr id="8" name="Group 7"/>
          <p:cNvGrpSpPr/>
          <p:nvPr/>
        </p:nvGrpSpPr>
        <p:grpSpPr>
          <a:xfrm>
            <a:off x="5106253" y="1074917"/>
            <a:ext cx="3796446" cy="2914484"/>
            <a:chOff x="5044569" y="2558018"/>
            <a:chExt cx="3796446" cy="2914484"/>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44569" y="2558018"/>
              <a:ext cx="1800040" cy="1437252"/>
            </a:xfrm>
            <a:prstGeom prst="rect">
              <a:avLst/>
            </a:prstGeom>
            <a:effectLst>
              <a:outerShdw blurRad="50800" dist="38100" dir="2700000" algn="tl" rotWithShape="0">
                <a:srgbClr val="000000">
                  <a:alpha val="43000"/>
                </a:srgbClr>
              </a:outerShdw>
            </a:effectLst>
          </p:spPr>
        </p:pic>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42954" y="2954689"/>
              <a:ext cx="1669198" cy="1196259"/>
            </a:xfrm>
            <a:prstGeom prst="rect">
              <a:avLst/>
            </a:prstGeom>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a:stretch>
              <a:fillRect/>
            </a:stretch>
          </p:blipFill>
          <p:spPr>
            <a:xfrm>
              <a:off x="6844608" y="4300550"/>
              <a:ext cx="1996407" cy="1171952"/>
            </a:xfrm>
            <a:prstGeom prst="rect">
              <a:avLst/>
            </a:prstGeom>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6"/>
            <a:stretch>
              <a:fillRect/>
            </a:stretch>
          </p:blipFill>
          <p:spPr>
            <a:xfrm>
              <a:off x="5627313" y="3650187"/>
              <a:ext cx="1295095" cy="1300726"/>
            </a:xfrm>
            <a:prstGeom prst="ellipse">
              <a:avLst/>
            </a:prstGeom>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5598110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261938"/>
            <a:ext cx="8229600" cy="435504"/>
          </a:xfrm>
        </p:spPr>
        <p:txBody>
          <a:bodyPr/>
          <a:lstStyle/>
          <a:p>
            <a:r>
              <a:rPr lang="en-US" dirty="0" smtClean="0">
                <a:latin typeface="Arial" charset="0"/>
                <a:ea typeface="ＭＳ Ｐゴシック" charset="0"/>
                <a:cs typeface="ＭＳ Ｐゴシック" charset="0"/>
              </a:rPr>
              <a:t>Vertical PGAS</a:t>
            </a:r>
            <a:endParaRPr lang="en-US" dirty="0">
              <a:latin typeface="Arial" charset="0"/>
              <a:ea typeface="ＭＳ Ｐゴシック" charset="0"/>
              <a:cs typeface="ＭＳ Ｐゴシック" charset="0"/>
            </a:endParaRPr>
          </a:p>
        </p:txBody>
      </p:sp>
      <p:grpSp>
        <p:nvGrpSpPr>
          <p:cNvPr id="3" name="Group 2"/>
          <p:cNvGrpSpPr/>
          <p:nvPr/>
        </p:nvGrpSpPr>
        <p:grpSpPr>
          <a:xfrm>
            <a:off x="727072" y="2196353"/>
            <a:ext cx="6922807" cy="3961865"/>
            <a:chOff x="473075" y="3719513"/>
            <a:chExt cx="4805363" cy="2279471"/>
          </a:xfrm>
        </p:grpSpPr>
        <p:sp>
          <p:nvSpPr>
            <p:cNvPr id="39942" name="Line 6"/>
            <p:cNvSpPr>
              <a:spLocks noChangeShapeType="1"/>
            </p:cNvSpPr>
            <p:nvPr/>
          </p:nvSpPr>
          <p:spPr bwMode="auto">
            <a:xfrm flipH="1">
              <a:off x="2382838" y="4560888"/>
              <a:ext cx="26987" cy="1333500"/>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nchor="ctr"/>
            <a:lstStyle/>
            <a:p>
              <a:endParaRPr lang="en-US" sz="3200"/>
            </a:p>
          </p:txBody>
        </p:sp>
        <p:sp>
          <p:nvSpPr>
            <p:cNvPr id="39943" name="Line 7"/>
            <p:cNvSpPr>
              <a:spLocks noChangeShapeType="1"/>
            </p:cNvSpPr>
            <p:nvPr/>
          </p:nvSpPr>
          <p:spPr bwMode="auto">
            <a:xfrm flipH="1">
              <a:off x="1382713" y="4565650"/>
              <a:ext cx="1587" cy="1328738"/>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nchor="ctr"/>
            <a:lstStyle/>
            <a:p>
              <a:endParaRPr lang="en-US" sz="3200"/>
            </a:p>
          </p:txBody>
        </p:sp>
        <p:grpSp>
          <p:nvGrpSpPr>
            <p:cNvPr id="39944" name="Group 8"/>
            <p:cNvGrpSpPr>
              <a:grpSpLocks/>
            </p:cNvGrpSpPr>
            <p:nvPr/>
          </p:nvGrpSpPr>
          <p:grpSpPr bwMode="auto">
            <a:xfrm>
              <a:off x="473075" y="4241800"/>
              <a:ext cx="4805363" cy="866775"/>
              <a:chOff x="2496" y="2479"/>
              <a:chExt cx="3027" cy="546"/>
            </a:xfrm>
          </p:grpSpPr>
          <p:sp>
            <p:nvSpPr>
              <p:cNvPr id="40071" name="Rectangle 9"/>
              <p:cNvSpPr>
                <a:spLocks noChangeArrowheads="1"/>
              </p:cNvSpPr>
              <p:nvPr/>
            </p:nvSpPr>
            <p:spPr bwMode="auto">
              <a:xfrm>
                <a:off x="2496" y="2479"/>
                <a:ext cx="3027" cy="546"/>
              </a:xfrm>
              <a:prstGeom prst="rect">
                <a:avLst/>
              </a:prstGeom>
              <a:solidFill>
                <a:schemeClr val="accent1"/>
              </a:solidFill>
              <a:ln w="28575">
                <a:solidFill>
                  <a:schemeClr val="tx1"/>
                </a:solidFill>
                <a:miter lim="800000"/>
                <a:headEnd/>
                <a:tailEnd/>
              </a:ln>
            </p:spPr>
            <p:txBody>
              <a:bodyPr wrap="none" anchor="ctr"/>
              <a:lstStyle/>
              <a:p>
                <a:endParaRPr lang="en-US" sz="3200" b="1">
                  <a:solidFill>
                    <a:schemeClr val="folHlink"/>
                  </a:solidFill>
                  <a:latin typeface="Times New Roman" charset="0"/>
                </a:endParaRPr>
              </a:p>
            </p:txBody>
          </p:sp>
          <p:sp>
            <p:nvSpPr>
              <p:cNvPr id="40072" name="Text Box 10"/>
              <p:cNvSpPr txBox="1">
                <a:spLocks noChangeArrowheads="1"/>
              </p:cNvSpPr>
              <p:nvPr/>
            </p:nvSpPr>
            <p:spPr bwMode="auto">
              <a:xfrm>
                <a:off x="2625" y="2610"/>
                <a:ext cx="374" cy="301"/>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a:latin typeface="Times New Roman" charset="0"/>
                  </a:rPr>
                  <a:t>x: 1</a:t>
                </a:r>
              </a:p>
              <a:p>
                <a:pPr eaLnBrk="1" hangingPunct="1"/>
                <a:r>
                  <a:rPr lang="en-US" b="1">
                    <a:latin typeface="Times New Roman" charset="0"/>
                  </a:rPr>
                  <a:t>y: </a:t>
                </a:r>
              </a:p>
            </p:txBody>
          </p:sp>
          <p:sp>
            <p:nvSpPr>
              <p:cNvPr id="40073" name="Text Box 11"/>
              <p:cNvSpPr txBox="1">
                <a:spLocks noChangeArrowheads="1"/>
              </p:cNvSpPr>
              <p:nvPr/>
            </p:nvSpPr>
            <p:spPr bwMode="auto">
              <a:xfrm>
                <a:off x="3231" y="2622"/>
                <a:ext cx="374" cy="301"/>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a:latin typeface="Times New Roman" charset="0"/>
                  </a:rPr>
                  <a:t>x: 5</a:t>
                </a:r>
              </a:p>
              <a:p>
                <a:pPr eaLnBrk="1" hangingPunct="1"/>
                <a:r>
                  <a:rPr lang="en-US" b="1">
                    <a:latin typeface="Times New Roman" charset="0"/>
                  </a:rPr>
                  <a:t>y: </a:t>
                </a:r>
              </a:p>
            </p:txBody>
          </p:sp>
          <p:sp>
            <p:nvSpPr>
              <p:cNvPr id="40074" name="Text Box 12"/>
              <p:cNvSpPr txBox="1">
                <a:spLocks noChangeArrowheads="1"/>
              </p:cNvSpPr>
              <p:nvPr/>
            </p:nvSpPr>
            <p:spPr bwMode="auto">
              <a:xfrm>
                <a:off x="4096" y="2622"/>
                <a:ext cx="373" cy="301"/>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a:latin typeface="Times New Roman" charset="0"/>
                  </a:rPr>
                  <a:t>x: 7</a:t>
                </a:r>
              </a:p>
              <a:p>
                <a:pPr eaLnBrk="1" hangingPunct="1"/>
                <a:r>
                  <a:rPr lang="en-US" b="1">
                    <a:latin typeface="Times New Roman" charset="0"/>
                  </a:rPr>
                  <a:t>y: </a:t>
                </a:r>
                <a:r>
                  <a:rPr lang="en-US" b="1">
                    <a:latin typeface="Sydnie" charset="0"/>
                  </a:rPr>
                  <a:t>0</a:t>
                </a:r>
              </a:p>
            </p:txBody>
          </p:sp>
          <p:sp>
            <p:nvSpPr>
              <p:cNvPr id="40075" name="Freeform 13"/>
              <p:cNvSpPr>
                <a:spLocks/>
              </p:cNvSpPr>
              <p:nvPr/>
            </p:nvSpPr>
            <p:spPr bwMode="auto">
              <a:xfrm>
                <a:off x="2853" y="2610"/>
                <a:ext cx="389" cy="227"/>
              </a:xfrm>
              <a:custGeom>
                <a:avLst/>
                <a:gdLst>
                  <a:gd name="T0" fmla="*/ 0 w 432"/>
                  <a:gd name="T1" fmla="*/ 141 h 288"/>
                  <a:gd name="T2" fmla="*/ 176 w 432"/>
                  <a:gd name="T3" fmla="*/ 24 h 288"/>
                  <a:gd name="T4" fmla="*/ 315 w 432"/>
                  <a:gd name="T5" fmla="*/ 0 h 288"/>
                  <a:gd name="T6" fmla="*/ 0 60000 65536"/>
                  <a:gd name="T7" fmla="*/ 0 60000 65536"/>
                  <a:gd name="T8" fmla="*/ 0 60000 65536"/>
                  <a:gd name="T9" fmla="*/ 0 w 432"/>
                  <a:gd name="T10" fmla="*/ 0 h 288"/>
                  <a:gd name="T11" fmla="*/ 432 w 432"/>
                  <a:gd name="T12" fmla="*/ 288 h 288"/>
                </a:gdLst>
                <a:ahLst/>
                <a:cxnLst>
                  <a:cxn ang="T6">
                    <a:pos x="T0" y="T1"/>
                  </a:cxn>
                  <a:cxn ang="T7">
                    <a:pos x="T2" y="T3"/>
                  </a:cxn>
                  <a:cxn ang="T8">
                    <a:pos x="T4" y="T5"/>
                  </a:cxn>
                </a:cxnLst>
                <a:rect l="T9" t="T10" r="T11" b="T12"/>
                <a:pathLst>
                  <a:path w="432" h="288">
                    <a:moveTo>
                      <a:pt x="0" y="288"/>
                    </a:moveTo>
                    <a:cubicBezTo>
                      <a:pt x="84" y="192"/>
                      <a:pt x="168" y="96"/>
                      <a:pt x="240" y="48"/>
                    </a:cubicBezTo>
                    <a:cubicBezTo>
                      <a:pt x="312" y="0"/>
                      <a:pt x="372" y="0"/>
                      <a:pt x="432" y="0"/>
                    </a:cubicBez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en-US" sz="3200"/>
              </a:p>
            </p:txBody>
          </p:sp>
          <p:sp>
            <p:nvSpPr>
              <p:cNvPr id="40076" name="Freeform 14"/>
              <p:cNvSpPr>
                <a:spLocks/>
              </p:cNvSpPr>
              <p:nvPr/>
            </p:nvSpPr>
            <p:spPr bwMode="auto">
              <a:xfrm>
                <a:off x="3458" y="2648"/>
                <a:ext cx="648" cy="226"/>
              </a:xfrm>
              <a:custGeom>
                <a:avLst/>
                <a:gdLst>
                  <a:gd name="T0" fmla="*/ 0 w 432"/>
                  <a:gd name="T1" fmla="*/ 139 h 288"/>
                  <a:gd name="T2" fmla="*/ 810 w 432"/>
                  <a:gd name="T3" fmla="*/ 24 h 288"/>
                  <a:gd name="T4" fmla="*/ 1458 w 432"/>
                  <a:gd name="T5" fmla="*/ 0 h 288"/>
                  <a:gd name="T6" fmla="*/ 0 60000 65536"/>
                  <a:gd name="T7" fmla="*/ 0 60000 65536"/>
                  <a:gd name="T8" fmla="*/ 0 60000 65536"/>
                  <a:gd name="T9" fmla="*/ 0 w 432"/>
                  <a:gd name="T10" fmla="*/ 0 h 288"/>
                  <a:gd name="T11" fmla="*/ 432 w 432"/>
                  <a:gd name="T12" fmla="*/ 288 h 288"/>
                </a:gdLst>
                <a:ahLst/>
                <a:cxnLst>
                  <a:cxn ang="T6">
                    <a:pos x="T0" y="T1"/>
                  </a:cxn>
                  <a:cxn ang="T7">
                    <a:pos x="T2" y="T3"/>
                  </a:cxn>
                  <a:cxn ang="T8">
                    <a:pos x="T4" y="T5"/>
                  </a:cxn>
                </a:cxnLst>
                <a:rect l="T9" t="T10" r="T11" b="T12"/>
                <a:pathLst>
                  <a:path w="432" h="288">
                    <a:moveTo>
                      <a:pt x="0" y="288"/>
                    </a:moveTo>
                    <a:cubicBezTo>
                      <a:pt x="84" y="192"/>
                      <a:pt x="168" y="96"/>
                      <a:pt x="240" y="48"/>
                    </a:cubicBezTo>
                    <a:cubicBezTo>
                      <a:pt x="312" y="0"/>
                      <a:pt x="372" y="0"/>
                      <a:pt x="432" y="0"/>
                    </a:cubicBez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en-US" sz="3200"/>
              </a:p>
            </p:txBody>
          </p:sp>
          <p:sp>
            <p:nvSpPr>
              <p:cNvPr id="40077" name="Text Box 15"/>
              <p:cNvSpPr txBox="1">
                <a:spLocks noChangeArrowheads="1"/>
              </p:cNvSpPr>
              <p:nvPr/>
            </p:nvSpPr>
            <p:spPr bwMode="auto">
              <a:xfrm>
                <a:off x="4617" y="2517"/>
                <a:ext cx="906"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cs typeface="Arial" charset="0"/>
                  </a:rPr>
                  <a:t>Shared partitioned on-chip</a:t>
                </a:r>
              </a:p>
            </p:txBody>
          </p:sp>
        </p:grpSp>
        <p:sp>
          <p:nvSpPr>
            <p:cNvPr id="39945" name="Rectangle 16"/>
            <p:cNvSpPr>
              <a:spLocks noChangeArrowheads="1"/>
            </p:cNvSpPr>
            <p:nvPr/>
          </p:nvSpPr>
          <p:spPr bwMode="auto">
            <a:xfrm>
              <a:off x="473075" y="3746500"/>
              <a:ext cx="4800600" cy="4953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39946" name="Line 17"/>
            <p:cNvSpPr>
              <a:spLocks noChangeShapeType="1"/>
            </p:cNvSpPr>
            <p:nvPr/>
          </p:nvSpPr>
          <p:spPr bwMode="auto">
            <a:xfrm flipH="1">
              <a:off x="2378075" y="3725863"/>
              <a:ext cx="17463" cy="515937"/>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sz="3200"/>
            </a:p>
          </p:txBody>
        </p:sp>
        <p:sp>
          <p:nvSpPr>
            <p:cNvPr id="39947" name="Line 18"/>
            <p:cNvSpPr>
              <a:spLocks noChangeShapeType="1"/>
            </p:cNvSpPr>
            <p:nvPr/>
          </p:nvSpPr>
          <p:spPr bwMode="auto">
            <a:xfrm>
              <a:off x="1384300" y="3719513"/>
              <a:ext cx="3175" cy="522287"/>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sz="3200"/>
            </a:p>
          </p:txBody>
        </p:sp>
        <p:sp>
          <p:nvSpPr>
            <p:cNvPr id="39948" name="Oval 19"/>
            <p:cNvSpPr>
              <a:spLocks noChangeArrowheads="1"/>
            </p:cNvSpPr>
            <p:nvPr/>
          </p:nvSpPr>
          <p:spPr bwMode="auto">
            <a:xfrm>
              <a:off x="2724150" y="3941763"/>
              <a:ext cx="80963" cy="69850"/>
            </a:xfrm>
            <a:prstGeom prst="ellipse">
              <a:avLst/>
            </a:prstGeom>
            <a:solidFill>
              <a:srgbClr val="000000"/>
            </a:solidFill>
            <a:ln w="9525">
              <a:solidFill>
                <a:schemeClr val="tx1"/>
              </a:solidFill>
              <a:miter lim="800000"/>
              <a:headEnd/>
              <a:tailEnd/>
            </a:ln>
          </p:spPr>
          <p:txBody>
            <a:bodyPr wrap="none" anchor="ctr"/>
            <a:lstStyle/>
            <a:p>
              <a:endParaRPr lang="en-US" sz="3200"/>
            </a:p>
          </p:txBody>
        </p:sp>
        <p:sp>
          <p:nvSpPr>
            <p:cNvPr id="39949" name="Oval 20"/>
            <p:cNvSpPr>
              <a:spLocks noChangeArrowheads="1"/>
            </p:cNvSpPr>
            <p:nvPr/>
          </p:nvSpPr>
          <p:spPr bwMode="auto">
            <a:xfrm>
              <a:off x="2884488" y="3941763"/>
              <a:ext cx="82550" cy="69850"/>
            </a:xfrm>
            <a:prstGeom prst="ellipse">
              <a:avLst/>
            </a:prstGeom>
            <a:solidFill>
              <a:srgbClr val="000000"/>
            </a:solidFill>
            <a:ln w="9525">
              <a:solidFill>
                <a:schemeClr val="tx1"/>
              </a:solidFill>
              <a:miter lim="800000"/>
              <a:headEnd/>
              <a:tailEnd/>
            </a:ln>
          </p:spPr>
          <p:txBody>
            <a:bodyPr wrap="none" anchor="ctr"/>
            <a:lstStyle/>
            <a:p>
              <a:endParaRPr lang="en-US" sz="3200"/>
            </a:p>
          </p:txBody>
        </p:sp>
        <p:sp>
          <p:nvSpPr>
            <p:cNvPr id="39950" name="Oval 21"/>
            <p:cNvSpPr>
              <a:spLocks noChangeArrowheads="1"/>
            </p:cNvSpPr>
            <p:nvPr/>
          </p:nvSpPr>
          <p:spPr bwMode="auto">
            <a:xfrm>
              <a:off x="3046413" y="3941763"/>
              <a:ext cx="79375" cy="69850"/>
            </a:xfrm>
            <a:prstGeom prst="ellipse">
              <a:avLst/>
            </a:prstGeom>
            <a:solidFill>
              <a:srgbClr val="000000"/>
            </a:solidFill>
            <a:ln w="9525">
              <a:solidFill>
                <a:schemeClr val="tx1"/>
              </a:solidFill>
              <a:miter lim="800000"/>
              <a:headEnd/>
              <a:tailEnd/>
            </a:ln>
          </p:spPr>
          <p:txBody>
            <a:bodyPr wrap="none" anchor="ctr"/>
            <a:lstStyle/>
            <a:p>
              <a:endParaRPr lang="en-US" sz="3200"/>
            </a:p>
          </p:txBody>
        </p:sp>
        <p:sp>
          <p:nvSpPr>
            <p:cNvPr id="39951" name="Text Box 22"/>
            <p:cNvSpPr txBox="1">
              <a:spLocks noChangeArrowheads="1"/>
            </p:cNvSpPr>
            <p:nvPr/>
          </p:nvSpPr>
          <p:spPr bwMode="auto">
            <a:xfrm>
              <a:off x="668338" y="3854450"/>
              <a:ext cx="258682" cy="26562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a:latin typeface="Times New Roman" charset="0"/>
                </a:rPr>
                <a:t>l: </a:t>
              </a:r>
            </a:p>
          </p:txBody>
        </p:sp>
        <p:sp>
          <p:nvSpPr>
            <p:cNvPr id="39952" name="Text Box 23"/>
            <p:cNvSpPr txBox="1">
              <a:spLocks noChangeArrowheads="1"/>
            </p:cNvSpPr>
            <p:nvPr/>
          </p:nvSpPr>
          <p:spPr bwMode="auto">
            <a:xfrm>
              <a:off x="1668463" y="3849688"/>
              <a:ext cx="377289" cy="26562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a:latin typeface="Times New Roman" charset="0"/>
                </a:rPr>
                <a:t>m: </a:t>
              </a:r>
            </a:p>
          </p:txBody>
        </p:sp>
        <p:sp>
          <p:nvSpPr>
            <p:cNvPr id="39953" name="Text Box 24"/>
            <p:cNvSpPr txBox="1">
              <a:spLocks noChangeArrowheads="1"/>
            </p:cNvSpPr>
            <p:nvPr/>
          </p:nvSpPr>
          <p:spPr bwMode="auto">
            <a:xfrm>
              <a:off x="3298825" y="3754438"/>
              <a:ext cx="1822450" cy="265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cs typeface="Arial" charset="0"/>
                </a:rPr>
                <a:t>Private on-chip</a:t>
              </a:r>
            </a:p>
          </p:txBody>
        </p:sp>
        <p:sp>
          <p:nvSpPr>
            <p:cNvPr id="39954" name="Rectangle 25"/>
            <p:cNvSpPr>
              <a:spLocks noChangeArrowheads="1"/>
            </p:cNvSpPr>
            <p:nvPr/>
          </p:nvSpPr>
          <p:spPr bwMode="auto">
            <a:xfrm>
              <a:off x="473075" y="5080000"/>
              <a:ext cx="4805363" cy="865188"/>
            </a:xfrm>
            <a:prstGeom prst="rect">
              <a:avLst/>
            </a:prstGeom>
            <a:solidFill>
              <a:srgbClr val="FFFF66"/>
            </a:solidFill>
            <a:ln w="28575">
              <a:solidFill>
                <a:schemeClr val="tx1"/>
              </a:solidFill>
              <a:miter lim="800000"/>
              <a:headEnd/>
              <a:tailEnd/>
            </a:ln>
          </p:spPr>
          <p:txBody>
            <a:bodyPr wrap="none" anchor="ctr"/>
            <a:lstStyle/>
            <a:p>
              <a:endParaRPr lang="en-US" sz="3200" b="1">
                <a:solidFill>
                  <a:schemeClr val="folHlink"/>
                </a:solidFill>
                <a:latin typeface="Times New Roman" charset="0"/>
              </a:endParaRPr>
            </a:p>
          </p:txBody>
        </p:sp>
        <p:sp>
          <p:nvSpPr>
            <p:cNvPr id="39955" name="Text Box 26"/>
            <p:cNvSpPr txBox="1">
              <a:spLocks noChangeArrowheads="1"/>
            </p:cNvSpPr>
            <p:nvPr/>
          </p:nvSpPr>
          <p:spPr bwMode="auto">
            <a:xfrm>
              <a:off x="3902075" y="5095875"/>
              <a:ext cx="1123950" cy="90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cs typeface="Arial" charset="0"/>
                </a:rPr>
                <a:t>Shared off-chip </a:t>
              </a:r>
              <a:r>
                <a:rPr lang="en-US" b="1" dirty="0" smtClean="0">
                  <a:cs typeface="Arial" charset="0"/>
                </a:rPr>
                <a:t>DRAM or NVRAM</a:t>
              </a:r>
              <a:endParaRPr lang="en-US" b="1" dirty="0">
                <a:cs typeface="Arial" charset="0"/>
              </a:endParaRPr>
            </a:p>
          </p:txBody>
        </p:sp>
        <p:grpSp>
          <p:nvGrpSpPr>
            <p:cNvPr id="39956" name="Group 27"/>
            <p:cNvGrpSpPr>
              <a:grpSpLocks/>
            </p:cNvGrpSpPr>
            <p:nvPr/>
          </p:nvGrpSpPr>
          <p:grpSpPr bwMode="auto">
            <a:xfrm>
              <a:off x="2987675" y="5156200"/>
              <a:ext cx="838200" cy="701675"/>
              <a:chOff x="3312" y="2156"/>
              <a:chExt cx="528" cy="442"/>
            </a:xfrm>
          </p:grpSpPr>
          <p:pic>
            <p:nvPicPr>
              <p:cNvPr id="40059" name="Picture 28" descr="googlemat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19" y="2156"/>
                <a:ext cx="50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60" name="Rectangle 29"/>
              <p:cNvSpPr>
                <a:spLocks noChangeArrowheads="1"/>
              </p:cNvSpPr>
              <p:nvPr/>
            </p:nvSpPr>
            <p:spPr bwMode="auto">
              <a:xfrm>
                <a:off x="3312" y="2160"/>
                <a:ext cx="528" cy="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61" name="Rectangle 30"/>
              <p:cNvSpPr>
                <a:spLocks noChangeArrowheads="1"/>
              </p:cNvSpPr>
              <p:nvPr/>
            </p:nvSpPr>
            <p:spPr bwMode="auto">
              <a:xfrm>
                <a:off x="3312" y="2208"/>
                <a:ext cx="528" cy="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62" name="Rectangle 31"/>
              <p:cNvSpPr>
                <a:spLocks noChangeArrowheads="1"/>
              </p:cNvSpPr>
              <p:nvPr/>
            </p:nvSpPr>
            <p:spPr bwMode="auto">
              <a:xfrm>
                <a:off x="3312" y="2256"/>
                <a:ext cx="528" cy="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63" name="Rectangle 32"/>
              <p:cNvSpPr>
                <a:spLocks noChangeArrowheads="1"/>
              </p:cNvSpPr>
              <p:nvPr/>
            </p:nvSpPr>
            <p:spPr bwMode="auto">
              <a:xfrm>
                <a:off x="3312" y="2304"/>
                <a:ext cx="528" cy="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64" name="Rectangle 33"/>
              <p:cNvSpPr>
                <a:spLocks noChangeArrowheads="1"/>
              </p:cNvSpPr>
              <p:nvPr/>
            </p:nvSpPr>
            <p:spPr bwMode="auto">
              <a:xfrm>
                <a:off x="3312" y="2352"/>
                <a:ext cx="528" cy="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65" name="Rectangle 34"/>
              <p:cNvSpPr>
                <a:spLocks noChangeArrowheads="1"/>
              </p:cNvSpPr>
              <p:nvPr/>
            </p:nvSpPr>
            <p:spPr bwMode="auto">
              <a:xfrm>
                <a:off x="3312" y="2400"/>
                <a:ext cx="528" cy="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66" name="Rectangle 35"/>
              <p:cNvSpPr>
                <a:spLocks noChangeArrowheads="1"/>
              </p:cNvSpPr>
              <p:nvPr/>
            </p:nvSpPr>
            <p:spPr bwMode="auto">
              <a:xfrm>
                <a:off x="3312" y="2448"/>
                <a:ext cx="528" cy="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67" name="Rectangle 36"/>
              <p:cNvSpPr>
                <a:spLocks noChangeArrowheads="1"/>
              </p:cNvSpPr>
              <p:nvPr/>
            </p:nvSpPr>
            <p:spPr bwMode="auto">
              <a:xfrm>
                <a:off x="3312" y="2496"/>
                <a:ext cx="528" cy="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68" name="Rectangle 37"/>
              <p:cNvSpPr>
                <a:spLocks noChangeArrowheads="1"/>
              </p:cNvSpPr>
              <p:nvPr/>
            </p:nvSpPr>
            <p:spPr bwMode="auto">
              <a:xfrm>
                <a:off x="3312" y="2544"/>
                <a:ext cx="528" cy="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69" name="Line 38"/>
              <p:cNvSpPr>
                <a:spLocks noChangeShapeType="1"/>
              </p:cNvSpPr>
              <p:nvPr/>
            </p:nvSpPr>
            <p:spPr bwMode="auto">
              <a:xfrm>
                <a:off x="3504" y="2160"/>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3200"/>
              </a:p>
            </p:txBody>
          </p:sp>
          <p:sp>
            <p:nvSpPr>
              <p:cNvPr id="40070" name="Line 39"/>
              <p:cNvSpPr>
                <a:spLocks noChangeShapeType="1"/>
              </p:cNvSpPr>
              <p:nvPr/>
            </p:nvSpPr>
            <p:spPr bwMode="auto">
              <a:xfrm>
                <a:off x="3648" y="2160"/>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3200"/>
              </a:p>
            </p:txBody>
          </p:sp>
        </p:grpSp>
        <p:sp>
          <p:nvSpPr>
            <p:cNvPr id="39957" name="Freeform 40"/>
            <p:cNvSpPr>
              <a:spLocks/>
            </p:cNvSpPr>
            <p:nvPr/>
          </p:nvSpPr>
          <p:spPr bwMode="auto">
            <a:xfrm flipV="1">
              <a:off x="2073275" y="4013200"/>
              <a:ext cx="990600" cy="1524000"/>
            </a:xfrm>
            <a:custGeom>
              <a:avLst/>
              <a:gdLst>
                <a:gd name="T0" fmla="*/ 0 w 432"/>
                <a:gd name="T1" fmla="*/ 2147483647 h 288"/>
                <a:gd name="T2" fmla="*/ 2147483647 w 432"/>
                <a:gd name="T3" fmla="*/ 2147483647 h 288"/>
                <a:gd name="T4" fmla="*/ 2147483647 w 432"/>
                <a:gd name="T5" fmla="*/ 0 h 288"/>
                <a:gd name="T6" fmla="*/ 0 60000 65536"/>
                <a:gd name="T7" fmla="*/ 0 60000 65536"/>
                <a:gd name="T8" fmla="*/ 0 60000 65536"/>
                <a:gd name="T9" fmla="*/ 0 w 432"/>
                <a:gd name="T10" fmla="*/ 0 h 288"/>
                <a:gd name="T11" fmla="*/ 432 w 432"/>
                <a:gd name="T12" fmla="*/ 288 h 288"/>
              </a:gdLst>
              <a:ahLst/>
              <a:cxnLst>
                <a:cxn ang="T6">
                  <a:pos x="T0" y="T1"/>
                </a:cxn>
                <a:cxn ang="T7">
                  <a:pos x="T2" y="T3"/>
                </a:cxn>
                <a:cxn ang="T8">
                  <a:pos x="T4" y="T5"/>
                </a:cxn>
              </a:cxnLst>
              <a:rect l="T9" t="T10" r="T11" b="T12"/>
              <a:pathLst>
                <a:path w="432" h="288">
                  <a:moveTo>
                    <a:pt x="0" y="288"/>
                  </a:moveTo>
                  <a:cubicBezTo>
                    <a:pt x="84" y="192"/>
                    <a:pt x="168" y="96"/>
                    <a:pt x="240" y="48"/>
                  </a:cubicBezTo>
                  <a:cubicBezTo>
                    <a:pt x="312" y="0"/>
                    <a:pt x="372" y="0"/>
                    <a:pt x="432" y="0"/>
                  </a:cubicBez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en-US" sz="3200"/>
            </a:p>
          </p:txBody>
        </p:sp>
        <p:pic>
          <p:nvPicPr>
            <p:cNvPr id="39958" name="Picture 41" descr="bonemesh"/>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92275" y="5156200"/>
              <a:ext cx="803275"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59" name="Group 42"/>
            <p:cNvGrpSpPr>
              <a:grpSpLocks/>
            </p:cNvGrpSpPr>
            <p:nvPr/>
          </p:nvGrpSpPr>
          <p:grpSpPr bwMode="auto">
            <a:xfrm>
              <a:off x="701675" y="5156200"/>
              <a:ext cx="914400" cy="685800"/>
              <a:chOff x="1893" y="2158"/>
              <a:chExt cx="576" cy="432"/>
            </a:xfrm>
          </p:grpSpPr>
          <p:pic>
            <p:nvPicPr>
              <p:cNvPr id="39995" name="Picture 43" descr="Leucodendron"/>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893" y="2158"/>
                <a:ext cx="576" cy="43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9996" name="Rectangle 44"/>
              <p:cNvSpPr>
                <a:spLocks noChangeArrowheads="1"/>
              </p:cNvSpPr>
              <p:nvPr/>
            </p:nvSpPr>
            <p:spPr bwMode="auto">
              <a:xfrm>
                <a:off x="1893" y="2163"/>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39997" name="Rectangle 45"/>
              <p:cNvSpPr>
                <a:spLocks noChangeArrowheads="1"/>
              </p:cNvSpPr>
              <p:nvPr/>
            </p:nvSpPr>
            <p:spPr bwMode="auto">
              <a:xfrm>
                <a:off x="1957" y="2163"/>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39998" name="Rectangle 46"/>
              <p:cNvSpPr>
                <a:spLocks noChangeArrowheads="1"/>
              </p:cNvSpPr>
              <p:nvPr/>
            </p:nvSpPr>
            <p:spPr bwMode="auto">
              <a:xfrm>
                <a:off x="2021" y="2163"/>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39999" name="Rectangle 47"/>
              <p:cNvSpPr>
                <a:spLocks noChangeArrowheads="1"/>
              </p:cNvSpPr>
              <p:nvPr/>
            </p:nvSpPr>
            <p:spPr bwMode="auto">
              <a:xfrm>
                <a:off x="2085" y="2163"/>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00" name="Rectangle 48"/>
              <p:cNvSpPr>
                <a:spLocks noChangeArrowheads="1"/>
              </p:cNvSpPr>
              <p:nvPr/>
            </p:nvSpPr>
            <p:spPr bwMode="auto">
              <a:xfrm>
                <a:off x="2149" y="2163"/>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01" name="Rectangle 49"/>
              <p:cNvSpPr>
                <a:spLocks noChangeArrowheads="1"/>
              </p:cNvSpPr>
              <p:nvPr/>
            </p:nvSpPr>
            <p:spPr bwMode="auto">
              <a:xfrm>
                <a:off x="2213" y="2163"/>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02" name="Rectangle 50"/>
              <p:cNvSpPr>
                <a:spLocks noChangeArrowheads="1"/>
              </p:cNvSpPr>
              <p:nvPr/>
            </p:nvSpPr>
            <p:spPr bwMode="auto">
              <a:xfrm>
                <a:off x="2277" y="2163"/>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03" name="Rectangle 51"/>
              <p:cNvSpPr>
                <a:spLocks noChangeArrowheads="1"/>
              </p:cNvSpPr>
              <p:nvPr/>
            </p:nvSpPr>
            <p:spPr bwMode="auto">
              <a:xfrm>
                <a:off x="2341" y="2163"/>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04" name="Rectangle 52"/>
              <p:cNvSpPr>
                <a:spLocks noChangeArrowheads="1"/>
              </p:cNvSpPr>
              <p:nvPr/>
            </p:nvSpPr>
            <p:spPr bwMode="auto">
              <a:xfrm>
                <a:off x="2405" y="2163"/>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05" name="Rectangle 53"/>
              <p:cNvSpPr>
                <a:spLocks noChangeArrowheads="1"/>
              </p:cNvSpPr>
              <p:nvPr/>
            </p:nvSpPr>
            <p:spPr bwMode="auto">
              <a:xfrm>
                <a:off x="1893" y="2227"/>
                <a:ext cx="64" cy="6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06" name="Rectangle 54"/>
              <p:cNvSpPr>
                <a:spLocks noChangeArrowheads="1"/>
              </p:cNvSpPr>
              <p:nvPr/>
            </p:nvSpPr>
            <p:spPr bwMode="auto">
              <a:xfrm>
                <a:off x="1957" y="2227"/>
                <a:ext cx="64" cy="6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07" name="Rectangle 55"/>
              <p:cNvSpPr>
                <a:spLocks noChangeArrowheads="1"/>
              </p:cNvSpPr>
              <p:nvPr/>
            </p:nvSpPr>
            <p:spPr bwMode="auto">
              <a:xfrm>
                <a:off x="2021" y="2227"/>
                <a:ext cx="64" cy="6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08" name="Rectangle 56"/>
              <p:cNvSpPr>
                <a:spLocks noChangeArrowheads="1"/>
              </p:cNvSpPr>
              <p:nvPr/>
            </p:nvSpPr>
            <p:spPr bwMode="auto">
              <a:xfrm>
                <a:off x="2085" y="2227"/>
                <a:ext cx="64" cy="6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09" name="Rectangle 57"/>
              <p:cNvSpPr>
                <a:spLocks noChangeArrowheads="1"/>
              </p:cNvSpPr>
              <p:nvPr/>
            </p:nvSpPr>
            <p:spPr bwMode="auto">
              <a:xfrm>
                <a:off x="2149" y="2227"/>
                <a:ext cx="64" cy="6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10" name="Rectangle 58"/>
              <p:cNvSpPr>
                <a:spLocks noChangeArrowheads="1"/>
              </p:cNvSpPr>
              <p:nvPr/>
            </p:nvSpPr>
            <p:spPr bwMode="auto">
              <a:xfrm>
                <a:off x="2213" y="2227"/>
                <a:ext cx="64" cy="6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11" name="Rectangle 59"/>
              <p:cNvSpPr>
                <a:spLocks noChangeArrowheads="1"/>
              </p:cNvSpPr>
              <p:nvPr/>
            </p:nvSpPr>
            <p:spPr bwMode="auto">
              <a:xfrm>
                <a:off x="2277" y="2227"/>
                <a:ext cx="64" cy="6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12" name="Rectangle 60"/>
              <p:cNvSpPr>
                <a:spLocks noChangeArrowheads="1"/>
              </p:cNvSpPr>
              <p:nvPr/>
            </p:nvSpPr>
            <p:spPr bwMode="auto">
              <a:xfrm>
                <a:off x="2341" y="2227"/>
                <a:ext cx="64" cy="6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13" name="Rectangle 61"/>
              <p:cNvSpPr>
                <a:spLocks noChangeArrowheads="1"/>
              </p:cNvSpPr>
              <p:nvPr/>
            </p:nvSpPr>
            <p:spPr bwMode="auto">
              <a:xfrm>
                <a:off x="2405" y="2227"/>
                <a:ext cx="64" cy="6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14" name="Rectangle 62"/>
              <p:cNvSpPr>
                <a:spLocks noChangeArrowheads="1"/>
              </p:cNvSpPr>
              <p:nvPr/>
            </p:nvSpPr>
            <p:spPr bwMode="auto">
              <a:xfrm>
                <a:off x="1893" y="2292"/>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15" name="Rectangle 63"/>
              <p:cNvSpPr>
                <a:spLocks noChangeArrowheads="1"/>
              </p:cNvSpPr>
              <p:nvPr/>
            </p:nvSpPr>
            <p:spPr bwMode="auto">
              <a:xfrm>
                <a:off x="1957" y="2292"/>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16" name="Rectangle 64"/>
              <p:cNvSpPr>
                <a:spLocks noChangeArrowheads="1"/>
              </p:cNvSpPr>
              <p:nvPr/>
            </p:nvSpPr>
            <p:spPr bwMode="auto">
              <a:xfrm>
                <a:off x="2021" y="2292"/>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17" name="Rectangle 65"/>
              <p:cNvSpPr>
                <a:spLocks noChangeArrowheads="1"/>
              </p:cNvSpPr>
              <p:nvPr/>
            </p:nvSpPr>
            <p:spPr bwMode="auto">
              <a:xfrm>
                <a:off x="2085" y="2292"/>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18" name="Rectangle 66"/>
              <p:cNvSpPr>
                <a:spLocks noChangeArrowheads="1"/>
              </p:cNvSpPr>
              <p:nvPr/>
            </p:nvSpPr>
            <p:spPr bwMode="auto">
              <a:xfrm>
                <a:off x="2149" y="2292"/>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19" name="Rectangle 67"/>
              <p:cNvSpPr>
                <a:spLocks noChangeArrowheads="1"/>
              </p:cNvSpPr>
              <p:nvPr/>
            </p:nvSpPr>
            <p:spPr bwMode="auto">
              <a:xfrm>
                <a:off x="2213" y="2292"/>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20" name="Rectangle 68"/>
              <p:cNvSpPr>
                <a:spLocks noChangeArrowheads="1"/>
              </p:cNvSpPr>
              <p:nvPr/>
            </p:nvSpPr>
            <p:spPr bwMode="auto">
              <a:xfrm>
                <a:off x="2277" y="2292"/>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21" name="Rectangle 69"/>
              <p:cNvSpPr>
                <a:spLocks noChangeArrowheads="1"/>
              </p:cNvSpPr>
              <p:nvPr/>
            </p:nvSpPr>
            <p:spPr bwMode="auto">
              <a:xfrm>
                <a:off x="2341" y="2292"/>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22" name="Rectangle 70"/>
              <p:cNvSpPr>
                <a:spLocks noChangeArrowheads="1"/>
              </p:cNvSpPr>
              <p:nvPr/>
            </p:nvSpPr>
            <p:spPr bwMode="auto">
              <a:xfrm>
                <a:off x="2405" y="2292"/>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23" name="Rectangle 71"/>
              <p:cNvSpPr>
                <a:spLocks noChangeArrowheads="1"/>
              </p:cNvSpPr>
              <p:nvPr/>
            </p:nvSpPr>
            <p:spPr bwMode="auto">
              <a:xfrm>
                <a:off x="1893" y="2356"/>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24" name="Rectangle 72"/>
              <p:cNvSpPr>
                <a:spLocks noChangeArrowheads="1"/>
              </p:cNvSpPr>
              <p:nvPr/>
            </p:nvSpPr>
            <p:spPr bwMode="auto">
              <a:xfrm>
                <a:off x="1957" y="2356"/>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25" name="Rectangle 73"/>
              <p:cNvSpPr>
                <a:spLocks noChangeArrowheads="1"/>
              </p:cNvSpPr>
              <p:nvPr/>
            </p:nvSpPr>
            <p:spPr bwMode="auto">
              <a:xfrm>
                <a:off x="2021" y="2356"/>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26" name="Rectangle 74"/>
              <p:cNvSpPr>
                <a:spLocks noChangeArrowheads="1"/>
              </p:cNvSpPr>
              <p:nvPr/>
            </p:nvSpPr>
            <p:spPr bwMode="auto">
              <a:xfrm>
                <a:off x="2085" y="2356"/>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27" name="Rectangle 75"/>
              <p:cNvSpPr>
                <a:spLocks noChangeArrowheads="1"/>
              </p:cNvSpPr>
              <p:nvPr/>
            </p:nvSpPr>
            <p:spPr bwMode="auto">
              <a:xfrm>
                <a:off x="2149" y="2356"/>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28" name="Rectangle 76"/>
              <p:cNvSpPr>
                <a:spLocks noChangeArrowheads="1"/>
              </p:cNvSpPr>
              <p:nvPr/>
            </p:nvSpPr>
            <p:spPr bwMode="auto">
              <a:xfrm>
                <a:off x="2213" y="2356"/>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29" name="Rectangle 77"/>
              <p:cNvSpPr>
                <a:spLocks noChangeArrowheads="1"/>
              </p:cNvSpPr>
              <p:nvPr/>
            </p:nvSpPr>
            <p:spPr bwMode="auto">
              <a:xfrm>
                <a:off x="2277" y="2356"/>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30" name="Rectangle 78"/>
              <p:cNvSpPr>
                <a:spLocks noChangeArrowheads="1"/>
              </p:cNvSpPr>
              <p:nvPr/>
            </p:nvSpPr>
            <p:spPr bwMode="auto">
              <a:xfrm>
                <a:off x="2341" y="2356"/>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31" name="Rectangle 79"/>
              <p:cNvSpPr>
                <a:spLocks noChangeArrowheads="1"/>
              </p:cNvSpPr>
              <p:nvPr/>
            </p:nvSpPr>
            <p:spPr bwMode="auto">
              <a:xfrm>
                <a:off x="2405" y="2356"/>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32" name="Rectangle 80"/>
              <p:cNvSpPr>
                <a:spLocks noChangeArrowheads="1"/>
              </p:cNvSpPr>
              <p:nvPr/>
            </p:nvSpPr>
            <p:spPr bwMode="auto">
              <a:xfrm>
                <a:off x="1893" y="2420"/>
                <a:ext cx="64" cy="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33" name="Rectangle 81"/>
              <p:cNvSpPr>
                <a:spLocks noChangeArrowheads="1"/>
              </p:cNvSpPr>
              <p:nvPr/>
            </p:nvSpPr>
            <p:spPr bwMode="auto">
              <a:xfrm>
                <a:off x="1957" y="2420"/>
                <a:ext cx="64" cy="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34" name="Rectangle 82"/>
              <p:cNvSpPr>
                <a:spLocks noChangeArrowheads="1"/>
              </p:cNvSpPr>
              <p:nvPr/>
            </p:nvSpPr>
            <p:spPr bwMode="auto">
              <a:xfrm>
                <a:off x="2021" y="2420"/>
                <a:ext cx="64" cy="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35" name="Rectangle 83"/>
              <p:cNvSpPr>
                <a:spLocks noChangeArrowheads="1"/>
              </p:cNvSpPr>
              <p:nvPr/>
            </p:nvSpPr>
            <p:spPr bwMode="auto">
              <a:xfrm>
                <a:off x="2085" y="2420"/>
                <a:ext cx="64" cy="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36" name="Rectangle 84"/>
              <p:cNvSpPr>
                <a:spLocks noChangeArrowheads="1"/>
              </p:cNvSpPr>
              <p:nvPr/>
            </p:nvSpPr>
            <p:spPr bwMode="auto">
              <a:xfrm>
                <a:off x="2149" y="2420"/>
                <a:ext cx="64" cy="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37" name="Rectangle 85"/>
              <p:cNvSpPr>
                <a:spLocks noChangeArrowheads="1"/>
              </p:cNvSpPr>
              <p:nvPr/>
            </p:nvSpPr>
            <p:spPr bwMode="auto">
              <a:xfrm>
                <a:off x="2213" y="2420"/>
                <a:ext cx="64" cy="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38" name="Rectangle 86"/>
              <p:cNvSpPr>
                <a:spLocks noChangeArrowheads="1"/>
              </p:cNvSpPr>
              <p:nvPr/>
            </p:nvSpPr>
            <p:spPr bwMode="auto">
              <a:xfrm>
                <a:off x="2277" y="2420"/>
                <a:ext cx="64" cy="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39" name="Rectangle 87"/>
              <p:cNvSpPr>
                <a:spLocks noChangeArrowheads="1"/>
              </p:cNvSpPr>
              <p:nvPr/>
            </p:nvSpPr>
            <p:spPr bwMode="auto">
              <a:xfrm>
                <a:off x="2341" y="2420"/>
                <a:ext cx="64" cy="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40" name="Rectangle 88"/>
              <p:cNvSpPr>
                <a:spLocks noChangeArrowheads="1"/>
              </p:cNvSpPr>
              <p:nvPr/>
            </p:nvSpPr>
            <p:spPr bwMode="auto">
              <a:xfrm>
                <a:off x="2405" y="2420"/>
                <a:ext cx="64" cy="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41" name="Rectangle 89"/>
              <p:cNvSpPr>
                <a:spLocks noChangeArrowheads="1"/>
              </p:cNvSpPr>
              <p:nvPr/>
            </p:nvSpPr>
            <p:spPr bwMode="auto">
              <a:xfrm>
                <a:off x="1893" y="2483"/>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42" name="Rectangle 90"/>
              <p:cNvSpPr>
                <a:spLocks noChangeArrowheads="1"/>
              </p:cNvSpPr>
              <p:nvPr/>
            </p:nvSpPr>
            <p:spPr bwMode="auto">
              <a:xfrm>
                <a:off x="1957" y="2483"/>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43" name="Rectangle 91"/>
              <p:cNvSpPr>
                <a:spLocks noChangeArrowheads="1"/>
              </p:cNvSpPr>
              <p:nvPr/>
            </p:nvSpPr>
            <p:spPr bwMode="auto">
              <a:xfrm>
                <a:off x="2021" y="2483"/>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44" name="Rectangle 92"/>
              <p:cNvSpPr>
                <a:spLocks noChangeArrowheads="1"/>
              </p:cNvSpPr>
              <p:nvPr/>
            </p:nvSpPr>
            <p:spPr bwMode="auto">
              <a:xfrm>
                <a:off x="2085" y="2483"/>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45" name="Rectangle 93"/>
              <p:cNvSpPr>
                <a:spLocks noChangeArrowheads="1"/>
              </p:cNvSpPr>
              <p:nvPr/>
            </p:nvSpPr>
            <p:spPr bwMode="auto">
              <a:xfrm>
                <a:off x="2149" y="2483"/>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46" name="Rectangle 94"/>
              <p:cNvSpPr>
                <a:spLocks noChangeArrowheads="1"/>
              </p:cNvSpPr>
              <p:nvPr/>
            </p:nvSpPr>
            <p:spPr bwMode="auto">
              <a:xfrm>
                <a:off x="2213" y="2483"/>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47" name="Rectangle 95"/>
              <p:cNvSpPr>
                <a:spLocks noChangeArrowheads="1"/>
              </p:cNvSpPr>
              <p:nvPr/>
            </p:nvSpPr>
            <p:spPr bwMode="auto">
              <a:xfrm>
                <a:off x="2277" y="2483"/>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48" name="Rectangle 96"/>
              <p:cNvSpPr>
                <a:spLocks noChangeArrowheads="1"/>
              </p:cNvSpPr>
              <p:nvPr/>
            </p:nvSpPr>
            <p:spPr bwMode="auto">
              <a:xfrm>
                <a:off x="2341" y="2483"/>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49" name="Rectangle 97"/>
              <p:cNvSpPr>
                <a:spLocks noChangeArrowheads="1"/>
              </p:cNvSpPr>
              <p:nvPr/>
            </p:nvSpPr>
            <p:spPr bwMode="auto">
              <a:xfrm>
                <a:off x="2405" y="2483"/>
                <a:ext cx="64" cy="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50" name="Rectangle 98"/>
              <p:cNvSpPr>
                <a:spLocks noChangeArrowheads="1"/>
              </p:cNvSpPr>
              <p:nvPr/>
            </p:nvSpPr>
            <p:spPr bwMode="auto">
              <a:xfrm>
                <a:off x="1893" y="2547"/>
                <a:ext cx="64" cy="4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51" name="Rectangle 99"/>
              <p:cNvSpPr>
                <a:spLocks noChangeArrowheads="1"/>
              </p:cNvSpPr>
              <p:nvPr/>
            </p:nvSpPr>
            <p:spPr bwMode="auto">
              <a:xfrm>
                <a:off x="1957" y="2547"/>
                <a:ext cx="64" cy="4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52" name="Rectangle 100"/>
              <p:cNvSpPr>
                <a:spLocks noChangeArrowheads="1"/>
              </p:cNvSpPr>
              <p:nvPr/>
            </p:nvSpPr>
            <p:spPr bwMode="auto">
              <a:xfrm>
                <a:off x="2021" y="2547"/>
                <a:ext cx="64" cy="4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53" name="Rectangle 101"/>
              <p:cNvSpPr>
                <a:spLocks noChangeArrowheads="1"/>
              </p:cNvSpPr>
              <p:nvPr/>
            </p:nvSpPr>
            <p:spPr bwMode="auto">
              <a:xfrm>
                <a:off x="2085" y="2547"/>
                <a:ext cx="64" cy="4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54" name="Rectangle 102"/>
              <p:cNvSpPr>
                <a:spLocks noChangeArrowheads="1"/>
              </p:cNvSpPr>
              <p:nvPr/>
            </p:nvSpPr>
            <p:spPr bwMode="auto">
              <a:xfrm>
                <a:off x="2149" y="2547"/>
                <a:ext cx="64" cy="4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55" name="Rectangle 103"/>
              <p:cNvSpPr>
                <a:spLocks noChangeArrowheads="1"/>
              </p:cNvSpPr>
              <p:nvPr/>
            </p:nvSpPr>
            <p:spPr bwMode="auto">
              <a:xfrm>
                <a:off x="2213" y="2547"/>
                <a:ext cx="64" cy="4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56" name="Rectangle 104"/>
              <p:cNvSpPr>
                <a:spLocks noChangeArrowheads="1"/>
              </p:cNvSpPr>
              <p:nvPr/>
            </p:nvSpPr>
            <p:spPr bwMode="auto">
              <a:xfrm>
                <a:off x="2277" y="2547"/>
                <a:ext cx="64" cy="4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57" name="Rectangle 105"/>
              <p:cNvSpPr>
                <a:spLocks noChangeArrowheads="1"/>
              </p:cNvSpPr>
              <p:nvPr/>
            </p:nvSpPr>
            <p:spPr bwMode="auto">
              <a:xfrm>
                <a:off x="2341" y="2547"/>
                <a:ext cx="64" cy="4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sp>
            <p:nvSpPr>
              <p:cNvPr id="40058" name="Rectangle 106"/>
              <p:cNvSpPr>
                <a:spLocks noChangeArrowheads="1"/>
              </p:cNvSpPr>
              <p:nvPr/>
            </p:nvSpPr>
            <p:spPr bwMode="auto">
              <a:xfrm>
                <a:off x="2405" y="2547"/>
                <a:ext cx="64" cy="4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3200"/>
              </a:p>
            </p:txBody>
          </p:sp>
        </p:grpSp>
      </p:grpSp>
      <p:sp>
        <p:nvSpPr>
          <p:cNvPr id="2" name="Content Placeholder 1"/>
          <p:cNvSpPr>
            <a:spLocks noGrp="1"/>
          </p:cNvSpPr>
          <p:nvPr>
            <p:ph idx="1"/>
          </p:nvPr>
        </p:nvSpPr>
        <p:spPr>
          <a:xfrm>
            <a:off x="609600" y="914400"/>
            <a:ext cx="8001000" cy="1270091"/>
          </a:xfrm>
        </p:spPr>
        <p:txBody>
          <a:bodyPr/>
          <a:lstStyle/>
          <a:p>
            <a:r>
              <a:rPr lang="en-US" b="1" dirty="0" smtClean="0"/>
              <a:t>New type of wide pointer?</a:t>
            </a:r>
          </a:p>
          <a:p>
            <a:pPr lvl="1"/>
            <a:r>
              <a:rPr lang="en-US" dirty="0"/>
              <a:t> </a:t>
            </a:r>
            <a:r>
              <a:rPr lang="en-US" dirty="0" smtClean="0"/>
              <a:t>Points to slow (</a:t>
            </a:r>
            <a:r>
              <a:rPr lang="en-US" dirty="0" err="1" smtClean="0"/>
              <a:t>offchip</a:t>
            </a:r>
            <a:r>
              <a:rPr lang="en-US" dirty="0" smtClean="0"/>
              <a:t> memory) </a:t>
            </a:r>
          </a:p>
          <a:p>
            <a:pPr lvl="1"/>
            <a:r>
              <a:rPr lang="en-US" dirty="0" smtClean="0"/>
              <a:t>The type system could get unwieldy quickly</a:t>
            </a:r>
            <a:endParaRPr lang="en-US" dirty="0"/>
          </a:p>
        </p:txBody>
      </p:sp>
    </p:spTree>
    <p:extLst>
      <p:ext uri="{BB962C8B-B14F-4D97-AF65-F5344CB8AC3E}">
        <p14:creationId xmlns:p14="http://schemas.microsoft.com/office/powerpoint/2010/main" val="40945555"/>
      </p:ext>
    </p:extLst>
  </p:cSld>
  <p:clrMapOvr>
    <a:masterClrMapping/>
  </p:clrMapOvr>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itle 1"/>
          <p:cNvSpPr>
            <a:spLocks noGrp="1"/>
          </p:cNvSpPr>
          <p:nvPr>
            <p:ph type="title"/>
          </p:nvPr>
        </p:nvSpPr>
        <p:spPr>
          <a:xfrm>
            <a:off x="444500" y="-49213"/>
            <a:ext cx="6680200" cy="762001"/>
          </a:xfrm>
        </p:spPr>
        <p:txBody>
          <a:bodyPr/>
          <a:lstStyle/>
          <a:p>
            <a:r>
              <a:rPr lang="en-US">
                <a:latin typeface="Arial" charset="0"/>
                <a:ea typeface="ＭＳ Ｐゴシック" charset="0"/>
                <a:cs typeface="ＭＳ Ｐゴシック" charset="0"/>
              </a:rPr>
              <a:t>HPC: From Vector Supercomputers to Massively Parallel Systems</a:t>
            </a:r>
          </a:p>
        </p:txBody>
      </p:sp>
      <p:graphicFrame>
        <p:nvGraphicFramePr>
          <p:cNvPr id="154626" name="Content Placeholder 3"/>
          <p:cNvGraphicFramePr>
            <a:graphicFrameLocks noGrp="1"/>
          </p:cNvGraphicFramePr>
          <p:nvPr>
            <p:ph idx="1"/>
          </p:nvPr>
        </p:nvGraphicFramePr>
        <p:xfrm>
          <a:off x="114300" y="1055688"/>
          <a:ext cx="8915400" cy="5372100"/>
        </p:xfrm>
        <a:graphic>
          <a:graphicData uri="http://schemas.openxmlformats.org/presentationml/2006/ole">
            <mc:AlternateContent xmlns:mc="http://schemas.openxmlformats.org/markup-compatibility/2006">
              <mc:Choice xmlns:v="urn:schemas-microsoft-com:vml" Requires="v">
                <p:oleObj spid="_x0000_s180477" r:id="rId4" imgW="8911615" imgH="5370132" progId="Excel.Chart.8">
                  <p:embed/>
                </p:oleObj>
              </mc:Choice>
              <mc:Fallback>
                <p:oleObj r:id="rId4" imgW="8911615" imgH="5370132" progId="Excel.Chart.8">
                  <p:embed/>
                  <p:pic>
                    <p:nvPicPr>
                      <p:cNvPr id="0" name=""/>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1055688"/>
                        <a:ext cx="8915400" cy="537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a:spLocks noChangeArrowheads="1"/>
          </p:cNvSpPr>
          <p:nvPr/>
        </p:nvSpPr>
        <p:spPr bwMode="auto">
          <a:xfrm>
            <a:off x="1409700" y="1778000"/>
            <a:ext cx="2273300" cy="1016000"/>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r>
              <a:rPr lang="en-US">
                <a:solidFill>
                  <a:schemeClr val="tx1"/>
                </a:solidFill>
              </a:rPr>
              <a:t>Programmed by “annotating” serial programs</a:t>
            </a:r>
          </a:p>
        </p:txBody>
      </p:sp>
      <p:sp>
        <p:nvSpPr>
          <p:cNvPr id="5" name="TextBox 4"/>
          <p:cNvSpPr txBox="1">
            <a:spLocks noChangeArrowheads="1"/>
          </p:cNvSpPr>
          <p:nvPr/>
        </p:nvSpPr>
        <p:spPr bwMode="auto">
          <a:xfrm>
            <a:off x="2933700" y="3822700"/>
            <a:ext cx="3084513" cy="1323975"/>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r>
              <a:rPr lang="en-US">
                <a:solidFill>
                  <a:schemeClr val="tx1"/>
                </a:solidFill>
              </a:rPr>
              <a:t>Programmed by completely rethinking algorithms and software for parallelism</a:t>
            </a:r>
          </a:p>
        </p:txBody>
      </p:sp>
      <p:sp>
        <p:nvSpPr>
          <p:cNvPr id="9" name="Left-Right Arrow 8"/>
          <p:cNvSpPr/>
          <p:nvPr/>
        </p:nvSpPr>
        <p:spPr>
          <a:xfrm>
            <a:off x="1409700" y="5054600"/>
            <a:ext cx="7061200" cy="596900"/>
          </a:xfrm>
          <a:prstGeom prst="leftRightArrow">
            <a:avLst/>
          </a:prstGeom>
          <a:solidFill>
            <a:srgbClr val="FFFF00"/>
          </a:solidFill>
          <a:ln>
            <a:solidFill>
              <a:srgbClr val="FFCB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TextBox 7"/>
          <p:cNvSpPr txBox="1">
            <a:spLocks noChangeArrowheads="1"/>
          </p:cNvSpPr>
          <p:nvPr/>
        </p:nvSpPr>
        <p:spPr bwMode="auto">
          <a:xfrm>
            <a:off x="1701800" y="5143500"/>
            <a:ext cx="6489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r>
              <a:rPr lang="en-US" sz="1800" i="1"/>
              <a:t>25%                            industrial use                         50%  </a:t>
            </a:r>
          </a:p>
        </p:txBody>
      </p:sp>
      <p:pic>
        <p:nvPicPr>
          <p:cNvPr id="154631" name="Picture 9"/>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7158038" y="38100"/>
            <a:ext cx="2011362"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718251"/>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8"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328738" y="269875"/>
            <a:ext cx="6754812" cy="296863"/>
          </a:xfrm>
        </p:spPr>
        <p:txBody>
          <a:bodyPr/>
          <a:lstStyle/>
          <a:p>
            <a:r>
              <a:rPr lang="en-US">
                <a:latin typeface="Arial" charset="0"/>
                <a:ea typeface="ＭＳ Ｐゴシック" charset="0"/>
                <a:cs typeface="ＭＳ Ｐゴシック" charset="0"/>
              </a:rPr>
              <a:t>PGAS Languages</a:t>
            </a:r>
          </a:p>
        </p:txBody>
      </p:sp>
      <p:sp>
        <p:nvSpPr>
          <p:cNvPr id="20484" name="Rectangle 3"/>
          <p:cNvSpPr>
            <a:spLocks noChangeArrowheads="1"/>
          </p:cNvSpPr>
          <p:nvPr/>
        </p:nvSpPr>
        <p:spPr bwMode="auto">
          <a:xfrm>
            <a:off x="609600" y="965200"/>
            <a:ext cx="8291513"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169863" indent="-169863" defTabSz="457200" eaLnBrk="0" hangingPunct="0">
              <a:lnSpc>
                <a:spcPct val="85000"/>
              </a:lnSpc>
              <a:spcBef>
                <a:spcPct val="15000"/>
              </a:spcBef>
              <a:buSzPct val="100000"/>
              <a:buFontTx/>
              <a:buChar char="•"/>
            </a:pPr>
            <a:r>
              <a:rPr lang="en-US" b="0" i="1">
                <a:solidFill>
                  <a:srgbClr val="500093"/>
                </a:solidFill>
              </a:rPr>
              <a:t>Global address space:</a:t>
            </a:r>
            <a:r>
              <a:rPr lang="en-US" b="0">
                <a:solidFill>
                  <a:schemeClr val="tx1"/>
                </a:solidFill>
              </a:rPr>
              <a:t> thread may directly read/write remote data </a:t>
            </a:r>
          </a:p>
          <a:p>
            <a:pPr marL="465138" lvl="1" indent="-180975" defTabSz="457200" eaLnBrk="0" hangingPunct="0">
              <a:lnSpc>
                <a:spcPct val="85000"/>
              </a:lnSpc>
              <a:spcBef>
                <a:spcPct val="15000"/>
              </a:spcBef>
              <a:buSzPct val="100000"/>
              <a:buFontTx/>
              <a:buChar char="•"/>
            </a:pPr>
            <a:r>
              <a:rPr lang="en-US" b="0">
                <a:solidFill>
                  <a:srgbClr val="000099"/>
                </a:solidFill>
              </a:rPr>
              <a:t>Hides the distinction between shared/distributed memory</a:t>
            </a:r>
          </a:p>
          <a:p>
            <a:pPr marL="169863" indent="-169863" defTabSz="457200" eaLnBrk="0" hangingPunct="0">
              <a:lnSpc>
                <a:spcPct val="85000"/>
              </a:lnSpc>
              <a:spcBef>
                <a:spcPct val="15000"/>
              </a:spcBef>
              <a:buSzPct val="100000"/>
              <a:buFontTx/>
              <a:buChar char="•"/>
            </a:pPr>
            <a:r>
              <a:rPr lang="en-US" b="0" i="1">
                <a:solidFill>
                  <a:srgbClr val="500093"/>
                </a:solidFill>
              </a:rPr>
              <a:t>Partitioned:</a:t>
            </a:r>
            <a:r>
              <a:rPr lang="en-US" b="0">
                <a:solidFill>
                  <a:schemeClr val="tx1"/>
                </a:solidFill>
              </a:rPr>
              <a:t> data is designated as local or global</a:t>
            </a:r>
          </a:p>
          <a:p>
            <a:pPr marL="465138" lvl="1" indent="-180975" defTabSz="457200" eaLnBrk="0" hangingPunct="0">
              <a:lnSpc>
                <a:spcPct val="85000"/>
              </a:lnSpc>
              <a:spcBef>
                <a:spcPct val="15000"/>
              </a:spcBef>
              <a:buSzPct val="100000"/>
              <a:buFontTx/>
              <a:buChar char="•"/>
            </a:pPr>
            <a:r>
              <a:rPr lang="en-US" b="0">
                <a:solidFill>
                  <a:srgbClr val="000099"/>
                </a:solidFill>
              </a:rPr>
              <a:t>Does not hide this: critical for locality and scaling</a:t>
            </a:r>
          </a:p>
        </p:txBody>
      </p:sp>
      <p:sp>
        <p:nvSpPr>
          <p:cNvPr id="20485" name="Rectangle 4"/>
          <p:cNvSpPr>
            <a:spLocks noChangeArrowheads="1"/>
          </p:cNvSpPr>
          <p:nvPr/>
        </p:nvSpPr>
        <p:spPr bwMode="auto">
          <a:xfrm>
            <a:off x="1816100" y="2624138"/>
            <a:ext cx="5334000" cy="1101725"/>
          </a:xfrm>
          <a:prstGeom prst="rect">
            <a:avLst/>
          </a:prstGeom>
          <a:solidFill>
            <a:srgbClr val="FFFF66"/>
          </a:solidFill>
          <a:ln w="28575">
            <a:solidFill>
              <a:schemeClr val="tx1"/>
            </a:solidFill>
            <a:miter lim="800000"/>
            <a:headEnd/>
            <a:tailEnd/>
          </a:ln>
        </p:spPr>
        <p:txBody>
          <a:bodyPr wrap="none" anchor="ctr"/>
          <a:lstStyle/>
          <a:p>
            <a:pPr algn="ctr"/>
            <a:endParaRPr lang="en-US" sz="2400">
              <a:solidFill>
                <a:schemeClr val="folHlink"/>
              </a:solidFill>
              <a:latin typeface="Times New Roman" charset="0"/>
            </a:endParaRPr>
          </a:p>
        </p:txBody>
      </p:sp>
      <p:sp>
        <p:nvSpPr>
          <p:cNvPr id="20486" name="Line 5"/>
          <p:cNvSpPr>
            <a:spLocks noChangeShapeType="1"/>
          </p:cNvSpPr>
          <p:nvPr/>
        </p:nvSpPr>
        <p:spPr bwMode="auto">
          <a:xfrm flipH="1">
            <a:off x="3933825" y="2606675"/>
            <a:ext cx="31750" cy="2243138"/>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87" name="Rectangle 6"/>
          <p:cNvSpPr>
            <a:spLocks noChangeArrowheads="1"/>
          </p:cNvSpPr>
          <p:nvPr/>
        </p:nvSpPr>
        <p:spPr bwMode="auto">
          <a:xfrm>
            <a:off x="1816100" y="3740150"/>
            <a:ext cx="5334000" cy="10937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20488" name="Line 7"/>
          <p:cNvSpPr>
            <a:spLocks noChangeShapeType="1"/>
          </p:cNvSpPr>
          <p:nvPr/>
        </p:nvSpPr>
        <p:spPr bwMode="auto">
          <a:xfrm flipH="1">
            <a:off x="3935413" y="3751263"/>
            <a:ext cx="14287" cy="1068387"/>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89" name="Line 8"/>
          <p:cNvSpPr>
            <a:spLocks noChangeShapeType="1"/>
          </p:cNvSpPr>
          <p:nvPr/>
        </p:nvSpPr>
        <p:spPr bwMode="auto">
          <a:xfrm flipH="1">
            <a:off x="2825750" y="3743325"/>
            <a:ext cx="1588" cy="1090613"/>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0" name="Line 9"/>
          <p:cNvSpPr>
            <a:spLocks noChangeShapeType="1"/>
          </p:cNvSpPr>
          <p:nvPr/>
        </p:nvSpPr>
        <p:spPr bwMode="auto">
          <a:xfrm flipH="1">
            <a:off x="6005513" y="2609850"/>
            <a:ext cx="33337" cy="2224088"/>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1" name="Line 10"/>
          <p:cNvSpPr>
            <a:spLocks noChangeShapeType="1"/>
          </p:cNvSpPr>
          <p:nvPr/>
        </p:nvSpPr>
        <p:spPr bwMode="auto">
          <a:xfrm flipH="1">
            <a:off x="6007100" y="3751263"/>
            <a:ext cx="14288" cy="108426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2" name="Text Box 11"/>
          <p:cNvSpPr txBox="1">
            <a:spLocks noChangeArrowheads="1"/>
          </p:cNvSpPr>
          <p:nvPr/>
        </p:nvSpPr>
        <p:spPr bwMode="auto">
          <a:xfrm rot="-5400000">
            <a:off x="50006" y="3520282"/>
            <a:ext cx="26209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r>
              <a:rPr lang="en-US" sz="1600">
                <a:solidFill>
                  <a:srgbClr val="0033CC"/>
                </a:solidFill>
                <a:latin typeface="Helvetica" charset="0"/>
              </a:rPr>
              <a:t>Global address space</a:t>
            </a:r>
            <a:endParaRPr lang="en-US" sz="3200">
              <a:solidFill>
                <a:srgbClr val="0033CC"/>
              </a:solidFill>
              <a:latin typeface="Helvetica" charset="0"/>
            </a:endParaRPr>
          </a:p>
        </p:txBody>
      </p:sp>
      <p:sp>
        <p:nvSpPr>
          <p:cNvPr id="20493" name="Oval 12"/>
          <p:cNvSpPr>
            <a:spLocks noChangeArrowheads="1"/>
          </p:cNvSpPr>
          <p:nvPr/>
        </p:nvSpPr>
        <p:spPr bwMode="auto">
          <a:xfrm>
            <a:off x="4684713" y="3989388"/>
            <a:ext cx="88900" cy="88900"/>
          </a:xfrm>
          <a:prstGeom prst="ellipse">
            <a:avLst/>
          </a:prstGeom>
          <a:solidFill>
            <a:srgbClr val="000000"/>
          </a:solidFill>
          <a:ln w="9525">
            <a:solidFill>
              <a:schemeClr val="tx1"/>
            </a:solidFill>
            <a:miter lim="800000"/>
            <a:headEnd/>
            <a:tailEnd/>
          </a:ln>
        </p:spPr>
        <p:txBody>
          <a:bodyPr wrap="none" anchor="ctr"/>
          <a:lstStyle/>
          <a:p>
            <a:pPr eaLnBrk="0" hangingPunct="0"/>
            <a:endParaRPr lang="en-US"/>
          </a:p>
        </p:txBody>
      </p:sp>
      <p:sp>
        <p:nvSpPr>
          <p:cNvPr id="20494" name="Oval 13"/>
          <p:cNvSpPr>
            <a:spLocks noChangeArrowheads="1"/>
          </p:cNvSpPr>
          <p:nvPr/>
        </p:nvSpPr>
        <p:spPr bwMode="auto">
          <a:xfrm>
            <a:off x="4862513" y="3989388"/>
            <a:ext cx="88900" cy="88900"/>
          </a:xfrm>
          <a:prstGeom prst="ellipse">
            <a:avLst/>
          </a:prstGeom>
          <a:solidFill>
            <a:srgbClr val="000000"/>
          </a:solidFill>
          <a:ln w="9525">
            <a:solidFill>
              <a:schemeClr val="tx1"/>
            </a:solidFill>
            <a:miter lim="800000"/>
            <a:headEnd/>
            <a:tailEnd/>
          </a:ln>
        </p:spPr>
        <p:txBody>
          <a:bodyPr wrap="none" anchor="ctr"/>
          <a:lstStyle/>
          <a:p>
            <a:pPr eaLnBrk="0" hangingPunct="0"/>
            <a:endParaRPr lang="en-US"/>
          </a:p>
        </p:txBody>
      </p:sp>
      <p:sp>
        <p:nvSpPr>
          <p:cNvPr id="20495" name="Oval 14"/>
          <p:cNvSpPr>
            <a:spLocks noChangeArrowheads="1"/>
          </p:cNvSpPr>
          <p:nvPr/>
        </p:nvSpPr>
        <p:spPr bwMode="auto">
          <a:xfrm>
            <a:off x="5040313" y="3989388"/>
            <a:ext cx="88900" cy="88900"/>
          </a:xfrm>
          <a:prstGeom prst="ellipse">
            <a:avLst/>
          </a:prstGeom>
          <a:solidFill>
            <a:srgbClr val="000000"/>
          </a:solidFill>
          <a:ln w="9525">
            <a:solidFill>
              <a:schemeClr val="tx1"/>
            </a:solidFill>
            <a:miter lim="800000"/>
            <a:headEnd/>
            <a:tailEnd/>
          </a:ln>
        </p:spPr>
        <p:txBody>
          <a:bodyPr wrap="none" anchor="ctr"/>
          <a:lstStyle/>
          <a:p>
            <a:pPr eaLnBrk="0" hangingPunct="0"/>
            <a:endParaRPr lang="en-US"/>
          </a:p>
        </p:txBody>
      </p:sp>
      <p:sp>
        <p:nvSpPr>
          <p:cNvPr id="25616" name="Text Box 15"/>
          <p:cNvSpPr txBox="1">
            <a:spLocks noChangeArrowheads="1"/>
          </p:cNvSpPr>
          <p:nvPr/>
        </p:nvSpPr>
        <p:spPr bwMode="auto">
          <a:xfrm>
            <a:off x="2044700" y="2889250"/>
            <a:ext cx="657225" cy="654050"/>
          </a:xfrm>
          <a:prstGeom prst="rect">
            <a:avLst/>
          </a:prstGeom>
          <a:noFill/>
          <a:ln w="254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800" dirty="0" smtClean="0">
                <a:solidFill>
                  <a:schemeClr val="accent2"/>
                </a:solidFill>
                <a:latin typeface="Times New Roman" charset="0"/>
              </a:rPr>
              <a:t>x: 1</a:t>
            </a:r>
          </a:p>
          <a:p>
            <a:pPr>
              <a:defRPr/>
            </a:pPr>
            <a:r>
              <a:rPr lang="en-US" sz="1800" dirty="0" smtClean="0">
                <a:solidFill>
                  <a:schemeClr val="accent2"/>
                </a:solidFill>
                <a:latin typeface="Times New Roman" charset="0"/>
              </a:rPr>
              <a:t>y: </a:t>
            </a:r>
          </a:p>
        </p:txBody>
      </p:sp>
      <p:sp>
        <p:nvSpPr>
          <p:cNvPr id="25617" name="Text Box 16"/>
          <p:cNvSpPr txBox="1">
            <a:spLocks noChangeArrowheads="1"/>
          </p:cNvSpPr>
          <p:nvPr/>
        </p:nvSpPr>
        <p:spPr bwMode="auto">
          <a:xfrm>
            <a:off x="2032000" y="3884613"/>
            <a:ext cx="393700" cy="379412"/>
          </a:xfrm>
          <a:prstGeom prst="rect">
            <a:avLst/>
          </a:prstGeom>
          <a:noFill/>
          <a:ln w="254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800" smtClean="0">
                <a:solidFill>
                  <a:schemeClr val="accent2"/>
                </a:solidFill>
                <a:latin typeface="Times New Roman" charset="0"/>
              </a:rPr>
              <a:t>l: </a:t>
            </a:r>
          </a:p>
        </p:txBody>
      </p:sp>
      <p:sp>
        <p:nvSpPr>
          <p:cNvPr id="25618" name="Text Box 17"/>
          <p:cNvSpPr txBox="1">
            <a:spLocks noChangeArrowheads="1"/>
          </p:cNvSpPr>
          <p:nvPr/>
        </p:nvSpPr>
        <p:spPr bwMode="auto">
          <a:xfrm>
            <a:off x="3143250" y="3878263"/>
            <a:ext cx="393700" cy="379412"/>
          </a:xfrm>
          <a:prstGeom prst="rect">
            <a:avLst/>
          </a:prstGeom>
          <a:noFill/>
          <a:ln w="254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800" smtClean="0">
                <a:solidFill>
                  <a:schemeClr val="accent2"/>
                </a:solidFill>
                <a:latin typeface="Times New Roman" charset="0"/>
              </a:rPr>
              <a:t>l: </a:t>
            </a:r>
          </a:p>
        </p:txBody>
      </p:sp>
      <p:sp>
        <p:nvSpPr>
          <p:cNvPr id="25619" name="Text Box 18"/>
          <p:cNvSpPr txBox="1">
            <a:spLocks noChangeArrowheads="1"/>
          </p:cNvSpPr>
          <p:nvPr/>
        </p:nvSpPr>
        <p:spPr bwMode="auto">
          <a:xfrm>
            <a:off x="6315075" y="3857625"/>
            <a:ext cx="393700" cy="379413"/>
          </a:xfrm>
          <a:prstGeom prst="rect">
            <a:avLst/>
          </a:prstGeom>
          <a:noFill/>
          <a:ln w="254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800" smtClean="0">
                <a:solidFill>
                  <a:schemeClr val="accent2"/>
                </a:solidFill>
                <a:latin typeface="Times New Roman" charset="0"/>
              </a:rPr>
              <a:t>l: </a:t>
            </a:r>
          </a:p>
        </p:txBody>
      </p:sp>
      <p:sp>
        <p:nvSpPr>
          <p:cNvPr id="25620" name="Text Box 19"/>
          <p:cNvSpPr txBox="1">
            <a:spLocks noChangeArrowheads="1"/>
          </p:cNvSpPr>
          <p:nvPr/>
        </p:nvSpPr>
        <p:spPr bwMode="auto">
          <a:xfrm>
            <a:off x="2062163" y="4360863"/>
            <a:ext cx="584200" cy="379412"/>
          </a:xfrm>
          <a:prstGeom prst="rect">
            <a:avLst/>
          </a:prstGeom>
          <a:noFill/>
          <a:ln w="254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800" smtClean="0">
                <a:solidFill>
                  <a:schemeClr val="accent2"/>
                </a:solidFill>
                <a:latin typeface="Times New Roman" charset="0"/>
              </a:rPr>
              <a:t>g: </a:t>
            </a:r>
          </a:p>
        </p:txBody>
      </p:sp>
      <p:sp>
        <p:nvSpPr>
          <p:cNvPr id="20501" name="Freeform 20"/>
          <p:cNvSpPr>
            <a:spLocks/>
          </p:cNvSpPr>
          <p:nvPr/>
        </p:nvSpPr>
        <p:spPr bwMode="auto">
          <a:xfrm flipV="1">
            <a:off x="2292350" y="3498850"/>
            <a:ext cx="304800" cy="557213"/>
          </a:xfrm>
          <a:custGeom>
            <a:avLst/>
            <a:gdLst>
              <a:gd name="T0" fmla="*/ 0 w 152"/>
              <a:gd name="T1" fmla="*/ 0 h 219"/>
              <a:gd name="T2" fmla="*/ 2147483647 w 152"/>
              <a:gd name="T3" fmla="*/ 2147483647 h 219"/>
              <a:gd name="T4" fmla="*/ 2147483647 w 152"/>
              <a:gd name="T5" fmla="*/ 2147483647 h 219"/>
              <a:gd name="T6" fmla="*/ 0 60000 65536"/>
              <a:gd name="T7" fmla="*/ 0 60000 65536"/>
              <a:gd name="T8" fmla="*/ 0 60000 65536"/>
              <a:gd name="T9" fmla="*/ 0 w 152"/>
              <a:gd name="T10" fmla="*/ 0 h 219"/>
              <a:gd name="T11" fmla="*/ 152 w 152"/>
              <a:gd name="T12" fmla="*/ 219 h 219"/>
            </a:gdLst>
            <a:ahLst/>
            <a:cxnLst>
              <a:cxn ang="T6">
                <a:pos x="T0" y="T1"/>
              </a:cxn>
              <a:cxn ang="T7">
                <a:pos x="T2" y="T3"/>
              </a:cxn>
              <a:cxn ang="T8">
                <a:pos x="T4" y="T5"/>
              </a:cxn>
            </a:cxnLst>
            <a:rect l="T9" t="T10" r="T11" b="T12"/>
            <a:pathLst>
              <a:path w="152" h="219">
                <a:moveTo>
                  <a:pt x="0" y="0"/>
                </a:moveTo>
                <a:cubicBezTo>
                  <a:pt x="70" y="41"/>
                  <a:pt x="140" y="83"/>
                  <a:pt x="146" y="119"/>
                </a:cubicBezTo>
                <a:cubicBezTo>
                  <a:pt x="152" y="155"/>
                  <a:pt x="94" y="187"/>
                  <a:pt x="36" y="219"/>
                </a:cubicBezTo>
              </a:path>
            </a:pathLst>
          </a:custGeom>
          <a:noFill/>
          <a:ln w="12700">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22" name="Text Box 21"/>
          <p:cNvSpPr txBox="1">
            <a:spLocks noChangeArrowheads="1"/>
          </p:cNvSpPr>
          <p:nvPr/>
        </p:nvSpPr>
        <p:spPr bwMode="auto">
          <a:xfrm>
            <a:off x="3027363" y="4367213"/>
            <a:ext cx="600075" cy="379412"/>
          </a:xfrm>
          <a:prstGeom prst="rect">
            <a:avLst/>
          </a:prstGeom>
          <a:noFill/>
          <a:ln w="254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800" smtClean="0">
                <a:solidFill>
                  <a:schemeClr val="accent2"/>
                </a:solidFill>
                <a:latin typeface="Times New Roman" charset="0"/>
              </a:rPr>
              <a:t>g: </a:t>
            </a:r>
          </a:p>
        </p:txBody>
      </p:sp>
      <p:sp>
        <p:nvSpPr>
          <p:cNvPr id="25623" name="Text Box 22"/>
          <p:cNvSpPr txBox="1">
            <a:spLocks noChangeArrowheads="1"/>
          </p:cNvSpPr>
          <p:nvPr/>
        </p:nvSpPr>
        <p:spPr bwMode="auto">
          <a:xfrm>
            <a:off x="6307138" y="4352925"/>
            <a:ext cx="614362" cy="379413"/>
          </a:xfrm>
          <a:prstGeom prst="rect">
            <a:avLst/>
          </a:prstGeom>
          <a:noFill/>
          <a:ln w="254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800" smtClean="0">
                <a:solidFill>
                  <a:schemeClr val="accent2"/>
                </a:solidFill>
                <a:latin typeface="Times New Roman" charset="0"/>
              </a:rPr>
              <a:t>g: </a:t>
            </a:r>
          </a:p>
        </p:txBody>
      </p:sp>
      <p:sp>
        <p:nvSpPr>
          <p:cNvPr id="20504" name="Freeform 23"/>
          <p:cNvSpPr>
            <a:spLocks/>
          </p:cNvSpPr>
          <p:nvPr/>
        </p:nvSpPr>
        <p:spPr bwMode="auto">
          <a:xfrm>
            <a:off x="2425700" y="2989263"/>
            <a:ext cx="685800" cy="1524000"/>
          </a:xfrm>
          <a:custGeom>
            <a:avLst/>
            <a:gdLst>
              <a:gd name="T0" fmla="*/ 0 w 1216"/>
              <a:gd name="T1" fmla="*/ 2147483647 h 448"/>
              <a:gd name="T2" fmla="*/ 2147483647 w 1216"/>
              <a:gd name="T3" fmla="*/ 2147483647 h 448"/>
              <a:gd name="T4" fmla="*/ 2147483647 w 1216"/>
              <a:gd name="T5" fmla="*/ 0 h 448"/>
              <a:gd name="T6" fmla="*/ 0 60000 65536"/>
              <a:gd name="T7" fmla="*/ 0 60000 65536"/>
              <a:gd name="T8" fmla="*/ 0 60000 65536"/>
              <a:gd name="T9" fmla="*/ 0 w 1216"/>
              <a:gd name="T10" fmla="*/ 0 h 448"/>
              <a:gd name="T11" fmla="*/ 1216 w 1216"/>
              <a:gd name="T12" fmla="*/ 448 h 448"/>
            </a:gdLst>
            <a:ahLst/>
            <a:cxnLst>
              <a:cxn ang="T6">
                <a:pos x="T0" y="T1"/>
              </a:cxn>
              <a:cxn ang="T7">
                <a:pos x="T2" y="T3"/>
              </a:cxn>
              <a:cxn ang="T8">
                <a:pos x="T4" y="T5"/>
              </a:cxn>
            </a:cxnLst>
            <a:rect l="T9" t="T10" r="T11" b="T12"/>
            <a:pathLst>
              <a:path w="1216" h="448">
                <a:moveTo>
                  <a:pt x="0" y="448"/>
                </a:moveTo>
                <a:cubicBezTo>
                  <a:pt x="232" y="321"/>
                  <a:pt x="464" y="194"/>
                  <a:pt x="667" y="119"/>
                </a:cubicBezTo>
                <a:cubicBezTo>
                  <a:pt x="870" y="44"/>
                  <a:pt x="1043" y="22"/>
                  <a:pt x="1216" y="0"/>
                </a:cubicBezTo>
              </a:path>
            </a:pathLst>
          </a:custGeom>
          <a:noFill/>
          <a:ln w="28575">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25" name="Text Box 24"/>
          <p:cNvSpPr txBox="1">
            <a:spLocks noChangeArrowheads="1"/>
          </p:cNvSpPr>
          <p:nvPr/>
        </p:nvSpPr>
        <p:spPr bwMode="auto">
          <a:xfrm>
            <a:off x="3111500" y="2913063"/>
            <a:ext cx="657225" cy="654050"/>
          </a:xfrm>
          <a:prstGeom prst="rect">
            <a:avLst/>
          </a:prstGeom>
          <a:noFill/>
          <a:ln w="254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800" smtClean="0">
                <a:solidFill>
                  <a:schemeClr val="accent2"/>
                </a:solidFill>
                <a:latin typeface="Times New Roman" charset="0"/>
              </a:rPr>
              <a:t>x: 5</a:t>
            </a:r>
          </a:p>
          <a:p>
            <a:pPr>
              <a:defRPr/>
            </a:pPr>
            <a:r>
              <a:rPr lang="en-US" sz="1800" smtClean="0">
                <a:solidFill>
                  <a:schemeClr val="accent2"/>
                </a:solidFill>
                <a:latin typeface="Times New Roman" charset="0"/>
              </a:rPr>
              <a:t>y: </a:t>
            </a:r>
          </a:p>
        </p:txBody>
      </p:sp>
      <p:sp>
        <p:nvSpPr>
          <p:cNvPr id="20506" name="Freeform 25"/>
          <p:cNvSpPr>
            <a:spLocks/>
          </p:cNvSpPr>
          <p:nvPr/>
        </p:nvSpPr>
        <p:spPr bwMode="auto">
          <a:xfrm flipV="1">
            <a:off x="3340100" y="3522663"/>
            <a:ext cx="152400" cy="533400"/>
          </a:xfrm>
          <a:custGeom>
            <a:avLst/>
            <a:gdLst>
              <a:gd name="T0" fmla="*/ 0 w 152"/>
              <a:gd name="T1" fmla="*/ 0 h 219"/>
              <a:gd name="T2" fmla="*/ 2147483647 w 152"/>
              <a:gd name="T3" fmla="*/ 2147483647 h 219"/>
              <a:gd name="T4" fmla="*/ 2147483647 w 152"/>
              <a:gd name="T5" fmla="*/ 2147483647 h 219"/>
              <a:gd name="T6" fmla="*/ 0 60000 65536"/>
              <a:gd name="T7" fmla="*/ 0 60000 65536"/>
              <a:gd name="T8" fmla="*/ 0 60000 65536"/>
              <a:gd name="T9" fmla="*/ 0 w 152"/>
              <a:gd name="T10" fmla="*/ 0 h 219"/>
              <a:gd name="T11" fmla="*/ 152 w 152"/>
              <a:gd name="T12" fmla="*/ 219 h 219"/>
            </a:gdLst>
            <a:ahLst/>
            <a:cxnLst>
              <a:cxn ang="T6">
                <a:pos x="T0" y="T1"/>
              </a:cxn>
              <a:cxn ang="T7">
                <a:pos x="T2" y="T3"/>
              </a:cxn>
              <a:cxn ang="T8">
                <a:pos x="T4" y="T5"/>
              </a:cxn>
            </a:cxnLst>
            <a:rect l="T9" t="T10" r="T11" b="T12"/>
            <a:pathLst>
              <a:path w="152" h="219">
                <a:moveTo>
                  <a:pt x="0" y="0"/>
                </a:moveTo>
                <a:cubicBezTo>
                  <a:pt x="70" y="41"/>
                  <a:pt x="140" y="83"/>
                  <a:pt x="146" y="119"/>
                </a:cubicBezTo>
                <a:cubicBezTo>
                  <a:pt x="152" y="155"/>
                  <a:pt x="94" y="187"/>
                  <a:pt x="36" y="219"/>
                </a:cubicBezTo>
              </a:path>
            </a:pathLst>
          </a:custGeom>
          <a:noFill/>
          <a:ln w="12700">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07" name="Freeform 26"/>
          <p:cNvSpPr>
            <a:spLocks/>
          </p:cNvSpPr>
          <p:nvPr/>
        </p:nvSpPr>
        <p:spPr bwMode="auto">
          <a:xfrm flipV="1">
            <a:off x="3416300" y="3522663"/>
            <a:ext cx="381000" cy="990600"/>
          </a:xfrm>
          <a:custGeom>
            <a:avLst/>
            <a:gdLst>
              <a:gd name="T0" fmla="*/ 0 w 152"/>
              <a:gd name="T1" fmla="*/ 0 h 219"/>
              <a:gd name="T2" fmla="*/ 2147483647 w 152"/>
              <a:gd name="T3" fmla="*/ 2147483647 h 219"/>
              <a:gd name="T4" fmla="*/ 2147483647 w 152"/>
              <a:gd name="T5" fmla="*/ 2147483647 h 219"/>
              <a:gd name="T6" fmla="*/ 0 60000 65536"/>
              <a:gd name="T7" fmla="*/ 0 60000 65536"/>
              <a:gd name="T8" fmla="*/ 0 60000 65536"/>
              <a:gd name="T9" fmla="*/ 0 w 152"/>
              <a:gd name="T10" fmla="*/ 0 h 219"/>
              <a:gd name="T11" fmla="*/ 152 w 152"/>
              <a:gd name="T12" fmla="*/ 219 h 219"/>
            </a:gdLst>
            <a:ahLst/>
            <a:cxnLst>
              <a:cxn ang="T6">
                <a:pos x="T0" y="T1"/>
              </a:cxn>
              <a:cxn ang="T7">
                <a:pos x="T2" y="T3"/>
              </a:cxn>
              <a:cxn ang="T8">
                <a:pos x="T4" y="T5"/>
              </a:cxn>
            </a:cxnLst>
            <a:rect l="T9" t="T10" r="T11" b="T12"/>
            <a:pathLst>
              <a:path w="152" h="219">
                <a:moveTo>
                  <a:pt x="0" y="0"/>
                </a:moveTo>
                <a:cubicBezTo>
                  <a:pt x="70" y="41"/>
                  <a:pt x="140" y="83"/>
                  <a:pt x="146" y="119"/>
                </a:cubicBezTo>
                <a:cubicBezTo>
                  <a:pt x="152" y="155"/>
                  <a:pt x="94" y="187"/>
                  <a:pt x="36" y="219"/>
                </a:cubicBezTo>
              </a:path>
            </a:pathLst>
          </a:custGeom>
          <a:noFill/>
          <a:ln w="28575">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28" name="Text Box 27"/>
          <p:cNvSpPr txBox="1">
            <a:spLocks noChangeArrowheads="1"/>
          </p:cNvSpPr>
          <p:nvPr/>
        </p:nvSpPr>
        <p:spPr bwMode="auto">
          <a:xfrm>
            <a:off x="4635500" y="2913063"/>
            <a:ext cx="657225" cy="654050"/>
          </a:xfrm>
          <a:prstGeom prst="rect">
            <a:avLst/>
          </a:prstGeom>
          <a:noFill/>
          <a:ln w="254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800" smtClean="0">
                <a:solidFill>
                  <a:schemeClr val="accent2"/>
                </a:solidFill>
                <a:latin typeface="Times New Roman" charset="0"/>
              </a:rPr>
              <a:t>x: 7</a:t>
            </a:r>
          </a:p>
          <a:p>
            <a:pPr>
              <a:defRPr/>
            </a:pPr>
            <a:r>
              <a:rPr lang="en-US" sz="1800" smtClean="0">
                <a:solidFill>
                  <a:schemeClr val="accent2"/>
                </a:solidFill>
                <a:latin typeface="Times New Roman" charset="0"/>
              </a:rPr>
              <a:t>y: </a:t>
            </a:r>
            <a:r>
              <a:rPr lang="en-US" sz="1800" smtClean="0">
                <a:solidFill>
                  <a:schemeClr val="accent2"/>
                </a:solidFill>
                <a:latin typeface="Sydnie" charset="0"/>
              </a:rPr>
              <a:t>0</a:t>
            </a:r>
          </a:p>
        </p:txBody>
      </p:sp>
      <p:sp>
        <p:nvSpPr>
          <p:cNvPr id="20509" name="Freeform 28"/>
          <p:cNvSpPr>
            <a:spLocks/>
          </p:cNvSpPr>
          <p:nvPr/>
        </p:nvSpPr>
        <p:spPr bwMode="auto">
          <a:xfrm>
            <a:off x="5321300" y="3065463"/>
            <a:ext cx="1841500" cy="1524000"/>
          </a:xfrm>
          <a:custGeom>
            <a:avLst/>
            <a:gdLst>
              <a:gd name="T0" fmla="*/ 2147483647 w 1160"/>
              <a:gd name="T1" fmla="*/ 2147483647 h 960"/>
              <a:gd name="T2" fmla="*/ 2147483647 w 1160"/>
              <a:gd name="T3" fmla="*/ 2147483647 h 960"/>
              <a:gd name="T4" fmla="*/ 0 w 1160"/>
              <a:gd name="T5" fmla="*/ 0 h 960"/>
              <a:gd name="T6" fmla="*/ 0 60000 65536"/>
              <a:gd name="T7" fmla="*/ 0 60000 65536"/>
              <a:gd name="T8" fmla="*/ 0 60000 65536"/>
              <a:gd name="T9" fmla="*/ 0 w 1160"/>
              <a:gd name="T10" fmla="*/ 0 h 960"/>
              <a:gd name="T11" fmla="*/ 1160 w 1160"/>
              <a:gd name="T12" fmla="*/ 960 h 960"/>
            </a:gdLst>
            <a:ahLst/>
            <a:cxnLst>
              <a:cxn ang="T6">
                <a:pos x="T0" y="T1"/>
              </a:cxn>
              <a:cxn ang="T7">
                <a:pos x="T2" y="T3"/>
              </a:cxn>
              <a:cxn ang="T8">
                <a:pos x="T4" y="T5"/>
              </a:cxn>
            </a:cxnLst>
            <a:rect l="T9" t="T10" r="T11" b="T12"/>
            <a:pathLst>
              <a:path w="1160" h="960">
                <a:moveTo>
                  <a:pt x="912" y="960"/>
                </a:moveTo>
                <a:cubicBezTo>
                  <a:pt x="1036" y="704"/>
                  <a:pt x="1160" y="448"/>
                  <a:pt x="1008" y="288"/>
                </a:cubicBezTo>
                <a:cubicBezTo>
                  <a:pt x="856" y="128"/>
                  <a:pt x="428" y="64"/>
                  <a:pt x="0" y="0"/>
                </a:cubicBez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10" name="Text Box 29"/>
          <p:cNvSpPr txBox="1">
            <a:spLocks noChangeArrowheads="1"/>
          </p:cNvSpPr>
          <p:nvPr/>
        </p:nvSpPr>
        <p:spPr bwMode="auto">
          <a:xfrm>
            <a:off x="1982788" y="4829175"/>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lgn="ctr"/>
            <a:r>
              <a:rPr lang="en-US" sz="1800" b="0">
                <a:solidFill>
                  <a:schemeClr val="tx1"/>
                </a:solidFill>
                <a:latin typeface="Helvetica" charset="0"/>
              </a:rPr>
              <a:t>p0</a:t>
            </a:r>
          </a:p>
        </p:txBody>
      </p:sp>
      <p:sp>
        <p:nvSpPr>
          <p:cNvPr id="20511" name="Text Box 30"/>
          <p:cNvSpPr txBox="1">
            <a:spLocks noChangeArrowheads="1"/>
          </p:cNvSpPr>
          <p:nvPr/>
        </p:nvSpPr>
        <p:spPr bwMode="auto">
          <a:xfrm>
            <a:off x="3125788" y="4829175"/>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lgn="ctr"/>
            <a:r>
              <a:rPr lang="en-US" sz="1800" b="0">
                <a:solidFill>
                  <a:schemeClr val="tx1"/>
                </a:solidFill>
                <a:latin typeface="Helvetica" charset="0"/>
              </a:rPr>
              <a:t>p1</a:t>
            </a:r>
          </a:p>
        </p:txBody>
      </p:sp>
      <p:sp>
        <p:nvSpPr>
          <p:cNvPr id="20512" name="Text Box 31"/>
          <p:cNvSpPr txBox="1">
            <a:spLocks noChangeArrowheads="1"/>
          </p:cNvSpPr>
          <p:nvPr/>
        </p:nvSpPr>
        <p:spPr bwMode="auto">
          <a:xfrm>
            <a:off x="6324600" y="4829175"/>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lgn="ctr"/>
            <a:r>
              <a:rPr lang="en-US" sz="1800" b="0">
                <a:solidFill>
                  <a:schemeClr val="tx1"/>
                </a:solidFill>
                <a:latin typeface="Helvetica" charset="0"/>
              </a:rPr>
              <a:t>pn</a:t>
            </a:r>
          </a:p>
        </p:txBody>
      </p:sp>
      <p:sp>
        <p:nvSpPr>
          <p:cNvPr id="20513" name="Line 32"/>
          <p:cNvSpPr>
            <a:spLocks noChangeShapeType="1"/>
          </p:cNvSpPr>
          <p:nvPr/>
        </p:nvSpPr>
        <p:spPr bwMode="auto">
          <a:xfrm flipH="1">
            <a:off x="2825750" y="2614613"/>
            <a:ext cx="1588" cy="2219325"/>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14" name="Freeform 33"/>
          <p:cNvSpPr>
            <a:spLocks/>
          </p:cNvSpPr>
          <p:nvPr/>
        </p:nvSpPr>
        <p:spPr bwMode="auto">
          <a:xfrm>
            <a:off x="2444750" y="2889250"/>
            <a:ext cx="685800" cy="457200"/>
          </a:xfrm>
          <a:custGeom>
            <a:avLst/>
            <a:gdLst>
              <a:gd name="T0" fmla="*/ 0 w 432"/>
              <a:gd name="T1" fmla="*/ 2147483647 h 288"/>
              <a:gd name="T2" fmla="*/ 2147483647 w 432"/>
              <a:gd name="T3" fmla="*/ 2147483647 h 288"/>
              <a:gd name="T4" fmla="*/ 2147483647 w 432"/>
              <a:gd name="T5" fmla="*/ 0 h 288"/>
              <a:gd name="T6" fmla="*/ 0 60000 65536"/>
              <a:gd name="T7" fmla="*/ 0 60000 65536"/>
              <a:gd name="T8" fmla="*/ 0 60000 65536"/>
              <a:gd name="T9" fmla="*/ 0 w 432"/>
              <a:gd name="T10" fmla="*/ 0 h 288"/>
              <a:gd name="T11" fmla="*/ 432 w 432"/>
              <a:gd name="T12" fmla="*/ 288 h 288"/>
            </a:gdLst>
            <a:ahLst/>
            <a:cxnLst>
              <a:cxn ang="T6">
                <a:pos x="T0" y="T1"/>
              </a:cxn>
              <a:cxn ang="T7">
                <a:pos x="T2" y="T3"/>
              </a:cxn>
              <a:cxn ang="T8">
                <a:pos x="T4" y="T5"/>
              </a:cxn>
            </a:cxnLst>
            <a:rect l="T9" t="T10" r="T11" b="T12"/>
            <a:pathLst>
              <a:path w="432" h="288">
                <a:moveTo>
                  <a:pt x="0" y="288"/>
                </a:moveTo>
                <a:cubicBezTo>
                  <a:pt x="84" y="192"/>
                  <a:pt x="168" y="96"/>
                  <a:pt x="240" y="48"/>
                </a:cubicBezTo>
                <a:cubicBezTo>
                  <a:pt x="312" y="0"/>
                  <a:pt x="372" y="0"/>
                  <a:pt x="432" y="0"/>
                </a:cubicBez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en-US"/>
          </a:p>
        </p:txBody>
      </p:sp>
      <p:sp>
        <p:nvSpPr>
          <p:cNvPr id="20515" name="Freeform 34"/>
          <p:cNvSpPr>
            <a:spLocks/>
          </p:cNvSpPr>
          <p:nvPr/>
        </p:nvSpPr>
        <p:spPr bwMode="auto">
          <a:xfrm>
            <a:off x="3511550" y="2965450"/>
            <a:ext cx="1143000" cy="457200"/>
          </a:xfrm>
          <a:custGeom>
            <a:avLst/>
            <a:gdLst>
              <a:gd name="T0" fmla="*/ 0 w 432"/>
              <a:gd name="T1" fmla="*/ 2147483647 h 288"/>
              <a:gd name="T2" fmla="*/ 2147483647 w 432"/>
              <a:gd name="T3" fmla="*/ 2147483647 h 288"/>
              <a:gd name="T4" fmla="*/ 2147483647 w 432"/>
              <a:gd name="T5" fmla="*/ 0 h 288"/>
              <a:gd name="T6" fmla="*/ 0 60000 65536"/>
              <a:gd name="T7" fmla="*/ 0 60000 65536"/>
              <a:gd name="T8" fmla="*/ 0 60000 65536"/>
              <a:gd name="T9" fmla="*/ 0 w 432"/>
              <a:gd name="T10" fmla="*/ 0 h 288"/>
              <a:gd name="T11" fmla="*/ 432 w 432"/>
              <a:gd name="T12" fmla="*/ 288 h 288"/>
            </a:gdLst>
            <a:ahLst/>
            <a:cxnLst>
              <a:cxn ang="T6">
                <a:pos x="T0" y="T1"/>
              </a:cxn>
              <a:cxn ang="T7">
                <a:pos x="T2" y="T3"/>
              </a:cxn>
              <a:cxn ang="T8">
                <a:pos x="T4" y="T5"/>
              </a:cxn>
            </a:cxnLst>
            <a:rect l="T9" t="T10" r="T11" b="T12"/>
            <a:pathLst>
              <a:path w="432" h="288">
                <a:moveTo>
                  <a:pt x="0" y="288"/>
                </a:moveTo>
                <a:cubicBezTo>
                  <a:pt x="84" y="192"/>
                  <a:pt x="168" y="96"/>
                  <a:pt x="240" y="48"/>
                </a:cubicBezTo>
                <a:cubicBezTo>
                  <a:pt x="312" y="0"/>
                  <a:pt x="372" y="0"/>
                  <a:pt x="432" y="0"/>
                </a:cubicBez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en-US"/>
          </a:p>
        </p:txBody>
      </p:sp>
      <p:sp>
        <p:nvSpPr>
          <p:cNvPr id="25636" name="Rectangle 35"/>
          <p:cNvSpPr>
            <a:spLocks noChangeArrowheads="1"/>
          </p:cNvSpPr>
          <p:nvPr/>
        </p:nvSpPr>
        <p:spPr bwMode="auto">
          <a:xfrm>
            <a:off x="685800" y="5153025"/>
            <a:ext cx="82296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203200" indent="-203200" eaLnBrk="0" hangingPunct="0">
              <a:lnSpc>
                <a:spcPct val="85000"/>
              </a:lnSpc>
              <a:spcBef>
                <a:spcPct val="15000"/>
              </a:spcBef>
              <a:buSzPct val="100000"/>
              <a:buFontTx/>
              <a:buChar char="•"/>
              <a:defRPr/>
            </a:pPr>
            <a:r>
              <a:rPr lang="en-US" b="0" i="1" dirty="0">
                <a:solidFill>
                  <a:schemeClr val="accent6">
                    <a:lumMod val="50000"/>
                  </a:schemeClr>
                </a:solidFill>
              </a:rPr>
              <a:t>UPC, CAF, Titanium</a:t>
            </a:r>
            <a:r>
              <a:rPr lang="en-US" b="0" i="1" dirty="0">
                <a:solidFill>
                  <a:srgbClr val="500092"/>
                </a:solidFill>
              </a:rPr>
              <a:t>: </a:t>
            </a:r>
            <a:r>
              <a:rPr lang="en-US" b="0" dirty="0">
                <a:solidFill>
                  <a:schemeClr val="tx1"/>
                </a:solidFill>
              </a:rPr>
              <a:t>Static parallelism (1 thread per </a:t>
            </a:r>
            <a:r>
              <a:rPr lang="en-US" b="0" dirty="0" err="1">
                <a:solidFill>
                  <a:schemeClr val="tx1"/>
                </a:solidFill>
              </a:rPr>
              <a:t>proc</a:t>
            </a:r>
            <a:r>
              <a:rPr lang="en-US" b="0" dirty="0">
                <a:solidFill>
                  <a:schemeClr val="tx1"/>
                </a:solidFill>
              </a:rPr>
              <a:t>) </a:t>
            </a:r>
          </a:p>
          <a:p>
            <a:pPr marL="685800" lvl="1" indent="-190500" eaLnBrk="0" hangingPunct="0">
              <a:lnSpc>
                <a:spcPct val="85000"/>
              </a:lnSpc>
              <a:spcBef>
                <a:spcPct val="15000"/>
              </a:spcBef>
              <a:buSzPct val="100000"/>
              <a:buFontTx/>
              <a:buChar char="•"/>
              <a:defRPr/>
            </a:pPr>
            <a:r>
              <a:rPr lang="en-US" b="0" dirty="0">
                <a:solidFill>
                  <a:srgbClr val="163D97"/>
                </a:solidFill>
              </a:rPr>
              <a:t>Does not virtualize processors</a:t>
            </a:r>
          </a:p>
          <a:p>
            <a:pPr marL="203200" indent="-203200" eaLnBrk="0" hangingPunct="0">
              <a:lnSpc>
                <a:spcPct val="85000"/>
              </a:lnSpc>
              <a:spcBef>
                <a:spcPct val="15000"/>
              </a:spcBef>
              <a:buSzPct val="100000"/>
              <a:buFontTx/>
              <a:buChar char="•"/>
              <a:defRPr/>
            </a:pPr>
            <a:r>
              <a:rPr lang="en-US" b="0" i="1" dirty="0">
                <a:solidFill>
                  <a:schemeClr val="accent6">
                    <a:lumMod val="50000"/>
                  </a:schemeClr>
                </a:solidFill>
              </a:rPr>
              <a:t>X10, Chapel and Fortress</a:t>
            </a:r>
            <a:r>
              <a:rPr lang="en-US" b="0" dirty="0">
                <a:solidFill>
                  <a:srgbClr val="163D97"/>
                </a:solidFill>
              </a:rPr>
              <a:t>: </a:t>
            </a:r>
            <a:r>
              <a:rPr lang="en-US" b="0" dirty="0" err="1">
                <a:solidFill>
                  <a:schemeClr val="tx1"/>
                </a:solidFill>
              </a:rPr>
              <a:t>PGAS,but</a:t>
            </a:r>
            <a:r>
              <a:rPr lang="en-US" b="0" dirty="0">
                <a:solidFill>
                  <a:schemeClr val="tx1"/>
                </a:solidFill>
              </a:rPr>
              <a:t> not static (dynamic threads)</a:t>
            </a:r>
          </a:p>
        </p:txBody>
      </p:sp>
    </p:spTree>
    <p:extLst>
      <p:ext uri="{BB962C8B-B14F-4D97-AF65-F5344CB8AC3E}">
        <p14:creationId xmlns:p14="http://schemas.microsoft.com/office/powerpoint/2010/main" val="1688870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601663" y="241300"/>
            <a:ext cx="7772400" cy="422275"/>
          </a:xfrm>
        </p:spPr>
        <p:txBody>
          <a:bodyPr/>
          <a:lstStyle/>
          <a:p>
            <a:r>
              <a:rPr lang="en-US" b="0">
                <a:latin typeface="Arial" charset="0"/>
                <a:ea typeface="ＭＳ Ｐゴシック" charset="0"/>
                <a:cs typeface="ＭＳ Ｐゴシック" charset="0"/>
              </a:rPr>
              <a:t>UPC Global Synchronization</a:t>
            </a:r>
          </a:p>
        </p:txBody>
      </p:sp>
      <p:sp>
        <p:nvSpPr>
          <p:cNvPr id="50180" name="Rectangle 3"/>
          <p:cNvSpPr>
            <a:spLocks noGrp="1" noChangeArrowheads="1"/>
          </p:cNvSpPr>
          <p:nvPr>
            <p:ph type="body" idx="1"/>
          </p:nvPr>
        </p:nvSpPr>
        <p:spPr>
          <a:xfrm>
            <a:off x="798513" y="906463"/>
            <a:ext cx="7772400" cy="5416550"/>
          </a:xfrm>
        </p:spPr>
        <p:txBody>
          <a:bodyPr/>
          <a:lstStyle/>
          <a:p>
            <a:pPr marL="342900" indent="-342900">
              <a:spcBef>
                <a:spcPct val="5000"/>
              </a:spcBef>
            </a:pPr>
            <a:r>
              <a:rPr lang="en-US">
                <a:latin typeface="Arial" charset="0"/>
                <a:ea typeface="ＭＳ Ｐゴシック" charset="0"/>
                <a:cs typeface="ＭＳ Ｐゴシック" charset="0"/>
              </a:rPr>
              <a:t>UPC has two basic forms of barriers:</a:t>
            </a:r>
          </a:p>
          <a:p>
            <a:pPr marL="742950" lvl="1" indent="-285750">
              <a:spcBef>
                <a:spcPct val="5000"/>
              </a:spcBef>
            </a:pPr>
            <a:r>
              <a:rPr lang="en-US">
                <a:latin typeface="Arial" charset="0"/>
                <a:ea typeface="ＭＳ Ｐゴシック" charset="0"/>
              </a:rPr>
              <a:t>Barrier: block until all other threads arrive </a:t>
            </a:r>
          </a:p>
          <a:p>
            <a:pPr marL="1143000" lvl="2" indent="-228600">
              <a:spcBef>
                <a:spcPct val="5000"/>
              </a:spcBef>
              <a:buFontTx/>
              <a:buNone/>
            </a:pPr>
            <a:r>
              <a:rPr lang="en-US" b="1">
                <a:solidFill>
                  <a:srgbClr val="006600"/>
                </a:solidFill>
                <a:latin typeface="Courier New" charset="0"/>
                <a:ea typeface="ＭＳ Ｐゴシック" charset="0"/>
              </a:rPr>
              <a:t> upc_barrier</a:t>
            </a:r>
          </a:p>
          <a:p>
            <a:pPr marL="742950" lvl="1" indent="-285750">
              <a:spcBef>
                <a:spcPct val="5000"/>
              </a:spcBef>
            </a:pPr>
            <a:r>
              <a:rPr lang="en-US">
                <a:latin typeface="Arial" charset="0"/>
                <a:ea typeface="ＭＳ Ｐゴシック" charset="0"/>
              </a:rPr>
              <a:t>Split-phase barriers</a:t>
            </a:r>
          </a:p>
          <a:p>
            <a:pPr marL="742950" lvl="1" indent="-285750">
              <a:spcBef>
                <a:spcPct val="5000"/>
              </a:spcBef>
              <a:buFontTx/>
              <a:buNone/>
            </a:pPr>
            <a:r>
              <a:rPr lang="en-US" sz="2000" b="1">
                <a:solidFill>
                  <a:srgbClr val="006600"/>
                </a:solidFill>
                <a:latin typeface="Courier New" charset="0"/>
                <a:ea typeface="ＭＳ Ｐゴシック" charset="0"/>
              </a:rPr>
              <a:t>   upc_notify;</a:t>
            </a:r>
            <a:r>
              <a:rPr lang="en-US" sz="2000">
                <a:latin typeface="Arial" charset="0"/>
                <a:ea typeface="ＭＳ Ｐゴシック" charset="0"/>
              </a:rPr>
              <a:t>  this thread is ready for barrier</a:t>
            </a:r>
          </a:p>
          <a:p>
            <a:pPr marL="742950" lvl="1" indent="-285750">
              <a:spcBef>
                <a:spcPct val="5000"/>
              </a:spcBef>
              <a:buFontTx/>
              <a:buNone/>
            </a:pPr>
            <a:r>
              <a:rPr lang="en-US" sz="2000">
                <a:latin typeface="Arial" charset="0"/>
                <a:ea typeface="ＭＳ Ｐゴシック" charset="0"/>
              </a:rPr>
              <a:t>      do computation unrelated to barrier</a:t>
            </a:r>
          </a:p>
          <a:p>
            <a:pPr marL="742950" lvl="1" indent="-285750">
              <a:spcBef>
                <a:spcPct val="5000"/>
              </a:spcBef>
              <a:buFontTx/>
              <a:buNone/>
            </a:pPr>
            <a:r>
              <a:rPr lang="en-US" sz="2000" b="1">
                <a:solidFill>
                  <a:srgbClr val="006600"/>
                </a:solidFill>
                <a:latin typeface="Courier New" charset="0"/>
                <a:ea typeface="ＭＳ Ｐゴシック" charset="0"/>
              </a:rPr>
              <a:t>   upc_wait;</a:t>
            </a:r>
            <a:r>
              <a:rPr lang="en-US" sz="2000">
                <a:latin typeface="Arial" charset="0"/>
                <a:ea typeface="ＭＳ Ｐゴシック" charset="0"/>
              </a:rPr>
              <a:t>      wait for others to be ready</a:t>
            </a:r>
          </a:p>
          <a:p>
            <a:pPr marL="342900" indent="-342900">
              <a:spcBef>
                <a:spcPct val="5000"/>
              </a:spcBef>
            </a:pPr>
            <a:r>
              <a:rPr lang="en-US">
                <a:latin typeface="Arial" charset="0"/>
                <a:ea typeface="ＭＳ Ｐゴシック" charset="0"/>
                <a:cs typeface="ＭＳ Ｐゴシック" charset="0"/>
              </a:rPr>
              <a:t>Optional labels allow for debugging</a:t>
            </a:r>
          </a:p>
          <a:p>
            <a:pPr marL="742950" lvl="1" indent="-285750">
              <a:spcBef>
                <a:spcPct val="5000"/>
              </a:spcBef>
              <a:buFontTx/>
              <a:buNone/>
            </a:pPr>
            <a:r>
              <a:rPr lang="en-US" sz="2000" b="1">
                <a:solidFill>
                  <a:srgbClr val="006600"/>
                </a:solidFill>
                <a:latin typeface="Courier New" charset="0"/>
                <a:ea typeface="ＭＳ Ｐゴシック" charset="0"/>
              </a:rPr>
              <a:t>#define MERGE_BARRIER 12</a:t>
            </a:r>
          </a:p>
          <a:p>
            <a:pPr marL="742950" lvl="1" indent="-285750">
              <a:spcBef>
                <a:spcPct val="5000"/>
              </a:spcBef>
              <a:buFontTx/>
              <a:buNone/>
            </a:pPr>
            <a:r>
              <a:rPr lang="en-US" sz="2000" b="1">
                <a:solidFill>
                  <a:schemeClr val="tx1"/>
                </a:solidFill>
                <a:latin typeface="Courier New" charset="0"/>
                <a:ea typeface="ＭＳ Ｐゴシック" charset="0"/>
              </a:rPr>
              <a:t>if (MYTHREAD%2 == 0) {</a:t>
            </a:r>
          </a:p>
          <a:p>
            <a:pPr marL="742950" lvl="1" indent="-285750">
              <a:spcBef>
                <a:spcPct val="5000"/>
              </a:spcBef>
              <a:buFontTx/>
              <a:buNone/>
            </a:pPr>
            <a:r>
              <a:rPr lang="en-US" sz="2000" b="1">
                <a:solidFill>
                  <a:schemeClr val="tx1"/>
                </a:solidFill>
                <a:latin typeface="Courier New" charset="0"/>
                <a:ea typeface="ＭＳ Ｐゴシック" charset="0"/>
              </a:rPr>
              <a:t>     ...</a:t>
            </a:r>
          </a:p>
          <a:p>
            <a:pPr marL="742950" lvl="1" indent="-285750">
              <a:spcBef>
                <a:spcPct val="5000"/>
              </a:spcBef>
              <a:buFontTx/>
              <a:buNone/>
            </a:pPr>
            <a:r>
              <a:rPr lang="en-US" sz="2000" b="1">
                <a:solidFill>
                  <a:srgbClr val="006600"/>
                </a:solidFill>
                <a:latin typeface="Courier New" charset="0"/>
                <a:ea typeface="ＭＳ Ｐゴシック" charset="0"/>
              </a:rPr>
              <a:t>     upc_barrier MERGE_BARRIER;  </a:t>
            </a:r>
          </a:p>
          <a:p>
            <a:pPr marL="742950" lvl="1" indent="-285750">
              <a:spcBef>
                <a:spcPct val="5000"/>
              </a:spcBef>
              <a:buFontTx/>
              <a:buNone/>
            </a:pPr>
            <a:r>
              <a:rPr lang="en-US" sz="2000" b="1">
                <a:solidFill>
                  <a:schemeClr val="tx1"/>
                </a:solidFill>
                <a:latin typeface="Courier New" charset="0"/>
                <a:ea typeface="ＭＳ Ｐゴシック" charset="0"/>
              </a:rPr>
              <a:t>} else {</a:t>
            </a:r>
          </a:p>
          <a:p>
            <a:pPr marL="742950" lvl="1" indent="-285750">
              <a:spcBef>
                <a:spcPct val="5000"/>
              </a:spcBef>
              <a:buFontTx/>
              <a:buNone/>
            </a:pPr>
            <a:r>
              <a:rPr lang="en-US" sz="2000" b="1">
                <a:solidFill>
                  <a:schemeClr val="tx1"/>
                </a:solidFill>
                <a:latin typeface="Courier New" charset="0"/>
                <a:ea typeface="ＭＳ Ｐゴシック" charset="0"/>
              </a:rPr>
              <a:t>     ...</a:t>
            </a:r>
          </a:p>
          <a:p>
            <a:pPr marL="742950" lvl="1" indent="-285750">
              <a:spcBef>
                <a:spcPct val="5000"/>
              </a:spcBef>
              <a:buFontTx/>
              <a:buNone/>
            </a:pPr>
            <a:r>
              <a:rPr lang="en-US" sz="2000" b="1">
                <a:solidFill>
                  <a:srgbClr val="006600"/>
                </a:solidFill>
                <a:latin typeface="Courier New" charset="0"/>
                <a:ea typeface="ＭＳ Ｐゴシック" charset="0"/>
              </a:rPr>
              <a:t>     upc_barrier MERGE_BARRIER;</a:t>
            </a:r>
          </a:p>
          <a:p>
            <a:pPr marL="742950" lvl="1" indent="-285750">
              <a:spcBef>
                <a:spcPct val="5000"/>
              </a:spcBef>
              <a:buFontTx/>
              <a:buNone/>
            </a:pPr>
            <a:r>
              <a:rPr lang="en-US" sz="2000" b="1">
                <a:solidFill>
                  <a:schemeClr val="tx1"/>
                </a:solidFill>
                <a:latin typeface="Courier New" charset="0"/>
                <a:ea typeface="ＭＳ Ｐゴシック" charset="0"/>
              </a:rPr>
              <a: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A Brief History of Languages</a:t>
            </a:r>
          </a:p>
        </p:txBody>
      </p:sp>
      <p:sp>
        <p:nvSpPr>
          <p:cNvPr id="17410" name="Rectangle 3"/>
          <p:cNvSpPr>
            <a:spLocks noGrp="1" noChangeArrowheads="1"/>
          </p:cNvSpPr>
          <p:nvPr>
            <p:ph type="body" idx="1"/>
          </p:nvPr>
        </p:nvSpPr>
        <p:spPr>
          <a:xfrm>
            <a:off x="152400" y="1060450"/>
            <a:ext cx="8839200" cy="5187950"/>
          </a:xfrm>
        </p:spPr>
        <p:txBody>
          <a:bodyPr/>
          <a:lstStyle/>
          <a:p>
            <a:r>
              <a:rPr lang="en-US">
                <a:latin typeface="Arial" charset="0"/>
                <a:ea typeface="ＭＳ Ｐゴシック" charset="0"/>
                <a:cs typeface="ＭＳ Ｐゴシック" charset="0"/>
              </a:rPr>
              <a:t>When vector machines were king</a:t>
            </a:r>
          </a:p>
          <a:p>
            <a:pPr lvl="1"/>
            <a:r>
              <a:rPr lang="en-US" sz="2000">
                <a:latin typeface="Arial" charset="0"/>
                <a:ea typeface="ＭＳ Ｐゴシック" charset="0"/>
              </a:rPr>
              <a:t>Parallel </a:t>
            </a:r>
            <a:r>
              <a:rPr lang="ja-JP" altLang="en-US" sz="2000">
                <a:latin typeface="Arial" charset="0"/>
                <a:ea typeface="ＭＳ Ｐゴシック" charset="0"/>
              </a:rPr>
              <a:t>“</a:t>
            </a:r>
            <a:r>
              <a:rPr lang="en-US" altLang="ja-JP" sz="2000">
                <a:latin typeface="Arial" charset="0"/>
                <a:ea typeface="ＭＳ Ｐゴシック" charset="0"/>
              </a:rPr>
              <a:t>languages</a:t>
            </a:r>
            <a:r>
              <a:rPr lang="ja-JP" altLang="en-US" sz="2000">
                <a:latin typeface="Arial" charset="0"/>
                <a:ea typeface="ＭＳ Ｐゴシック" charset="0"/>
              </a:rPr>
              <a:t>”</a:t>
            </a:r>
            <a:r>
              <a:rPr lang="en-US" altLang="ja-JP" sz="2000">
                <a:latin typeface="Arial" charset="0"/>
                <a:ea typeface="ＭＳ Ｐゴシック" charset="0"/>
              </a:rPr>
              <a:t> were loop annotations (IVDEP) </a:t>
            </a:r>
          </a:p>
          <a:p>
            <a:pPr lvl="1"/>
            <a:r>
              <a:rPr lang="en-US" sz="2000">
                <a:latin typeface="Arial" charset="0"/>
                <a:ea typeface="ＭＳ Ｐゴシック" charset="0"/>
              </a:rPr>
              <a:t>Performance was fragile, but there was good user support</a:t>
            </a:r>
          </a:p>
          <a:p>
            <a:r>
              <a:rPr lang="en-US">
                <a:latin typeface="Arial" charset="0"/>
                <a:ea typeface="ＭＳ Ｐゴシック" charset="0"/>
                <a:cs typeface="ＭＳ Ｐゴシック" charset="0"/>
              </a:rPr>
              <a:t>When SIMD machines were king</a:t>
            </a:r>
          </a:p>
          <a:p>
            <a:pPr lvl="1"/>
            <a:r>
              <a:rPr lang="en-US" sz="2000">
                <a:latin typeface="Arial" charset="0"/>
                <a:ea typeface="ＭＳ Ｐゴシック" charset="0"/>
              </a:rPr>
              <a:t>Data parallel languages popular and successful (CMF, *Lisp, C*, …)</a:t>
            </a:r>
          </a:p>
          <a:p>
            <a:pPr lvl="1"/>
            <a:r>
              <a:rPr lang="en-US" sz="2000">
                <a:latin typeface="Arial" charset="0"/>
                <a:ea typeface="ＭＳ Ｐゴシック" charset="0"/>
              </a:rPr>
              <a:t>Quite powerful: can handle irregular data (sparse mat-vec multiply)</a:t>
            </a:r>
          </a:p>
          <a:p>
            <a:pPr lvl="1"/>
            <a:r>
              <a:rPr lang="en-US" sz="2000">
                <a:latin typeface="Arial" charset="0"/>
                <a:ea typeface="ＭＳ Ｐゴシック" charset="0"/>
              </a:rPr>
              <a:t>Irregular computation is less clear (multi-physics, adaptive meshes, backtracking search, sparse matrix factorization)</a:t>
            </a:r>
          </a:p>
          <a:p>
            <a:r>
              <a:rPr lang="en-US">
                <a:latin typeface="Arial" charset="0"/>
                <a:ea typeface="ＭＳ Ｐゴシック" charset="0"/>
                <a:cs typeface="ＭＳ Ｐゴシック" charset="0"/>
              </a:rPr>
              <a:t>When shared memory multiprocessors (SMPs) were king</a:t>
            </a:r>
          </a:p>
          <a:p>
            <a:pPr lvl="1"/>
            <a:r>
              <a:rPr lang="en-US" sz="2000">
                <a:latin typeface="Arial" charset="0"/>
                <a:ea typeface="ＭＳ Ｐゴシック" charset="0"/>
              </a:rPr>
              <a:t>Shared memory models, e.g., OpenMP, POSIX Threads, were popular</a:t>
            </a:r>
          </a:p>
          <a:p>
            <a:r>
              <a:rPr lang="en-US">
                <a:latin typeface="Arial" charset="0"/>
                <a:ea typeface="ＭＳ Ｐゴシック" charset="0"/>
                <a:cs typeface="ＭＳ Ｐゴシック" charset="0"/>
              </a:rPr>
              <a:t>When clusters took over</a:t>
            </a:r>
          </a:p>
          <a:p>
            <a:pPr lvl="1"/>
            <a:r>
              <a:rPr lang="en-US" sz="2000">
                <a:latin typeface="Arial" charset="0"/>
                <a:ea typeface="ＭＳ Ｐゴシック" charset="0"/>
              </a:rPr>
              <a:t>Message Passing (MPI) became dominant</a:t>
            </a:r>
          </a:p>
          <a:p>
            <a:r>
              <a:rPr lang="en-US" sz="2000">
                <a:latin typeface="Arial" charset="0"/>
                <a:ea typeface="ＭＳ Ｐゴシック" charset="0"/>
                <a:cs typeface="ＭＳ Ｐゴシック" charset="0"/>
              </a:rPr>
              <a:t>With multicore building blocks for clusters</a:t>
            </a:r>
          </a:p>
          <a:p>
            <a:pPr lvl="1"/>
            <a:r>
              <a:rPr lang="en-US" sz="2000">
                <a:latin typeface="Arial" charset="0"/>
                <a:ea typeface="ＭＳ Ｐゴシック" charset="0"/>
              </a:rPr>
              <a:t>Mixed MPI + OpenMP is the preferred choice</a:t>
            </a:r>
          </a:p>
        </p:txBody>
      </p:sp>
    </p:spTree>
    <p:extLst>
      <p:ext uri="{BB962C8B-B14F-4D97-AF65-F5344CB8AC3E}">
        <p14:creationId xmlns:p14="http://schemas.microsoft.com/office/powerpoint/2010/main" val="3146121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Synchronization - Locks</a:t>
            </a:r>
          </a:p>
        </p:txBody>
      </p:sp>
      <p:sp>
        <p:nvSpPr>
          <p:cNvPr id="52228" name="Rectangle 3"/>
          <p:cNvSpPr>
            <a:spLocks noGrp="1" noChangeArrowheads="1"/>
          </p:cNvSpPr>
          <p:nvPr>
            <p:ph type="body" idx="1"/>
          </p:nvPr>
        </p:nvSpPr>
        <p:spPr>
          <a:xfrm>
            <a:off x="838200" y="958850"/>
            <a:ext cx="7772400" cy="5045075"/>
          </a:xfrm>
        </p:spPr>
        <p:txBody>
          <a:bodyPr/>
          <a:lstStyle/>
          <a:p>
            <a:pPr marL="342900" indent="-342900"/>
            <a:r>
              <a:rPr lang="en-US">
                <a:latin typeface="Arial" charset="0"/>
                <a:ea typeface="ＭＳ Ｐゴシック" charset="0"/>
                <a:cs typeface="ＭＳ Ｐゴシック" charset="0"/>
              </a:rPr>
              <a:t>Locks in UPC are represented by an opaque type:</a:t>
            </a:r>
          </a:p>
          <a:p>
            <a:pPr marL="742950" lvl="1" indent="-285750">
              <a:buFontTx/>
              <a:buNone/>
            </a:pPr>
            <a:r>
              <a:rPr lang="en-US" sz="2000" b="1">
                <a:solidFill>
                  <a:schemeClr val="accent2"/>
                </a:solidFill>
                <a:latin typeface="Courier New" charset="0"/>
                <a:ea typeface="ＭＳ Ｐゴシック" charset="0"/>
              </a:rPr>
              <a:t>upc_lock_t</a:t>
            </a:r>
          </a:p>
          <a:p>
            <a:pPr marL="342900" indent="-342900"/>
            <a:r>
              <a:rPr lang="en-US">
                <a:latin typeface="Arial" charset="0"/>
                <a:ea typeface="ＭＳ Ｐゴシック" charset="0"/>
                <a:cs typeface="ＭＳ Ｐゴシック" charset="0"/>
              </a:rPr>
              <a:t>Locks must be allocated before use:</a:t>
            </a:r>
          </a:p>
          <a:p>
            <a:pPr marL="742950" lvl="1" indent="-285750">
              <a:buFontTx/>
              <a:buNone/>
            </a:pPr>
            <a:r>
              <a:rPr lang="en-US" sz="2000" b="1">
                <a:solidFill>
                  <a:schemeClr val="accent2"/>
                </a:solidFill>
                <a:latin typeface="Courier New" charset="0"/>
                <a:ea typeface="ＭＳ Ｐゴシック" charset="0"/>
              </a:rPr>
              <a:t>upc_lock_t *upc_all_lock_alloc(void);</a:t>
            </a:r>
          </a:p>
          <a:p>
            <a:pPr marL="742950" lvl="1" indent="-285750">
              <a:buFontTx/>
              <a:buNone/>
            </a:pPr>
            <a:r>
              <a:rPr lang="en-US" sz="2000" b="1">
                <a:solidFill>
                  <a:schemeClr val="accent2"/>
                </a:solidFill>
                <a:latin typeface="Courier New" charset="0"/>
                <a:ea typeface="ＭＳ Ｐゴシック" charset="0"/>
              </a:rPr>
              <a:t>   </a:t>
            </a:r>
            <a:r>
              <a:rPr lang="en-US">
                <a:solidFill>
                  <a:schemeClr val="tx1"/>
                </a:solidFill>
                <a:latin typeface="Arial" charset="0"/>
                <a:ea typeface="ＭＳ Ｐゴシック" charset="0"/>
              </a:rPr>
              <a:t>allocates 1 lock, pointer to all threads</a:t>
            </a:r>
          </a:p>
          <a:p>
            <a:pPr marL="742950" lvl="1" indent="-285750">
              <a:buFontTx/>
              <a:buNone/>
            </a:pPr>
            <a:r>
              <a:rPr lang="en-US" sz="2000" b="1">
                <a:solidFill>
                  <a:schemeClr val="accent2"/>
                </a:solidFill>
                <a:latin typeface="Courier New" charset="0"/>
                <a:ea typeface="ＭＳ Ｐゴシック" charset="0"/>
              </a:rPr>
              <a:t>upc_lock_t *upc_global_lock_alloc(void);</a:t>
            </a:r>
          </a:p>
          <a:p>
            <a:pPr marL="742950" lvl="1" indent="-285750">
              <a:buFontTx/>
              <a:buNone/>
            </a:pPr>
            <a:r>
              <a:rPr lang="en-US">
                <a:solidFill>
                  <a:schemeClr val="tx1"/>
                </a:solidFill>
                <a:latin typeface="Arial" charset="0"/>
                <a:ea typeface="ＭＳ Ｐゴシック" charset="0"/>
              </a:rPr>
              <a:t>     allocates 1 lock, pointer to one thread</a:t>
            </a:r>
            <a:endParaRPr lang="en-US" sz="2000" b="1">
              <a:latin typeface="Courier New" charset="0"/>
              <a:ea typeface="ＭＳ Ｐゴシック" charset="0"/>
            </a:endParaRPr>
          </a:p>
          <a:p>
            <a:pPr marL="342900" indent="-342900"/>
            <a:r>
              <a:rPr lang="en-US">
                <a:latin typeface="Arial" charset="0"/>
                <a:ea typeface="ＭＳ Ｐゴシック" charset="0"/>
                <a:cs typeface="ＭＳ Ｐゴシック" charset="0"/>
              </a:rPr>
              <a:t>To use a lock:</a:t>
            </a:r>
          </a:p>
          <a:p>
            <a:pPr marL="742950" lvl="1" indent="-285750">
              <a:buFontTx/>
              <a:buNone/>
            </a:pPr>
            <a:r>
              <a:rPr lang="en-US" sz="2000" b="1">
                <a:solidFill>
                  <a:schemeClr val="accent2"/>
                </a:solidFill>
                <a:latin typeface="Courier New" charset="0"/>
                <a:ea typeface="ＭＳ Ｐゴシック" charset="0"/>
              </a:rPr>
              <a:t>void upc_lock(upc_lock_t *l)</a:t>
            </a:r>
          </a:p>
          <a:p>
            <a:pPr marL="742950" lvl="1" indent="-285750">
              <a:buFontTx/>
              <a:buNone/>
            </a:pPr>
            <a:r>
              <a:rPr lang="en-US" sz="2000" b="1">
                <a:solidFill>
                  <a:schemeClr val="accent2"/>
                </a:solidFill>
                <a:latin typeface="Courier New" charset="0"/>
                <a:ea typeface="ＭＳ Ｐゴシック" charset="0"/>
              </a:rPr>
              <a:t>void upc_unlock(upc_lock_t *l)</a:t>
            </a:r>
          </a:p>
          <a:p>
            <a:pPr marL="742950" lvl="1" indent="-285750">
              <a:buFontTx/>
              <a:buNone/>
            </a:pPr>
            <a:r>
              <a:rPr lang="en-US" sz="2000" b="1">
                <a:solidFill>
                  <a:schemeClr val="accent2"/>
                </a:solidFill>
                <a:latin typeface="Courier New" charset="0"/>
                <a:ea typeface="ＭＳ Ｐゴシック" charset="0"/>
              </a:rPr>
              <a:t>  </a:t>
            </a:r>
            <a:r>
              <a:rPr lang="en-US">
                <a:solidFill>
                  <a:schemeClr val="tx1"/>
                </a:solidFill>
                <a:latin typeface="Arial" charset="0"/>
                <a:ea typeface="ＭＳ Ｐゴシック" charset="0"/>
              </a:rPr>
              <a:t>use at start and end of critical region</a:t>
            </a:r>
          </a:p>
          <a:p>
            <a:pPr marL="342900" indent="-342900"/>
            <a:r>
              <a:rPr lang="en-US">
                <a:latin typeface="Arial" charset="0"/>
                <a:ea typeface="ＭＳ Ｐゴシック" charset="0"/>
                <a:cs typeface="ＭＳ Ｐゴシック" charset="0"/>
              </a:rPr>
              <a:t>Locks can be freed when not in use</a:t>
            </a:r>
          </a:p>
          <a:p>
            <a:pPr marL="742950" lvl="1" indent="-285750">
              <a:buFontTx/>
              <a:buNone/>
            </a:pPr>
            <a:r>
              <a:rPr lang="en-US" sz="2000" b="1">
                <a:solidFill>
                  <a:schemeClr val="accent2"/>
                </a:solidFill>
                <a:latin typeface="Courier New" charset="0"/>
                <a:ea typeface="ＭＳ Ｐゴシック" charset="0"/>
              </a:rPr>
              <a:t>void upc_lock_free(upc_lock_t *ptr);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636588" y="1282761"/>
            <a:ext cx="2856706" cy="381000"/>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dirty="0"/>
          </a:p>
        </p:txBody>
      </p:sp>
      <p:sp>
        <p:nvSpPr>
          <p:cNvPr id="10" name="Rectangle 3"/>
          <p:cNvSpPr>
            <a:spLocks noChangeArrowheads="1"/>
          </p:cNvSpPr>
          <p:nvPr/>
        </p:nvSpPr>
        <p:spPr bwMode="auto">
          <a:xfrm>
            <a:off x="1189038" y="1889126"/>
            <a:ext cx="4876800" cy="396875"/>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dirty="0"/>
          </a:p>
        </p:txBody>
      </p:sp>
      <p:sp>
        <p:nvSpPr>
          <p:cNvPr id="54275" name="Rectangle 12"/>
          <p:cNvSpPr>
            <a:spLocks noChangeArrowheads="1"/>
          </p:cNvSpPr>
          <p:nvPr/>
        </p:nvSpPr>
        <p:spPr bwMode="auto">
          <a:xfrm>
            <a:off x="1179513" y="3571875"/>
            <a:ext cx="4886325" cy="631825"/>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a:p>
        </p:txBody>
      </p:sp>
      <p:sp>
        <p:nvSpPr>
          <p:cNvPr id="54276" name="Rectangle 3"/>
          <p:cNvSpPr>
            <a:spLocks noChangeArrowheads="1"/>
          </p:cNvSpPr>
          <p:nvPr/>
        </p:nvSpPr>
        <p:spPr bwMode="auto">
          <a:xfrm>
            <a:off x="1179513" y="2244725"/>
            <a:ext cx="6945312" cy="404813"/>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a:p>
        </p:txBody>
      </p:sp>
      <p:sp>
        <p:nvSpPr>
          <p:cNvPr id="54277" name="Rectangle 5"/>
          <p:cNvSpPr>
            <a:spLocks noChangeArrowheads="1"/>
          </p:cNvSpPr>
          <p:nvPr/>
        </p:nvSpPr>
        <p:spPr bwMode="auto">
          <a:xfrm>
            <a:off x="1179513" y="4203700"/>
            <a:ext cx="3797300" cy="1004888"/>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a:p>
        </p:txBody>
      </p:sp>
      <p:sp>
        <p:nvSpPr>
          <p:cNvPr id="54278" name="Rectangle 6"/>
          <p:cNvSpPr>
            <a:spLocks noGrp="1" noChangeArrowheads="1"/>
          </p:cNvSpPr>
          <p:nvPr>
            <p:ph type="title"/>
          </p:nvPr>
        </p:nvSpPr>
        <p:spPr/>
        <p:txBody>
          <a:bodyPr/>
          <a:lstStyle/>
          <a:p>
            <a:r>
              <a:rPr lang="en-US">
                <a:latin typeface="Arial" charset="0"/>
                <a:ea typeface="ＭＳ Ｐゴシック" charset="0"/>
                <a:cs typeface="ＭＳ Ｐゴシック" charset="0"/>
              </a:rPr>
              <a:t>Pi in UPC: Shared Memory Style</a:t>
            </a:r>
          </a:p>
        </p:txBody>
      </p:sp>
      <p:sp>
        <p:nvSpPr>
          <p:cNvPr id="54279" name="Rectangle 7"/>
          <p:cNvSpPr>
            <a:spLocks noGrp="1" noChangeArrowheads="1"/>
          </p:cNvSpPr>
          <p:nvPr>
            <p:ph type="body" idx="1"/>
          </p:nvPr>
        </p:nvSpPr>
        <p:spPr>
          <a:xfrm>
            <a:off x="365125" y="914400"/>
            <a:ext cx="8534400" cy="5559471"/>
          </a:xfrm>
        </p:spPr>
        <p:txBody>
          <a:bodyPr/>
          <a:lstStyle/>
          <a:p>
            <a:pPr>
              <a:lnSpc>
                <a:spcPct val="90000"/>
              </a:lnSpc>
            </a:pPr>
            <a:r>
              <a:rPr lang="en-US" b="1" dirty="0" smtClean="0">
                <a:solidFill>
                  <a:schemeClr val="accent1">
                    <a:lumMod val="50000"/>
                  </a:schemeClr>
                </a:solidFill>
                <a:latin typeface="Arial" charset="0"/>
                <a:ea typeface="ＭＳ Ｐゴシック" charset="0"/>
                <a:cs typeface="ＭＳ Ｐゴシック" charset="0"/>
              </a:rPr>
              <a:t>Like </a:t>
            </a:r>
            <a:r>
              <a:rPr lang="en-US" b="1" dirty="0" err="1" smtClean="0">
                <a:solidFill>
                  <a:schemeClr val="accent1">
                    <a:lumMod val="50000"/>
                  </a:schemeClr>
                </a:solidFill>
                <a:latin typeface="Arial" charset="0"/>
                <a:ea typeface="ＭＳ Ｐゴシック" charset="0"/>
                <a:cs typeface="ＭＳ Ｐゴシック" charset="0"/>
              </a:rPr>
              <a:t>pthreads</a:t>
            </a:r>
            <a:r>
              <a:rPr lang="en-US" b="1" dirty="0" smtClean="0">
                <a:solidFill>
                  <a:schemeClr val="accent1">
                    <a:lumMod val="50000"/>
                  </a:schemeClr>
                </a:solidFill>
                <a:latin typeface="Arial" charset="0"/>
                <a:ea typeface="ＭＳ Ｐゴシック" charset="0"/>
                <a:cs typeface="ＭＳ Ｐゴシック" charset="0"/>
              </a:rPr>
              <a:t>, but use shared accesses judiciously</a:t>
            </a:r>
          </a:p>
          <a:p>
            <a:pPr>
              <a:lnSpc>
                <a:spcPct val="90000"/>
              </a:lnSpc>
              <a:buFontTx/>
              <a:buNone/>
            </a:pPr>
            <a:r>
              <a:rPr lang="en-US" sz="2000" b="1" dirty="0" smtClean="0">
                <a:solidFill>
                  <a:srgbClr val="006600"/>
                </a:solidFill>
                <a:latin typeface="Courier New" charset="0"/>
                <a:ea typeface="ＭＳ Ｐゴシック" charset="0"/>
                <a:cs typeface="ＭＳ Ｐゴシック" charset="0"/>
              </a:rPr>
              <a:t>  </a:t>
            </a:r>
            <a:r>
              <a:rPr lang="en-US" sz="2000" b="1" dirty="0" smtClean="0">
                <a:latin typeface="Courier New" charset="0"/>
                <a:ea typeface="ＭＳ Ｐゴシック" charset="0"/>
                <a:cs typeface="ＭＳ Ｐゴシック" charset="0"/>
              </a:rPr>
              <a:t>shared </a:t>
            </a:r>
            <a:r>
              <a:rPr lang="en-US" sz="2000" b="1" dirty="0" err="1" smtClean="0">
                <a:latin typeface="Courier New" charset="0"/>
                <a:ea typeface="ＭＳ Ｐゴシック" charset="0"/>
                <a:cs typeface="ＭＳ Ｐゴシック" charset="0"/>
              </a:rPr>
              <a:t>int</a:t>
            </a:r>
            <a:r>
              <a:rPr lang="en-US" sz="2000" b="1" dirty="0" smtClean="0">
                <a:latin typeface="Courier New" charset="0"/>
                <a:ea typeface="ＭＳ Ｐゴシック" charset="0"/>
                <a:cs typeface="ＭＳ Ｐゴシック" charset="0"/>
              </a:rPr>
              <a:t> hits;</a:t>
            </a:r>
          </a:p>
          <a:p>
            <a:pPr>
              <a:lnSpc>
                <a:spcPct val="90000"/>
              </a:lnSpc>
              <a:buFontTx/>
              <a:buNone/>
            </a:pPr>
            <a:r>
              <a:rPr lang="en-US" sz="2000" b="1" dirty="0" smtClean="0">
                <a:latin typeface="Courier New" charset="0"/>
                <a:ea typeface="ＭＳ Ｐゴシック" charset="0"/>
                <a:cs typeface="ＭＳ Ｐゴシック" charset="0"/>
              </a:rPr>
              <a:t>  </a:t>
            </a:r>
            <a:r>
              <a:rPr lang="en-US" sz="2000" b="1" dirty="0">
                <a:latin typeface="Courier New" charset="0"/>
                <a:ea typeface="ＭＳ Ｐゴシック" charset="0"/>
                <a:cs typeface="ＭＳ Ｐゴシック" charset="0"/>
              </a:rPr>
              <a:t>main(</a:t>
            </a:r>
            <a:r>
              <a:rPr lang="en-US" sz="2000" b="1" dirty="0" err="1">
                <a:latin typeface="Courier New" charset="0"/>
                <a:ea typeface="ＭＳ Ｐゴシック" charset="0"/>
                <a:cs typeface="ＭＳ Ｐゴシック" charset="0"/>
              </a:rPr>
              <a:t>int</a:t>
            </a:r>
            <a:r>
              <a:rPr lang="en-US" sz="2000" b="1" dirty="0">
                <a:latin typeface="Courier New" charset="0"/>
                <a:ea typeface="ＭＳ Ｐゴシック" charset="0"/>
                <a:cs typeface="ＭＳ Ｐゴシック" charset="0"/>
              </a:rPr>
              <a:t> </a:t>
            </a:r>
            <a:r>
              <a:rPr lang="en-US" sz="2000" b="1" dirty="0" err="1">
                <a:latin typeface="Courier New" charset="0"/>
                <a:ea typeface="ＭＳ Ｐゴシック" charset="0"/>
                <a:cs typeface="ＭＳ Ｐゴシック" charset="0"/>
              </a:rPr>
              <a:t>argc</a:t>
            </a:r>
            <a:r>
              <a:rPr lang="en-US" sz="2000" b="1" dirty="0">
                <a:latin typeface="Courier New" charset="0"/>
                <a:ea typeface="ＭＳ Ｐゴシック" charset="0"/>
                <a:cs typeface="ＭＳ Ｐゴシック" charset="0"/>
              </a:rPr>
              <a:t>, char **</a:t>
            </a:r>
            <a:r>
              <a:rPr lang="en-US" sz="2000" b="1" dirty="0" err="1">
                <a:latin typeface="Courier New" charset="0"/>
                <a:ea typeface="ＭＳ Ｐゴシック" charset="0"/>
                <a:cs typeface="ＭＳ Ｐゴシック" charset="0"/>
              </a:rPr>
              <a:t>argv</a:t>
            </a:r>
            <a:r>
              <a:rPr lang="en-US" sz="2000" b="1" dirty="0">
                <a:latin typeface="Courier New" charset="0"/>
                <a:ea typeface="ＭＳ Ｐゴシック" charset="0"/>
                <a:cs typeface="ＭＳ Ｐゴシック" charset="0"/>
              </a:rPr>
              <a:t>) {</a:t>
            </a:r>
          </a:p>
          <a:p>
            <a:pPr>
              <a:lnSpc>
                <a:spcPct val="90000"/>
              </a:lnSpc>
              <a:buFontTx/>
              <a:buNone/>
            </a:pPr>
            <a:r>
              <a:rPr lang="en-US" sz="2000" b="1" dirty="0">
                <a:latin typeface="Courier New" charset="0"/>
                <a:ea typeface="ＭＳ Ｐゴシック" charset="0"/>
                <a:cs typeface="ＭＳ Ｐゴシック" charset="0"/>
              </a:rPr>
              <a:t>      </a:t>
            </a:r>
            <a:r>
              <a:rPr lang="en-US" sz="2000" b="1" dirty="0" err="1">
                <a:latin typeface="Courier New" charset="0"/>
                <a:ea typeface="ＭＳ Ｐゴシック" charset="0"/>
                <a:cs typeface="ＭＳ Ｐゴシック" charset="0"/>
              </a:rPr>
              <a:t>int</a:t>
            </a:r>
            <a:r>
              <a:rPr lang="en-US" sz="2000" b="1" dirty="0">
                <a:latin typeface="Courier New" charset="0"/>
                <a:ea typeface="ＭＳ Ｐゴシック" charset="0"/>
                <a:cs typeface="ＭＳ Ｐゴシック" charset="0"/>
              </a:rPr>
              <a:t> </a:t>
            </a:r>
            <a:r>
              <a:rPr lang="en-US" sz="2000" b="1" dirty="0" err="1">
                <a:latin typeface="Courier New" charset="0"/>
                <a:ea typeface="ＭＳ Ｐゴシック" charset="0"/>
                <a:cs typeface="ＭＳ Ｐゴシック" charset="0"/>
              </a:rPr>
              <a:t>i</a:t>
            </a:r>
            <a:r>
              <a:rPr lang="en-US" sz="2000" b="1" dirty="0">
                <a:latin typeface="Courier New" charset="0"/>
                <a:ea typeface="ＭＳ Ｐゴシック" charset="0"/>
                <a:cs typeface="ＭＳ Ｐゴシック" charset="0"/>
              </a:rPr>
              <a:t>, </a:t>
            </a:r>
            <a:r>
              <a:rPr lang="en-US" sz="2000" b="1" dirty="0" err="1">
                <a:latin typeface="Courier New" charset="0"/>
                <a:ea typeface="ＭＳ Ｐゴシック" charset="0"/>
                <a:cs typeface="ＭＳ Ｐゴシック" charset="0"/>
              </a:rPr>
              <a:t>my_hits</a:t>
            </a:r>
            <a:r>
              <a:rPr lang="en-US" sz="2000" b="1" dirty="0">
                <a:latin typeface="Courier New" charset="0"/>
                <a:ea typeface="ＭＳ Ｐゴシック" charset="0"/>
                <a:cs typeface="ＭＳ Ｐゴシック" charset="0"/>
              </a:rPr>
              <a:t>, </a:t>
            </a:r>
            <a:r>
              <a:rPr lang="en-US" sz="2000" b="1" dirty="0" err="1">
                <a:latin typeface="Courier New" charset="0"/>
                <a:ea typeface="ＭＳ Ｐゴシック" charset="0"/>
                <a:cs typeface="ＭＳ Ｐゴシック" charset="0"/>
              </a:rPr>
              <a:t>my_trials</a:t>
            </a:r>
            <a:r>
              <a:rPr lang="en-US" sz="2000" b="1" dirty="0">
                <a:latin typeface="Courier New" charset="0"/>
                <a:ea typeface="ＭＳ Ｐゴシック" charset="0"/>
                <a:cs typeface="ＭＳ Ｐゴシック" charset="0"/>
              </a:rPr>
              <a:t> = 0;</a:t>
            </a:r>
          </a:p>
          <a:p>
            <a:pPr>
              <a:lnSpc>
                <a:spcPct val="90000"/>
              </a:lnSpc>
              <a:buFontTx/>
              <a:buNone/>
            </a:pPr>
            <a:r>
              <a:rPr lang="en-US" sz="2000" b="1" dirty="0">
                <a:latin typeface="Courier New" charset="0"/>
                <a:ea typeface="ＭＳ Ｐゴシック" charset="0"/>
                <a:cs typeface="ＭＳ Ｐゴシック" charset="0"/>
              </a:rPr>
              <a:t>		</a:t>
            </a:r>
            <a:r>
              <a:rPr lang="en-US" sz="2000" b="1" dirty="0" err="1">
                <a:solidFill>
                  <a:srgbClr val="006600"/>
                </a:solidFill>
                <a:latin typeface="Courier New" charset="0"/>
                <a:ea typeface="ＭＳ Ｐゴシック" charset="0"/>
                <a:cs typeface="ＭＳ Ｐゴシック" charset="0"/>
              </a:rPr>
              <a:t>upc_lock_t</a:t>
            </a:r>
            <a:r>
              <a:rPr lang="en-US" sz="2000" b="1" dirty="0">
                <a:solidFill>
                  <a:srgbClr val="006600"/>
                </a:solidFill>
                <a:latin typeface="Courier New" charset="0"/>
                <a:ea typeface="ＭＳ Ｐゴシック" charset="0"/>
                <a:cs typeface="ＭＳ Ｐゴシック" charset="0"/>
              </a:rPr>
              <a:t> *</a:t>
            </a:r>
            <a:r>
              <a:rPr lang="en-US" sz="2000" b="1" dirty="0" err="1">
                <a:solidFill>
                  <a:srgbClr val="006600"/>
                </a:solidFill>
                <a:latin typeface="Courier New" charset="0"/>
                <a:ea typeface="ＭＳ Ｐゴシック" charset="0"/>
                <a:cs typeface="ＭＳ Ｐゴシック" charset="0"/>
              </a:rPr>
              <a:t>hit_lock</a:t>
            </a:r>
            <a:r>
              <a:rPr lang="en-US" sz="2000" b="1" dirty="0">
                <a:solidFill>
                  <a:srgbClr val="006600"/>
                </a:solidFill>
                <a:latin typeface="Courier New" charset="0"/>
                <a:ea typeface="ＭＳ Ｐゴシック" charset="0"/>
                <a:cs typeface="ＭＳ Ｐゴシック" charset="0"/>
              </a:rPr>
              <a:t> = </a:t>
            </a:r>
            <a:r>
              <a:rPr lang="en-US" sz="2000" b="1" dirty="0" err="1">
                <a:solidFill>
                  <a:srgbClr val="006600"/>
                </a:solidFill>
                <a:latin typeface="Courier New" charset="0"/>
                <a:ea typeface="ＭＳ Ｐゴシック" charset="0"/>
                <a:cs typeface="ＭＳ Ｐゴシック" charset="0"/>
              </a:rPr>
              <a:t>upc_all_lock_alloc</a:t>
            </a:r>
            <a:r>
              <a:rPr lang="en-US" sz="2000" b="1" dirty="0">
                <a:solidFill>
                  <a:srgbClr val="006600"/>
                </a:solidFill>
                <a:latin typeface="Courier New" charset="0"/>
                <a:ea typeface="ＭＳ Ｐゴシック" charset="0"/>
                <a:cs typeface="ＭＳ Ｐゴシック" charset="0"/>
              </a:rPr>
              <a:t>();</a:t>
            </a:r>
          </a:p>
          <a:p>
            <a:pPr>
              <a:lnSpc>
                <a:spcPct val="90000"/>
              </a:lnSpc>
              <a:buFontTx/>
              <a:buNone/>
            </a:pPr>
            <a:r>
              <a:rPr lang="en-US" sz="2000" b="1" dirty="0">
                <a:latin typeface="Courier New" charset="0"/>
                <a:ea typeface="ＭＳ Ｐゴシック" charset="0"/>
                <a:cs typeface="ＭＳ Ｐゴシック" charset="0"/>
              </a:rPr>
              <a:t>      </a:t>
            </a:r>
            <a:r>
              <a:rPr lang="en-US" sz="2000" b="1" dirty="0" err="1">
                <a:latin typeface="Courier New" charset="0"/>
                <a:ea typeface="ＭＳ Ｐゴシック" charset="0"/>
                <a:cs typeface="ＭＳ Ｐゴシック" charset="0"/>
              </a:rPr>
              <a:t>int</a:t>
            </a:r>
            <a:r>
              <a:rPr lang="en-US" sz="2000" b="1" dirty="0">
                <a:latin typeface="Courier New" charset="0"/>
                <a:ea typeface="ＭＳ Ｐゴシック" charset="0"/>
                <a:cs typeface="ＭＳ Ｐゴシック" charset="0"/>
              </a:rPr>
              <a:t> trials = </a:t>
            </a:r>
            <a:r>
              <a:rPr lang="en-US" sz="2000" b="1" dirty="0" err="1">
                <a:latin typeface="Courier New" charset="0"/>
                <a:ea typeface="ＭＳ Ｐゴシック" charset="0"/>
                <a:cs typeface="ＭＳ Ｐゴシック" charset="0"/>
              </a:rPr>
              <a:t>atoi</a:t>
            </a:r>
            <a:r>
              <a:rPr lang="en-US" sz="2000" b="1" dirty="0">
                <a:latin typeface="Courier New" charset="0"/>
                <a:ea typeface="ＭＳ Ｐゴシック" charset="0"/>
                <a:cs typeface="ＭＳ Ｐゴシック" charset="0"/>
              </a:rPr>
              <a:t>(</a:t>
            </a:r>
            <a:r>
              <a:rPr lang="en-US" sz="2000" b="1" dirty="0" err="1">
                <a:latin typeface="Courier New" charset="0"/>
                <a:ea typeface="ＭＳ Ｐゴシック" charset="0"/>
                <a:cs typeface="ＭＳ Ｐゴシック" charset="0"/>
              </a:rPr>
              <a:t>argv</a:t>
            </a:r>
            <a:r>
              <a:rPr lang="en-US" sz="2000" b="1" dirty="0">
                <a:latin typeface="Courier New" charset="0"/>
                <a:ea typeface="ＭＳ Ｐゴシック" charset="0"/>
                <a:cs typeface="ＭＳ Ｐゴシック" charset="0"/>
              </a:rPr>
              <a:t>[1]);</a:t>
            </a:r>
          </a:p>
          <a:p>
            <a:pPr>
              <a:lnSpc>
                <a:spcPct val="90000"/>
              </a:lnSpc>
              <a:buFontTx/>
              <a:buNone/>
            </a:pPr>
            <a:r>
              <a:rPr lang="en-US" sz="2000" b="1" dirty="0">
                <a:latin typeface="Courier New" charset="0"/>
                <a:ea typeface="ＭＳ Ｐゴシック" charset="0"/>
                <a:cs typeface="ＭＳ Ｐゴシック" charset="0"/>
              </a:rPr>
              <a:t>      </a:t>
            </a:r>
            <a:r>
              <a:rPr lang="en-US" sz="2000" b="1" dirty="0" err="1">
                <a:latin typeface="Courier New" charset="0"/>
                <a:ea typeface="ＭＳ Ｐゴシック" charset="0"/>
                <a:cs typeface="ＭＳ Ｐゴシック" charset="0"/>
              </a:rPr>
              <a:t>my_trials</a:t>
            </a:r>
            <a:r>
              <a:rPr lang="en-US" sz="2000" b="1" dirty="0">
                <a:latin typeface="Courier New" charset="0"/>
                <a:ea typeface="ＭＳ Ｐゴシック" charset="0"/>
                <a:cs typeface="ＭＳ Ｐゴシック" charset="0"/>
              </a:rPr>
              <a:t> = (trials + THREADS - 1)/THREADS;</a:t>
            </a:r>
          </a:p>
          <a:p>
            <a:pPr>
              <a:lnSpc>
                <a:spcPct val="90000"/>
              </a:lnSpc>
              <a:buFontTx/>
              <a:buNone/>
            </a:pPr>
            <a:r>
              <a:rPr lang="en-US" sz="2000" b="1" dirty="0">
                <a:latin typeface="Courier New" charset="0"/>
                <a:ea typeface="ＭＳ Ｐゴシック" charset="0"/>
                <a:cs typeface="ＭＳ Ｐゴシック" charset="0"/>
              </a:rPr>
              <a:t>      </a:t>
            </a:r>
            <a:r>
              <a:rPr lang="en-US" sz="2000" b="1" dirty="0" err="1">
                <a:latin typeface="Courier New" charset="0"/>
                <a:ea typeface="ＭＳ Ｐゴシック" charset="0"/>
                <a:cs typeface="ＭＳ Ｐゴシック" charset="0"/>
              </a:rPr>
              <a:t>srand</a:t>
            </a:r>
            <a:r>
              <a:rPr lang="en-US" sz="2000" b="1" dirty="0">
                <a:latin typeface="Courier New" charset="0"/>
                <a:ea typeface="ＭＳ Ｐゴシック" charset="0"/>
                <a:cs typeface="ＭＳ Ｐゴシック" charset="0"/>
              </a:rPr>
              <a:t>(MYTHREAD*17);</a:t>
            </a:r>
          </a:p>
          <a:p>
            <a:pPr>
              <a:lnSpc>
                <a:spcPct val="90000"/>
              </a:lnSpc>
              <a:buFontTx/>
              <a:buNone/>
            </a:pPr>
            <a:r>
              <a:rPr lang="en-US" sz="2000" b="1" dirty="0">
                <a:latin typeface="Courier New" charset="0"/>
                <a:ea typeface="ＭＳ Ｐゴシック" charset="0"/>
                <a:cs typeface="ＭＳ Ｐゴシック" charset="0"/>
              </a:rPr>
              <a:t>      for (</a:t>
            </a:r>
            <a:r>
              <a:rPr lang="en-US" sz="2000" b="1" dirty="0" err="1">
                <a:latin typeface="Courier New" charset="0"/>
                <a:ea typeface="ＭＳ Ｐゴシック" charset="0"/>
                <a:cs typeface="ＭＳ Ｐゴシック" charset="0"/>
              </a:rPr>
              <a:t>i</a:t>
            </a:r>
            <a:r>
              <a:rPr lang="en-US" sz="2000" b="1" dirty="0">
                <a:latin typeface="Courier New" charset="0"/>
                <a:ea typeface="ＭＳ Ｐゴシック" charset="0"/>
                <a:cs typeface="ＭＳ Ｐゴシック" charset="0"/>
              </a:rPr>
              <a:t>=0; </a:t>
            </a:r>
            <a:r>
              <a:rPr lang="en-US" sz="2000" b="1" dirty="0" err="1">
                <a:latin typeface="Courier New" charset="0"/>
                <a:ea typeface="ＭＳ Ｐゴシック" charset="0"/>
                <a:cs typeface="ＭＳ Ｐゴシック" charset="0"/>
              </a:rPr>
              <a:t>i</a:t>
            </a:r>
            <a:r>
              <a:rPr lang="en-US" sz="2000" b="1" dirty="0">
                <a:latin typeface="Courier New" charset="0"/>
                <a:ea typeface="ＭＳ Ｐゴシック" charset="0"/>
                <a:cs typeface="ＭＳ Ｐゴシック" charset="0"/>
              </a:rPr>
              <a:t> &lt; </a:t>
            </a:r>
            <a:r>
              <a:rPr lang="en-US" sz="2000" b="1" dirty="0" err="1">
                <a:latin typeface="Courier New" charset="0"/>
                <a:ea typeface="ＭＳ Ｐゴシック" charset="0"/>
                <a:cs typeface="ＭＳ Ｐゴシック" charset="0"/>
              </a:rPr>
              <a:t>my_trials</a:t>
            </a:r>
            <a:r>
              <a:rPr lang="en-US" sz="2000" b="1" dirty="0">
                <a:latin typeface="Courier New" charset="0"/>
                <a:ea typeface="ＭＳ Ｐゴシック" charset="0"/>
                <a:cs typeface="ＭＳ Ｐゴシック" charset="0"/>
              </a:rPr>
              <a:t>; </a:t>
            </a:r>
            <a:r>
              <a:rPr lang="en-US" sz="2000" b="1" dirty="0" err="1">
                <a:latin typeface="Courier New" charset="0"/>
                <a:ea typeface="ＭＳ Ｐゴシック" charset="0"/>
                <a:cs typeface="ＭＳ Ｐゴシック" charset="0"/>
              </a:rPr>
              <a:t>i</a:t>
            </a:r>
            <a:r>
              <a:rPr lang="en-US" sz="2000" b="1" dirty="0">
                <a:latin typeface="Courier New" charset="0"/>
                <a:ea typeface="ＭＳ Ｐゴシック" charset="0"/>
                <a:cs typeface="ＭＳ Ｐゴシック" charset="0"/>
              </a:rPr>
              <a:t>++) </a:t>
            </a:r>
          </a:p>
          <a:p>
            <a:pPr>
              <a:lnSpc>
                <a:spcPct val="90000"/>
              </a:lnSpc>
              <a:buFontTx/>
              <a:buNone/>
            </a:pPr>
            <a:r>
              <a:rPr lang="en-US" sz="2000" b="1" dirty="0">
                <a:solidFill>
                  <a:srgbClr val="006600"/>
                </a:solidFill>
                <a:latin typeface="Courier New" charset="0"/>
                <a:ea typeface="ＭＳ Ｐゴシック" charset="0"/>
                <a:cs typeface="ＭＳ Ｐゴシック" charset="0"/>
              </a:rPr>
              <a:t>         </a:t>
            </a:r>
            <a:r>
              <a:rPr lang="en-US" sz="2000" b="1" dirty="0" err="1">
                <a:solidFill>
                  <a:srgbClr val="006600"/>
                </a:solidFill>
                <a:latin typeface="Courier New" charset="0"/>
                <a:ea typeface="ＭＳ Ｐゴシック" charset="0"/>
                <a:cs typeface="ＭＳ Ｐゴシック" charset="0"/>
              </a:rPr>
              <a:t>my_hits</a:t>
            </a:r>
            <a:r>
              <a:rPr lang="en-US" sz="2000" b="1" dirty="0">
                <a:solidFill>
                  <a:srgbClr val="006600"/>
                </a:solidFill>
                <a:latin typeface="Courier New" charset="0"/>
                <a:ea typeface="ＭＳ Ｐゴシック" charset="0"/>
                <a:cs typeface="ＭＳ Ｐゴシック" charset="0"/>
              </a:rPr>
              <a:t> += hit();</a:t>
            </a:r>
            <a:endParaRPr lang="en-US" sz="2000" b="1" dirty="0">
              <a:latin typeface="Courier New" charset="0"/>
              <a:ea typeface="ＭＳ Ｐゴシック" charset="0"/>
              <a:cs typeface="ＭＳ Ｐゴシック" charset="0"/>
            </a:endParaRPr>
          </a:p>
          <a:p>
            <a:pPr>
              <a:lnSpc>
                <a:spcPct val="90000"/>
              </a:lnSpc>
              <a:buFontTx/>
              <a:buNone/>
            </a:pPr>
            <a:r>
              <a:rPr lang="en-US" sz="2000" b="1" dirty="0">
                <a:solidFill>
                  <a:srgbClr val="006600"/>
                </a:solidFill>
                <a:latin typeface="Courier New" charset="0"/>
                <a:ea typeface="ＭＳ Ｐゴシック" charset="0"/>
                <a:cs typeface="ＭＳ Ｐゴシック" charset="0"/>
              </a:rPr>
              <a:t>      </a:t>
            </a:r>
            <a:r>
              <a:rPr lang="en-US" sz="2000" b="1" dirty="0" err="1">
                <a:solidFill>
                  <a:srgbClr val="006600"/>
                </a:solidFill>
                <a:latin typeface="Courier New" charset="0"/>
                <a:ea typeface="ＭＳ Ｐゴシック" charset="0"/>
                <a:cs typeface="ＭＳ Ｐゴシック" charset="0"/>
              </a:rPr>
              <a:t>upc_lock</a:t>
            </a:r>
            <a:r>
              <a:rPr lang="en-US" sz="2000" b="1" dirty="0">
                <a:solidFill>
                  <a:srgbClr val="006600"/>
                </a:solidFill>
                <a:latin typeface="Courier New" charset="0"/>
                <a:ea typeface="ＭＳ Ｐゴシック" charset="0"/>
                <a:cs typeface="ＭＳ Ｐゴシック" charset="0"/>
              </a:rPr>
              <a:t>(</a:t>
            </a:r>
            <a:r>
              <a:rPr lang="en-US" sz="2000" b="1" dirty="0" err="1">
                <a:solidFill>
                  <a:srgbClr val="006600"/>
                </a:solidFill>
                <a:latin typeface="Courier New" charset="0"/>
                <a:ea typeface="ＭＳ Ｐゴシック" charset="0"/>
                <a:cs typeface="ＭＳ Ｐゴシック" charset="0"/>
              </a:rPr>
              <a:t>hit_lock</a:t>
            </a:r>
            <a:r>
              <a:rPr lang="en-US" sz="2000" b="1" dirty="0">
                <a:solidFill>
                  <a:srgbClr val="006600"/>
                </a:solidFill>
                <a:latin typeface="Courier New" charset="0"/>
                <a:ea typeface="ＭＳ Ｐゴシック" charset="0"/>
                <a:cs typeface="ＭＳ Ｐゴシック" charset="0"/>
              </a:rPr>
              <a:t>);</a:t>
            </a:r>
          </a:p>
          <a:p>
            <a:pPr>
              <a:lnSpc>
                <a:spcPct val="90000"/>
              </a:lnSpc>
              <a:buFontTx/>
              <a:buNone/>
            </a:pPr>
            <a:r>
              <a:rPr lang="en-US" sz="2000" b="1" dirty="0">
                <a:solidFill>
                  <a:srgbClr val="006600"/>
                </a:solidFill>
                <a:latin typeface="Courier New" charset="0"/>
                <a:ea typeface="ＭＳ Ｐゴシック" charset="0"/>
                <a:cs typeface="ＭＳ Ｐゴシック" charset="0"/>
              </a:rPr>
              <a:t>      hits += </a:t>
            </a:r>
            <a:r>
              <a:rPr lang="en-US" sz="2000" b="1" dirty="0" err="1">
                <a:solidFill>
                  <a:srgbClr val="006600"/>
                </a:solidFill>
                <a:latin typeface="Courier New" charset="0"/>
                <a:ea typeface="ＭＳ Ｐゴシック" charset="0"/>
                <a:cs typeface="ＭＳ Ｐゴシック" charset="0"/>
              </a:rPr>
              <a:t>my_hits</a:t>
            </a:r>
            <a:r>
              <a:rPr lang="en-US" sz="2000" b="1" dirty="0">
                <a:solidFill>
                  <a:srgbClr val="006600"/>
                </a:solidFill>
                <a:latin typeface="Courier New" charset="0"/>
                <a:ea typeface="ＭＳ Ｐゴシック" charset="0"/>
                <a:cs typeface="ＭＳ Ｐゴシック" charset="0"/>
              </a:rPr>
              <a:t>;</a:t>
            </a:r>
          </a:p>
          <a:p>
            <a:pPr>
              <a:lnSpc>
                <a:spcPct val="90000"/>
              </a:lnSpc>
              <a:buFontTx/>
              <a:buNone/>
            </a:pPr>
            <a:r>
              <a:rPr lang="en-US" sz="2000" b="1" dirty="0">
                <a:solidFill>
                  <a:srgbClr val="006600"/>
                </a:solidFill>
                <a:latin typeface="Courier New" charset="0"/>
                <a:ea typeface="ＭＳ Ｐゴシック" charset="0"/>
                <a:cs typeface="ＭＳ Ｐゴシック" charset="0"/>
              </a:rPr>
              <a:t>      </a:t>
            </a:r>
            <a:r>
              <a:rPr lang="en-US" sz="2000" b="1" dirty="0" err="1">
                <a:solidFill>
                  <a:srgbClr val="006600"/>
                </a:solidFill>
                <a:latin typeface="Courier New" charset="0"/>
                <a:ea typeface="ＭＳ Ｐゴシック" charset="0"/>
                <a:cs typeface="ＭＳ Ｐゴシック" charset="0"/>
              </a:rPr>
              <a:t>upc_unlock</a:t>
            </a:r>
            <a:r>
              <a:rPr lang="en-US" sz="2000" b="1" dirty="0">
                <a:solidFill>
                  <a:srgbClr val="006600"/>
                </a:solidFill>
                <a:latin typeface="Courier New" charset="0"/>
                <a:ea typeface="ＭＳ Ｐゴシック" charset="0"/>
                <a:cs typeface="ＭＳ Ｐゴシック" charset="0"/>
              </a:rPr>
              <a:t>(</a:t>
            </a:r>
            <a:r>
              <a:rPr lang="en-US" sz="2000" b="1" dirty="0" err="1">
                <a:solidFill>
                  <a:srgbClr val="006600"/>
                </a:solidFill>
                <a:latin typeface="Courier New" charset="0"/>
                <a:ea typeface="ＭＳ Ｐゴシック" charset="0"/>
                <a:cs typeface="ＭＳ Ｐゴシック" charset="0"/>
              </a:rPr>
              <a:t>hit_lock</a:t>
            </a:r>
            <a:r>
              <a:rPr lang="en-US" sz="2000" b="1" dirty="0">
                <a:solidFill>
                  <a:srgbClr val="006600"/>
                </a:solidFill>
                <a:latin typeface="Courier New" charset="0"/>
                <a:ea typeface="ＭＳ Ｐゴシック" charset="0"/>
                <a:cs typeface="ＭＳ Ｐゴシック" charset="0"/>
              </a:rPr>
              <a:t>);</a:t>
            </a:r>
          </a:p>
          <a:p>
            <a:pPr>
              <a:lnSpc>
                <a:spcPct val="90000"/>
              </a:lnSpc>
              <a:buFontTx/>
              <a:buNone/>
            </a:pPr>
            <a:r>
              <a:rPr lang="en-US" sz="2000" b="1" dirty="0">
                <a:latin typeface="Courier New" charset="0"/>
                <a:ea typeface="ＭＳ Ｐゴシック" charset="0"/>
                <a:cs typeface="ＭＳ Ｐゴシック" charset="0"/>
              </a:rPr>
              <a:t>      </a:t>
            </a:r>
            <a:r>
              <a:rPr lang="en-US" sz="2000" b="1" dirty="0" err="1">
                <a:latin typeface="Courier New" charset="0"/>
                <a:ea typeface="ＭＳ Ｐゴシック" charset="0"/>
                <a:cs typeface="ＭＳ Ｐゴシック" charset="0"/>
              </a:rPr>
              <a:t>upc_barrier</a:t>
            </a:r>
            <a:r>
              <a:rPr lang="en-US" sz="2000" b="1" dirty="0">
                <a:latin typeface="Courier New" charset="0"/>
                <a:ea typeface="ＭＳ Ｐゴシック" charset="0"/>
                <a:cs typeface="ＭＳ Ｐゴシック" charset="0"/>
              </a:rPr>
              <a:t>;</a:t>
            </a:r>
          </a:p>
          <a:p>
            <a:pPr>
              <a:lnSpc>
                <a:spcPct val="90000"/>
              </a:lnSpc>
              <a:buFontTx/>
              <a:buNone/>
            </a:pPr>
            <a:r>
              <a:rPr lang="en-US" sz="2000" b="1" dirty="0">
                <a:latin typeface="Courier New" charset="0"/>
                <a:ea typeface="ＭＳ Ｐゴシック" charset="0"/>
                <a:cs typeface="ＭＳ Ｐゴシック" charset="0"/>
              </a:rPr>
              <a:t>      if (MYTHREAD == 0) </a:t>
            </a:r>
          </a:p>
          <a:p>
            <a:pPr>
              <a:lnSpc>
                <a:spcPct val="90000"/>
              </a:lnSpc>
              <a:buFontTx/>
              <a:buNone/>
            </a:pPr>
            <a:r>
              <a:rPr lang="en-US" sz="2000" b="1" dirty="0">
                <a:latin typeface="Courier New" charset="0"/>
                <a:ea typeface="ＭＳ Ｐゴシック" charset="0"/>
                <a:cs typeface="ＭＳ Ｐゴシック" charset="0"/>
              </a:rPr>
              <a:t>        </a:t>
            </a:r>
            <a:r>
              <a:rPr lang="en-US" sz="2000" b="1" dirty="0" err="1">
                <a:latin typeface="Courier New" charset="0"/>
                <a:ea typeface="ＭＳ Ｐゴシック" charset="0"/>
                <a:cs typeface="ＭＳ Ｐゴシック" charset="0"/>
              </a:rPr>
              <a:t>printf</a:t>
            </a:r>
            <a:r>
              <a:rPr lang="en-US" sz="2000" b="1" dirty="0">
                <a:latin typeface="Courier New" charset="0"/>
                <a:ea typeface="ＭＳ Ｐゴシック" charset="0"/>
                <a:cs typeface="ＭＳ Ｐゴシック" charset="0"/>
              </a:rPr>
              <a:t>("PI: %f", 4.0*hits/trials);</a:t>
            </a:r>
          </a:p>
          <a:p>
            <a:pPr>
              <a:lnSpc>
                <a:spcPct val="90000"/>
              </a:lnSpc>
              <a:buFontTx/>
              <a:buNone/>
            </a:pPr>
            <a:r>
              <a:rPr lang="en-US" sz="2000" b="1" dirty="0">
                <a:latin typeface="Courier New" charset="0"/>
                <a:ea typeface="ＭＳ Ｐゴシック" charset="0"/>
                <a:cs typeface="ＭＳ Ｐゴシック" charset="0"/>
              </a:rPr>
              <a:t>   }</a:t>
            </a:r>
          </a:p>
        </p:txBody>
      </p:sp>
      <p:sp>
        <p:nvSpPr>
          <p:cNvPr id="54280" name="Text Box 8"/>
          <p:cNvSpPr txBox="1">
            <a:spLocks noChangeArrowheads="1"/>
          </p:cNvSpPr>
          <p:nvPr/>
        </p:nvSpPr>
        <p:spPr bwMode="auto">
          <a:xfrm>
            <a:off x="6495256" y="2617788"/>
            <a:ext cx="2173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dirty="0"/>
              <a:t>create a lock</a:t>
            </a:r>
          </a:p>
        </p:txBody>
      </p:sp>
      <p:sp>
        <p:nvSpPr>
          <p:cNvPr id="54281" name="Text Box 10"/>
          <p:cNvSpPr txBox="1">
            <a:spLocks noChangeArrowheads="1"/>
          </p:cNvSpPr>
          <p:nvPr/>
        </p:nvSpPr>
        <p:spPr bwMode="auto">
          <a:xfrm>
            <a:off x="6248400" y="3448050"/>
            <a:ext cx="2362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dirty="0"/>
              <a:t>accumulate hits locally</a:t>
            </a:r>
          </a:p>
        </p:txBody>
      </p:sp>
      <p:sp>
        <p:nvSpPr>
          <p:cNvPr id="54282" name="Text Box 13"/>
          <p:cNvSpPr txBox="1">
            <a:spLocks noChangeArrowheads="1"/>
          </p:cNvSpPr>
          <p:nvPr/>
        </p:nvSpPr>
        <p:spPr bwMode="auto">
          <a:xfrm>
            <a:off x="5219700" y="4506913"/>
            <a:ext cx="2362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dirty="0"/>
              <a:t>accumulate across threads</a:t>
            </a:r>
          </a:p>
        </p:txBody>
      </p:sp>
      <p:sp>
        <p:nvSpPr>
          <p:cNvPr id="11" name="Text Box 8"/>
          <p:cNvSpPr txBox="1">
            <a:spLocks noChangeArrowheads="1"/>
          </p:cNvSpPr>
          <p:nvPr/>
        </p:nvSpPr>
        <p:spPr bwMode="auto">
          <a:xfrm>
            <a:off x="6065838" y="1841501"/>
            <a:ext cx="29670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dirty="0" smtClean="0"/>
              <a:t>other private variables</a:t>
            </a:r>
            <a:endParaRPr lang="en-US" dirty="0"/>
          </a:p>
        </p:txBody>
      </p:sp>
      <p:sp>
        <p:nvSpPr>
          <p:cNvPr id="12" name="Text Box 8"/>
          <p:cNvSpPr txBox="1">
            <a:spLocks noChangeArrowheads="1"/>
          </p:cNvSpPr>
          <p:nvPr/>
        </p:nvSpPr>
        <p:spPr bwMode="auto">
          <a:xfrm>
            <a:off x="3493294" y="1263651"/>
            <a:ext cx="40886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dirty="0" smtClean="0"/>
              <a:t>one shared scalar variable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276"/>
                                        </p:tgtEl>
                                        <p:attrNameLst>
                                          <p:attrName>style.visibility</p:attrName>
                                        </p:attrNameLst>
                                      </p:cBhvr>
                                      <p:to>
                                        <p:strVal val="visible"/>
                                      </p:to>
                                    </p:set>
                                  </p:childTnLst>
                                  <p:subTnLst>
                                    <p:set>
                                      <p:cBhvr override="childStyle">
                                        <p:cTn dur="1" fill="hold" display="0" masterRel="nextClick" afterEffect="1"/>
                                        <p:tgtEl>
                                          <p:spTgt spid="54276"/>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542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4275"/>
                                        </p:tgtEl>
                                        <p:attrNameLst>
                                          <p:attrName>style.visibility</p:attrName>
                                        </p:attrNameLst>
                                      </p:cBhvr>
                                      <p:to>
                                        <p:strVal val="visible"/>
                                      </p:to>
                                    </p:set>
                                  </p:childTnLst>
                                  <p:subTnLst>
                                    <p:set>
                                      <p:cBhvr override="childStyle">
                                        <p:cTn dur="1" fill="hold" display="0" masterRel="nextClick" afterEffect="1"/>
                                        <p:tgtEl>
                                          <p:spTgt spid="54275"/>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542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277"/>
                                        </p:tgtEl>
                                        <p:attrNameLst>
                                          <p:attrName>style.visibility</p:attrName>
                                        </p:attrNameLst>
                                      </p:cBhvr>
                                      <p:to>
                                        <p:strVal val="visible"/>
                                      </p:to>
                                    </p:set>
                                  </p:childTnLst>
                                  <p:subTnLst>
                                    <p:set>
                                      <p:cBhvr override="childStyle">
                                        <p:cTn dur="1" fill="hold" display="0" masterRel="nextClick" afterEffect="1"/>
                                        <p:tgtEl>
                                          <p:spTgt spid="54277"/>
                                        </p:tgtEl>
                                        <p:attrNameLst>
                                          <p:attrName>style.visibility</p:attrName>
                                        </p:attrNameLst>
                                      </p:cBhvr>
                                      <p:to>
                                        <p:strVal val="hidden"/>
                                      </p:to>
                                    </p:set>
                                  </p:subTnLst>
                                </p:cTn>
                              </p:par>
                              <p:par>
                                <p:cTn id="31" presetID="1" presetClass="entr" presetSubtype="0" fill="hold" grpId="0" nodeType="withEffect">
                                  <p:stCondLst>
                                    <p:cond delay="0"/>
                                  </p:stCondLst>
                                  <p:childTnLst>
                                    <p:set>
                                      <p:cBhvr>
                                        <p:cTn id="32" dur="1" fill="hold">
                                          <p:stCondLst>
                                            <p:cond delay="0"/>
                                          </p:stCondLst>
                                        </p:cTn>
                                        <p:tgtEl>
                                          <p:spTgt spid="54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54275" grpId="0" animBg="1"/>
      <p:bldP spid="54276" grpId="0" animBg="1"/>
      <p:bldP spid="54277" grpId="0" animBg="1"/>
      <p:bldP spid="54280" grpId="0"/>
      <p:bldP spid="54281" grpId="0"/>
      <p:bldP spid="54282"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Recap: Private vs. Shared Variables in UPC</a:t>
            </a:r>
          </a:p>
        </p:txBody>
      </p:sp>
      <p:sp>
        <p:nvSpPr>
          <p:cNvPr id="56324" name="Rectangle 3"/>
          <p:cNvSpPr>
            <a:spLocks noGrp="1" noChangeArrowheads="1"/>
          </p:cNvSpPr>
          <p:nvPr>
            <p:ph type="body" idx="1"/>
          </p:nvPr>
        </p:nvSpPr>
        <p:spPr>
          <a:xfrm>
            <a:off x="609600" y="914400"/>
            <a:ext cx="8229600" cy="2098675"/>
          </a:xfrm>
        </p:spPr>
        <p:txBody>
          <a:bodyPr/>
          <a:lstStyle/>
          <a:p>
            <a:r>
              <a:rPr lang="en-US">
                <a:latin typeface="Arial" charset="0"/>
                <a:ea typeface="ＭＳ Ｐゴシック" charset="0"/>
                <a:cs typeface="ＭＳ Ｐゴシック" charset="0"/>
              </a:rPr>
              <a:t>We saw several kinds of variables in the pi example</a:t>
            </a:r>
          </a:p>
          <a:p>
            <a:pPr lvl="1"/>
            <a:r>
              <a:rPr lang="en-US">
                <a:latin typeface="Arial" charset="0"/>
                <a:ea typeface="ＭＳ Ｐゴシック" charset="0"/>
              </a:rPr>
              <a:t>Private scalars (</a:t>
            </a:r>
            <a:r>
              <a:rPr lang="en-US" b="1">
                <a:solidFill>
                  <a:srgbClr val="006600"/>
                </a:solidFill>
                <a:latin typeface="Courier New" charset="0"/>
                <a:ea typeface="ＭＳ Ｐゴシック" charset="0"/>
              </a:rPr>
              <a:t>my_hits</a:t>
            </a:r>
            <a:r>
              <a:rPr lang="en-US">
                <a:latin typeface="Arial" charset="0"/>
                <a:ea typeface="ＭＳ Ｐゴシック" charset="0"/>
              </a:rPr>
              <a:t>)</a:t>
            </a:r>
          </a:p>
          <a:p>
            <a:pPr lvl="1"/>
            <a:r>
              <a:rPr lang="en-US">
                <a:latin typeface="Arial" charset="0"/>
                <a:ea typeface="ＭＳ Ｐゴシック" charset="0"/>
              </a:rPr>
              <a:t>Shared scalars (</a:t>
            </a:r>
            <a:r>
              <a:rPr lang="en-US" b="1">
                <a:solidFill>
                  <a:srgbClr val="006600"/>
                </a:solidFill>
                <a:latin typeface="Courier New" charset="0"/>
                <a:ea typeface="ＭＳ Ｐゴシック" charset="0"/>
              </a:rPr>
              <a:t>hits</a:t>
            </a:r>
            <a:r>
              <a:rPr lang="en-US">
                <a:latin typeface="Arial" charset="0"/>
                <a:ea typeface="ＭＳ Ｐゴシック" charset="0"/>
              </a:rPr>
              <a:t>)</a:t>
            </a:r>
          </a:p>
          <a:p>
            <a:pPr lvl="1"/>
            <a:r>
              <a:rPr lang="en-US">
                <a:latin typeface="Arial" charset="0"/>
                <a:ea typeface="ＭＳ Ｐゴシック" charset="0"/>
              </a:rPr>
              <a:t>Shared arrays (</a:t>
            </a:r>
            <a:r>
              <a:rPr lang="en-US" b="1">
                <a:solidFill>
                  <a:srgbClr val="006600"/>
                </a:solidFill>
                <a:latin typeface="Courier New" charset="0"/>
                <a:ea typeface="ＭＳ Ｐゴシック" charset="0"/>
              </a:rPr>
              <a:t>all_hits</a:t>
            </a:r>
            <a:r>
              <a:rPr lang="en-US">
                <a:latin typeface="Arial" charset="0"/>
                <a:ea typeface="ＭＳ Ｐゴシック" charset="0"/>
              </a:rPr>
              <a:t>)</a:t>
            </a:r>
          </a:p>
          <a:p>
            <a:pPr lvl="1"/>
            <a:r>
              <a:rPr lang="en-US">
                <a:latin typeface="Arial" charset="0"/>
                <a:ea typeface="ＭＳ Ｐゴシック" charset="0"/>
              </a:rPr>
              <a:t>Shared locks (</a:t>
            </a:r>
            <a:r>
              <a:rPr lang="en-US" b="1">
                <a:solidFill>
                  <a:srgbClr val="006600"/>
                </a:solidFill>
                <a:latin typeface="Courier New" charset="0"/>
                <a:ea typeface="ＭＳ Ｐゴシック" charset="0"/>
              </a:rPr>
              <a:t>hit_lock</a:t>
            </a:r>
            <a:r>
              <a:rPr lang="en-US">
                <a:latin typeface="Arial" charset="0"/>
                <a:ea typeface="ＭＳ Ｐゴシック" charset="0"/>
              </a:rPr>
              <a:t>)</a:t>
            </a:r>
          </a:p>
        </p:txBody>
      </p:sp>
      <p:sp>
        <p:nvSpPr>
          <p:cNvPr id="56325" name="Rectangle 4"/>
          <p:cNvSpPr>
            <a:spLocks noChangeArrowheads="1"/>
          </p:cNvSpPr>
          <p:nvPr/>
        </p:nvSpPr>
        <p:spPr bwMode="auto">
          <a:xfrm>
            <a:off x="1644650" y="3603625"/>
            <a:ext cx="5334000" cy="1590675"/>
          </a:xfrm>
          <a:prstGeom prst="rect">
            <a:avLst/>
          </a:prstGeom>
          <a:solidFill>
            <a:srgbClr val="FFFF66"/>
          </a:solidFill>
          <a:ln w="28575">
            <a:solidFill>
              <a:schemeClr val="tx1"/>
            </a:solidFill>
            <a:miter lim="800000"/>
            <a:headEnd/>
            <a:tailEnd/>
          </a:ln>
        </p:spPr>
        <p:txBody>
          <a:bodyPr wrap="none" anchor="ctr"/>
          <a:lstStyle/>
          <a:p>
            <a:pPr algn="ctr"/>
            <a:endParaRPr lang="en-US" sz="1400">
              <a:solidFill>
                <a:schemeClr val="tx1"/>
              </a:solidFill>
              <a:latin typeface="Courier New" charset="0"/>
            </a:endParaRPr>
          </a:p>
        </p:txBody>
      </p:sp>
      <p:sp>
        <p:nvSpPr>
          <p:cNvPr id="56326" name="Line 5"/>
          <p:cNvSpPr>
            <a:spLocks noChangeShapeType="1"/>
          </p:cNvSpPr>
          <p:nvPr/>
        </p:nvSpPr>
        <p:spPr bwMode="auto">
          <a:xfrm>
            <a:off x="4713288" y="3603625"/>
            <a:ext cx="30162" cy="2705100"/>
          </a:xfrm>
          <a:prstGeom prst="line">
            <a:avLst/>
          </a:prstGeom>
          <a:noFill/>
          <a:ln w="952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27" name="Rectangle 6"/>
          <p:cNvSpPr>
            <a:spLocks noChangeArrowheads="1"/>
          </p:cNvSpPr>
          <p:nvPr/>
        </p:nvSpPr>
        <p:spPr bwMode="auto">
          <a:xfrm>
            <a:off x="7118350" y="4638675"/>
            <a:ext cx="992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solidFill>
                  <a:srgbClr val="000099"/>
                </a:solidFill>
              </a:rPr>
              <a:t>Shared</a:t>
            </a:r>
          </a:p>
        </p:txBody>
      </p:sp>
      <p:sp>
        <p:nvSpPr>
          <p:cNvPr id="56328" name="Rectangle 7"/>
          <p:cNvSpPr>
            <a:spLocks noChangeArrowheads="1"/>
          </p:cNvSpPr>
          <p:nvPr/>
        </p:nvSpPr>
        <p:spPr bwMode="auto">
          <a:xfrm>
            <a:off x="1644650" y="5208588"/>
            <a:ext cx="5334000" cy="110013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56329" name="Line 8"/>
          <p:cNvSpPr>
            <a:spLocks noChangeShapeType="1"/>
          </p:cNvSpPr>
          <p:nvPr/>
        </p:nvSpPr>
        <p:spPr bwMode="auto">
          <a:xfrm>
            <a:off x="4743450" y="5168900"/>
            <a:ext cx="0" cy="111283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30" name="Line 9"/>
          <p:cNvSpPr>
            <a:spLocks noChangeShapeType="1"/>
          </p:cNvSpPr>
          <p:nvPr/>
        </p:nvSpPr>
        <p:spPr bwMode="auto">
          <a:xfrm flipH="1">
            <a:off x="3186113" y="5184775"/>
            <a:ext cx="0" cy="1096963"/>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31" name="Line 10"/>
          <p:cNvSpPr>
            <a:spLocks noChangeShapeType="1"/>
          </p:cNvSpPr>
          <p:nvPr/>
        </p:nvSpPr>
        <p:spPr bwMode="auto">
          <a:xfrm>
            <a:off x="5408613" y="3603625"/>
            <a:ext cx="14287" cy="2441575"/>
          </a:xfrm>
          <a:prstGeom prst="line">
            <a:avLst/>
          </a:prstGeom>
          <a:noFill/>
          <a:ln w="952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32" name="Line 11"/>
          <p:cNvSpPr>
            <a:spLocks noChangeShapeType="1"/>
          </p:cNvSpPr>
          <p:nvPr/>
        </p:nvSpPr>
        <p:spPr bwMode="auto">
          <a:xfrm flipH="1">
            <a:off x="5408613" y="5210175"/>
            <a:ext cx="14287" cy="109855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33" name="Text Box 12"/>
          <p:cNvSpPr txBox="1">
            <a:spLocks noChangeArrowheads="1"/>
          </p:cNvSpPr>
          <p:nvPr/>
        </p:nvSpPr>
        <p:spPr bwMode="auto">
          <a:xfrm rot="-5400000">
            <a:off x="50801" y="4854575"/>
            <a:ext cx="20637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lgn="ctr" eaLnBrk="1" hangingPunct="1"/>
            <a:r>
              <a:rPr lang="en-US">
                <a:solidFill>
                  <a:srgbClr val="000099"/>
                </a:solidFill>
              </a:rPr>
              <a:t>Global address space</a:t>
            </a:r>
          </a:p>
        </p:txBody>
      </p:sp>
      <p:sp>
        <p:nvSpPr>
          <p:cNvPr id="56334" name="Oval 13"/>
          <p:cNvSpPr>
            <a:spLocks noChangeArrowheads="1"/>
          </p:cNvSpPr>
          <p:nvPr/>
        </p:nvSpPr>
        <p:spPr bwMode="auto">
          <a:xfrm>
            <a:off x="4813300" y="5457825"/>
            <a:ext cx="88900" cy="88900"/>
          </a:xfrm>
          <a:prstGeom prst="ellipse">
            <a:avLst/>
          </a:prstGeom>
          <a:solidFill>
            <a:srgbClr val="000000"/>
          </a:solidFill>
          <a:ln w="9525">
            <a:solidFill>
              <a:schemeClr val="tx1"/>
            </a:solidFill>
            <a:miter lim="800000"/>
            <a:headEnd/>
            <a:tailEnd/>
          </a:ln>
        </p:spPr>
        <p:txBody>
          <a:bodyPr wrap="none" anchor="ctr"/>
          <a:lstStyle/>
          <a:p>
            <a:pPr eaLnBrk="0" hangingPunct="0"/>
            <a:endParaRPr lang="en-US"/>
          </a:p>
        </p:txBody>
      </p:sp>
      <p:sp>
        <p:nvSpPr>
          <p:cNvPr id="56335" name="Oval 14"/>
          <p:cNvSpPr>
            <a:spLocks noChangeArrowheads="1"/>
          </p:cNvSpPr>
          <p:nvPr/>
        </p:nvSpPr>
        <p:spPr bwMode="auto">
          <a:xfrm>
            <a:off x="4991100" y="5457825"/>
            <a:ext cx="88900" cy="88900"/>
          </a:xfrm>
          <a:prstGeom prst="ellipse">
            <a:avLst/>
          </a:prstGeom>
          <a:solidFill>
            <a:srgbClr val="000000"/>
          </a:solidFill>
          <a:ln w="9525">
            <a:solidFill>
              <a:schemeClr val="tx1"/>
            </a:solidFill>
            <a:miter lim="800000"/>
            <a:headEnd/>
            <a:tailEnd/>
          </a:ln>
        </p:spPr>
        <p:txBody>
          <a:bodyPr wrap="none" anchor="ctr"/>
          <a:lstStyle/>
          <a:p>
            <a:pPr eaLnBrk="0" hangingPunct="0"/>
            <a:endParaRPr lang="en-US"/>
          </a:p>
        </p:txBody>
      </p:sp>
      <p:sp>
        <p:nvSpPr>
          <p:cNvPr id="56336" name="Oval 15"/>
          <p:cNvSpPr>
            <a:spLocks noChangeArrowheads="1"/>
          </p:cNvSpPr>
          <p:nvPr/>
        </p:nvSpPr>
        <p:spPr bwMode="auto">
          <a:xfrm>
            <a:off x="5168900" y="5457825"/>
            <a:ext cx="88900" cy="88900"/>
          </a:xfrm>
          <a:prstGeom prst="ellipse">
            <a:avLst/>
          </a:prstGeom>
          <a:solidFill>
            <a:srgbClr val="000000"/>
          </a:solidFill>
          <a:ln w="9525">
            <a:solidFill>
              <a:schemeClr val="tx1"/>
            </a:solidFill>
            <a:miter lim="800000"/>
            <a:headEnd/>
            <a:tailEnd/>
          </a:ln>
        </p:spPr>
        <p:txBody>
          <a:bodyPr wrap="none" anchor="ctr"/>
          <a:lstStyle/>
          <a:p>
            <a:pPr eaLnBrk="0" hangingPunct="0"/>
            <a:endParaRPr lang="en-US"/>
          </a:p>
        </p:txBody>
      </p:sp>
      <p:sp>
        <p:nvSpPr>
          <p:cNvPr id="56337" name="Rectangle 16"/>
          <p:cNvSpPr>
            <a:spLocks noChangeArrowheads="1"/>
          </p:cNvSpPr>
          <p:nvPr/>
        </p:nvSpPr>
        <p:spPr bwMode="auto">
          <a:xfrm>
            <a:off x="7138988" y="5588000"/>
            <a:ext cx="971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solidFill>
                  <a:srgbClr val="000099"/>
                </a:solidFill>
              </a:rPr>
              <a:t>Private</a:t>
            </a:r>
          </a:p>
        </p:txBody>
      </p:sp>
      <p:sp>
        <p:nvSpPr>
          <p:cNvPr id="67603" name="Text Box 17"/>
          <p:cNvSpPr txBox="1">
            <a:spLocks noChangeArrowheads="1"/>
          </p:cNvSpPr>
          <p:nvPr/>
        </p:nvSpPr>
        <p:spPr bwMode="auto">
          <a:xfrm>
            <a:off x="1749425" y="5353050"/>
            <a:ext cx="1157288" cy="317500"/>
          </a:xfrm>
          <a:prstGeom prst="rect">
            <a:avLst/>
          </a:prstGeom>
          <a:noFill/>
          <a:ln w="12700">
            <a:solidFill>
              <a:schemeClr val="accent1">
                <a:lumMod val="50000"/>
              </a:schemeClr>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400" smtClean="0">
                <a:solidFill>
                  <a:schemeClr val="tx1"/>
                </a:solidFill>
                <a:latin typeface="Courier New" charset="0"/>
              </a:rPr>
              <a:t>my_hits: </a:t>
            </a:r>
          </a:p>
        </p:txBody>
      </p:sp>
      <p:sp>
        <p:nvSpPr>
          <p:cNvPr id="67604" name="Text Box 18"/>
          <p:cNvSpPr txBox="1">
            <a:spLocks noChangeArrowheads="1"/>
          </p:cNvSpPr>
          <p:nvPr/>
        </p:nvSpPr>
        <p:spPr bwMode="auto">
          <a:xfrm>
            <a:off x="3252788" y="5326063"/>
            <a:ext cx="1157287" cy="317500"/>
          </a:xfrm>
          <a:prstGeom prst="rect">
            <a:avLst/>
          </a:prstGeom>
          <a:noFill/>
          <a:ln w="12700">
            <a:solidFill>
              <a:schemeClr val="accent1">
                <a:lumMod val="50000"/>
              </a:schemeClr>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400" smtClean="0">
                <a:solidFill>
                  <a:schemeClr val="tx1"/>
                </a:solidFill>
                <a:latin typeface="Courier New" charset="0"/>
              </a:rPr>
              <a:t>my_hits: </a:t>
            </a:r>
          </a:p>
        </p:txBody>
      </p:sp>
      <p:sp>
        <p:nvSpPr>
          <p:cNvPr id="67605" name="Text Box 19"/>
          <p:cNvSpPr txBox="1">
            <a:spLocks noChangeArrowheads="1"/>
          </p:cNvSpPr>
          <p:nvPr/>
        </p:nvSpPr>
        <p:spPr bwMode="auto">
          <a:xfrm>
            <a:off x="5761038" y="5326063"/>
            <a:ext cx="1157287" cy="317500"/>
          </a:xfrm>
          <a:prstGeom prst="rect">
            <a:avLst/>
          </a:prstGeom>
          <a:noFill/>
          <a:ln w="12700">
            <a:solidFill>
              <a:schemeClr val="accent1">
                <a:lumMod val="50000"/>
              </a:schemeClr>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400" smtClean="0">
                <a:solidFill>
                  <a:schemeClr val="tx1"/>
                </a:solidFill>
                <a:latin typeface="Courier New" charset="0"/>
              </a:rPr>
              <a:t>my_hits: </a:t>
            </a:r>
          </a:p>
        </p:txBody>
      </p:sp>
      <p:sp>
        <p:nvSpPr>
          <p:cNvPr id="56341" name="Line 20"/>
          <p:cNvSpPr>
            <a:spLocks noChangeShapeType="1"/>
          </p:cNvSpPr>
          <p:nvPr/>
        </p:nvSpPr>
        <p:spPr bwMode="auto">
          <a:xfrm flipH="1">
            <a:off x="3186113" y="3603625"/>
            <a:ext cx="1587" cy="2719388"/>
          </a:xfrm>
          <a:prstGeom prst="line">
            <a:avLst/>
          </a:prstGeom>
          <a:noFill/>
          <a:ln w="12700"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42" name="Text Box 21"/>
          <p:cNvSpPr txBox="1">
            <a:spLocks noChangeArrowheads="1"/>
          </p:cNvSpPr>
          <p:nvPr/>
        </p:nvSpPr>
        <p:spPr bwMode="auto">
          <a:xfrm>
            <a:off x="1579563" y="3236913"/>
            <a:ext cx="5400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800">
                <a:solidFill>
                  <a:srgbClr val="000099"/>
                </a:solidFill>
              </a:rPr>
              <a:t>Thread</a:t>
            </a:r>
            <a:r>
              <a:rPr lang="en-US" sz="1800" baseline="-25000">
                <a:solidFill>
                  <a:srgbClr val="000099"/>
                </a:solidFill>
              </a:rPr>
              <a:t>0</a:t>
            </a:r>
            <a:r>
              <a:rPr lang="en-US" sz="1800">
                <a:solidFill>
                  <a:srgbClr val="000099"/>
                </a:solidFill>
              </a:rPr>
              <a:t>   Thread</a:t>
            </a:r>
            <a:r>
              <a:rPr lang="en-US" sz="1800" baseline="-25000">
                <a:solidFill>
                  <a:srgbClr val="000099"/>
                </a:solidFill>
              </a:rPr>
              <a:t>1</a:t>
            </a:r>
            <a:r>
              <a:rPr lang="en-US" sz="1800">
                <a:solidFill>
                  <a:srgbClr val="000099"/>
                </a:solidFill>
              </a:rPr>
              <a:t>                                       Thread</a:t>
            </a:r>
            <a:r>
              <a:rPr lang="en-US" sz="1800" baseline="-25000">
                <a:solidFill>
                  <a:srgbClr val="000099"/>
                </a:solidFill>
              </a:rPr>
              <a:t>n</a:t>
            </a:r>
          </a:p>
        </p:txBody>
      </p:sp>
      <p:sp>
        <p:nvSpPr>
          <p:cNvPr id="67608" name="Text Box 22"/>
          <p:cNvSpPr txBox="1">
            <a:spLocks noChangeArrowheads="1"/>
          </p:cNvSpPr>
          <p:nvPr/>
        </p:nvSpPr>
        <p:spPr bwMode="auto">
          <a:xfrm>
            <a:off x="1681163" y="4762500"/>
            <a:ext cx="1477962" cy="317500"/>
          </a:xfrm>
          <a:prstGeom prst="rect">
            <a:avLst/>
          </a:prstGeom>
          <a:noFill/>
          <a:ln w="12700">
            <a:solidFill>
              <a:schemeClr val="accent1">
                <a:lumMod val="50000"/>
              </a:schemeClr>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400" smtClean="0">
                <a:solidFill>
                  <a:schemeClr val="tx1"/>
                </a:solidFill>
                <a:latin typeface="Courier New" charset="0"/>
              </a:rPr>
              <a:t>all_hits[0]:</a:t>
            </a:r>
          </a:p>
        </p:txBody>
      </p:sp>
      <p:sp>
        <p:nvSpPr>
          <p:cNvPr id="67609" name="Text Box 23"/>
          <p:cNvSpPr txBox="1">
            <a:spLocks noChangeArrowheads="1"/>
          </p:cNvSpPr>
          <p:nvPr/>
        </p:nvSpPr>
        <p:spPr bwMode="auto">
          <a:xfrm>
            <a:off x="1749425" y="3856038"/>
            <a:ext cx="836613" cy="317500"/>
          </a:xfrm>
          <a:prstGeom prst="rect">
            <a:avLst/>
          </a:prstGeom>
          <a:noFill/>
          <a:ln w="12700">
            <a:solidFill>
              <a:schemeClr val="accent1">
                <a:lumMod val="50000"/>
              </a:schemeClr>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400" dirty="0" smtClean="0">
                <a:solidFill>
                  <a:schemeClr val="tx1"/>
                </a:solidFill>
                <a:latin typeface="Courier New" charset="0"/>
              </a:rPr>
              <a:t>hits: </a:t>
            </a:r>
          </a:p>
        </p:txBody>
      </p:sp>
      <p:sp>
        <p:nvSpPr>
          <p:cNvPr id="67610" name="Text Box 24"/>
          <p:cNvSpPr txBox="1">
            <a:spLocks noChangeArrowheads="1"/>
          </p:cNvSpPr>
          <p:nvPr/>
        </p:nvSpPr>
        <p:spPr bwMode="auto">
          <a:xfrm>
            <a:off x="5441950" y="4762500"/>
            <a:ext cx="1477963" cy="317500"/>
          </a:xfrm>
          <a:prstGeom prst="rect">
            <a:avLst/>
          </a:prstGeom>
          <a:noFill/>
          <a:ln w="12700">
            <a:solidFill>
              <a:schemeClr val="accent1">
                <a:lumMod val="50000"/>
              </a:schemeClr>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400" smtClean="0">
                <a:solidFill>
                  <a:schemeClr val="tx1"/>
                </a:solidFill>
                <a:latin typeface="Courier New" charset="0"/>
              </a:rPr>
              <a:t>all_hits[n]:</a:t>
            </a:r>
          </a:p>
        </p:txBody>
      </p:sp>
      <p:sp>
        <p:nvSpPr>
          <p:cNvPr id="67611" name="Text Box 25"/>
          <p:cNvSpPr txBox="1">
            <a:spLocks noChangeArrowheads="1"/>
          </p:cNvSpPr>
          <p:nvPr/>
        </p:nvSpPr>
        <p:spPr bwMode="auto">
          <a:xfrm>
            <a:off x="3240088" y="4762500"/>
            <a:ext cx="1477962" cy="317500"/>
          </a:xfrm>
          <a:prstGeom prst="rect">
            <a:avLst/>
          </a:prstGeom>
          <a:noFill/>
          <a:ln w="12700">
            <a:solidFill>
              <a:schemeClr val="accent1">
                <a:lumMod val="50000"/>
              </a:schemeClr>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400" smtClean="0">
                <a:solidFill>
                  <a:schemeClr val="tx1"/>
                </a:solidFill>
                <a:latin typeface="Courier New" charset="0"/>
              </a:rPr>
              <a:t>all_hits[1]:</a:t>
            </a:r>
          </a:p>
        </p:txBody>
      </p:sp>
      <p:sp>
        <p:nvSpPr>
          <p:cNvPr id="67612" name="Text Box 26"/>
          <p:cNvSpPr txBox="1">
            <a:spLocks noChangeArrowheads="1"/>
          </p:cNvSpPr>
          <p:nvPr/>
        </p:nvSpPr>
        <p:spPr bwMode="auto">
          <a:xfrm>
            <a:off x="1749425" y="4243388"/>
            <a:ext cx="1263650" cy="317500"/>
          </a:xfrm>
          <a:prstGeom prst="rect">
            <a:avLst/>
          </a:prstGeom>
          <a:noFill/>
          <a:ln w="12700">
            <a:solidFill>
              <a:schemeClr val="accent1">
                <a:lumMod val="50000"/>
              </a:schemeClr>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400" smtClean="0">
                <a:solidFill>
                  <a:schemeClr val="tx1"/>
                </a:solidFill>
                <a:latin typeface="Courier New" charset="0"/>
              </a:rPr>
              <a:t>hit_lock: </a:t>
            </a:r>
          </a:p>
        </p:txBody>
      </p:sp>
      <p:sp>
        <p:nvSpPr>
          <p:cNvPr id="56348" name="Rectangle 27"/>
          <p:cNvSpPr>
            <a:spLocks noChangeArrowheads="1"/>
          </p:cNvSpPr>
          <p:nvPr/>
        </p:nvSpPr>
        <p:spPr bwMode="auto">
          <a:xfrm>
            <a:off x="7138988" y="3603625"/>
            <a:ext cx="170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solidFill>
                  <a:srgbClr val="000099"/>
                </a:solidFill>
              </a:rPr>
              <a:t>where:</a:t>
            </a:r>
          </a:p>
          <a:p>
            <a:r>
              <a:rPr lang="en-US">
                <a:solidFill>
                  <a:srgbClr val="000099"/>
                </a:solidFill>
                <a:latin typeface="Courier New" charset="0"/>
              </a:rPr>
              <a:t>n=Threads-1</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4"/>
          <p:cNvSpPr>
            <a:spLocks noGrp="1" noChangeArrowheads="1"/>
          </p:cNvSpPr>
          <p:nvPr>
            <p:ph type="ctrTitle"/>
          </p:nvPr>
        </p:nvSpPr>
        <p:spPr>
          <a:xfrm>
            <a:off x="2320925" y="2538413"/>
            <a:ext cx="4953000" cy="581025"/>
          </a:xfrm>
        </p:spPr>
        <p:txBody>
          <a:bodyPr/>
          <a:lstStyle/>
          <a:p>
            <a:r>
              <a:rPr lang="en-US">
                <a:latin typeface="Helvetica" charset="0"/>
                <a:ea typeface="ＭＳ Ｐゴシック" charset="0"/>
                <a:cs typeface="ＭＳ Ｐゴシック" charset="0"/>
              </a:rPr>
              <a:t>UPC Collectives</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a:xfrm>
            <a:off x="798513" y="173038"/>
            <a:ext cx="7812087" cy="435504"/>
          </a:xfrm>
        </p:spPr>
        <p:txBody>
          <a:bodyPr/>
          <a:lstStyle/>
          <a:p>
            <a:r>
              <a:rPr lang="en-US" dirty="0" smtClean="0">
                <a:latin typeface="Arial" charset="0"/>
                <a:ea typeface="ＭＳ Ｐゴシック" charset="0"/>
                <a:cs typeface="ＭＳ Ｐゴシック" charset="0"/>
              </a:rPr>
              <a:t>UPC </a:t>
            </a:r>
            <a:r>
              <a:rPr lang="en-US" dirty="0">
                <a:latin typeface="Arial" charset="0"/>
                <a:ea typeface="ＭＳ Ｐゴシック" charset="0"/>
                <a:cs typeface="ＭＳ Ｐゴシック" charset="0"/>
              </a:rPr>
              <a:t>(Value-Based) </a:t>
            </a:r>
            <a:r>
              <a:rPr lang="en-US" dirty="0" smtClean="0">
                <a:latin typeface="Arial" charset="0"/>
                <a:ea typeface="ＭＳ Ｐゴシック" charset="0"/>
                <a:cs typeface="ＭＳ Ｐゴシック" charset="0"/>
              </a:rPr>
              <a:t>Collectives</a:t>
            </a:r>
            <a:endParaRPr lang="en-US" dirty="0">
              <a:latin typeface="Arial" charset="0"/>
              <a:ea typeface="ＭＳ Ｐゴシック" charset="0"/>
              <a:cs typeface="ＭＳ Ｐゴシック" charset="0"/>
            </a:endParaRPr>
          </a:p>
        </p:txBody>
      </p:sp>
      <p:sp>
        <p:nvSpPr>
          <p:cNvPr id="64516" name="Rectangle 3"/>
          <p:cNvSpPr>
            <a:spLocks noGrp="1" noChangeArrowheads="1"/>
          </p:cNvSpPr>
          <p:nvPr>
            <p:ph type="body" idx="1"/>
          </p:nvPr>
        </p:nvSpPr>
        <p:spPr>
          <a:xfrm>
            <a:off x="348875" y="788787"/>
            <a:ext cx="8795126" cy="6419194"/>
          </a:xfrm>
        </p:spPr>
        <p:txBody>
          <a:bodyPr/>
          <a:lstStyle/>
          <a:p>
            <a:pPr marL="274320" indent="-274320">
              <a:lnSpc>
                <a:spcPct val="130000"/>
              </a:lnSpc>
              <a:spcBef>
                <a:spcPts val="0"/>
              </a:spcBef>
            </a:pPr>
            <a:r>
              <a:rPr lang="en-US" sz="2000" b="1" dirty="0" smtClean="0">
                <a:latin typeface="Arial" charset="0"/>
                <a:ea typeface="ＭＳ Ｐゴシック" charset="0"/>
                <a:cs typeface="ＭＳ Ｐゴシック" charset="0"/>
              </a:rPr>
              <a:t>A portable library of collectives on scalar values (not arrays)</a:t>
            </a:r>
          </a:p>
          <a:p>
            <a:pPr marL="274320" indent="-274320">
              <a:lnSpc>
                <a:spcPct val="130000"/>
              </a:lnSpc>
              <a:spcBef>
                <a:spcPts val="0"/>
              </a:spcBef>
            </a:pPr>
            <a:endParaRPr lang="en-US" sz="1800" dirty="0" smtClean="0">
              <a:latin typeface="Arial" charset="0"/>
              <a:ea typeface="ＭＳ Ｐゴシック" charset="0"/>
            </a:endParaRPr>
          </a:p>
          <a:p>
            <a:pPr marL="0" indent="0">
              <a:lnSpc>
                <a:spcPct val="130000"/>
              </a:lnSpc>
              <a:spcBef>
                <a:spcPts val="0"/>
              </a:spcBef>
              <a:buNone/>
            </a:pPr>
            <a:r>
              <a:rPr lang="en-US" sz="1800" dirty="0" smtClean="0">
                <a:latin typeface="Arial" charset="0"/>
                <a:ea typeface="ＭＳ Ｐゴシック" charset="0"/>
              </a:rPr>
              <a:t> Example:  </a:t>
            </a:r>
            <a:r>
              <a:rPr lang="en-US" sz="1800" b="1" dirty="0" smtClean="0">
                <a:solidFill>
                  <a:schemeClr val="accent1">
                    <a:lumMod val="50000"/>
                  </a:schemeClr>
                </a:solidFill>
                <a:latin typeface="Courier New"/>
                <a:ea typeface="ＭＳ Ｐゴシック" charset="0"/>
              </a:rPr>
              <a:t>x = </a:t>
            </a:r>
            <a:r>
              <a:rPr lang="en-US" sz="1800" b="1" dirty="0" err="1" smtClean="0">
                <a:solidFill>
                  <a:schemeClr val="accent1">
                    <a:lumMod val="50000"/>
                  </a:schemeClr>
                </a:solidFill>
                <a:latin typeface="Courier New"/>
                <a:ea typeface="ＭＳ Ｐゴシック" charset="0"/>
              </a:rPr>
              <a:t>bupc_allv_reduce</a:t>
            </a:r>
            <a:r>
              <a:rPr lang="en-US" sz="1800" b="1" dirty="0" smtClean="0">
                <a:solidFill>
                  <a:schemeClr val="accent1">
                    <a:lumMod val="50000"/>
                  </a:schemeClr>
                </a:solidFill>
                <a:latin typeface="Courier New"/>
                <a:ea typeface="ＭＳ Ｐゴシック" charset="0"/>
              </a:rPr>
              <a:t>(double, x, 0, UPC_ADD)</a:t>
            </a:r>
          </a:p>
          <a:p>
            <a:pPr marL="274320" lvl="1" indent="-274320">
              <a:lnSpc>
                <a:spcPct val="130000"/>
              </a:lnSpc>
              <a:spcBef>
                <a:spcPts val="0"/>
              </a:spcBef>
              <a:buNone/>
            </a:pPr>
            <a:r>
              <a:rPr lang="en-US" sz="1800" dirty="0" smtClean="0">
                <a:latin typeface="Arial" charset="0"/>
                <a:ea typeface="ＭＳ Ｐゴシック" charset="0"/>
              </a:rPr>
              <a:t>  </a:t>
            </a:r>
            <a:r>
              <a:rPr lang="en-US" sz="1800" b="1" dirty="0" smtClean="0">
                <a:solidFill>
                  <a:srgbClr val="006600"/>
                </a:solidFill>
                <a:latin typeface="Courier New"/>
                <a:ea typeface="ＭＳ Ｐゴシック" charset="0"/>
              </a:rPr>
              <a:t>TYPE </a:t>
            </a:r>
            <a:r>
              <a:rPr lang="en-US" sz="1800" b="1" dirty="0" err="1">
                <a:solidFill>
                  <a:srgbClr val="006600"/>
                </a:solidFill>
                <a:latin typeface="Courier New"/>
                <a:ea typeface="ＭＳ Ｐゴシック" charset="0"/>
              </a:rPr>
              <a:t>bupc_allv_reduce</a:t>
            </a:r>
            <a:r>
              <a:rPr lang="en-US" sz="1800" b="1" dirty="0">
                <a:solidFill>
                  <a:srgbClr val="006600"/>
                </a:solidFill>
                <a:latin typeface="Courier New"/>
                <a:ea typeface="ＭＳ Ｐゴシック" charset="0"/>
              </a:rPr>
              <a:t>(TYPE, TYPE value, </a:t>
            </a:r>
            <a:r>
              <a:rPr lang="en-US" sz="1800" b="1" dirty="0" err="1">
                <a:solidFill>
                  <a:srgbClr val="006600"/>
                </a:solidFill>
                <a:latin typeface="Courier New"/>
                <a:ea typeface="ＭＳ Ｐゴシック" charset="0"/>
              </a:rPr>
              <a:t>int</a:t>
            </a:r>
            <a:r>
              <a:rPr lang="en-US" sz="1800" b="1" dirty="0">
                <a:solidFill>
                  <a:srgbClr val="006600"/>
                </a:solidFill>
                <a:latin typeface="Courier New"/>
                <a:ea typeface="ＭＳ Ｐゴシック" charset="0"/>
              </a:rPr>
              <a:t> </a:t>
            </a:r>
            <a:r>
              <a:rPr lang="en-US" sz="1800" b="1" dirty="0" smtClean="0">
                <a:solidFill>
                  <a:srgbClr val="006600"/>
                </a:solidFill>
                <a:latin typeface="Courier New"/>
                <a:ea typeface="ＭＳ Ｐゴシック" charset="0"/>
              </a:rPr>
              <a:t>root, </a:t>
            </a:r>
            <a:r>
              <a:rPr lang="en-US" sz="1800" b="1" dirty="0" err="1">
                <a:solidFill>
                  <a:srgbClr val="006600"/>
                </a:solidFill>
                <a:latin typeface="Courier New"/>
                <a:ea typeface="ＭＳ Ｐゴシック" charset="0"/>
              </a:rPr>
              <a:t>upc_op_t</a:t>
            </a:r>
            <a:r>
              <a:rPr lang="en-US" sz="1800" b="1" dirty="0">
                <a:solidFill>
                  <a:srgbClr val="006600"/>
                </a:solidFill>
                <a:latin typeface="Courier New"/>
                <a:ea typeface="ＭＳ Ｐゴシック" charset="0"/>
              </a:rPr>
              <a:t> </a:t>
            </a:r>
            <a:r>
              <a:rPr lang="en-US" sz="1800" b="1" dirty="0" smtClean="0">
                <a:solidFill>
                  <a:srgbClr val="006600"/>
                </a:solidFill>
                <a:latin typeface="Courier New"/>
                <a:ea typeface="ＭＳ Ｐゴシック" charset="0"/>
              </a:rPr>
              <a:t>op</a:t>
            </a:r>
            <a:r>
              <a:rPr lang="en-US" sz="1800" b="1" dirty="0">
                <a:solidFill>
                  <a:srgbClr val="006600"/>
                </a:solidFill>
                <a:latin typeface="Courier New"/>
                <a:ea typeface="ＭＳ Ｐゴシック" charset="0"/>
              </a:rPr>
              <a:t>) </a:t>
            </a:r>
            <a:endParaRPr lang="en-US" sz="1800" b="1" dirty="0" smtClean="0">
              <a:latin typeface="Courier New"/>
              <a:ea typeface="ＭＳ Ｐゴシック" charset="0"/>
              <a:cs typeface="ＭＳ Ｐゴシック" charset="0"/>
            </a:endParaRPr>
          </a:p>
          <a:p>
            <a:pPr marL="548640" lvl="1" indent="-274320">
              <a:lnSpc>
                <a:spcPct val="130000"/>
              </a:lnSpc>
              <a:spcBef>
                <a:spcPts val="0"/>
              </a:spcBef>
            </a:pPr>
            <a:r>
              <a:rPr lang="en-US" sz="1800" dirty="0">
                <a:latin typeface="Arial" charset="0"/>
                <a:ea typeface="ＭＳ Ｐゴシック" charset="0"/>
              </a:rPr>
              <a:t>'</a:t>
            </a:r>
            <a:r>
              <a:rPr lang="en-US" sz="1800" dirty="0">
                <a:solidFill>
                  <a:srgbClr val="006600"/>
                </a:solidFill>
                <a:latin typeface="Arial" charset="0"/>
                <a:ea typeface="ＭＳ Ｐゴシック" charset="0"/>
              </a:rPr>
              <a:t>TYPE</a:t>
            </a:r>
            <a:r>
              <a:rPr lang="en-US" sz="1800" dirty="0">
                <a:latin typeface="Arial" charset="0"/>
                <a:ea typeface="ＭＳ Ｐゴシック" charset="0"/>
              </a:rPr>
              <a:t>' </a:t>
            </a:r>
            <a:r>
              <a:rPr lang="en-US" sz="1800" dirty="0" smtClean="0">
                <a:latin typeface="Arial" charset="0"/>
                <a:ea typeface="ＭＳ Ｐゴシック" charset="0"/>
              </a:rPr>
              <a:t>is the type of value being collected</a:t>
            </a:r>
            <a:endParaRPr lang="en-US" sz="1800" dirty="0">
              <a:latin typeface="Arial" charset="0"/>
              <a:ea typeface="ＭＳ Ｐゴシック" charset="0"/>
            </a:endParaRPr>
          </a:p>
          <a:p>
            <a:pPr marL="548640" lvl="1" indent="-274320">
              <a:lnSpc>
                <a:spcPct val="130000"/>
              </a:lnSpc>
              <a:spcBef>
                <a:spcPts val="0"/>
              </a:spcBef>
            </a:pPr>
            <a:r>
              <a:rPr lang="en-US" sz="1800" dirty="0" smtClean="0">
                <a:solidFill>
                  <a:srgbClr val="006600"/>
                </a:solidFill>
                <a:latin typeface="Arial" charset="0"/>
                <a:ea typeface="ＭＳ Ｐゴシック" charset="0"/>
              </a:rPr>
              <a:t>root</a:t>
            </a:r>
            <a:r>
              <a:rPr lang="en-US" sz="1800" dirty="0" smtClean="0">
                <a:latin typeface="Arial" charset="0"/>
                <a:ea typeface="ＭＳ Ｐゴシック" charset="0"/>
              </a:rPr>
              <a:t> </a:t>
            </a:r>
            <a:r>
              <a:rPr lang="en-US" sz="1800" dirty="0">
                <a:latin typeface="Arial" charset="0"/>
                <a:ea typeface="ＭＳ Ｐゴシック" charset="0"/>
              </a:rPr>
              <a:t>is the thread ID for the root (e.g., the source of a broadcast)</a:t>
            </a:r>
          </a:p>
          <a:p>
            <a:pPr marL="548640" lvl="1" indent="-274320">
              <a:lnSpc>
                <a:spcPct val="130000"/>
              </a:lnSpc>
              <a:spcBef>
                <a:spcPts val="0"/>
              </a:spcBef>
            </a:pPr>
            <a:r>
              <a:rPr lang="en-US" sz="1800" dirty="0" smtClean="0">
                <a:latin typeface="Arial" charset="0"/>
                <a:ea typeface="ＭＳ Ｐゴシック" charset="0"/>
              </a:rPr>
              <a:t>'</a:t>
            </a:r>
            <a:r>
              <a:rPr lang="en-US" sz="1800" dirty="0" smtClean="0">
                <a:solidFill>
                  <a:srgbClr val="006600"/>
                </a:solidFill>
                <a:latin typeface="Arial" charset="0"/>
                <a:ea typeface="ＭＳ Ｐゴシック" charset="0"/>
              </a:rPr>
              <a:t>value</a:t>
            </a:r>
            <a:r>
              <a:rPr lang="en-US" sz="1800" dirty="0" smtClean="0">
                <a:latin typeface="Arial" charset="0"/>
                <a:ea typeface="ＭＳ Ｐゴシック" charset="0"/>
              </a:rPr>
              <a:t>’ is both the input and output (must be a “variable” or l-value)</a:t>
            </a:r>
            <a:endParaRPr lang="en-US" sz="1800" dirty="0">
              <a:latin typeface="Arial" charset="0"/>
              <a:ea typeface="ＭＳ Ｐゴシック" charset="0"/>
            </a:endParaRPr>
          </a:p>
          <a:p>
            <a:pPr marL="548640" lvl="1" indent="-274320">
              <a:lnSpc>
                <a:spcPct val="130000"/>
              </a:lnSpc>
              <a:spcBef>
                <a:spcPts val="0"/>
              </a:spcBef>
            </a:pPr>
            <a:r>
              <a:rPr lang="en-US" sz="1800" dirty="0" smtClean="0">
                <a:solidFill>
                  <a:srgbClr val="006600"/>
                </a:solidFill>
                <a:latin typeface="Arial" charset="0"/>
                <a:ea typeface="ＭＳ Ｐゴシック" charset="0"/>
              </a:rPr>
              <a:t>op</a:t>
            </a:r>
            <a:r>
              <a:rPr lang="en-US" sz="1800" dirty="0" smtClean="0">
                <a:latin typeface="Arial" charset="0"/>
                <a:ea typeface="ＭＳ Ｐゴシック" charset="0"/>
              </a:rPr>
              <a:t> </a:t>
            </a:r>
            <a:r>
              <a:rPr lang="en-US" sz="1800" dirty="0">
                <a:latin typeface="Arial" charset="0"/>
                <a:ea typeface="ＭＳ Ｐゴシック" charset="0"/>
              </a:rPr>
              <a:t>is </a:t>
            </a:r>
            <a:r>
              <a:rPr lang="en-US" sz="1800" dirty="0" smtClean="0">
                <a:latin typeface="Arial" charset="0"/>
                <a:ea typeface="ＭＳ Ｐゴシック" charset="0"/>
              </a:rPr>
              <a:t>the operation: </a:t>
            </a:r>
            <a:r>
              <a:rPr lang="en-US" sz="1800" dirty="0">
                <a:latin typeface="Arial" charset="0"/>
                <a:ea typeface="ＭＳ Ｐゴシック" charset="0"/>
              </a:rPr>
              <a:t>UPC_ADD, UPC_MULT, </a:t>
            </a:r>
            <a:r>
              <a:rPr lang="en-US" sz="1800" dirty="0" smtClean="0">
                <a:latin typeface="Arial" charset="0"/>
                <a:ea typeface="ＭＳ Ｐゴシック" charset="0"/>
              </a:rPr>
              <a:t>UPC_MIN</a:t>
            </a:r>
            <a:r>
              <a:rPr lang="en-US" sz="1800" dirty="0">
                <a:latin typeface="Arial" charset="0"/>
                <a:ea typeface="ＭＳ Ｐゴシック" charset="0"/>
              </a:rPr>
              <a:t>, </a:t>
            </a:r>
            <a:r>
              <a:rPr lang="en-US" sz="1800" dirty="0" smtClean="0">
                <a:latin typeface="Arial" charset="0"/>
                <a:ea typeface="ＭＳ Ｐゴシック" charset="0"/>
              </a:rPr>
              <a:t>… </a:t>
            </a:r>
            <a:endParaRPr lang="en-US" sz="1800" dirty="0">
              <a:latin typeface="Arial" charset="0"/>
              <a:ea typeface="ＭＳ Ｐゴシック" charset="0"/>
            </a:endParaRPr>
          </a:p>
          <a:p>
            <a:pPr marL="274320" indent="-274320">
              <a:lnSpc>
                <a:spcPct val="130000"/>
              </a:lnSpc>
              <a:spcBef>
                <a:spcPts val="0"/>
              </a:spcBef>
            </a:pPr>
            <a:r>
              <a:rPr lang="en-US" sz="2000" b="1" dirty="0" smtClean="0">
                <a:latin typeface="Arial" charset="0"/>
                <a:ea typeface="ＭＳ Ｐゴシック" charset="0"/>
                <a:cs typeface="ＭＳ Ｐゴシック" charset="0"/>
              </a:rPr>
              <a:t>Computational Collectives: reductions and scan (parallel prefix)</a:t>
            </a:r>
            <a:r>
              <a:rPr lang="en-US" sz="2000" b="1" dirty="0">
                <a:latin typeface="Arial" charset="0"/>
                <a:ea typeface="ＭＳ Ｐゴシック" charset="0"/>
              </a:rPr>
              <a:t>	</a:t>
            </a:r>
            <a:endParaRPr lang="en-US" sz="2000" b="1" dirty="0" smtClean="0">
              <a:latin typeface="Arial" charset="0"/>
              <a:ea typeface="ＭＳ Ｐゴシック" charset="0"/>
            </a:endParaRPr>
          </a:p>
          <a:p>
            <a:pPr marL="274320" indent="-274320">
              <a:lnSpc>
                <a:spcPct val="130000"/>
              </a:lnSpc>
              <a:spcBef>
                <a:spcPts val="0"/>
              </a:spcBef>
            </a:pPr>
            <a:r>
              <a:rPr lang="en-US" sz="2000" b="1" dirty="0" smtClean="0">
                <a:latin typeface="Arial" charset="0"/>
                <a:ea typeface="ＭＳ Ｐゴシック" charset="0"/>
                <a:cs typeface="ＭＳ Ｐゴシック" charset="0"/>
              </a:rPr>
              <a:t>Data </a:t>
            </a:r>
            <a:r>
              <a:rPr lang="en-US" sz="2000" b="1" dirty="0">
                <a:latin typeface="Arial" charset="0"/>
                <a:ea typeface="ＭＳ Ｐゴシック" charset="0"/>
                <a:cs typeface="ＭＳ Ｐゴシック" charset="0"/>
              </a:rPr>
              <a:t>movement </a:t>
            </a:r>
            <a:r>
              <a:rPr lang="en-US" sz="2000" b="1" dirty="0" smtClean="0">
                <a:latin typeface="Arial" charset="0"/>
                <a:ea typeface="ＭＳ Ｐゴシック" charset="0"/>
                <a:cs typeface="ＭＳ Ｐゴシック" charset="0"/>
              </a:rPr>
              <a:t>collectives: broadcast, scatter, gather</a:t>
            </a:r>
          </a:p>
          <a:p>
            <a:endParaRPr lang="en-US" sz="2000" dirty="0" smtClean="0"/>
          </a:p>
          <a:p>
            <a:r>
              <a:rPr lang="en-US" sz="2000" dirty="0" smtClean="0"/>
              <a:t>Portable implementation available from:</a:t>
            </a:r>
            <a:endParaRPr lang="en-US" sz="2000" dirty="0"/>
          </a:p>
          <a:p>
            <a:pPr lvl="1"/>
            <a:r>
              <a:rPr lang="en-US" sz="2000" u="sng" dirty="0" smtClean="0">
                <a:hlinkClick r:id="rId3"/>
              </a:rPr>
              <a:t>http</a:t>
            </a:r>
            <a:r>
              <a:rPr lang="en-US" sz="2000" u="sng" dirty="0">
                <a:hlinkClick r:id="rId3"/>
              </a:rPr>
              <a:t>://upc.lbl.gov/download/dist/upcr_preinclude/</a:t>
            </a:r>
            <a:r>
              <a:rPr lang="en-US" sz="2000" u="sng" dirty="0" smtClean="0">
                <a:hlinkClick r:id="rId3"/>
              </a:rPr>
              <a:t>bupc_collectivev.h</a:t>
            </a:r>
            <a:r>
              <a:rPr lang="en-US" sz="2000" dirty="0" smtClean="0"/>
              <a:t>   </a:t>
            </a:r>
          </a:p>
          <a:p>
            <a:pPr marL="274320" indent="-274320">
              <a:lnSpc>
                <a:spcPct val="130000"/>
              </a:lnSpc>
              <a:spcBef>
                <a:spcPts val="0"/>
              </a:spcBef>
            </a:pPr>
            <a:r>
              <a:rPr lang="en-US" sz="2000" dirty="0" smtClean="0">
                <a:latin typeface="Arial" charset="0"/>
                <a:ea typeface="ＭＳ Ｐゴシック" charset="0"/>
                <a:cs typeface="ＭＳ Ｐゴシック" charset="0"/>
              </a:rPr>
              <a:t>UPC also has more general collectives over arrays</a:t>
            </a:r>
          </a:p>
          <a:p>
            <a:pPr marL="684213" lvl="2" indent="-223838">
              <a:lnSpc>
                <a:spcPct val="130000"/>
              </a:lnSpc>
              <a:spcBef>
                <a:spcPts val="0"/>
              </a:spcBef>
            </a:pPr>
            <a:r>
              <a:rPr lang="en-US" dirty="0">
                <a:latin typeface="Arial" charset="0"/>
                <a:ea typeface="ＭＳ Ｐゴシック" charset="0"/>
                <a:hlinkClick r:id="rId4"/>
              </a:rPr>
              <a:t>http://upc.lbl.gov/docs/user/upc_spec_1.2.</a:t>
            </a:r>
            <a:r>
              <a:rPr lang="en-US" dirty="0" smtClean="0">
                <a:latin typeface="Arial" charset="0"/>
                <a:ea typeface="ＭＳ Ｐゴシック" charset="0"/>
                <a:hlinkClick r:id="rId4"/>
              </a:rPr>
              <a:t>pdf</a:t>
            </a:r>
            <a:endParaRPr lang="en-US" dirty="0" smtClean="0">
              <a:latin typeface="Arial" charset="0"/>
              <a:ea typeface="ＭＳ Ｐゴシック" charset="0"/>
            </a:endParaRPr>
          </a:p>
          <a:p>
            <a:pPr marL="274320" indent="-274320">
              <a:lnSpc>
                <a:spcPct val="130000"/>
              </a:lnSpc>
              <a:spcBef>
                <a:spcPts val="0"/>
              </a:spcBef>
            </a:pPr>
            <a:endParaRPr lang="en-US" sz="2000" dirty="0" smtClean="0">
              <a:latin typeface="Arial" charset="0"/>
              <a:ea typeface="ＭＳ Ｐゴシック" charset="0"/>
              <a:cs typeface="ＭＳ Ｐゴシック" charset="0"/>
            </a:endParaRPr>
          </a:p>
          <a:p>
            <a:pPr marL="274320" indent="-274320">
              <a:lnSpc>
                <a:spcPct val="130000"/>
              </a:lnSpc>
              <a:spcBef>
                <a:spcPts val="0"/>
              </a:spcBef>
            </a:pPr>
            <a:endParaRPr lang="en-US" sz="2000" dirty="0">
              <a:latin typeface="Arial" charset="0"/>
              <a:ea typeface="ＭＳ Ｐゴシック" charset="0"/>
              <a:cs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12"/>
          <p:cNvSpPr>
            <a:spLocks noChangeArrowheads="1"/>
          </p:cNvSpPr>
          <p:nvPr/>
        </p:nvSpPr>
        <p:spPr bwMode="auto">
          <a:xfrm>
            <a:off x="628650" y="2773363"/>
            <a:ext cx="3587750" cy="296862"/>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a:p>
        </p:txBody>
      </p:sp>
      <p:sp>
        <p:nvSpPr>
          <p:cNvPr id="62468" name="Rectangle 10"/>
          <p:cNvSpPr>
            <a:spLocks noChangeArrowheads="1"/>
          </p:cNvSpPr>
          <p:nvPr/>
        </p:nvSpPr>
        <p:spPr bwMode="auto">
          <a:xfrm>
            <a:off x="1179513" y="5108575"/>
            <a:ext cx="3587750" cy="296863"/>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a:p>
        </p:txBody>
      </p:sp>
      <p:sp>
        <p:nvSpPr>
          <p:cNvPr id="62469" name="Rectangle 3"/>
          <p:cNvSpPr>
            <a:spLocks noChangeArrowheads="1"/>
          </p:cNvSpPr>
          <p:nvPr/>
        </p:nvSpPr>
        <p:spPr bwMode="auto">
          <a:xfrm>
            <a:off x="627063" y="2446338"/>
            <a:ext cx="4754562" cy="338137"/>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a:p>
        </p:txBody>
      </p:sp>
      <p:sp>
        <p:nvSpPr>
          <p:cNvPr id="62470" name="Rectangle 4"/>
          <p:cNvSpPr>
            <a:spLocks noChangeArrowheads="1"/>
          </p:cNvSpPr>
          <p:nvPr/>
        </p:nvSpPr>
        <p:spPr bwMode="auto">
          <a:xfrm>
            <a:off x="1179513" y="4454525"/>
            <a:ext cx="7431087" cy="654050"/>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a:p>
        </p:txBody>
      </p:sp>
      <p:sp>
        <p:nvSpPr>
          <p:cNvPr id="62471" name="Rectangle 5"/>
          <p:cNvSpPr>
            <a:spLocks noGrp="1" noChangeArrowheads="1"/>
          </p:cNvSpPr>
          <p:nvPr>
            <p:ph type="title"/>
          </p:nvPr>
        </p:nvSpPr>
        <p:spPr/>
        <p:txBody>
          <a:bodyPr/>
          <a:lstStyle/>
          <a:p>
            <a:r>
              <a:rPr lang="en-US">
                <a:latin typeface="Arial" charset="0"/>
                <a:ea typeface="ＭＳ Ｐゴシック" charset="0"/>
                <a:cs typeface="ＭＳ Ｐゴシック" charset="0"/>
              </a:rPr>
              <a:t>Pi in UPC: Data Parallel Style</a:t>
            </a:r>
          </a:p>
        </p:txBody>
      </p:sp>
      <p:sp>
        <p:nvSpPr>
          <p:cNvPr id="62472" name="Rectangle 6"/>
          <p:cNvSpPr>
            <a:spLocks noGrp="1" noChangeArrowheads="1"/>
          </p:cNvSpPr>
          <p:nvPr>
            <p:ph type="body" idx="1"/>
          </p:nvPr>
        </p:nvSpPr>
        <p:spPr>
          <a:xfrm>
            <a:off x="365125" y="914400"/>
            <a:ext cx="8534400" cy="5541963"/>
          </a:xfrm>
        </p:spPr>
        <p:txBody>
          <a:bodyPr/>
          <a:lstStyle/>
          <a:p>
            <a:r>
              <a:rPr lang="en-US" b="1">
                <a:latin typeface="Arial" charset="0"/>
                <a:ea typeface="ＭＳ Ｐゴシック" charset="0"/>
                <a:cs typeface="ＭＳ Ｐゴシック" charset="0"/>
              </a:rPr>
              <a:t>The previous version of Pi works, but is not scalable:</a:t>
            </a:r>
          </a:p>
          <a:p>
            <a:pPr lvl="1"/>
            <a:r>
              <a:rPr lang="en-US" sz="2000" b="1">
                <a:latin typeface="Arial" charset="0"/>
                <a:ea typeface="ＭＳ Ｐゴシック" charset="0"/>
              </a:rPr>
              <a:t>On a large # of threads, the locked region will be a bottleneck</a:t>
            </a:r>
          </a:p>
          <a:p>
            <a:r>
              <a:rPr lang="en-US" b="1">
                <a:latin typeface="Arial" charset="0"/>
                <a:ea typeface="ＭＳ Ｐゴシック" charset="0"/>
                <a:cs typeface="ＭＳ Ｐゴシック" charset="0"/>
              </a:rPr>
              <a:t>Use a reduction for better scalability</a:t>
            </a:r>
          </a:p>
          <a:p>
            <a:pPr>
              <a:spcBef>
                <a:spcPct val="10000"/>
              </a:spcBef>
              <a:buFontTx/>
              <a:buNone/>
            </a:pPr>
            <a:r>
              <a:rPr lang="en-US" sz="2000" b="1">
                <a:solidFill>
                  <a:srgbClr val="006600"/>
                </a:solidFill>
                <a:latin typeface="Courier New" charset="0"/>
                <a:ea typeface="ＭＳ Ｐゴシック" charset="0"/>
                <a:cs typeface="ＭＳ Ｐゴシック" charset="0"/>
              </a:rPr>
              <a:t>  </a:t>
            </a:r>
          </a:p>
          <a:p>
            <a:pPr>
              <a:spcBef>
                <a:spcPct val="10000"/>
              </a:spcBef>
              <a:buFontTx/>
              <a:buNone/>
            </a:pPr>
            <a:r>
              <a:rPr lang="en-US" sz="2000" b="1">
                <a:solidFill>
                  <a:srgbClr val="006600"/>
                </a:solidFill>
                <a:latin typeface="Courier New" charset="0"/>
                <a:ea typeface="ＭＳ Ｐゴシック" charset="0"/>
                <a:cs typeface="ＭＳ Ｐゴシック" charset="0"/>
              </a:rPr>
              <a:t>  #include &lt;bupc_collectivev.h&gt;</a:t>
            </a:r>
          </a:p>
          <a:p>
            <a:pPr>
              <a:spcBef>
                <a:spcPct val="10000"/>
              </a:spcBef>
              <a:buFontTx/>
              <a:buNone/>
            </a:pPr>
            <a:r>
              <a:rPr lang="en-US" sz="2000" b="1">
                <a:latin typeface="Courier New" charset="0"/>
                <a:ea typeface="ＭＳ Ｐゴシック" charset="0"/>
                <a:cs typeface="ＭＳ Ｐゴシック" charset="0"/>
              </a:rPr>
              <a:t>  </a:t>
            </a:r>
            <a:r>
              <a:rPr lang="en-US" sz="2000" b="1">
                <a:solidFill>
                  <a:srgbClr val="006600"/>
                </a:solidFill>
                <a:latin typeface="Courier New" charset="0"/>
                <a:ea typeface="ＭＳ Ｐゴシック" charset="0"/>
                <a:cs typeface="ＭＳ Ｐゴシック" charset="0"/>
              </a:rPr>
              <a:t>//</a:t>
            </a:r>
            <a:r>
              <a:rPr lang="en-US" sz="2000" b="1">
                <a:latin typeface="Courier New" charset="0"/>
                <a:ea typeface="ＭＳ Ｐゴシック" charset="0"/>
                <a:cs typeface="ＭＳ Ｐゴシック" charset="0"/>
              </a:rPr>
              <a:t> </a:t>
            </a:r>
            <a:r>
              <a:rPr lang="en-US" sz="2000" b="1">
                <a:solidFill>
                  <a:srgbClr val="C0C0C0"/>
                </a:solidFill>
                <a:latin typeface="Courier New" charset="0"/>
                <a:ea typeface="ＭＳ Ｐゴシック" charset="0"/>
                <a:cs typeface="ＭＳ Ｐゴシック" charset="0"/>
              </a:rPr>
              <a:t>shared int hits;</a:t>
            </a:r>
          </a:p>
          <a:p>
            <a:pPr>
              <a:spcBef>
                <a:spcPct val="10000"/>
              </a:spcBef>
              <a:buFontTx/>
              <a:buNone/>
            </a:pPr>
            <a:r>
              <a:rPr lang="en-US" sz="2000" b="1">
                <a:latin typeface="Courier New" charset="0"/>
                <a:ea typeface="ＭＳ Ｐゴシック" charset="0"/>
                <a:cs typeface="ＭＳ Ｐゴシック" charset="0"/>
              </a:rPr>
              <a:t>  main(int argc, char **argv) {</a:t>
            </a:r>
          </a:p>
          <a:p>
            <a:pPr>
              <a:spcBef>
                <a:spcPct val="10000"/>
              </a:spcBef>
              <a:buFontTx/>
              <a:buNone/>
            </a:pPr>
            <a:r>
              <a:rPr lang="en-US" sz="2000" b="1">
                <a:latin typeface="Courier New" charset="0"/>
                <a:ea typeface="ＭＳ Ｐゴシック" charset="0"/>
                <a:cs typeface="ＭＳ Ｐゴシック" charset="0"/>
              </a:rPr>
              <a:t>      ...</a:t>
            </a:r>
          </a:p>
          <a:p>
            <a:pPr>
              <a:spcBef>
                <a:spcPct val="10000"/>
              </a:spcBef>
              <a:buFontTx/>
              <a:buNone/>
            </a:pPr>
            <a:r>
              <a:rPr lang="en-US" sz="2000" b="1">
                <a:latin typeface="Courier New" charset="0"/>
                <a:ea typeface="ＭＳ Ｐゴシック" charset="0"/>
                <a:cs typeface="ＭＳ Ｐゴシック" charset="0"/>
              </a:rPr>
              <a:t>      for (i=0; i &lt; my_trials; i++) </a:t>
            </a:r>
          </a:p>
          <a:p>
            <a:pPr>
              <a:spcBef>
                <a:spcPct val="10000"/>
              </a:spcBef>
              <a:buFontTx/>
              <a:buNone/>
            </a:pPr>
            <a:r>
              <a:rPr lang="en-US" sz="2000" b="1">
                <a:latin typeface="Courier New" charset="0"/>
                <a:ea typeface="ＭＳ Ｐゴシック" charset="0"/>
                <a:cs typeface="ＭＳ Ｐゴシック" charset="0"/>
              </a:rPr>
              <a:t>         my_hits += hit();</a:t>
            </a:r>
          </a:p>
          <a:p>
            <a:pPr>
              <a:spcBef>
                <a:spcPct val="10000"/>
              </a:spcBef>
              <a:buFontTx/>
              <a:buNone/>
            </a:pPr>
            <a:r>
              <a:rPr lang="en-US" sz="2000" b="1">
                <a:latin typeface="Courier New" charset="0"/>
                <a:ea typeface="ＭＳ Ｐゴシック" charset="0"/>
                <a:cs typeface="ＭＳ Ｐゴシック" charset="0"/>
              </a:rPr>
              <a:t>      my_hits =         </a:t>
            </a:r>
            <a:r>
              <a:rPr lang="en-US" sz="2000" b="1">
                <a:solidFill>
                  <a:srgbClr val="006600"/>
                </a:solidFill>
                <a:latin typeface="Courier New" charset="0"/>
                <a:ea typeface="ＭＳ Ｐゴシック" charset="0"/>
                <a:cs typeface="ＭＳ Ｐゴシック" charset="0"/>
              </a:rPr>
              <a:t>// type, input, thread, op</a:t>
            </a:r>
          </a:p>
          <a:p>
            <a:pPr>
              <a:spcBef>
                <a:spcPct val="10000"/>
              </a:spcBef>
              <a:buFontTx/>
              <a:buNone/>
            </a:pPr>
            <a:r>
              <a:rPr lang="en-US" sz="2000" b="1">
                <a:solidFill>
                  <a:srgbClr val="006600"/>
                </a:solidFill>
                <a:latin typeface="Courier New" charset="0"/>
                <a:ea typeface="ＭＳ Ｐゴシック" charset="0"/>
                <a:cs typeface="ＭＳ Ｐゴシック" charset="0"/>
              </a:rPr>
              <a:t>         bupc_allv_reduce(int, my_hits, 0, UPC_ADD); </a:t>
            </a:r>
          </a:p>
          <a:p>
            <a:pPr>
              <a:spcBef>
                <a:spcPct val="10000"/>
              </a:spcBef>
              <a:buFontTx/>
              <a:buNone/>
            </a:pPr>
            <a:r>
              <a:rPr lang="en-US" sz="2000" b="1">
                <a:latin typeface="Courier New" charset="0"/>
                <a:ea typeface="ＭＳ Ｐゴシック" charset="0"/>
                <a:cs typeface="ＭＳ Ｐゴシック" charset="0"/>
              </a:rPr>
              <a:t>      </a:t>
            </a:r>
            <a:r>
              <a:rPr lang="en-US" sz="2000" b="1">
                <a:solidFill>
                  <a:srgbClr val="006600"/>
                </a:solidFill>
                <a:latin typeface="Courier New" charset="0"/>
                <a:ea typeface="ＭＳ Ｐゴシック" charset="0"/>
                <a:cs typeface="ＭＳ Ｐゴシック" charset="0"/>
              </a:rPr>
              <a:t>// </a:t>
            </a:r>
            <a:r>
              <a:rPr lang="en-US" sz="2000" b="1">
                <a:solidFill>
                  <a:srgbClr val="C0C0C0"/>
                </a:solidFill>
                <a:latin typeface="Courier New" charset="0"/>
                <a:ea typeface="ＭＳ Ｐゴシック" charset="0"/>
                <a:cs typeface="ＭＳ Ｐゴシック" charset="0"/>
              </a:rPr>
              <a:t>upc_barrier;</a:t>
            </a:r>
          </a:p>
          <a:p>
            <a:pPr>
              <a:spcBef>
                <a:spcPct val="10000"/>
              </a:spcBef>
              <a:buFontTx/>
              <a:buNone/>
            </a:pPr>
            <a:r>
              <a:rPr lang="en-US" sz="2000" b="1">
                <a:latin typeface="Courier New" charset="0"/>
                <a:ea typeface="ＭＳ Ｐゴシック" charset="0"/>
                <a:cs typeface="ＭＳ Ｐゴシック" charset="0"/>
              </a:rPr>
              <a:t>      if (MYTHREAD == 0) </a:t>
            </a:r>
          </a:p>
          <a:p>
            <a:pPr>
              <a:spcBef>
                <a:spcPct val="10000"/>
              </a:spcBef>
              <a:buFontTx/>
              <a:buNone/>
            </a:pPr>
            <a:r>
              <a:rPr lang="en-US" sz="2000" b="1">
                <a:latin typeface="Courier New" charset="0"/>
                <a:ea typeface="ＭＳ Ｐゴシック" charset="0"/>
                <a:cs typeface="ＭＳ Ｐゴシック" charset="0"/>
              </a:rPr>
              <a:t>        printf("PI: %f", 4.0*my_hits/trials);</a:t>
            </a:r>
          </a:p>
          <a:p>
            <a:pPr>
              <a:spcBef>
                <a:spcPct val="10000"/>
              </a:spcBef>
              <a:buFontTx/>
              <a:buNone/>
            </a:pPr>
            <a:r>
              <a:rPr lang="en-US" sz="2000" b="1">
                <a:latin typeface="Courier New" charset="0"/>
                <a:ea typeface="ＭＳ Ｐゴシック" charset="0"/>
                <a:cs typeface="ＭＳ Ｐゴシック" charset="0"/>
              </a:rPr>
              <a:t>   }</a:t>
            </a:r>
          </a:p>
        </p:txBody>
      </p:sp>
      <p:sp>
        <p:nvSpPr>
          <p:cNvPr id="62473" name="Text Box 7"/>
          <p:cNvSpPr txBox="1">
            <a:spLocks noChangeArrowheads="1"/>
          </p:cNvSpPr>
          <p:nvPr/>
        </p:nvSpPr>
        <p:spPr bwMode="auto">
          <a:xfrm>
            <a:off x="5575300" y="2446338"/>
            <a:ext cx="27193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a:t> Berkeley collectives</a:t>
            </a:r>
          </a:p>
        </p:txBody>
      </p:sp>
      <p:sp>
        <p:nvSpPr>
          <p:cNvPr id="62474" name="Text Box 8"/>
          <p:cNvSpPr txBox="1">
            <a:spLocks noChangeArrowheads="1"/>
          </p:cNvSpPr>
          <p:nvPr/>
        </p:nvSpPr>
        <p:spPr bwMode="auto">
          <a:xfrm>
            <a:off x="4887913" y="2755900"/>
            <a:ext cx="2852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a:t>no shared variables</a:t>
            </a:r>
          </a:p>
        </p:txBody>
      </p:sp>
      <p:sp>
        <p:nvSpPr>
          <p:cNvPr id="62475" name="Text Box 11"/>
          <p:cNvSpPr txBox="1">
            <a:spLocks noChangeArrowheads="1"/>
          </p:cNvSpPr>
          <p:nvPr/>
        </p:nvSpPr>
        <p:spPr bwMode="auto">
          <a:xfrm>
            <a:off x="5035550" y="5118100"/>
            <a:ext cx="3575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a:t>barrier implied by collective</a:t>
            </a: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UPC Collectives in General</a:t>
            </a:r>
          </a:p>
        </p:txBody>
      </p:sp>
      <p:sp>
        <p:nvSpPr>
          <p:cNvPr id="60420" name="Rectangle 3"/>
          <p:cNvSpPr>
            <a:spLocks noGrp="1" noChangeArrowheads="1"/>
          </p:cNvSpPr>
          <p:nvPr>
            <p:ph type="body" idx="1"/>
          </p:nvPr>
        </p:nvSpPr>
        <p:spPr>
          <a:xfrm>
            <a:off x="609600" y="914400"/>
            <a:ext cx="8001000" cy="4402138"/>
          </a:xfrm>
        </p:spPr>
        <p:txBody>
          <a:bodyPr/>
          <a:lstStyle/>
          <a:p>
            <a:pPr>
              <a:lnSpc>
                <a:spcPct val="90000"/>
              </a:lnSpc>
            </a:pPr>
            <a:r>
              <a:rPr lang="en-US" sz="2000" dirty="0">
                <a:latin typeface="Arial" charset="0"/>
                <a:ea typeface="ＭＳ Ｐゴシック" charset="0"/>
                <a:cs typeface="ＭＳ Ｐゴシック" charset="0"/>
              </a:rPr>
              <a:t>The UPC collectives interface is in the language spec:</a:t>
            </a:r>
          </a:p>
          <a:p>
            <a:pPr lvl="1">
              <a:lnSpc>
                <a:spcPct val="90000"/>
              </a:lnSpc>
            </a:pPr>
            <a:r>
              <a:rPr lang="en-US" sz="2000" dirty="0">
                <a:latin typeface="Arial" charset="0"/>
                <a:ea typeface="ＭＳ Ｐゴシック" charset="0"/>
              </a:rPr>
              <a:t>http://</a:t>
            </a:r>
            <a:r>
              <a:rPr lang="en-US" sz="2000" dirty="0" err="1">
                <a:latin typeface="Arial" charset="0"/>
                <a:ea typeface="ＭＳ Ｐゴシック" charset="0"/>
              </a:rPr>
              <a:t>upc.lbl.gov</a:t>
            </a:r>
            <a:r>
              <a:rPr lang="en-US" sz="2000" dirty="0">
                <a:latin typeface="Arial" charset="0"/>
                <a:ea typeface="ＭＳ Ｐゴシック" charset="0"/>
              </a:rPr>
              <a:t>/docs/user/upc_spec_1.2.pdf</a:t>
            </a:r>
          </a:p>
          <a:p>
            <a:pPr>
              <a:lnSpc>
                <a:spcPct val="90000"/>
              </a:lnSpc>
            </a:pPr>
            <a:r>
              <a:rPr lang="en-US" sz="2000" dirty="0">
                <a:latin typeface="Arial" charset="0"/>
                <a:ea typeface="ＭＳ Ｐゴシック" charset="0"/>
                <a:cs typeface="ＭＳ Ｐゴシック" charset="0"/>
              </a:rPr>
              <a:t>It contains typical functions:</a:t>
            </a:r>
          </a:p>
          <a:p>
            <a:pPr lvl="1">
              <a:lnSpc>
                <a:spcPct val="90000"/>
              </a:lnSpc>
            </a:pPr>
            <a:r>
              <a:rPr lang="en-US" sz="2000" dirty="0">
                <a:latin typeface="Arial" charset="0"/>
                <a:ea typeface="ＭＳ Ｐゴシック" charset="0"/>
              </a:rPr>
              <a:t>Data movement: broadcast, scatter, gather, …</a:t>
            </a:r>
          </a:p>
          <a:p>
            <a:pPr lvl="1">
              <a:lnSpc>
                <a:spcPct val="90000"/>
              </a:lnSpc>
            </a:pPr>
            <a:r>
              <a:rPr lang="en-US" sz="2000" dirty="0">
                <a:latin typeface="Arial" charset="0"/>
                <a:ea typeface="ＭＳ Ｐゴシック" charset="0"/>
              </a:rPr>
              <a:t>Computational: reduce, prefix, …</a:t>
            </a:r>
          </a:p>
          <a:p>
            <a:pPr>
              <a:lnSpc>
                <a:spcPct val="90000"/>
              </a:lnSpc>
            </a:pPr>
            <a:r>
              <a:rPr lang="en-US" sz="2000" dirty="0">
                <a:latin typeface="Arial" charset="0"/>
                <a:ea typeface="ＭＳ Ｐゴシック" charset="0"/>
                <a:cs typeface="ＭＳ Ｐゴシック" charset="0"/>
              </a:rPr>
              <a:t>Interface has synchronization modes:</a:t>
            </a:r>
          </a:p>
          <a:p>
            <a:pPr lvl="1">
              <a:lnSpc>
                <a:spcPct val="90000"/>
              </a:lnSpc>
            </a:pPr>
            <a:r>
              <a:rPr lang="en-US" sz="2000" dirty="0">
                <a:latin typeface="Arial" charset="0"/>
                <a:ea typeface="ＭＳ Ｐゴシック" charset="0"/>
              </a:rPr>
              <a:t>Avoid over-synchronizing (barrier before/after is simplest semantics, but may be unnecessary)</a:t>
            </a:r>
          </a:p>
          <a:p>
            <a:pPr lvl="1">
              <a:lnSpc>
                <a:spcPct val="90000"/>
              </a:lnSpc>
            </a:pPr>
            <a:r>
              <a:rPr lang="en-US" sz="2000" dirty="0">
                <a:latin typeface="Arial" charset="0"/>
                <a:ea typeface="ＭＳ Ｐゴシック" charset="0"/>
              </a:rPr>
              <a:t>Data being collected may be read/written by any thread simultaneously</a:t>
            </a:r>
          </a:p>
          <a:p>
            <a:pPr>
              <a:lnSpc>
                <a:spcPct val="90000"/>
              </a:lnSpc>
            </a:pPr>
            <a:r>
              <a:rPr lang="en-US" sz="2000" dirty="0">
                <a:latin typeface="Arial" charset="0"/>
                <a:ea typeface="ＭＳ Ｐゴシック" charset="0"/>
                <a:cs typeface="ＭＳ Ｐゴシック" charset="0"/>
              </a:rPr>
              <a:t>Simple interface for collecting scalar values (</a:t>
            </a:r>
            <a:r>
              <a:rPr lang="en-US" sz="2000" dirty="0" err="1">
                <a:latin typeface="Arial" charset="0"/>
                <a:ea typeface="ＭＳ Ｐゴシック" charset="0"/>
                <a:cs typeface="ＭＳ Ｐゴシック" charset="0"/>
              </a:rPr>
              <a:t>int</a:t>
            </a:r>
            <a:r>
              <a:rPr lang="en-US" sz="2000" dirty="0">
                <a:latin typeface="Arial" charset="0"/>
                <a:ea typeface="ＭＳ Ｐゴシック" charset="0"/>
                <a:cs typeface="ＭＳ Ｐゴシック" charset="0"/>
              </a:rPr>
              <a:t>, double,…)</a:t>
            </a:r>
          </a:p>
          <a:p>
            <a:pPr lvl="1">
              <a:lnSpc>
                <a:spcPct val="90000"/>
              </a:lnSpc>
            </a:pPr>
            <a:r>
              <a:rPr lang="en-US" sz="2000" dirty="0">
                <a:latin typeface="Arial" charset="0"/>
                <a:ea typeface="ＭＳ Ｐゴシック" charset="0"/>
              </a:rPr>
              <a:t>Berkeley UPC value-based collectives </a:t>
            </a:r>
          </a:p>
          <a:p>
            <a:pPr lvl="1">
              <a:lnSpc>
                <a:spcPct val="90000"/>
              </a:lnSpc>
            </a:pPr>
            <a:r>
              <a:rPr lang="en-US" sz="2000" dirty="0">
                <a:latin typeface="Arial" charset="0"/>
                <a:ea typeface="ＭＳ Ｐゴシック" charset="0"/>
              </a:rPr>
              <a:t>Works with any compiler</a:t>
            </a:r>
          </a:p>
          <a:p>
            <a:pPr lvl="1">
              <a:lnSpc>
                <a:spcPct val="90000"/>
              </a:lnSpc>
            </a:pPr>
            <a:r>
              <a:rPr lang="en-US" sz="2000" dirty="0">
                <a:latin typeface="Arial" charset="0"/>
                <a:ea typeface="ＭＳ Ｐゴシック" charset="0"/>
              </a:rPr>
              <a:t>http://</a:t>
            </a:r>
            <a:r>
              <a:rPr lang="en-US" sz="2000" dirty="0" err="1">
                <a:latin typeface="Arial" charset="0"/>
                <a:ea typeface="ＭＳ Ｐゴシック" charset="0"/>
              </a:rPr>
              <a:t>upc.lbl.gov</a:t>
            </a:r>
            <a:r>
              <a:rPr lang="en-US" sz="2000" dirty="0">
                <a:latin typeface="Arial" charset="0"/>
                <a:ea typeface="ＭＳ Ｐゴシック" charset="0"/>
              </a:rPr>
              <a:t>/docs/user/README-</a:t>
            </a:r>
            <a:r>
              <a:rPr lang="en-US" sz="2000" dirty="0" err="1">
                <a:latin typeface="Arial" charset="0"/>
                <a:ea typeface="ＭＳ Ｐゴシック" charset="0"/>
              </a:rPr>
              <a:t>collectivev.txt</a:t>
            </a:r>
            <a:endParaRPr lang="en-US" sz="2000" dirty="0">
              <a:latin typeface="Arial" charset="0"/>
              <a:ea typeface="ＭＳ Ｐゴシック"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6"/>
          <p:cNvSpPr>
            <a:spLocks noGrp="1"/>
          </p:cNvSpPr>
          <p:nvPr>
            <p:ph type="title"/>
          </p:nvPr>
        </p:nvSpPr>
        <p:spPr>
          <a:xfrm>
            <a:off x="798513" y="173038"/>
            <a:ext cx="7812087" cy="434975"/>
          </a:xfrm>
        </p:spPr>
        <p:txBody>
          <a:bodyPr/>
          <a:lstStyle/>
          <a:p>
            <a:r>
              <a:rPr lang="en-US">
                <a:latin typeface="Arial" charset="0"/>
                <a:ea typeface="ＭＳ Ｐゴシック" charset="0"/>
                <a:cs typeface="ＭＳ Ｐゴシック" charset="0"/>
              </a:rPr>
              <a:t>Parallel Programming Problem: Histogram</a:t>
            </a:r>
          </a:p>
        </p:txBody>
      </p:sp>
      <p:sp>
        <p:nvSpPr>
          <p:cNvPr id="21506" name="Content Placeholder 7"/>
          <p:cNvSpPr>
            <a:spLocks noGrp="1"/>
          </p:cNvSpPr>
          <p:nvPr>
            <p:ph idx="1"/>
          </p:nvPr>
        </p:nvSpPr>
        <p:spPr>
          <a:xfrm>
            <a:off x="609600" y="914400"/>
            <a:ext cx="8294688" cy="2544286"/>
          </a:xfrm>
        </p:spPr>
        <p:txBody>
          <a:bodyPr/>
          <a:lstStyle/>
          <a:p>
            <a:r>
              <a:rPr lang="en-US" dirty="0">
                <a:latin typeface="Arial" charset="0"/>
                <a:ea typeface="ＭＳ Ｐゴシック" charset="0"/>
                <a:cs typeface="ＭＳ Ｐゴシック" charset="0"/>
              </a:rPr>
              <a:t>Consider the problem of computing a histogram:</a:t>
            </a:r>
          </a:p>
          <a:p>
            <a:pPr lvl="1"/>
            <a:r>
              <a:rPr lang="en-US" dirty="0">
                <a:latin typeface="Arial" charset="0"/>
                <a:ea typeface="ＭＳ Ｐゴシック" charset="0"/>
              </a:rPr>
              <a:t>Large number of “words” streaming in from somewhere</a:t>
            </a:r>
          </a:p>
          <a:p>
            <a:pPr lvl="1"/>
            <a:r>
              <a:rPr lang="en-US" dirty="0">
                <a:latin typeface="Arial" charset="0"/>
                <a:ea typeface="ＭＳ Ｐゴシック" charset="0"/>
              </a:rPr>
              <a:t>You want to count the # of words with a given </a:t>
            </a:r>
            <a:r>
              <a:rPr lang="en-US" dirty="0" smtClean="0">
                <a:latin typeface="Arial" charset="0"/>
                <a:ea typeface="ＭＳ Ｐゴシック" charset="0"/>
              </a:rPr>
              <a:t>property</a:t>
            </a:r>
          </a:p>
          <a:p>
            <a:pPr lvl="1"/>
            <a:endParaRPr lang="en-US" dirty="0">
              <a:latin typeface="Arial" charset="0"/>
              <a:ea typeface="ＭＳ Ｐゴシック" charset="0"/>
            </a:endParaRPr>
          </a:p>
          <a:p>
            <a:r>
              <a:rPr lang="en-US" dirty="0">
                <a:latin typeface="Arial" charset="0"/>
                <a:ea typeface="ＭＳ Ｐゴシック" charset="0"/>
                <a:cs typeface="ＭＳ Ｐゴシック" charset="0"/>
              </a:rPr>
              <a:t>In shared </a:t>
            </a:r>
            <a:r>
              <a:rPr lang="en-US" dirty="0" smtClean="0">
                <a:latin typeface="Arial" charset="0"/>
                <a:ea typeface="ＭＳ Ｐゴシック" charset="0"/>
                <a:cs typeface="ＭＳ Ｐゴシック" charset="0"/>
              </a:rPr>
              <a:t>memory</a:t>
            </a:r>
          </a:p>
          <a:p>
            <a:pPr lvl="1"/>
            <a:r>
              <a:rPr lang="en-US" dirty="0" smtClean="0">
                <a:latin typeface="Arial" charset="0"/>
                <a:ea typeface="ＭＳ Ｐゴシック" charset="0"/>
              </a:rPr>
              <a:t>Lock each bucket</a:t>
            </a:r>
            <a:endParaRPr lang="en-US" dirty="0">
              <a:latin typeface="Arial" charset="0"/>
              <a:ea typeface="ＭＳ Ｐゴシック" charset="0"/>
              <a:cs typeface="ＭＳ Ｐゴシック" charset="0"/>
            </a:endParaRPr>
          </a:p>
        </p:txBody>
      </p:sp>
      <p:sp>
        <p:nvSpPr>
          <p:cNvPr id="21507" name="Rectangle 8"/>
          <p:cNvSpPr>
            <a:spLocks noChangeArrowheads="1"/>
          </p:cNvSpPr>
          <p:nvPr/>
        </p:nvSpPr>
        <p:spPr bwMode="auto">
          <a:xfrm>
            <a:off x="2595744" y="3436752"/>
            <a:ext cx="495300" cy="4953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tIns="109728"/>
          <a:lstStyle/>
          <a:p>
            <a:pPr eaLnBrk="0" hangingPunct="0"/>
            <a:r>
              <a:rPr lang="en-US" sz="1600" b="0"/>
              <a:t>A’s</a:t>
            </a:r>
          </a:p>
        </p:txBody>
      </p:sp>
      <p:sp>
        <p:nvSpPr>
          <p:cNvPr id="21508" name="Rectangle 9"/>
          <p:cNvSpPr>
            <a:spLocks noChangeArrowheads="1"/>
          </p:cNvSpPr>
          <p:nvPr/>
        </p:nvSpPr>
        <p:spPr bwMode="auto">
          <a:xfrm>
            <a:off x="3089457" y="3436752"/>
            <a:ext cx="496887" cy="4953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tIns="109728"/>
          <a:lstStyle/>
          <a:p>
            <a:pPr eaLnBrk="0" hangingPunct="0"/>
            <a:r>
              <a:rPr lang="en-US" sz="1600" b="0"/>
              <a:t>B’s</a:t>
            </a:r>
          </a:p>
        </p:txBody>
      </p:sp>
      <p:sp>
        <p:nvSpPr>
          <p:cNvPr id="21509" name="Rectangle 8"/>
          <p:cNvSpPr>
            <a:spLocks noChangeArrowheads="1"/>
          </p:cNvSpPr>
          <p:nvPr/>
        </p:nvSpPr>
        <p:spPr bwMode="auto">
          <a:xfrm>
            <a:off x="3589519" y="3436752"/>
            <a:ext cx="495300" cy="4953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tIns="109728"/>
          <a:lstStyle/>
          <a:p>
            <a:pPr eaLnBrk="0" hangingPunct="0"/>
            <a:r>
              <a:rPr lang="en-US" sz="1600" b="0"/>
              <a:t>C’s</a:t>
            </a:r>
          </a:p>
        </p:txBody>
      </p:sp>
      <p:sp>
        <p:nvSpPr>
          <p:cNvPr id="21510" name="Rectangle 9"/>
          <p:cNvSpPr>
            <a:spLocks noChangeArrowheads="1"/>
          </p:cNvSpPr>
          <p:nvPr/>
        </p:nvSpPr>
        <p:spPr bwMode="auto">
          <a:xfrm>
            <a:off x="4083232" y="3436752"/>
            <a:ext cx="496887" cy="4953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tIns="109728"/>
          <a:lstStyle/>
          <a:p>
            <a:pPr eaLnBrk="0" hangingPunct="0"/>
            <a:r>
              <a:rPr lang="en-US" sz="1600" b="0"/>
              <a:t>…</a:t>
            </a:r>
          </a:p>
        </p:txBody>
      </p:sp>
      <p:sp>
        <p:nvSpPr>
          <p:cNvPr id="21511" name="Rectangle 8"/>
          <p:cNvSpPr>
            <a:spLocks noChangeArrowheads="1"/>
          </p:cNvSpPr>
          <p:nvPr/>
        </p:nvSpPr>
        <p:spPr bwMode="auto">
          <a:xfrm>
            <a:off x="4580119" y="3436752"/>
            <a:ext cx="495300" cy="4953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tIns="109728"/>
          <a:lstStyle/>
          <a:p>
            <a:pPr eaLnBrk="0" hangingPunct="0"/>
            <a:r>
              <a:rPr lang="en-US" sz="1600" b="0"/>
              <a:t>Y’s</a:t>
            </a:r>
          </a:p>
        </p:txBody>
      </p:sp>
      <p:sp>
        <p:nvSpPr>
          <p:cNvPr id="21512" name="Rectangle 9"/>
          <p:cNvSpPr>
            <a:spLocks noChangeArrowheads="1"/>
          </p:cNvSpPr>
          <p:nvPr/>
        </p:nvSpPr>
        <p:spPr bwMode="auto">
          <a:xfrm>
            <a:off x="5073832" y="3436752"/>
            <a:ext cx="496887" cy="4953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tIns="109728"/>
          <a:lstStyle/>
          <a:p>
            <a:pPr eaLnBrk="0" hangingPunct="0"/>
            <a:r>
              <a:rPr lang="en-US" sz="1600" b="0"/>
              <a:t>Z’s</a:t>
            </a:r>
          </a:p>
        </p:txBody>
      </p:sp>
      <p:sp>
        <p:nvSpPr>
          <p:cNvPr id="21513" name="Content Placeholder 7"/>
          <p:cNvSpPr txBox="1">
            <a:spLocks/>
          </p:cNvSpPr>
          <p:nvPr/>
        </p:nvSpPr>
        <p:spPr bwMode="auto">
          <a:xfrm>
            <a:off x="596900" y="4085571"/>
            <a:ext cx="8296275" cy="1214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63500" tIns="25400" rIns="63500" bIns="25400">
            <a:spAutoFit/>
          </a:bodyPr>
          <a:lstStyle>
            <a:lvl1pPr marL="203200" indent="-203200" eaLnBrk="0" hangingPunct="0">
              <a:defRPr sz="2000" b="1">
                <a:solidFill>
                  <a:schemeClr val="accent1"/>
                </a:solidFill>
                <a:latin typeface="Arial" charset="0"/>
                <a:ea typeface="ＭＳ Ｐゴシック" charset="0"/>
                <a:cs typeface="ＭＳ Ｐゴシック" charset="0"/>
              </a:defRPr>
            </a:lvl1pPr>
            <a:lvl2pPr marL="685800" indent="-19050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15000"/>
              </a:spcBef>
              <a:buSzPct val="100000"/>
              <a:buFontTx/>
              <a:buChar char="•"/>
            </a:pPr>
            <a:r>
              <a:rPr lang="en-US" sz="2400" b="0" dirty="0" smtClean="0">
                <a:solidFill>
                  <a:schemeClr val="tx1"/>
                </a:solidFill>
              </a:rPr>
              <a:t>Distributed </a:t>
            </a:r>
            <a:r>
              <a:rPr lang="en-US" sz="2400" b="0" dirty="0">
                <a:solidFill>
                  <a:schemeClr val="tx1"/>
                </a:solidFill>
              </a:rPr>
              <a:t>memory: the array is huge and spread out</a:t>
            </a:r>
          </a:p>
          <a:p>
            <a:pPr lvl="1">
              <a:spcBef>
                <a:spcPct val="15000"/>
              </a:spcBef>
              <a:buSzPct val="100000"/>
              <a:buFont typeface="Lucida Grande" charset="0"/>
              <a:buChar char="-"/>
            </a:pPr>
            <a:r>
              <a:rPr lang="en-US" sz="2400" b="0" dirty="0">
                <a:solidFill>
                  <a:srgbClr val="000099"/>
                </a:solidFill>
              </a:rPr>
              <a:t>Each processor has a </a:t>
            </a:r>
            <a:r>
              <a:rPr lang="en-US" sz="2400" b="0" dirty="0" err="1">
                <a:solidFill>
                  <a:srgbClr val="000099"/>
                </a:solidFill>
              </a:rPr>
              <a:t>substream</a:t>
            </a:r>
            <a:r>
              <a:rPr lang="en-US" sz="2400" b="0" dirty="0">
                <a:solidFill>
                  <a:srgbClr val="000099"/>
                </a:solidFill>
              </a:rPr>
              <a:t> and sends +1 to the appropriate processor… and that processor “receives”</a:t>
            </a:r>
          </a:p>
        </p:txBody>
      </p:sp>
      <p:sp>
        <p:nvSpPr>
          <p:cNvPr id="11" name="Rectangle 8"/>
          <p:cNvSpPr>
            <a:spLocks noChangeArrowheads="1"/>
          </p:cNvSpPr>
          <p:nvPr/>
        </p:nvSpPr>
        <p:spPr bwMode="auto">
          <a:xfrm>
            <a:off x="1590301" y="5680916"/>
            <a:ext cx="495300" cy="4953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tIns="109728"/>
          <a:lstStyle/>
          <a:p>
            <a:pPr eaLnBrk="0" hangingPunct="0"/>
            <a:r>
              <a:rPr lang="en-US" sz="1600" b="0"/>
              <a:t>A’s</a:t>
            </a:r>
          </a:p>
        </p:txBody>
      </p:sp>
      <p:sp>
        <p:nvSpPr>
          <p:cNvPr id="12" name="Rectangle 9"/>
          <p:cNvSpPr>
            <a:spLocks noChangeArrowheads="1"/>
          </p:cNvSpPr>
          <p:nvPr/>
        </p:nvSpPr>
        <p:spPr bwMode="auto">
          <a:xfrm>
            <a:off x="2084014" y="5680916"/>
            <a:ext cx="496887" cy="4953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tIns="109728"/>
          <a:lstStyle/>
          <a:p>
            <a:pPr eaLnBrk="0" hangingPunct="0"/>
            <a:r>
              <a:rPr lang="en-US" sz="1600" b="0"/>
              <a:t>B’s</a:t>
            </a:r>
          </a:p>
        </p:txBody>
      </p:sp>
      <p:sp>
        <p:nvSpPr>
          <p:cNvPr id="13" name="Rectangle 8"/>
          <p:cNvSpPr>
            <a:spLocks noChangeArrowheads="1"/>
          </p:cNvSpPr>
          <p:nvPr/>
        </p:nvSpPr>
        <p:spPr bwMode="auto">
          <a:xfrm>
            <a:off x="2987483" y="5680916"/>
            <a:ext cx="495300" cy="4953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tIns="109728"/>
          <a:lstStyle/>
          <a:p>
            <a:pPr eaLnBrk="0" hangingPunct="0"/>
            <a:r>
              <a:rPr lang="en-US" sz="1600" b="0"/>
              <a:t>C’s</a:t>
            </a:r>
          </a:p>
        </p:txBody>
      </p:sp>
      <p:sp>
        <p:nvSpPr>
          <p:cNvPr id="14" name="Rectangle 9"/>
          <p:cNvSpPr>
            <a:spLocks noChangeArrowheads="1"/>
          </p:cNvSpPr>
          <p:nvPr/>
        </p:nvSpPr>
        <p:spPr bwMode="auto">
          <a:xfrm>
            <a:off x="3481196" y="5680916"/>
            <a:ext cx="496887" cy="4953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tIns="109728"/>
          <a:lstStyle/>
          <a:p>
            <a:pPr eaLnBrk="0" hangingPunct="0"/>
            <a:r>
              <a:rPr lang="en-US" sz="1600" b="0" dirty="0" smtClean="0"/>
              <a:t>D’s</a:t>
            </a:r>
            <a:endParaRPr lang="en-US" sz="1600" b="0" dirty="0"/>
          </a:p>
        </p:txBody>
      </p:sp>
      <p:sp>
        <p:nvSpPr>
          <p:cNvPr id="15" name="Rectangle 8"/>
          <p:cNvSpPr>
            <a:spLocks noChangeArrowheads="1"/>
          </p:cNvSpPr>
          <p:nvPr/>
        </p:nvSpPr>
        <p:spPr bwMode="auto">
          <a:xfrm>
            <a:off x="4934307" y="5680916"/>
            <a:ext cx="495300" cy="4953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tIns="109728"/>
          <a:lstStyle/>
          <a:p>
            <a:pPr eaLnBrk="0" hangingPunct="0"/>
            <a:r>
              <a:rPr lang="en-US" sz="1600" b="0"/>
              <a:t>Y’s</a:t>
            </a:r>
          </a:p>
        </p:txBody>
      </p:sp>
      <p:sp>
        <p:nvSpPr>
          <p:cNvPr id="16" name="Rectangle 9"/>
          <p:cNvSpPr>
            <a:spLocks noChangeArrowheads="1"/>
          </p:cNvSpPr>
          <p:nvPr/>
        </p:nvSpPr>
        <p:spPr bwMode="auto">
          <a:xfrm>
            <a:off x="5428020" y="5680916"/>
            <a:ext cx="496887" cy="4953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tIns="109728"/>
          <a:lstStyle/>
          <a:p>
            <a:pPr eaLnBrk="0" hangingPunct="0"/>
            <a:r>
              <a:rPr lang="en-US" sz="1600" b="0"/>
              <a:t>Z’s</a:t>
            </a:r>
          </a:p>
        </p:txBody>
      </p:sp>
      <p:sp>
        <p:nvSpPr>
          <p:cNvPr id="2" name="Rectangle 1"/>
          <p:cNvSpPr/>
          <p:nvPr/>
        </p:nvSpPr>
        <p:spPr>
          <a:xfrm>
            <a:off x="4213412" y="5727390"/>
            <a:ext cx="542141" cy="400110"/>
          </a:xfrm>
          <a:prstGeom prst="rect">
            <a:avLst/>
          </a:prstGeom>
        </p:spPr>
        <p:txBody>
          <a:bodyPr wrap="square">
            <a:spAutoFit/>
          </a:bodyPr>
          <a:lstStyle/>
          <a:p>
            <a:r>
              <a:rPr lang="en-US" b="0" dirty="0" smtClean="0"/>
              <a:t>…</a:t>
            </a:r>
            <a:endParaRPr lang="en-US" dirty="0"/>
          </a:p>
        </p:txBody>
      </p:sp>
    </p:spTree>
    <p:extLst>
      <p:ext uri="{BB962C8B-B14F-4D97-AF65-F5344CB8AC3E}">
        <p14:creationId xmlns:p14="http://schemas.microsoft.com/office/powerpoint/2010/main" val="396640872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6563" name="Group 2"/>
          <p:cNvGrpSpPr>
            <a:grpSpLocks/>
          </p:cNvGrpSpPr>
          <p:nvPr/>
        </p:nvGrpSpPr>
        <p:grpSpPr bwMode="auto">
          <a:xfrm>
            <a:off x="1819275" y="4584700"/>
            <a:ext cx="6424613" cy="1096963"/>
            <a:chOff x="1152" y="2160"/>
            <a:chExt cx="4047" cy="691"/>
          </a:xfrm>
        </p:grpSpPr>
        <p:sp>
          <p:nvSpPr>
            <p:cNvPr id="66624" name="Rectangle 3"/>
            <p:cNvSpPr>
              <a:spLocks noChangeArrowheads="1"/>
            </p:cNvSpPr>
            <p:nvPr/>
          </p:nvSpPr>
          <p:spPr bwMode="auto">
            <a:xfrm>
              <a:off x="1152" y="2160"/>
              <a:ext cx="3514" cy="691"/>
            </a:xfrm>
            <a:prstGeom prst="rect">
              <a:avLst/>
            </a:prstGeom>
            <a:gradFill rotWithShape="1">
              <a:gsLst>
                <a:gs pos="0">
                  <a:srgbClr val="00BDBD"/>
                </a:gs>
                <a:gs pos="100000">
                  <a:srgbClr val="00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66625" name="Text Box 4"/>
            <p:cNvSpPr txBox="1">
              <a:spLocks noChangeArrowheads="1"/>
            </p:cNvSpPr>
            <p:nvPr/>
          </p:nvSpPr>
          <p:spPr bwMode="auto">
            <a:xfrm>
              <a:off x="4723" y="2333"/>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50000"/>
                </a:spcBef>
              </a:pPr>
              <a:r>
                <a:rPr lang="en-US" sz="1800">
                  <a:solidFill>
                    <a:schemeClr val="tx1"/>
                  </a:solidFill>
                </a:rPr>
                <a:t>local</a:t>
              </a:r>
            </a:p>
          </p:txBody>
        </p:sp>
      </p:grpSp>
      <p:grpSp>
        <p:nvGrpSpPr>
          <p:cNvPr id="66564" name="Group 5"/>
          <p:cNvGrpSpPr>
            <a:grpSpLocks/>
          </p:cNvGrpSpPr>
          <p:nvPr/>
        </p:nvGrpSpPr>
        <p:grpSpPr bwMode="auto">
          <a:xfrm>
            <a:off x="1820863" y="3178175"/>
            <a:ext cx="6619875" cy="1371600"/>
            <a:chOff x="1152" y="1296"/>
            <a:chExt cx="4170" cy="864"/>
          </a:xfrm>
        </p:grpSpPr>
        <p:sp>
          <p:nvSpPr>
            <p:cNvPr id="66622" name="Rectangle 6"/>
            <p:cNvSpPr>
              <a:spLocks noChangeArrowheads="1"/>
            </p:cNvSpPr>
            <p:nvPr/>
          </p:nvSpPr>
          <p:spPr bwMode="auto">
            <a:xfrm>
              <a:off x="1152" y="1296"/>
              <a:ext cx="3514" cy="864"/>
            </a:xfrm>
            <a:prstGeom prst="rect">
              <a:avLst/>
            </a:prstGeom>
            <a:gradFill rotWithShape="1">
              <a:gsLst>
                <a:gs pos="0">
                  <a:srgbClr val="99CCFF">
                    <a:alpha val="0"/>
                  </a:srgbClr>
                </a:gs>
                <a:gs pos="100000">
                  <a:srgbClr val="7AA2CB"/>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66623" name="Text Box 7"/>
            <p:cNvSpPr txBox="1">
              <a:spLocks noChangeArrowheads="1"/>
            </p:cNvSpPr>
            <p:nvPr/>
          </p:nvSpPr>
          <p:spPr bwMode="auto">
            <a:xfrm>
              <a:off x="4723" y="1757"/>
              <a:ext cx="5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50000"/>
                </a:spcBef>
              </a:pPr>
              <a:r>
                <a:rPr lang="en-US" sz="1800">
                  <a:solidFill>
                    <a:schemeClr val="tx1"/>
                  </a:solidFill>
                </a:rPr>
                <a:t>shared</a:t>
              </a:r>
            </a:p>
          </p:txBody>
        </p:sp>
      </p:grpSp>
      <p:sp>
        <p:nvSpPr>
          <p:cNvPr id="66565" name="Rectangle 8"/>
          <p:cNvSpPr>
            <a:spLocks noGrp="1" noChangeArrowheads="1"/>
          </p:cNvSpPr>
          <p:nvPr>
            <p:ph type="title"/>
          </p:nvPr>
        </p:nvSpPr>
        <p:spPr>
          <a:xfrm>
            <a:off x="798513" y="306388"/>
            <a:ext cx="7812087" cy="434975"/>
          </a:xfrm>
        </p:spPr>
        <p:txBody>
          <a:bodyPr/>
          <a:lstStyle/>
          <a:p>
            <a:r>
              <a:rPr lang="en-US" dirty="0">
                <a:latin typeface="Arial" charset="0"/>
                <a:ea typeface="ＭＳ Ｐゴシック" charset="0"/>
                <a:cs typeface="ＭＳ Ｐゴシック" charset="0"/>
              </a:rPr>
              <a:t>Full UPC Collectives</a:t>
            </a:r>
          </a:p>
        </p:txBody>
      </p:sp>
      <p:sp>
        <p:nvSpPr>
          <p:cNvPr id="66566" name="Rectangle 9"/>
          <p:cNvSpPr>
            <a:spLocks noGrp="1" noChangeArrowheads="1"/>
          </p:cNvSpPr>
          <p:nvPr>
            <p:ph type="body" idx="1"/>
          </p:nvPr>
        </p:nvSpPr>
        <p:spPr>
          <a:xfrm>
            <a:off x="471488" y="860425"/>
            <a:ext cx="7772400" cy="2192338"/>
          </a:xfrm>
        </p:spPr>
        <p:txBody>
          <a:bodyPr/>
          <a:lstStyle/>
          <a:p>
            <a:pPr lvl="1"/>
            <a:r>
              <a:rPr lang="en-US" sz="2000">
                <a:latin typeface="Arial" charset="0"/>
                <a:ea typeface="ＭＳ Ｐゴシック" charset="0"/>
              </a:rPr>
              <a:t>Value-based collectives pass in and return scalar values </a:t>
            </a:r>
          </a:p>
          <a:p>
            <a:pPr lvl="1"/>
            <a:r>
              <a:rPr lang="en-US" sz="2000">
                <a:latin typeface="Arial" charset="0"/>
                <a:ea typeface="ＭＳ Ｐゴシック" charset="0"/>
              </a:rPr>
              <a:t>But sometimes you want to collect over arrays</a:t>
            </a:r>
          </a:p>
          <a:p>
            <a:pPr lvl="1"/>
            <a:r>
              <a:rPr lang="en-US" sz="2000">
                <a:latin typeface="Arial" charset="0"/>
                <a:ea typeface="ＭＳ Ｐゴシック" charset="0"/>
              </a:rPr>
              <a:t>When can a collective argument begin executing?</a:t>
            </a:r>
          </a:p>
          <a:p>
            <a:pPr lvl="2"/>
            <a:r>
              <a:rPr lang="en-US" sz="1600">
                <a:latin typeface="Arial" charset="0"/>
                <a:ea typeface="ＭＳ Ｐゴシック" charset="0"/>
              </a:rPr>
              <a:t>Arguments with affinity to thread </a:t>
            </a:r>
            <a:r>
              <a:rPr lang="en-US" sz="1600" i="1">
                <a:latin typeface="Arial" charset="0"/>
                <a:ea typeface="ＭＳ Ｐゴシック" charset="0"/>
              </a:rPr>
              <a:t>i</a:t>
            </a:r>
            <a:r>
              <a:rPr lang="en-US" sz="1600">
                <a:latin typeface="Arial" charset="0"/>
                <a:ea typeface="ＭＳ Ｐゴシック" charset="0"/>
              </a:rPr>
              <a:t> are ready when thread </a:t>
            </a:r>
            <a:r>
              <a:rPr lang="en-US" sz="1600" i="1">
                <a:latin typeface="Arial" charset="0"/>
                <a:ea typeface="ＭＳ Ｐゴシック" charset="0"/>
              </a:rPr>
              <a:t>i</a:t>
            </a:r>
            <a:r>
              <a:rPr lang="en-US" sz="1600">
                <a:latin typeface="Arial" charset="0"/>
                <a:ea typeface="ＭＳ Ｐゴシック" charset="0"/>
              </a:rPr>
              <a:t> calls the function; results with affinity to thread </a:t>
            </a:r>
            <a:r>
              <a:rPr lang="en-US" sz="1600" i="1">
                <a:latin typeface="Arial" charset="0"/>
                <a:ea typeface="ＭＳ Ｐゴシック" charset="0"/>
              </a:rPr>
              <a:t>i</a:t>
            </a:r>
            <a:r>
              <a:rPr lang="en-US" sz="1600">
                <a:latin typeface="Arial" charset="0"/>
                <a:ea typeface="ＭＳ Ｐゴシック" charset="0"/>
              </a:rPr>
              <a:t> are ready when thread </a:t>
            </a:r>
            <a:r>
              <a:rPr lang="en-US" sz="1600" i="1">
                <a:latin typeface="Arial" charset="0"/>
                <a:ea typeface="ＭＳ Ｐゴシック" charset="0"/>
              </a:rPr>
              <a:t>i</a:t>
            </a:r>
            <a:r>
              <a:rPr lang="en-US" sz="1600">
                <a:latin typeface="Arial" charset="0"/>
                <a:ea typeface="ＭＳ Ｐゴシック" charset="0"/>
              </a:rPr>
              <a:t> returns.</a:t>
            </a:r>
            <a:endParaRPr lang="en-US" sz="800">
              <a:latin typeface="Arial" charset="0"/>
              <a:ea typeface="ＭＳ Ｐゴシック" charset="0"/>
            </a:endParaRPr>
          </a:p>
          <a:p>
            <a:pPr lvl="2"/>
            <a:r>
              <a:rPr lang="en-US" sz="1600">
                <a:latin typeface="Arial" charset="0"/>
                <a:ea typeface="ＭＳ Ｐゴシック" charset="0"/>
              </a:rPr>
              <a:t>This is appealing but it is incorrect: In a broadcast, thread 1 does not know when thread 0 is ready.</a:t>
            </a:r>
          </a:p>
        </p:txBody>
      </p:sp>
      <p:grpSp>
        <p:nvGrpSpPr>
          <p:cNvPr id="66567" name="Group 10"/>
          <p:cNvGrpSpPr>
            <a:grpSpLocks/>
          </p:cNvGrpSpPr>
          <p:nvPr/>
        </p:nvGrpSpPr>
        <p:grpSpPr bwMode="auto">
          <a:xfrm>
            <a:off x="1822450" y="2998788"/>
            <a:ext cx="5578475" cy="3657600"/>
            <a:chOff x="1152" y="1008"/>
            <a:chExt cx="3514" cy="2304"/>
          </a:xfrm>
        </p:grpSpPr>
        <p:sp>
          <p:nvSpPr>
            <p:cNvPr id="785419" name="Rectangle 11"/>
            <p:cNvSpPr>
              <a:spLocks noChangeArrowheads="1"/>
            </p:cNvSpPr>
            <p:nvPr/>
          </p:nvSpPr>
          <p:spPr bwMode="auto">
            <a:xfrm>
              <a:off x="4608" y="1008"/>
              <a:ext cx="58" cy="2304"/>
            </a:xfrm>
            <a:prstGeom prst="rect">
              <a:avLst/>
            </a:prstGeom>
            <a:gradFill rotWithShape="1">
              <a:gsLst>
                <a:gs pos="0">
                  <a:schemeClr val="tx1">
                    <a:gamma/>
                    <a:tint val="0"/>
                    <a:invGamma/>
                  </a:schemeClr>
                </a:gs>
                <a:gs pos="50000">
                  <a:schemeClr val="tx1"/>
                </a:gs>
                <a:gs pos="100000">
                  <a:schemeClr val="tx1">
                    <a:gamma/>
                    <a:tint val="0"/>
                    <a:invGamma/>
                  </a:schemeClr>
                </a:gs>
              </a:gsLst>
              <a:lin ang="5400000" scaled="1"/>
            </a:gradFill>
            <a:ln w="9525">
              <a:noFill/>
              <a:miter lim="800000"/>
              <a:headEnd/>
              <a:tailEnd/>
            </a:ln>
            <a:effectLst/>
          </p:spPr>
          <p:txBody>
            <a:bodyPr wrap="none" anchor="ctr"/>
            <a:lstStyle/>
            <a:p>
              <a:pPr eaLnBrk="0" hangingPunct="0">
                <a:defRPr/>
              </a:pPr>
              <a:endParaRPr lang="en-US">
                <a:ea typeface="ＭＳ Ｐゴシック" charset="-128"/>
                <a:cs typeface="ＭＳ Ｐゴシック" charset="-128"/>
              </a:endParaRPr>
            </a:p>
          </p:txBody>
        </p:sp>
        <p:sp>
          <p:nvSpPr>
            <p:cNvPr id="785420" name="Rectangle 12"/>
            <p:cNvSpPr>
              <a:spLocks noChangeArrowheads="1"/>
            </p:cNvSpPr>
            <p:nvPr/>
          </p:nvSpPr>
          <p:spPr bwMode="auto">
            <a:xfrm>
              <a:off x="1152" y="1008"/>
              <a:ext cx="58" cy="2304"/>
            </a:xfrm>
            <a:prstGeom prst="rect">
              <a:avLst/>
            </a:prstGeom>
            <a:gradFill rotWithShape="1">
              <a:gsLst>
                <a:gs pos="0">
                  <a:schemeClr val="tx1">
                    <a:gamma/>
                    <a:tint val="0"/>
                    <a:invGamma/>
                  </a:schemeClr>
                </a:gs>
                <a:gs pos="50000">
                  <a:schemeClr val="tx1"/>
                </a:gs>
                <a:gs pos="100000">
                  <a:schemeClr val="tx1">
                    <a:gamma/>
                    <a:tint val="0"/>
                    <a:invGamma/>
                  </a:schemeClr>
                </a:gs>
              </a:gsLst>
              <a:lin ang="5400000" scaled="1"/>
            </a:gradFill>
            <a:ln w="9525">
              <a:noFill/>
              <a:miter lim="800000"/>
              <a:headEnd/>
              <a:tailEnd/>
            </a:ln>
            <a:effectLst/>
          </p:spPr>
          <p:txBody>
            <a:bodyPr wrap="none" anchor="ctr"/>
            <a:lstStyle/>
            <a:p>
              <a:pPr eaLnBrk="0" hangingPunct="0">
                <a:defRPr/>
              </a:pPr>
              <a:endParaRPr lang="en-US">
                <a:ea typeface="ＭＳ Ｐゴシック" charset="-128"/>
                <a:cs typeface="ＭＳ Ｐゴシック" charset="-128"/>
              </a:endParaRPr>
            </a:p>
          </p:txBody>
        </p:sp>
        <p:sp>
          <p:nvSpPr>
            <p:cNvPr id="785421" name="Rectangle 13"/>
            <p:cNvSpPr>
              <a:spLocks noChangeArrowheads="1"/>
            </p:cNvSpPr>
            <p:nvPr/>
          </p:nvSpPr>
          <p:spPr bwMode="auto">
            <a:xfrm>
              <a:off x="2304" y="1008"/>
              <a:ext cx="58" cy="2304"/>
            </a:xfrm>
            <a:prstGeom prst="rect">
              <a:avLst/>
            </a:prstGeom>
            <a:gradFill rotWithShape="1">
              <a:gsLst>
                <a:gs pos="0">
                  <a:schemeClr val="tx1">
                    <a:gamma/>
                    <a:tint val="0"/>
                    <a:invGamma/>
                  </a:schemeClr>
                </a:gs>
                <a:gs pos="50000">
                  <a:schemeClr val="tx1"/>
                </a:gs>
                <a:gs pos="100000">
                  <a:schemeClr val="tx1">
                    <a:gamma/>
                    <a:tint val="0"/>
                    <a:invGamma/>
                  </a:schemeClr>
                </a:gs>
              </a:gsLst>
              <a:lin ang="5400000" scaled="1"/>
            </a:gradFill>
            <a:ln w="9525">
              <a:noFill/>
              <a:miter lim="800000"/>
              <a:headEnd/>
              <a:tailEnd/>
            </a:ln>
            <a:effectLst/>
          </p:spPr>
          <p:txBody>
            <a:bodyPr wrap="none" anchor="ctr"/>
            <a:lstStyle/>
            <a:p>
              <a:pPr eaLnBrk="0" hangingPunct="0">
                <a:defRPr/>
              </a:pPr>
              <a:endParaRPr lang="en-US">
                <a:ea typeface="ＭＳ Ｐゴシック" charset="-128"/>
                <a:cs typeface="ＭＳ Ｐゴシック" charset="-128"/>
              </a:endParaRPr>
            </a:p>
          </p:txBody>
        </p:sp>
        <p:sp>
          <p:nvSpPr>
            <p:cNvPr id="785422" name="Rectangle 14"/>
            <p:cNvSpPr>
              <a:spLocks noChangeArrowheads="1"/>
            </p:cNvSpPr>
            <p:nvPr/>
          </p:nvSpPr>
          <p:spPr bwMode="auto">
            <a:xfrm>
              <a:off x="3456" y="1008"/>
              <a:ext cx="58" cy="2304"/>
            </a:xfrm>
            <a:prstGeom prst="rect">
              <a:avLst/>
            </a:prstGeom>
            <a:gradFill rotWithShape="1">
              <a:gsLst>
                <a:gs pos="0">
                  <a:schemeClr val="tx1">
                    <a:gamma/>
                    <a:tint val="0"/>
                    <a:invGamma/>
                  </a:schemeClr>
                </a:gs>
                <a:gs pos="50000">
                  <a:schemeClr val="tx1"/>
                </a:gs>
                <a:gs pos="100000">
                  <a:schemeClr val="tx1">
                    <a:gamma/>
                    <a:tint val="0"/>
                    <a:invGamma/>
                  </a:schemeClr>
                </a:gs>
              </a:gsLst>
              <a:lin ang="5400000" scaled="1"/>
            </a:gradFill>
            <a:ln w="9525">
              <a:noFill/>
              <a:miter lim="800000"/>
              <a:headEnd/>
              <a:tailEnd/>
            </a:ln>
            <a:effectLst/>
          </p:spPr>
          <p:txBody>
            <a:bodyPr wrap="none" anchor="ctr"/>
            <a:lstStyle/>
            <a:p>
              <a:pPr eaLnBrk="0" hangingPunct="0">
                <a:defRPr/>
              </a:pPr>
              <a:endParaRPr lang="en-US">
                <a:ea typeface="ＭＳ Ｐゴシック" charset="-128"/>
                <a:cs typeface="ＭＳ Ｐゴシック" charset="-128"/>
              </a:endParaRPr>
            </a:p>
          </p:txBody>
        </p:sp>
      </p:grpSp>
      <p:sp>
        <p:nvSpPr>
          <p:cNvPr id="66568" name="Line 15"/>
          <p:cNvSpPr>
            <a:spLocks noChangeShapeType="1"/>
          </p:cNvSpPr>
          <p:nvPr/>
        </p:nvSpPr>
        <p:spPr bwMode="auto">
          <a:xfrm>
            <a:off x="1819275" y="4584700"/>
            <a:ext cx="5578475"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69" name="Rectangle 16" descr="Light vertical"/>
          <p:cNvSpPr>
            <a:spLocks noChangeArrowheads="1"/>
          </p:cNvSpPr>
          <p:nvPr/>
        </p:nvSpPr>
        <p:spPr bwMode="auto">
          <a:xfrm>
            <a:off x="1911350" y="3395663"/>
            <a:ext cx="549275" cy="274637"/>
          </a:xfrm>
          <a:prstGeom prst="rect">
            <a:avLst/>
          </a:prstGeom>
          <a:pattFill prst="ltVert">
            <a:fgClr>
              <a:srgbClr val="000000"/>
            </a:fgClr>
            <a:bgClr>
              <a:srgbClr val="FFFFFF"/>
            </a:bgClr>
          </a:pattFill>
          <a:ln w="25400">
            <a:solidFill>
              <a:schemeClr val="tx1"/>
            </a:solidFill>
            <a:miter lim="800000"/>
            <a:headEnd/>
            <a:tailEnd/>
          </a:ln>
        </p:spPr>
        <p:txBody>
          <a:bodyPr wrap="none" anchor="ctr"/>
          <a:lstStyle/>
          <a:p>
            <a:pPr eaLnBrk="0" hangingPunct="0"/>
            <a:endParaRPr lang="en-US"/>
          </a:p>
        </p:txBody>
      </p:sp>
      <p:sp>
        <p:nvSpPr>
          <p:cNvPr id="66570" name="Rectangle 17"/>
          <p:cNvSpPr>
            <a:spLocks noChangeArrowheads="1"/>
          </p:cNvSpPr>
          <p:nvPr/>
        </p:nvSpPr>
        <p:spPr bwMode="auto">
          <a:xfrm>
            <a:off x="1911350" y="4035425"/>
            <a:ext cx="549275" cy="27463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66571" name="Rectangle 18" descr="Light vertical"/>
          <p:cNvSpPr>
            <a:spLocks noChangeArrowheads="1"/>
          </p:cNvSpPr>
          <p:nvPr/>
        </p:nvSpPr>
        <p:spPr bwMode="auto">
          <a:xfrm>
            <a:off x="1911350" y="3395663"/>
            <a:ext cx="549275" cy="274637"/>
          </a:xfrm>
          <a:prstGeom prst="rect">
            <a:avLst/>
          </a:prstGeom>
          <a:pattFill prst="ltVert">
            <a:fgClr>
              <a:srgbClr val="000000"/>
            </a:fgClr>
            <a:bgClr>
              <a:srgbClr val="FFFFFF"/>
            </a:bgClr>
          </a:pattFill>
          <a:ln w="25400">
            <a:solidFill>
              <a:schemeClr val="tx1"/>
            </a:solidFill>
            <a:miter lim="800000"/>
            <a:headEnd/>
            <a:tailEnd/>
          </a:ln>
        </p:spPr>
        <p:txBody>
          <a:bodyPr wrap="none" anchor="ctr"/>
          <a:lstStyle/>
          <a:p>
            <a:pPr eaLnBrk="0" hangingPunct="0"/>
            <a:endParaRPr lang="en-US"/>
          </a:p>
        </p:txBody>
      </p:sp>
      <p:sp>
        <p:nvSpPr>
          <p:cNvPr id="66572" name="Rectangle 19"/>
          <p:cNvSpPr>
            <a:spLocks noChangeArrowheads="1"/>
          </p:cNvSpPr>
          <p:nvPr/>
        </p:nvSpPr>
        <p:spPr bwMode="auto">
          <a:xfrm>
            <a:off x="3740150" y="4035425"/>
            <a:ext cx="549275" cy="27463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66573" name="Rectangle 20"/>
          <p:cNvSpPr>
            <a:spLocks noChangeArrowheads="1"/>
          </p:cNvSpPr>
          <p:nvPr/>
        </p:nvSpPr>
        <p:spPr bwMode="auto">
          <a:xfrm>
            <a:off x="5568950" y="4035425"/>
            <a:ext cx="549275" cy="27463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66574" name="Rectangle 21" descr="Light vertical"/>
          <p:cNvSpPr>
            <a:spLocks noChangeArrowheads="1"/>
          </p:cNvSpPr>
          <p:nvPr/>
        </p:nvSpPr>
        <p:spPr bwMode="auto">
          <a:xfrm>
            <a:off x="1911350" y="3395663"/>
            <a:ext cx="549275" cy="274637"/>
          </a:xfrm>
          <a:prstGeom prst="rect">
            <a:avLst/>
          </a:prstGeom>
          <a:pattFill prst="ltVert">
            <a:fgClr>
              <a:srgbClr val="000000"/>
            </a:fgClr>
            <a:bgClr>
              <a:srgbClr val="FFFFFF"/>
            </a:bgClr>
          </a:pattFill>
          <a:ln w="25400">
            <a:solidFill>
              <a:schemeClr val="tx1"/>
            </a:solidFill>
            <a:miter lim="800000"/>
            <a:headEnd/>
            <a:tailEnd/>
          </a:ln>
        </p:spPr>
        <p:txBody>
          <a:bodyPr wrap="none" anchor="ctr"/>
          <a:lstStyle/>
          <a:p>
            <a:pPr eaLnBrk="0" hangingPunct="0"/>
            <a:endParaRPr lang="en-US"/>
          </a:p>
        </p:txBody>
      </p:sp>
      <p:sp>
        <p:nvSpPr>
          <p:cNvPr id="66575" name="Rectangle 22" descr="Light vertical"/>
          <p:cNvSpPr>
            <a:spLocks noChangeArrowheads="1"/>
          </p:cNvSpPr>
          <p:nvPr/>
        </p:nvSpPr>
        <p:spPr bwMode="auto">
          <a:xfrm>
            <a:off x="1911350" y="3395663"/>
            <a:ext cx="549275" cy="274637"/>
          </a:xfrm>
          <a:prstGeom prst="rect">
            <a:avLst/>
          </a:prstGeom>
          <a:pattFill prst="ltVert">
            <a:fgClr>
              <a:srgbClr val="000000"/>
            </a:fgClr>
            <a:bgClr>
              <a:srgbClr val="FFFFFF"/>
            </a:bgClr>
          </a:pattFill>
          <a:ln w="25400">
            <a:solidFill>
              <a:schemeClr val="tx1"/>
            </a:solidFill>
            <a:miter lim="800000"/>
            <a:headEnd/>
            <a:tailEnd/>
          </a:ln>
        </p:spPr>
        <p:txBody>
          <a:bodyPr wrap="none" anchor="ctr"/>
          <a:lstStyle/>
          <a:p>
            <a:pPr eaLnBrk="0" hangingPunct="0"/>
            <a:endParaRPr lang="en-US"/>
          </a:p>
        </p:txBody>
      </p:sp>
      <p:sp>
        <p:nvSpPr>
          <p:cNvPr id="785431" name="Line 23"/>
          <p:cNvSpPr>
            <a:spLocks noChangeShapeType="1"/>
          </p:cNvSpPr>
          <p:nvPr/>
        </p:nvSpPr>
        <p:spPr bwMode="auto">
          <a:xfrm flipV="1">
            <a:off x="2184400" y="3578225"/>
            <a:ext cx="0" cy="549275"/>
          </a:xfrm>
          <a:prstGeom prst="line">
            <a:avLst/>
          </a:prstGeom>
          <a:noFill/>
          <a:ln w="25400">
            <a:solidFill>
              <a:schemeClr val="tx1"/>
            </a:solidFill>
            <a:round/>
            <a:headEnd/>
            <a:tailEnd type="oval" w="med" len="med"/>
          </a:ln>
          <a:extLst>
            <a:ext uri="{909E8E84-426E-40dd-AFC4-6F175D3DCCD1}">
              <a14:hiddenFill xmlns:a14="http://schemas.microsoft.com/office/drawing/2010/main">
                <a:noFill/>
              </a14:hiddenFill>
            </a:ext>
          </a:extLst>
        </p:spPr>
        <p:txBody>
          <a:bodyPr wrap="none"/>
          <a:lstStyle/>
          <a:p>
            <a:endParaRPr lang="en-US"/>
          </a:p>
        </p:txBody>
      </p:sp>
      <p:sp>
        <p:nvSpPr>
          <p:cNvPr id="785432" name="Line 24"/>
          <p:cNvSpPr>
            <a:spLocks noChangeShapeType="1"/>
          </p:cNvSpPr>
          <p:nvPr/>
        </p:nvSpPr>
        <p:spPr bwMode="auto">
          <a:xfrm flipH="1" flipV="1">
            <a:off x="2184400" y="3487738"/>
            <a:ext cx="1828800" cy="639762"/>
          </a:xfrm>
          <a:prstGeom prst="line">
            <a:avLst/>
          </a:prstGeom>
          <a:noFill/>
          <a:ln w="25400">
            <a:solidFill>
              <a:schemeClr val="tx1"/>
            </a:solidFill>
            <a:round/>
            <a:headEnd/>
            <a:tailEnd type="oval" w="med" len="med"/>
          </a:ln>
          <a:extLst>
            <a:ext uri="{909E8E84-426E-40dd-AFC4-6F175D3DCCD1}">
              <a14:hiddenFill xmlns:a14="http://schemas.microsoft.com/office/drawing/2010/main">
                <a:noFill/>
              </a14:hiddenFill>
            </a:ext>
          </a:extLst>
        </p:spPr>
        <p:txBody>
          <a:bodyPr wrap="none"/>
          <a:lstStyle/>
          <a:p>
            <a:endParaRPr lang="en-US"/>
          </a:p>
        </p:txBody>
      </p:sp>
      <p:sp>
        <p:nvSpPr>
          <p:cNvPr id="785433" name="Line 25"/>
          <p:cNvSpPr>
            <a:spLocks noChangeShapeType="1"/>
          </p:cNvSpPr>
          <p:nvPr/>
        </p:nvSpPr>
        <p:spPr bwMode="auto">
          <a:xfrm flipH="1" flipV="1">
            <a:off x="2276475" y="3487738"/>
            <a:ext cx="3565525" cy="639762"/>
          </a:xfrm>
          <a:prstGeom prst="line">
            <a:avLst/>
          </a:prstGeom>
          <a:noFill/>
          <a:ln w="25400">
            <a:solidFill>
              <a:schemeClr val="tx1"/>
            </a:solidFill>
            <a:round/>
            <a:headEnd/>
            <a:tailEnd type="oval" w="med" len="med"/>
          </a:ln>
          <a:extLst>
            <a:ext uri="{909E8E84-426E-40dd-AFC4-6F175D3DCCD1}">
              <a14:hiddenFill xmlns:a14="http://schemas.microsoft.com/office/drawing/2010/main">
                <a:noFill/>
              </a14:hiddenFill>
            </a:ext>
          </a:extLst>
        </p:spPr>
        <p:txBody>
          <a:bodyPr wrap="none"/>
          <a:lstStyle/>
          <a:p>
            <a:endParaRPr lang="en-US"/>
          </a:p>
        </p:txBody>
      </p:sp>
      <p:sp>
        <p:nvSpPr>
          <p:cNvPr id="66579" name="Text Box 26"/>
          <p:cNvSpPr txBox="1">
            <a:spLocks noChangeArrowheads="1"/>
          </p:cNvSpPr>
          <p:nvPr/>
        </p:nvSpPr>
        <p:spPr bwMode="auto">
          <a:xfrm>
            <a:off x="1819275" y="4310063"/>
            <a:ext cx="3651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lgn="ctr">
              <a:spcBef>
                <a:spcPct val="50000"/>
              </a:spcBef>
            </a:pPr>
            <a:r>
              <a:rPr lang="en-US" sz="1200" b="0">
                <a:solidFill>
                  <a:schemeClr val="tx1"/>
                </a:solidFill>
              </a:rPr>
              <a:t>0</a:t>
            </a:r>
          </a:p>
        </p:txBody>
      </p:sp>
      <p:sp>
        <p:nvSpPr>
          <p:cNvPr id="66580" name="Text Box 27"/>
          <p:cNvSpPr txBox="1">
            <a:spLocks noChangeArrowheads="1"/>
          </p:cNvSpPr>
          <p:nvPr/>
        </p:nvSpPr>
        <p:spPr bwMode="auto">
          <a:xfrm>
            <a:off x="5476875" y="4310063"/>
            <a:ext cx="3651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lgn="ctr">
              <a:spcBef>
                <a:spcPct val="50000"/>
              </a:spcBef>
            </a:pPr>
            <a:r>
              <a:rPr lang="en-US" sz="1200" b="0">
                <a:solidFill>
                  <a:schemeClr val="tx1"/>
                </a:solidFill>
              </a:rPr>
              <a:t>2</a:t>
            </a:r>
          </a:p>
        </p:txBody>
      </p:sp>
      <p:sp>
        <p:nvSpPr>
          <p:cNvPr id="66581" name="Text Box 28"/>
          <p:cNvSpPr txBox="1">
            <a:spLocks noChangeArrowheads="1"/>
          </p:cNvSpPr>
          <p:nvPr/>
        </p:nvSpPr>
        <p:spPr bwMode="auto">
          <a:xfrm>
            <a:off x="3648075" y="4310063"/>
            <a:ext cx="3651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lgn="ctr">
              <a:spcBef>
                <a:spcPct val="50000"/>
              </a:spcBef>
            </a:pPr>
            <a:r>
              <a:rPr lang="en-US" sz="1200" b="0">
                <a:solidFill>
                  <a:schemeClr val="tx1"/>
                </a:solidFill>
              </a:rPr>
              <a:t>1</a:t>
            </a:r>
          </a:p>
        </p:txBody>
      </p:sp>
      <p:grpSp>
        <p:nvGrpSpPr>
          <p:cNvPr id="66582" name="Group 29"/>
          <p:cNvGrpSpPr>
            <a:grpSpLocks/>
          </p:cNvGrpSpPr>
          <p:nvPr/>
        </p:nvGrpSpPr>
        <p:grpSpPr bwMode="auto">
          <a:xfrm>
            <a:off x="1270000" y="3578225"/>
            <a:ext cx="5762625" cy="2287588"/>
            <a:chOff x="806" y="1526"/>
            <a:chExt cx="3630" cy="1441"/>
          </a:xfrm>
        </p:grpSpPr>
        <p:grpSp>
          <p:nvGrpSpPr>
            <p:cNvPr id="66584" name="Group 30"/>
            <p:cNvGrpSpPr>
              <a:grpSpLocks/>
            </p:cNvGrpSpPr>
            <p:nvPr/>
          </p:nvGrpSpPr>
          <p:grpSpPr bwMode="auto">
            <a:xfrm>
              <a:off x="1325" y="2448"/>
              <a:ext cx="3111" cy="461"/>
              <a:chOff x="1325" y="2448"/>
              <a:chExt cx="3111" cy="461"/>
            </a:xfrm>
          </p:grpSpPr>
          <p:grpSp>
            <p:nvGrpSpPr>
              <p:cNvPr id="66598" name="Group 31"/>
              <p:cNvGrpSpPr>
                <a:grpSpLocks/>
              </p:cNvGrpSpPr>
              <p:nvPr/>
            </p:nvGrpSpPr>
            <p:grpSpPr bwMode="auto">
              <a:xfrm>
                <a:off x="1325" y="2448"/>
                <a:ext cx="3111" cy="231"/>
                <a:chOff x="1325" y="2448"/>
                <a:chExt cx="3111" cy="231"/>
              </a:xfrm>
            </p:grpSpPr>
            <p:grpSp>
              <p:nvGrpSpPr>
                <p:cNvPr id="66609" name="Group 32"/>
                <p:cNvGrpSpPr>
                  <a:grpSpLocks/>
                </p:cNvGrpSpPr>
                <p:nvPr/>
              </p:nvGrpSpPr>
              <p:grpSpPr bwMode="auto">
                <a:xfrm>
                  <a:off x="1325" y="2448"/>
                  <a:ext cx="807" cy="231"/>
                  <a:chOff x="1382" y="3082"/>
                  <a:chExt cx="807" cy="231"/>
                </a:xfrm>
              </p:grpSpPr>
              <p:sp>
                <p:nvSpPr>
                  <p:cNvPr id="66616" name="Rectangle 33"/>
                  <p:cNvSpPr>
                    <a:spLocks noChangeArrowheads="1"/>
                  </p:cNvSpPr>
                  <p:nvPr/>
                </p:nvSpPr>
                <p:spPr bwMode="auto">
                  <a:xfrm>
                    <a:off x="1728" y="3082"/>
                    <a:ext cx="461" cy="17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66617" name="Text Box 34"/>
                  <p:cNvSpPr txBox="1">
                    <a:spLocks noChangeArrowheads="1"/>
                  </p:cNvSpPr>
                  <p:nvPr/>
                </p:nvSpPr>
                <p:spPr bwMode="auto">
                  <a:xfrm>
                    <a:off x="1382" y="308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50000"/>
                      </a:spcBef>
                    </a:pPr>
                    <a:r>
                      <a:rPr lang="en-US" sz="1800">
                        <a:solidFill>
                          <a:schemeClr val="tx1"/>
                        </a:solidFill>
                        <a:latin typeface="Courier New" charset="0"/>
                      </a:rPr>
                      <a:t>dst</a:t>
                    </a:r>
                  </a:p>
                </p:txBody>
              </p:sp>
            </p:grpSp>
            <p:grpSp>
              <p:nvGrpSpPr>
                <p:cNvPr id="66610" name="Group 35"/>
                <p:cNvGrpSpPr>
                  <a:grpSpLocks/>
                </p:cNvGrpSpPr>
                <p:nvPr/>
              </p:nvGrpSpPr>
              <p:grpSpPr bwMode="auto">
                <a:xfrm>
                  <a:off x="2477" y="2448"/>
                  <a:ext cx="807" cy="231"/>
                  <a:chOff x="1382" y="3082"/>
                  <a:chExt cx="807" cy="231"/>
                </a:xfrm>
              </p:grpSpPr>
              <p:sp>
                <p:nvSpPr>
                  <p:cNvPr id="66614" name="Rectangle 36"/>
                  <p:cNvSpPr>
                    <a:spLocks noChangeArrowheads="1"/>
                  </p:cNvSpPr>
                  <p:nvPr/>
                </p:nvSpPr>
                <p:spPr bwMode="auto">
                  <a:xfrm>
                    <a:off x="1728" y="3082"/>
                    <a:ext cx="461" cy="17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66615" name="Text Box 37"/>
                  <p:cNvSpPr txBox="1">
                    <a:spLocks noChangeArrowheads="1"/>
                  </p:cNvSpPr>
                  <p:nvPr/>
                </p:nvSpPr>
                <p:spPr bwMode="auto">
                  <a:xfrm>
                    <a:off x="1382" y="308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50000"/>
                      </a:spcBef>
                    </a:pPr>
                    <a:r>
                      <a:rPr lang="en-US" sz="1800">
                        <a:solidFill>
                          <a:schemeClr val="tx1"/>
                        </a:solidFill>
                        <a:latin typeface="Courier New" charset="0"/>
                      </a:rPr>
                      <a:t>dst</a:t>
                    </a:r>
                  </a:p>
                </p:txBody>
              </p:sp>
            </p:grpSp>
            <p:grpSp>
              <p:nvGrpSpPr>
                <p:cNvPr id="66611" name="Group 38"/>
                <p:cNvGrpSpPr>
                  <a:grpSpLocks/>
                </p:cNvGrpSpPr>
                <p:nvPr/>
              </p:nvGrpSpPr>
              <p:grpSpPr bwMode="auto">
                <a:xfrm>
                  <a:off x="3629" y="2448"/>
                  <a:ext cx="807" cy="231"/>
                  <a:chOff x="1382" y="3082"/>
                  <a:chExt cx="807" cy="231"/>
                </a:xfrm>
              </p:grpSpPr>
              <p:sp>
                <p:nvSpPr>
                  <p:cNvPr id="66612" name="Rectangle 39"/>
                  <p:cNvSpPr>
                    <a:spLocks noChangeArrowheads="1"/>
                  </p:cNvSpPr>
                  <p:nvPr/>
                </p:nvSpPr>
                <p:spPr bwMode="auto">
                  <a:xfrm>
                    <a:off x="1728" y="3082"/>
                    <a:ext cx="461" cy="17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66613" name="Text Box 40"/>
                  <p:cNvSpPr txBox="1">
                    <a:spLocks noChangeArrowheads="1"/>
                  </p:cNvSpPr>
                  <p:nvPr/>
                </p:nvSpPr>
                <p:spPr bwMode="auto">
                  <a:xfrm>
                    <a:off x="1382" y="308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50000"/>
                      </a:spcBef>
                    </a:pPr>
                    <a:r>
                      <a:rPr lang="en-US" sz="1800">
                        <a:solidFill>
                          <a:schemeClr val="tx1"/>
                        </a:solidFill>
                        <a:latin typeface="Courier New" charset="0"/>
                      </a:rPr>
                      <a:t>dst</a:t>
                    </a:r>
                  </a:p>
                </p:txBody>
              </p:sp>
            </p:grpSp>
          </p:grpSp>
          <p:grpSp>
            <p:nvGrpSpPr>
              <p:cNvPr id="66599" name="Group 41"/>
              <p:cNvGrpSpPr>
                <a:grpSpLocks/>
              </p:cNvGrpSpPr>
              <p:nvPr/>
            </p:nvGrpSpPr>
            <p:grpSpPr bwMode="auto">
              <a:xfrm>
                <a:off x="1325" y="2678"/>
                <a:ext cx="3111" cy="231"/>
                <a:chOff x="1325" y="2793"/>
                <a:chExt cx="3111" cy="231"/>
              </a:xfrm>
            </p:grpSpPr>
            <p:grpSp>
              <p:nvGrpSpPr>
                <p:cNvPr id="66600" name="Group 42"/>
                <p:cNvGrpSpPr>
                  <a:grpSpLocks/>
                </p:cNvGrpSpPr>
                <p:nvPr/>
              </p:nvGrpSpPr>
              <p:grpSpPr bwMode="auto">
                <a:xfrm>
                  <a:off x="1325" y="2793"/>
                  <a:ext cx="807" cy="231"/>
                  <a:chOff x="1382" y="3082"/>
                  <a:chExt cx="807" cy="231"/>
                </a:xfrm>
              </p:grpSpPr>
              <p:sp>
                <p:nvSpPr>
                  <p:cNvPr id="66607" name="Rectangle 43"/>
                  <p:cNvSpPr>
                    <a:spLocks noChangeArrowheads="1"/>
                  </p:cNvSpPr>
                  <p:nvPr/>
                </p:nvSpPr>
                <p:spPr bwMode="auto">
                  <a:xfrm>
                    <a:off x="1728" y="3082"/>
                    <a:ext cx="461" cy="17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66608" name="Text Box 44"/>
                  <p:cNvSpPr txBox="1">
                    <a:spLocks noChangeArrowheads="1"/>
                  </p:cNvSpPr>
                  <p:nvPr/>
                </p:nvSpPr>
                <p:spPr bwMode="auto">
                  <a:xfrm>
                    <a:off x="1382" y="308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50000"/>
                      </a:spcBef>
                    </a:pPr>
                    <a:r>
                      <a:rPr lang="en-US" sz="1800">
                        <a:solidFill>
                          <a:schemeClr val="tx1"/>
                        </a:solidFill>
                        <a:latin typeface="Courier New" charset="0"/>
                      </a:rPr>
                      <a:t>src</a:t>
                    </a:r>
                  </a:p>
                </p:txBody>
              </p:sp>
            </p:grpSp>
            <p:grpSp>
              <p:nvGrpSpPr>
                <p:cNvPr id="66601" name="Group 45"/>
                <p:cNvGrpSpPr>
                  <a:grpSpLocks/>
                </p:cNvGrpSpPr>
                <p:nvPr/>
              </p:nvGrpSpPr>
              <p:grpSpPr bwMode="auto">
                <a:xfrm>
                  <a:off x="2477" y="2793"/>
                  <a:ext cx="807" cy="231"/>
                  <a:chOff x="1382" y="3082"/>
                  <a:chExt cx="807" cy="231"/>
                </a:xfrm>
              </p:grpSpPr>
              <p:sp>
                <p:nvSpPr>
                  <p:cNvPr id="66605" name="Rectangle 46"/>
                  <p:cNvSpPr>
                    <a:spLocks noChangeArrowheads="1"/>
                  </p:cNvSpPr>
                  <p:nvPr/>
                </p:nvSpPr>
                <p:spPr bwMode="auto">
                  <a:xfrm>
                    <a:off x="1728" y="3082"/>
                    <a:ext cx="461" cy="17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66606" name="Text Box 47"/>
                  <p:cNvSpPr txBox="1">
                    <a:spLocks noChangeArrowheads="1"/>
                  </p:cNvSpPr>
                  <p:nvPr/>
                </p:nvSpPr>
                <p:spPr bwMode="auto">
                  <a:xfrm>
                    <a:off x="1382" y="308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50000"/>
                      </a:spcBef>
                    </a:pPr>
                    <a:r>
                      <a:rPr lang="en-US" sz="1800">
                        <a:solidFill>
                          <a:schemeClr val="tx1"/>
                        </a:solidFill>
                        <a:latin typeface="Courier New" charset="0"/>
                      </a:rPr>
                      <a:t>src</a:t>
                    </a:r>
                  </a:p>
                </p:txBody>
              </p:sp>
            </p:grpSp>
            <p:grpSp>
              <p:nvGrpSpPr>
                <p:cNvPr id="66602" name="Group 48"/>
                <p:cNvGrpSpPr>
                  <a:grpSpLocks/>
                </p:cNvGrpSpPr>
                <p:nvPr/>
              </p:nvGrpSpPr>
              <p:grpSpPr bwMode="auto">
                <a:xfrm>
                  <a:off x="3629" y="2793"/>
                  <a:ext cx="807" cy="231"/>
                  <a:chOff x="1382" y="3082"/>
                  <a:chExt cx="807" cy="231"/>
                </a:xfrm>
              </p:grpSpPr>
              <p:sp>
                <p:nvSpPr>
                  <p:cNvPr id="66603" name="Rectangle 49"/>
                  <p:cNvSpPr>
                    <a:spLocks noChangeArrowheads="1"/>
                  </p:cNvSpPr>
                  <p:nvPr/>
                </p:nvSpPr>
                <p:spPr bwMode="auto">
                  <a:xfrm>
                    <a:off x="1728" y="3082"/>
                    <a:ext cx="461" cy="17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66604" name="Text Box 50"/>
                  <p:cNvSpPr txBox="1">
                    <a:spLocks noChangeArrowheads="1"/>
                  </p:cNvSpPr>
                  <p:nvPr/>
                </p:nvSpPr>
                <p:spPr bwMode="auto">
                  <a:xfrm>
                    <a:off x="1382" y="308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50000"/>
                      </a:spcBef>
                    </a:pPr>
                    <a:r>
                      <a:rPr lang="en-US" sz="1800">
                        <a:solidFill>
                          <a:schemeClr val="tx1"/>
                        </a:solidFill>
                        <a:latin typeface="Courier New" charset="0"/>
                      </a:rPr>
                      <a:t>src</a:t>
                    </a:r>
                  </a:p>
                </p:txBody>
              </p:sp>
            </p:grpSp>
          </p:grpSp>
        </p:grpSp>
        <p:grpSp>
          <p:nvGrpSpPr>
            <p:cNvPr id="66585" name="Group 51"/>
            <p:cNvGrpSpPr>
              <a:grpSpLocks/>
            </p:cNvGrpSpPr>
            <p:nvPr/>
          </p:nvGrpSpPr>
          <p:grpSpPr bwMode="auto">
            <a:xfrm>
              <a:off x="806" y="1526"/>
              <a:ext cx="3399" cy="1441"/>
              <a:chOff x="806" y="1526"/>
              <a:chExt cx="3399" cy="1441"/>
            </a:xfrm>
          </p:grpSpPr>
          <p:sp>
            <p:nvSpPr>
              <p:cNvPr id="66586" name="Line 52"/>
              <p:cNvSpPr>
                <a:spLocks noChangeShapeType="1"/>
              </p:cNvSpPr>
              <p:nvPr/>
            </p:nvSpPr>
            <p:spPr bwMode="auto">
              <a:xfrm>
                <a:off x="1901" y="2333"/>
                <a:ext cx="0" cy="173"/>
              </a:xfrm>
              <a:prstGeom prst="line">
                <a:avLst/>
              </a:prstGeom>
              <a:noFill/>
              <a:ln w="25400">
                <a:solidFill>
                  <a:schemeClr val="tx1"/>
                </a:solidFill>
                <a:round/>
                <a:headEnd type="oval" w="med" len="med"/>
                <a:tailEnd/>
              </a:ln>
              <a:extLst>
                <a:ext uri="{909E8E84-426E-40dd-AFC4-6F175D3DCCD1}">
                  <a14:hiddenFill xmlns:a14="http://schemas.microsoft.com/office/drawing/2010/main">
                    <a:noFill/>
                  </a14:hiddenFill>
                </a:ext>
              </a:extLst>
            </p:spPr>
            <p:txBody>
              <a:bodyPr wrap="none"/>
              <a:lstStyle/>
              <a:p>
                <a:endParaRPr lang="en-US"/>
              </a:p>
            </p:txBody>
          </p:sp>
          <p:sp>
            <p:nvSpPr>
              <p:cNvPr id="66587" name="Line 53"/>
              <p:cNvSpPr>
                <a:spLocks noChangeShapeType="1"/>
              </p:cNvSpPr>
              <p:nvPr/>
            </p:nvSpPr>
            <p:spPr bwMode="auto">
              <a:xfrm>
                <a:off x="4205" y="2333"/>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88" name="Line 54"/>
              <p:cNvSpPr>
                <a:spLocks noChangeShapeType="1"/>
              </p:cNvSpPr>
              <p:nvPr/>
            </p:nvSpPr>
            <p:spPr bwMode="auto">
              <a:xfrm flipH="1">
                <a:off x="979" y="2333"/>
                <a:ext cx="3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89" name="Line 55"/>
              <p:cNvSpPr>
                <a:spLocks noChangeShapeType="1"/>
              </p:cNvSpPr>
              <p:nvPr/>
            </p:nvSpPr>
            <p:spPr bwMode="auto">
              <a:xfrm flipV="1">
                <a:off x="979" y="1872"/>
                <a:ext cx="0" cy="46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90" name="Line 56"/>
              <p:cNvSpPr>
                <a:spLocks noChangeShapeType="1"/>
              </p:cNvSpPr>
              <p:nvPr/>
            </p:nvSpPr>
            <p:spPr bwMode="auto">
              <a:xfrm>
                <a:off x="979" y="1872"/>
                <a:ext cx="173"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6591" name="Line 57"/>
              <p:cNvSpPr>
                <a:spLocks noChangeShapeType="1"/>
              </p:cNvSpPr>
              <p:nvPr/>
            </p:nvSpPr>
            <p:spPr bwMode="auto">
              <a:xfrm flipH="1">
                <a:off x="806" y="2966"/>
                <a:ext cx="339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92" name="Line 58"/>
              <p:cNvSpPr>
                <a:spLocks noChangeShapeType="1"/>
              </p:cNvSpPr>
              <p:nvPr/>
            </p:nvSpPr>
            <p:spPr bwMode="auto">
              <a:xfrm>
                <a:off x="1901" y="2794"/>
                <a:ext cx="0" cy="173"/>
              </a:xfrm>
              <a:prstGeom prst="line">
                <a:avLst/>
              </a:prstGeom>
              <a:noFill/>
              <a:ln w="25400">
                <a:solidFill>
                  <a:schemeClr val="tx1"/>
                </a:solidFill>
                <a:round/>
                <a:headEnd/>
                <a:tailEnd type="oval" w="med" len="med"/>
              </a:ln>
              <a:extLst>
                <a:ext uri="{909E8E84-426E-40dd-AFC4-6F175D3DCCD1}">
                  <a14:hiddenFill xmlns:a14="http://schemas.microsoft.com/office/drawing/2010/main">
                    <a:noFill/>
                  </a14:hiddenFill>
                </a:ext>
              </a:extLst>
            </p:spPr>
            <p:txBody>
              <a:bodyPr wrap="none"/>
              <a:lstStyle/>
              <a:p>
                <a:endParaRPr lang="en-US"/>
              </a:p>
            </p:txBody>
          </p:sp>
          <p:sp>
            <p:nvSpPr>
              <p:cNvPr id="66593" name="Line 59"/>
              <p:cNvSpPr>
                <a:spLocks noChangeShapeType="1"/>
              </p:cNvSpPr>
              <p:nvPr/>
            </p:nvSpPr>
            <p:spPr bwMode="auto">
              <a:xfrm flipV="1">
                <a:off x="806" y="1526"/>
                <a:ext cx="0" cy="144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94" name="Line 60"/>
              <p:cNvSpPr>
                <a:spLocks noChangeShapeType="1"/>
              </p:cNvSpPr>
              <p:nvPr/>
            </p:nvSpPr>
            <p:spPr bwMode="auto">
              <a:xfrm>
                <a:off x="3053" y="2333"/>
                <a:ext cx="0" cy="173"/>
              </a:xfrm>
              <a:prstGeom prst="line">
                <a:avLst/>
              </a:prstGeom>
              <a:noFill/>
              <a:ln w="25400">
                <a:solidFill>
                  <a:schemeClr val="tx1"/>
                </a:solidFill>
                <a:round/>
                <a:headEnd type="oval" w="med" len="med"/>
                <a:tailEnd/>
              </a:ln>
              <a:extLst>
                <a:ext uri="{909E8E84-426E-40dd-AFC4-6F175D3DCCD1}">
                  <a14:hiddenFill xmlns:a14="http://schemas.microsoft.com/office/drawing/2010/main">
                    <a:noFill/>
                  </a14:hiddenFill>
                </a:ext>
              </a:extLst>
            </p:spPr>
            <p:txBody>
              <a:bodyPr wrap="none"/>
              <a:lstStyle/>
              <a:p>
                <a:endParaRPr lang="en-US"/>
              </a:p>
            </p:txBody>
          </p:sp>
          <p:sp>
            <p:nvSpPr>
              <p:cNvPr id="66595" name="Line 61"/>
              <p:cNvSpPr>
                <a:spLocks noChangeShapeType="1"/>
              </p:cNvSpPr>
              <p:nvPr/>
            </p:nvSpPr>
            <p:spPr bwMode="auto">
              <a:xfrm>
                <a:off x="3053" y="2794"/>
                <a:ext cx="0" cy="173"/>
              </a:xfrm>
              <a:prstGeom prst="line">
                <a:avLst/>
              </a:prstGeom>
              <a:noFill/>
              <a:ln w="25400">
                <a:solidFill>
                  <a:schemeClr val="tx1"/>
                </a:solidFill>
                <a:round/>
                <a:headEnd/>
                <a:tailEnd type="oval" w="med" len="med"/>
              </a:ln>
              <a:extLst>
                <a:ext uri="{909E8E84-426E-40dd-AFC4-6F175D3DCCD1}">
                  <a14:hiddenFill xmlns:a14="http://schemas.microsoft.com/office/drawing/2010/main">
                    <a:noFill/>
                  </a14:hiddenFill>
                </a:ext>
              </a:extLst>
            </p:spPr>
            <p:txBody>
              <a:bodyPr wrap="none"/>
              <a:lstStyle/>
              <a:p>
                <a:endParaRPr lang="en-US"/>
              </a:p>
            </p:txBody>
          </p:sp>
          <p:sp>
            <p:nvSpPr>
              <p:cNvPr id="66596" name="Line 62"/>
              <p:cNvSpPr>
                <a:spLocks noChangeShapeType="1"/>
              </p:cNvSpPr>
              <p:nvPr/>
            </p:nvSpPr>
            <p:spPr bwMode="auto">
              <a:xfrm>
                <a:off x="4205" y="2794"/>
                <a:ext cx="0" cy="17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6597" name="Line 63"/>
              <p:cNvSpPr>
                <a:spLocks noChangeShapeType="1"/>
              </p:cNvSpPr>
              <p:nvPr/>
            </p:nvSpPr>
            <p:spPr bwMode="auto">
              <a:xfrm>
                <a:off x="806" y="1526"/>
                <a:ext cx="34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sp>
        <p:nvSpPr>
          <p:cNvPr id="66583" name="Text Box 64"/>
          <p:cNvSpPr txBox="1">
            <a:spLocks noChangeArrowheads="1"/>
          </p:cNvSpPr>
          <p:nvPr/>
        </p:nvSpPr>
        <p:spPr bwMode="auto">
          <a:xfrm>
            <a:off x="5476875" y="6284913"/>
            <a:ext cx="23780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200" b="0">
                <a:solidFill>
                  <a:schemeClr val="tx1"/>
                </a:solidFill>
              </a:rPr>
              <a:t>Slide source: Steve Seidel, MTU</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85431"/>
                                        </p:tgtEl>
                                        <p:attrNameLst>
                                          <p:attrName>style.visibility</p:attrName>
                                        </p:attrNameLst>
                                      </p:cBhvr>
                                      <p:to>
                                        <p:strVal val="visible"/>
                                      </p:to>
                                    </p:set>
                                    <p:animEffect transition="in" filter="wipe(down)">
                                      <p:cBhvr>
                                        <p:cTn id="7" dur="500"/>
                                        <p:tgtEl>
                                          <p:spTgt spid="7854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85432"/>
                                        </p:tgtEl>
                                        <p:attrNameLst>
                                          <p:attrName>style.visibility</p:attrName>
                                        </p:attrNameLst>
                                      </p:cBhvr>
                                      <p:to>
                                        <p:strVal val="visible"/>
                                      </p:to>
                                    </p:set>
                                    <p:animEffect transition="in" filter="wipe(down)">
                                      <p:cBhvr>
                                        <p:cTn id="10" dur="500"/>
                                        <p:tgtEl>
                                          <p:spTgt spid="78543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85433"/>
                                        </p:tgtEl>
                                        <p:attrNameLst>
                                          <p:attrName>style.visibility</p:attrName>
                                        </p:attrNameLst>
                                      </p:cBhvr>
                                      <p:to>
                                        <p:strVal val="visible"/>
                                      </p:to>
                                    </p:set>
                                    <p:animEffect transition="in" filter="wipe(down)">
                                      <p:cBhvr>
                                        <p:cTn id="13" dur="1000"/>
                                        <p:tgtEl>
                                          <p:spTgt spid="785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431" grpId="0" animBg="1"/>
      <p:bldP spid="785432" grpId="0" animBg="1"/>
      <p:bldP spid="785433"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UPC Collective: Sync Flags </a:t>
            </a:r>
          </a:p>
        </p:txBody>
      </p:sp>
      <p:sp>
        <p:nvSpPr>
          <p:cNvPr id="68612" name="Rectangle 3"/>
          <p:cNvSpPr>
            <a:spLocks noGrp="1" noChangeArrowheads="1"/>
          </p:cNvSpPr>
          <p:nvPr>
            <p:ph type="body" idx="1"/>
          </p:nvPr>
        </p:nvSpPr>
        <p:spPr>
          <a:xfrm>
            <a:off x="609600" y="914400"/>
            <a:ext cx="8001000" cy="5299075"/>
          </a:xfrm>
        </p:spPr>
        <p:txBody>
          <a:bodyPr/>
          <a:lstStyle/>
          <a:p>
            <a:pPr>
              <a:lnSpc>
                <a:spcPct val="95000"/>
              </a:lnSpc>
            </a:pPr>
            <a:r>
              <a:rPr lang="en-US" sz="1800">
                <a:latin typeface="Arial" charset="0"/>
                <a:ea typeface="ＭＳ Ｐゴシック" charset="0"/>
                <a:cs typeface="ＭＳ Ｐゴシック" charset="0"/>
              </a:rPr>
              <a:t>In full UPC Collectives, blocks of data may be collected</a:t>
            </a:r>
          </a:p>
          <a:p>
            <a:pPr>
              <a:lnSpc>
                <a:spcPct val="95000"/>
              </a:lnSpc>
            </a:pPr>
            <a:r>
              <a:rPr lang="en-US" sz="1800">
                <a:latin typeface="Arial" charset="0"/>
                <a:ea typeface="ＭＳ Ｐゴシック" charset="0"/>
                <a:cs typeface="ＭＳ Ｐゴシック" charset="0"/>
              </a:rPr>
              <a:t>A extra argument of each collective function is the sync mode of type upc_flag_t. </a:t>
            </a:r>
          </a:p>
          <a:p>
            <a:pPr>
              <a:lnSpc>
                <a:spcPct val="95000"/>
              </a:lnSpc>
            </a:pPr>
            <a:r>
              <a:rPr lang="en-US" sz="1800">
                <a:latin typeface="Arial" charset="0"/>
                <a:ea typeface="ＭＳ Ｐゴシック" charset="0"/>
                <a:cs typeface="ＭＳ Ｐゴシック" charset="0"/>
              </a:rPr>
              <a:t>Values of sync mode are formed by or-ing together a constant of the form UPC_IN_</a:t>
            </a:r>
            <a:r>
              <a:rPr lang="en-US" sz="1800" i="1">
                <a:latin typeface="Arial" charset="0"/>
                <a:ea typeface="ＭＳ Ｐゴシック" charset="0"/>
                <a:cs typeface="ＭＳ Ｐゴシック" charset="0"/>
              </a:rPr>
              <a:t>X</a:t>
            </a:r>
            <a:r>
              <a:rPr lang="en-US" sz="1800">
                <a:latin typeface="Arial" charset="0"/>
                <a:ea typeface="ＭＳ Ｐゴシック" charset="0"/>
                <a:cs typeface="ＭＳ Ｐゴシック" charset="0"/>
              </a:rPr>
              <a:t>SYNC and a constant of the form UPC_OUT_</a:t>
            </a:r>
            <a:r>
              <a:rPr lang="en-US" sz="1800" i="1">
                <a:latin typeface="Arial" charset="0"/>
                <a:ea typeface="ＭＳ Ｐゴシック" charset="0"/>
                <a:cs typeface="ＭＳ Ｐゴシック" charset="0"/>
              </a:rPr>
              <a:t>Y</a:t>
            </a:r>
            <a:r>
              <a:rPr lang="en-US" sz="1800">
                <a:latin typeface="Arial" charset="0"/>
                <a:ea typeface="ＭＳ Ｐゴシック" charset="0"/>
                <a:cs typeface="ＭＳ Ｐゴシック" charset="0"/>
              </a:rPr>
              <a:t>SYNC, where </a:t>
            </a:r>
            <a:r>
              <a:rPr lang="en-US" sz="1800" i="1">
                <a:latin typeface="Arial" charset="0"/>
                <a:ea typeface="ＭＳ Ｐゴシック" charset="0"/>
                <a:cs typeface="ＭＳ Ｐゴシック" charset="0"/>
              </a:rPr>
              <a:t>X </a:t>
            </a:r>
            <a:r>
              <a:rPr lang="en-US" sz="1800">
                <a:latin typeface="Arial" charset="0"/>
                <a:ea typeface="ＭＳ Ｐゴシック" charset="0"/>
                <a:cs typeface="ＭＳ Ｐゴシック" charset="0"/>
              </a:rPr>
              <a:t>and </a:t>
            </a:r>
            <a:r>
              <a:rPr lang="en-US" sz="1800" i="1">
                <a:latin typeface="Arial" charset="0"/>
                <a:ea typeface="ＭＳ Ｐゴシック" charset="0"/>
                <a:cs typeface="ＭＳ Ｐゴシック" charset="0"/>
              </a:rPr>
              <a:t>Y </a:t>
            </a:r>
            <a:r>
              <a:rPr lang="en-US" sz="1800">
                <a:latin typeface="Arial" charset="0"/>
                <a:ea typeface="ＭＳ Ｐゴシック" charset="0"/>
                <a:cs typeface="ＭＳ Ｐゴシック" charset="0"/>
              </a:rPr>
              <a:t>may be NO, MY, or ALL.</a:t>
            </a:r>
          </a:p>
          <a:p>
            <a:pPr>
              <a:lnSpc>
                <a:spcPct val="95000"/>
              </a:lnSpc>
            </a:pPr>
            <a:r>
              <a:rPr lang="en-US" sz="1800">
                <a:latin typeface="Arial" charset="0"/>
                <a:ea typeface="ＭＳ Ｐゴシック" charset="0"/>
                <a:cs typeface="ＭＳ Ｐゴシック" charset="0"/>
              </a:rPr>
              <a:t>If sync_mode is (UPC IN_</a:t>
            </a:r>
            <a:r>
              <a:rPr lang="en-US" sz="1800" i="1">
                <a:latin typeface="Arial" charset="0"/>
                <a:ea typeface="ＭＳ Ｐゴシック" charset="0"/>
                <a:cs typeface="ＭＳ Ｐゴシック" charset="0"/>
              </a:rPr>
              <a:t>X</a:t>
            </a:r>
            <a:r>
              <a:rPr lang="en-US" sz="1800">
                <a:latin typeface="Arial" charset="0"/>
                <a:ea typeface="ＭＳ Ｐゴシック" charset="0"/>
                <a:cs typeface="ＭＳ Ｐゴシック" charset="0"/>
              </a:rPr>
              <a:t>SYNC | UPC OUT </a:t>
            </a:r>
            <a:r>
              <a:rPr lang="en-US" sz="1800" i="1">
                <a:latin typeface="Arial" charset="0"/>
                <a:ea typeface="ＭＳ Ｐゴシック" charset="0"/>
                <a:cs typeface="ＭＳ Ｐゴシック" charset="0"/>
              </a:rPr>
              <a:t>Y</a:t>
            </a:r>
            <a:r>
              <a:rPr lang="en-US" sz="1800">
                <a:latin typeface="Arial" charset="0"/>
                <a:ea typeface="ＭＳ Ｐゴシック" charset="0"/>
                <a:cs typeface="ＭＳ Ｐゴシック" charset="0"/>
              </a:rPr>
              <a:t>SYNC), then if </a:t>
            </a:r>
            <a:r>
              <a:rPr lang="en-US" sz="1800" i="1">
                <a:latin typeface="Arial" charset="0"/>
                <a:ea typeface="ＭＳ Ｐゴシック" charset="0"/>
                <a:cs typeface="ＭＳ Ｐゴシック" charset="0"/>
              </a:rPr>
              <a:t>X </a:t>
            </a:r>
            <a:r>
              <a:rPr lang="en-US" sz="1800">
                <a:latin typeface="Arial" charset="0"/>
                <a:ea typeface="ＭＳ Ｐゴシック" charset="0"/>
                <a:cs typeface="ＭＳ Ｐゴシック" charset="0"/>
              </a:rPr>
              <a:t>is:</a:t>
            </a:r>
          </a:p>
          <a:p>
            <a:pPr lvl="1">
              <a:lnSpc>
                <a:spcPct val="95000"/>
              </a:lnSpc>
            </a:pPr>
            <a:r>
              <a:rPr lang="en-US" sz="1600">
                <a:latin typeface="Arial" charset="0"/>
                <a:ea typeface="ＭＳ Ｐゴシック" charset="0"/>
              </a:rPr>
              <a:t>NO the collective function may begin to read or write data when the first thread has entered the collective function call,</a:t>
            </a:r>
          </a:p>
          <a:p>
            <a:pPr lvl="1">
              <a:lnSpc>
                <a:spcPct val="95000"/>
              </a:lnSpc>
            </a:pPr>
            <a:r>
              <a:rPr lang="en-US" sz="1600">
                <a:latin typeface="Arial" charset="0"/>
                <a:ea typeface="ＭＳ Ｐゴシック" charset="0"/>
              </a:rPr>
              <a:t>MY the collective function may begin to read or write only data which has affinity to threads that have entered the collective function call, and</a:t>
            </a:r>
          </a:p>
          <a:p>
            <a:pPr lvl="1">
              <a:lnSpc>
                <a:spcPct val="95000"/>
              </a:lnSpc>
            </a:pPr>
            <a:r>
              <a:rPr lang="en-US" sz="1600">
                <a:latin typeface="Arial" charset="0"/>
                <a:ea typeface="ＭＳ Ｐゴシック" charset="0"/>
              </a:rPr>
              <a:t>ALL the collective function may begin to read or write data only after all threads have entered the collective function call</a:t>
            </a:r>
          </a:p>
          <a:p>
            <a:pPr>
              <a:lnSpc>
                <a:spcPct val="95000"/>
              </a:lnSpc>
            </a:pPr>
            <a:r>
              <a:rPr lang="en-US" sz="1800">
                <a:latin typeface="Arial" charset="0"/>
                <a:ea typeface="ＭＳ Ｐゴシック" charset="0"/>
                <a:cs typeface="ＭＳ Ｐゴシック" charset="0"/>
              </a:rPr>
              <a:t>and if </a:t>
            </a:r>
            <a:r>
              <a:rPr lang="en-US" sz="1800" i="1">
                <a:latin typeface="Arial" charset="0"/>
                <a:ea typeface="ＭＳ Ｐゴシック" charset="0"/>
                <a:cs typeface="ＭＳ Ｐゴシック" charset="0"/>
              </a:rPr>
              <a:t>Y </a:t>
            </a:r>
            <a:r>
              <a:rPr lang="en-US" sz="1800">
                <a:latin typeface="Arial" charset="0"/>
                <a:ea typeface="ＭＳ Ｐゴシック" charset="0"/>
                <a:cs typeface="ＭＳ Ｐゴシック" charset="0"/>
              </a:rPr>
              <a:t>is</a:t>
            </a:r>
          </a:p>
          <a:p>
            <a:pPr lvl="1">
              <a:lnSpc>
                <a:spcPct val="95000"/>
              </a:lnSpc>
            </a:pPr>
            <a:r>
              <a:rPr lang="en-US" sz="1600">
                <a:latin typeface="Arial" charset="0"/>
                <a:ea typeface="ＭＳ Ｐゴシック" charset="0"/>
              </a:rPr>
              <a:t>NO the collective function may read and write data until the last thread has returned from the collective function call,</a:t>
            </a:r>
          </a:p>
          <a:p>
            <a:pPr lvl="1">
              <a:lnSpc>
                <a:spcPct val="95000"/>
              </a:lnSpc>
            </a:pPr>
            <a:r>
              <a:rPr lang="en-US" sz="1600">
                <a:latin typeface="Arial" charset="0"/>
                <a:ea typeface="ＭＳ Ｐゴシック" charset="0"/>
              </a:rPr>
              <a:t>MY the collective function call may return in a thread only after all reads and writes of data with affinity to the thread are complete3, and</a:t>
            </a:r>
          </a:p>
          <a:p>
            <a:pPr lvl="1">
              <a:lnSpc>
                <a:spcPct val="95000"/>
              </a:lnSpc>
            </a:pPr>
            <a:r>
              <a:rPr lang="en-US" sz="1600">
                <a:latin typeface="Arial" charset="0"/>
                <a:ea typeface="ＭＳ Ｐゴシック" charset="0"/>
              </a:rPr>
              <a:t>ALL the collective function call may return only after all reads and writes of data are complete.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9" name="Rectangle 4"/>
          <p:cNvSpPr>
            <a:spLocks noGrp="1" noChangeArrowheads="1"/>
          </p:cNvSpPr>
          <p:nvPr>
            <p:ph type="ctrTitle"/>
          </p:nvPr>
        </p:nvSpPr>
        <p:spPr/>
        <p:txBody>
          <a:bodyPr/>
          <a:lstStyle/>
          <a:p>
            <a:r>
              <a:rPr lang="en-US">
                <a:latin typeface="Helvetica" charset="0"/>
                <a:ea typeface="ＭＳ Ｐゴシック" charset="0"/>
                <a:cs typeface="ＭＳ Ｐゴシック" charset="0"/>
              </a:rPr>
              <a:t>Work Distribution Using </a:t>
            </a:r>
            <a:r>
              <a:rPr lang="en-US">
                <a:latin typeface="Courier New" charset="0"/>
                <a:ea typeface="ＭＳ Ｐゴシック" charset="0"/>
                <a:cs typeface="ＭＳ Ｐゴシック" charset="0"/>
              </a:rPr>
              <a:t>upc_forall</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Example: Vector Addition</a:t>
            </a:r>
          </a:p>
        </p:txBody>
      </p:sp>
      <p:sp>
        <p:nvSpPr>
          <p:cNvPr id="72708" name="Rectangle 3"/>
          <p:cNvSpPr>
            <a:spLocks noGrp="1" noChangeArrowheads="1"/>
          </p:cNvSpPr>
          <p:nvPr>
            <p:ph type="body" idx="1"/>
          </p:nvPr>
        </p:nvSpPr>
        <p:spPr>
          <a:xfrm>
            <a:off x="684213" y="2535238"/>
            <a:ext cx="7772400" cy="3444875"/>
          </a:xfrm>
          <a:ln>
            <a:solidFill>
              <a:schemeClr val="accent2"/>
            </a:solidFill>
            <a:miter lim="800000"/>
            <a:headEnd/>
            <a:tailEnd/>
          </a:ln>
        </p:spPr>
        <p:txBody>
          <a:bodyPr/>
          <a:lstStyle/>
          <a:p>
            <a:pPr marL="342900" indent="-342900">
              <a:spcBef>
                <a:spcPct val="5000"/>
              </a:spcBef>
              <a:buFontTx/>
              <a:buNone/>
            </a:pPr>
            <a:r>
              <a:rPr lang="en-US" sz="2000" b="1" dirty="0">
                <a:latin typeface="Courier New" charset="0"/>
                <a:ea typeface="ＭＳ Ｐゴシック" charset="0"/>
                <a:cs typeface="ＭＳ Ｐゴシック" charset="0"/>
              </a:rPr>
              <a:t>	/* </a:t>
            </a:r>
            <a:r>
              <a:rPr lang="en-US" sz="2000" b="1" dirty="0" err="1">
                <a:latin typeface="Courier New" charset="0"/>
                <a:ea typeface="ＭＳ Ｐゴシック" charset="0"/>
                <a:cs typeface="ＭＳ Ｐゴシック" charset="0"/>
              </a:rPr>
              <a:t>vadd.c</a:t>
            </a:r>
            <a:r>
              <a:rPr lang="en-US" sz="2000" b="1" dirty="0">
                <a:latin typeface="Courier New" charset="0"/>
                <a:ea typeface="ＭＳ Ｐゴシック" charset="0"/>
                <a:cs typeface="ＭＳ Ｐゴシック" charset="0"/>
              </a:rPr>
              <a:t> */</a:t>
            </a:r>
          </a:p>
          <a:p>
            <a:pPr marL="342900" indent="-342900">
              <a:spcBef>
                <a:spcPct val="5000"/>
              </a:spcBef>
              <a:buFontTx/>
              <a:buNone/>
            </a:pPr>
            <a:r>
              <a:rPr lang="en-US" sz="2000" b="1" dirty="0">
                <a:latin typeface="Courier New" charset="0"/>
                <a:ea typeface="ＭＳ Ｐゴシック" charset="0"/>
                <a:cs typeface="ＭＳ Ｐゴシック" charset="0"/>
              </a:rPr>
              <a:t>	#include &lt;</a:t>
            </a:r>
            <a:r>
              <a:rPr lang="en-US" sz="2000" b="1" dirty="0" err="1">
                <a:latin typeface="Courier New" charset="0"/>
                <a:ea typeface="ＭＳ Ｐゴシック" charset="0"/>
                <a:cs typeface="ＭＳ Ｐゴシック" charset="0"/>
              </a:rPr>
              <a:t>upc_relaxed.h</a:t>
            </a:r>
            <a:r>
              <a:rPr lang="en-US" sz="2000" b="1" dirty="0">
                <a:latin typeface="Courier New" charset="0"/>
                <a:ea typeface="ＭＳ Ｐゴシック" charset="0"/>
                <a:cs typeface="ＭＳ Ｐゴシック" charset="0"/>
              </a:rPr>
              <a:t>&gt;</a:t>
            </a:r>
            <a:br>
              <a:rPr lang="en-US" sz="2000" b="1" dirty="0">
                <a:latin typeface="Courier New" charset="0"/>
                <a:ea typeface="ＭＳ Ｐゴシック" charset="0"/>
                <a:cs typeface="ＭＳ Ｐゴシック" charset="0"/>
              </a:rPr>
            </a:br>
            <a:r>
              <a:rPr lang="en-US" sz="2000" b="1" dirty="0">
                <a:latin typeface="Courier New" charset="0"/>
                <a:ea typeface="ＭＳ Ｐゴシック" charset="0"/>
                <a:cs typeface="ＭＳ Ｐゴシック" charset="0"/>
              </a:rPr>
              <a:t>#define N 100*THREADS</a:t>
            </a:r>
            <a:br>
              <a:rPr lang="en-US" sz="2000" b="1" dirty="0">
                <a:latin typeface="Courier New" charset="0"/>
                <a:ea typeface="ＭＳ Ｐゴシック" charset="0"/>
                <a:cs typeface="ＭＳ Ｐゴシック" charset="0"/>
              </a:rPr>
            </a:br>
            <a:r>
              <a:rPr lang="en-US" sz="2000" b="1" dirty="0">
                <a:latin typeface="Courier New" charset="0"/>
                <a:ea typeface="ＭＳ Ｐゴシック" charset="0"/>
                <a:cs typeface="ＭＳ Ｐゴシック" charset="0"/>
              </a:rPr>
              <a:t/>
            </a:r>
            <a:br>
              <a:rPr lang="en-US" sz="2000" b="1" dirty="0">
                <a:latin typeface="Courier New" charset="0"/>
                <a:ea typeface="ＭＳ Ｐゴシック" charset="0"/>
                <a:cs typeface="ＭＳ Ｐゴシック" charset="0"/>
              </a:rPr>
            </a:br>
            <a:r>
              <a:rPr lang="en-US" sz="2000" b="1" dirty="0">
                <a:solidFill>
                  <a:schemeClr val="accent4">
                    <a:lumMod val="50000"/>
                  </a:schemeClr>
                </a:solidFill>
                <a:latin typeface="Courier New" charset="0"/>
                <a:ea typeface="ＭＳ Ｐゴシック" charset="0"/>
                <a:cs typeface="ＭＳ Ｐゴシック" charset="0"/>
              </a:rPr>
              <a:t>shared </a:t>
            </a:r>
            <a:r>
              <a:rPr lang="en-US" sz="2000" b="1" dirty="0" err="1">
                <a:solidFill>
                  <a:schemeClr val="accent4">
                    <a:lumMod val="50000"/>
                  </a:schemeClr>
                </a:solidFill>
                <a:latin typeface="Courier New" charset="0"/>
                <a:ea typeface="ＭＳ Ｐゴシック" charset="0"/>
                <a:cs typeface="ＭＳ Ｐゴシック" charset="0"/>
              </a:rPr>
              <a:t>int</a:t>
            </a:r>
            <a:r>
              <a:rPr lang="en-US" sz="2000" b="1" dirty="0">
                <a:solidFill>
                  <a:schemeClr val="accent4">
                    <a:lumMod val="50000"/>
                  </a:schemeClr>
                </a:solidFill>
                <a:latin typeface="Courier New" charset="0"/>
                <a:ea typeface="ＭＳ Ｐゴシック" charset="0"/>
                <a:cs typeface="ＭＳ Ｐゴシック" charset="0"/>
              </a:rPr>
              <a:t> v1[N], v2[N], sum[N];</a:t>
            </a:r>
            <a:br>
              <a:rPr lang="en-US" sz="2000" b="1" dirty="0">
                <a:solidFill>
                  <a:schemeClr val="accent4">
                    <a:lumMod val="50000"/>
                  </a:schemeClr>
                </a:solidFill>
                <a:latin typeface="Courier New" charset="0"/>
                <a:ea typeface="ＭＳ Ｐゴシック" charset="0"/>
                <a:cs typeface="ＭＳ Ｐゴシック" charset="0"/>
              </a:rPr>
            </a:br>
            <a:r>
              <a:rPr lang="en-US" sz="2000" b="1" dirty="0">
                <a:latin typeface="Courier New" charset="0"/>
                <a:ea typeface="ＭＳ Ｐゴシック" charset="0"/>
                <a:cs typeface="ＭＳ Ｐゴシック" charset="0"/>
              </a:rPr>
              <a:t>void main() {</a:t>
            </a:r>
            <a:br>
              <a:rPr lang="en-US" sz="2000" b="1" dirty="0">
                <a:latin typeface="Courier New" charset="0"/>
                <a:ea typeface="ＭＳ Ｐゴシック" charset="0"/>
                <a:cs typeface="ＭＳ Ｐゴシック" charset="0"/>
              </a:rPr>
            </a:br>
            <a:r>
              <a:rPr lang="en-US" sz="2000" b="1" dirty="0">
                <a:latin typeface="Courier New" charset="0"/>
                <a:ea typeface="ＭＳ Ｐゴシック" charset="0"/>
                <a:cs typeface="ＭＳ Ｐゴシック" charset="0"/>
              </a:rPr>
              <a:t>	</a:t>
            </a:r>
            <a:r>
              <a:rPr lang="en-US" sz="2000" b="1" dirty="0" err="1">
                <a:latin typeface="Courier New" charset="0"/>
                <a:ea typeface="ＭＳ Ｐゴシック" charset="0"/>
                <a:cs typeface="ＭＳ Ｐゴシック" charset="0"/>
              </a:rPr>
              <a:t>int</a:t>
            </a:r>
            <a:r>
              <a:rPr lang="en-US" sz="2000" b="1" dirty="0">
                <a:latin typeface="Courier New" charset="0"/>
                <a:ea typeface="ＭＳ Ｐゴシック" charset="0"/>
                <a:cs typeface="ＭＳ Ｐゴシック" charset="0"/>
              </a:rPr>
              <a:t> </a:t>
            </a:r>
            <a:r>
              <a:rPr lang="en-US" sz="2000" b="1" dirty="0" err="1">
                <a:latin typeface="Courier New" charset="0"/>
                <a:ea typeface="ＭＳ Ｐゴシック" charset="0"/>
                <a:cs typeface="ＭＳ Ｐゴシック" charset="0"/>
              </a:rPr>
              <a:t>i</a:t>
            </a:r>
            <a:r>
              <a:rPr lang="en-US" sz="2000" b="1" dirty="0">
                <a:latin typeface="Courier New" charset="0"/>
                <a:ea typeface="ＭＳ Ｐゴシック" charset="0"/>
                <a:cs typeface="ＭＳ Ｐゴシック" charset="0"/>
              </a:rPr>
              <a:t>;</a:t>
            </a:r>
            <a:br>
              <a:rPr lang="en-US" sz="2000" b="1" dirty="0">
                <a:latin typeface="Courier New" charset="0"/>
                <a:ea typeface="ＭＳ Ｐゴシック" charset="0"/>
                <a:cs typeface="ＭＳ Ｐゴシック" charset="0"/>
              </a:rPr>
            </a:br>
            <a:r>
              <a:rPr lang="en-US" sz="2000" b="1" dirty="0">
                <a:latin typeface="Courier New" charset="0"/>
                <a:ea typeface="ＭＳ Ｐゴシック" charset="0"/>
                <a:cs typeface="ＭＳ Ｐゴシック" charset="0"/>
              </a:rPr>
              <a:t>	for(</a:t>
            </a:r>
            <a:r>
              <a:rPr lang="en-US" sz="2000" b="1" dirty="0" err="1">
                <a:latin typeface="Courier New" charset="0"/>
                <a:ea typeface="ＭＳ Ｐゴシック" charset="0"/>
                <a:cs typeface="ＭＳ Ｐゴシック" charset="0"/>
              </a:rPr>
              <a:t>i</a:t>
            </a:r>
            <a:r>
              <a:rPr lang="en-US" sz="2000" b="1" dirty="0">
                <a:latin typeface="Courier New" charset="0"/>
                <a:ea typeface="ＭＳ Ｐゴシック" charset="0"/>
                <a:cs typeface="ＭＳ Ｐゴシック" charset="0"/>
              </a:rPr>
              <a:t>=0; </a:t>
            </a:r>
            <a:r>
              <a:rPr lang="en-US" sz="2000" b="1" dirty="0" err="1">
                <a:latin typeface="Courier New" charset="0"/>
                <a:ea typeface="ＭＳ Ｐゴシック" charset="0"/>
                <a:cs typeface="ＭＳ Ｐゴシック" charset="0"/>
              </a:rPr>
              <a:t>i</a:t>
            </a:r>
            <a:r>
              <a:rPr lang="en-US" sz="2000" b="1" dirty="0">
                <a:latin typeface="Courier New" charset="0"/>
                <a:ea typeface="ＭＳ Ｐゴシック" charset="0"/>
                <a:cs typeface="ＭＳ Ｐゴシック" charset="0"/>
              </a:rPr>
              <a:t>&lt;N; </a:t>
            </a:r>
            <a:r>
              <a:rPr lang="en-US" sz="2000" b="1" dirty="0" err="1">
                <a:latin typeface="Courier New" charset="0"/>
                <a:ea typeface="ＭＳ Ｐゴシック" charset="0"/>
                <a:cs typeface="ＭＳ Ｐゴシック" charset="0"/>
              </a:rPr>
              <a:t>i</a:t>
            </a:r>
            <a:r>
              <a:rPr lang="en-US" sz="2000" b="1" dirty="0">
                <a:latin typeface="Courier New" charset="0"/>
                <a:ea typeface="ＭＳ Ｐゴシック" charset="0"/>
                <a:cs typeface="ＭＳ Ｐゴシック" charset="0"/>
              </a:rPr>
              <a:t>++)</a:t>
            </a:r>
          </a:p>
          <a:p>
            <a:pPr marL="342900" indent="-342900">
              <a:spcBef>
                <a:spcPct val="5000"/>
              </a:spcBef>
              <a:buFontTx/>
              <a:buNone/>
            </a:pPr>
            <a:r>
              <a:rPr lang="en-US" sz="2000" b="1" dirty="0">
                <a:latin typeface="Courier New" charset="0"/>
                <a:ea typeface="ＭＳ Ｐゴシック" charset="0"/>
                <a:cs typeface="ＭＳ Ｐゴシック" charset="0"/>
              </a:rPr>
              <a:t>			if (</a:t>
            </a:r>
            <a:r>
              <a:rPr lang="en-US" sz="2000" b="1" dirty="0">
                <a:solidFill>
                  <a:schemeClr val="accent4">
                    <a:lumMod val="50000"/>
                  </a:schemeClr>
                </a:solidFill>
                <a:latin typeface="Courier New" charset="0"/>
                <a:ea typeface="ＭＳ Ｐゴシック" charset="0"/>
                <a:cs typeface="ＭＳ Ｐゴシック" charset="0"/>
              </a:rPr>
              <a:t>MYTHREAD == </a:t>
            </a:r>
            <a:r>
              <a:rPr lang="en-US" sz="2000" b="1" dirty="0" err="1">
                <a:solidFill>
                  <a:schemeClr val="accent4">
                    <a:lumMod val="50000"/>
                  </a:schemeClr>
                </a:solidFill>
                <a:latin typeface="Courier New" charset="0"/>
                <a:ea typeface="ＭＳ Ｐゴシック" charset="0"/>
                <a:cs typeface="ＭＳ Ｐゴシック" charset="0"/>
              </a:rPr>
              <a:t>i%THREADS</a:t>
            </a:r>
            <a:r>
              <a:rPr lang="en-US" sz="2000" b="1" dirty="0">
                <a:latin typeface="Courier New" charset="0"/>
                <a:ea typeface="ＭＳ Ｐゴシック" charset="0"/>
                <a:cs typeface="ＭＳ Ｐゴシック" charset="0"/>
              </a:rPr>
              <a:t>)					sum[</a:t>
            </a:r>
            <a:r>
              <a:rPr lang="en-US" sz="2000" b="1" dirty="0" err="1">
                <a:latin typeface="Courier New" charset="0"/>
                <a:ea typeface="ＭＳ Ｐゴシック" charset="0"/>
                <a:cs typeface="ＭＳ Ｐゴシック" charset="0"/>
              </a:rPr>
              <a:t>i</a:t>
            </a:r>
            <a:r>
              <a:rPr lang="en-US" sz="2000" b="1" dirty="0">
                <a:latin typeface="Courier New" charset="0"/>
                <a:ea typeface="ＭＳ Ｐゴシック" charset="0"/>
                <a:cs typeface="ＭＳ Ｐゴシック" charset="0"/>
              </a:rPr>
              <a:t>]=v1[</a:t>
            </a:r>
            <a:r>
              <a:rPr lang="en-US" sz="2000" b="1" dirty="0" err="1">
                <a:latin typeface="Courier New" charset="0"/>
                <a:ea typeface="ＭＳ Ｐゴシック" charset="0"/>
                <a:cs typeface="ＭＳ Ｐゴシック" charset="0"/>
              </a:rPr>
              <a:t>i</a:t>
            </a:r>
            <a:r>
              <a:rPr lang="en-US" sz="2000" b="1" dirty="0">
                <a:latin typeface="Courier New" charset="0"/>
                <a:ea typeface="ＭＳ Ｐゴシック" charset="0"/>
                <a:cs typeface="ＭＳ Ｐゴシック" charset="0"/>
              </a:rPr>
              <a:t>]+v2[</a:t>
            </a:r>
            <a:r>
              <a:rPr lang="en-US" sz="2000" b="1" dirty="0" err="1">
                <a:latin typeface="Courier New" charset="0"/>
                <a:ea typeface="ＭＳ Ｐゴシック" charset="0"/>
                <a:cs typeface="ＭＳ Ｐゴシック" charset="0"/>
              </a:rPr>
              <a:t>i</a:t>
            </a:r>
            <a:r>
              <a:rPr lang="en-US" sz="2000" b="1" dirty="0">
                <a:latin typeface="Courier New" charset="0"/>
                <a:ea typeface="ＭＳ Ｐゴシック" charset="0"/>
                <a:cs typeface="ＭＳ Ｐゴシック" charset="0"/>
              </a:rPr>
              <a:t>];</a:t>
            </a:r>
            <a:br>
              <a:rPr lang="en-US" sz="2000" b="1" dirty="0">
                <a:latin typeface="Courier New" charset="0"/>
                <a:ea typeface="ＭＳ Ｐゴシック" charset="0"/>
                <a:cs typeface="ＭＳ Ｐゴシック" charset="0"/>
              </a:rPr>
            </a:br>
            <a:r>
              <a:rPr lang="en-US" sz="2000" b="1" dirty="0">
                <a:latin typeface="Courier New" charset="0"/>
                <a:ea typeface="ＭＳ Ｐゴシック" charset="0"/>
                <a:cs typeface="ＭＳ Ｐゴシック" charset="0"/>
              </a:rPr>
              <a:t>}</a:t>
            </a:r>
          </a:p>
        </p:txBody>
      </p:sp>
      <p:sp>
        <p:nvSpPr>
          <p:cNvPr id="72709" name="Rectangle 4"/>
          <p:cNvSpPr>
            <a:spLocks noChangeArrowheads="1"/>
          </p:cNvSpPr>
          <p:nvPr/>
        </p:nvSpPr>
        <p:spPr bwMode="auto">
          <a:xfrm>
            <a:off x="420688" y="914400"/>
            <a:ext cx="8477250"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500" tIns="25400" rIns="63500" bIns="25400">
            <a:spAutoFit/>
          </a:bodyPr>
          <a:lstStyle/>
          <a:p>
            <a:pPr marL="203200" indent="-203200" eaLnBrk="0" hangingPunct="0">
              <a:spcBef>
                <a:spcPct val="25000"/>
              </a:spcBef>
              <a:buSzPct val="100000"/>
              <a:buFontTx/>
              <a:buChar char="•"/>
            </a:pPr>
            <a:r>
              <a:rPr lang="en-US" sz="2400" b="0">
                <a:solidFill>
                  <a:schemeClr val="tx1"/>
                </a:solidFill>
                <a:latin typeface="Helvetica" charset="0"/>
              </a:rPr>
              <a:t>Questions about parallel vector additions: </a:t>
            </a:r>
          </a:p>
          <a:p>
            <a:pPr marL="519113" lvl="1" indent="-201613" eaLnBrk="0" hangingPunct="0">
              <a:spcBef>
                <a:spcPct val="25000"/>
              </a:spcBef>
              <a:buSzPct val="100000"/>
              <a:buFontTx/>
              <a:buChar char="•"/>
            </a:pPr>
            <a:r>
              <a:rPr lang="en-US" sz="2400" b="0">
                <a:solidFill>
                  <a:schemeClr val="tx1"/>
                </a:solidFill>
                <a:latin typeface="Helvetica" charset="0"/>
              </a:rPr>
              <a:t>How to layout data (here it is cyclic)</a:t>
            </a:r>
          </a:p>
          <a:p>
            <a:pPr marL="519113" lvl="1" indent="-201613" eaLnBrk="0" hangingPunct="0">
              <a:spcBef>
                <a:spcPct val="25000"/>
              </a:spcBef>
              <a:buSzPct val="100000"/>
              <a:buFontTx/>
              <a:buChar char="•"/>
            </a:pPr>
            <a:r>
              <a:rPr lang="en-US" sz="2400" b="0">
                <a:solidFill>
                  <a:schemeClr val="tx1"/>
                </a:solidFill>
                <a:latin typeface="Helvetica" charset="0"/>
              </a:rPr>
              <a:t>Which processor does what (here it is </a:t>
            </a:r>
            <a:r>
              <a:rPr lang="ja-JP" altLang="en-US" sz="2400" b="0">
                <a:solidFill>
                  <a:schemeClr val="tx1"/>
                </a:solidFill>
                <a:latin typeface="Helvetica" charset="0"/>
              </a:rPr>
              <a:t>“</a:t>
            </a:r>
            <a:r>
              <a:rPr lang="en-US" altLang="ja-JP" sz="2400" b="0">
                <a:solidFill>
                  <a:schemeClr val="tx1"/>
                </a:solidFill>
                <a:latin typeface="Helvetica" charset="0"/>
              </a:rPr>
              <a:t>owner computes</a:t>
            </a:r>
            <a:r>
              <a:rPr lang="ja-JP" altLang="en-US" sz="2400" b="0">
                <a:solidFill>
                  <a:schemeClr val="tx1"/>
                </a:solidFill>
                <a:latin typeface="Helvetica" charset="0"/>
              </a:rPr>
              <a:t>”</a:t>
            </a:r>
            <a:r>
              <a:rPr lang="en-US" altLang="ja-JP" sz="2400" b="0">
                <a:solidFill>
                  <a:schemeClr val="tx1"/>
                </a:solidFill>
                <a:latin typeface="Helvetica" charset="0"/>
              </a:rPr>
              <a:t>)</a:t>
            </a:r>
            <a:endParaRPr lang="en-US" sz="2400" b="0">
              <a:solidFill>
                <a:schemeClr val="tx1"/>
              </a:solidFill>
              <a:latin typeface="Helvetica" charset="0"/>
            </a:endParaRPr>
          </a:p>
        </p:txBody>
      </p:sp>
      <p:sp>
        <p:nvSpPr>
          <p:cNvPr id="72710" name="Text Box 5"/>
          <p:cNvSpPr txBox="1">
            <a:spLocks noChangeArrowheads="1"/>
          </p:cNvSpPr>
          <p:nvPr/>
        </p:nvSpPr>
        <p:spPr bwMode="auto">
          <a:xfrm>
            <a:off x="5602288" y="3324225"/>
            <a:ext cx="2438400" cy="395288"/>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50000"/>
              </a:spcBef>
            </a:pPr>
            <a:r>
              <a:rPr lang="en-US" sz="1800"/>
              <a:t>cyclic layout</a:t>
            </a:r>
          </a:p>
        </p:txBody>
      </p:sp>
      <p:sp>
        <p:nvSpPr>
          <p:cNvPr id="72711" name="Line 6"/>
          <p:cNvSpPr>
            <a:spLocks noChangeShapeType="1"/>
          </p:cNvSpPr>
          <p:nvPr/>
        </p:nvSpPr>
        <p:spPr bwMode="auto">
          <a:xfrm flipH="1">
            <a:off x="4586288" y="3703638"/>
            <a:ext cx="1016000" cy="215900"/>
          </a:xfrm>
          <a:prstGeom prst="line">
            <a:avLst/>
          </a:prstGeom>
          <a:noFill/>
          <a:ln w="28575">
            <a:solidFill>
              <a:schemeClr val="accent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72712" name="Text Box 7"/>
          <p:cNvSpPr txBox="1">
            <a:spLocks noChangeArrowheads="1"/>
          </p:cNvSpPr>
          <p:nvPr/>
        </p:nvSpPr>
        <p:spPr bwMode="auto">
          <a:xfrm>
            <a:off x="6191250" y="4338638"/>
            <a:ext cx="2052638" cy="395287"/>
          </a:xfrm>
          <a:prstGeom prst="rect">
            <a:avLst/>
          </a:prstGeom>
          <a:noFill/>
          <a:ln w="28575">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50000"/>
              </a:spcBef>
            </a:pPr>
            <a:r>
              <a:rPr lang="en-US" sz="1800"/>
              <a:t>owner computes</a:t>
            </a:r>
          </a:p>
        </p:txBody>
      </p:sp>
      <p:sp>
        <p:nvSpPr>
          <p:cNvPr id="72713" name="Line 8"/>
          <p:cNvSpPr>
            <a:spLocks noChangeShapeType="1"/>
          </p:cNvSpPr>
          <p:nvPr/>
        </p:nvSpPr>
        <p:spPr bwMode="auto">
          <a:xfrm flipH="1">
            <a:off x="4818063" y="4529138"/>
            <a:ext cx="1373187" cy="420687"/>
          </a:xfrm>
          <a:prstGeom prst="line">
            <a:avLst/>
          </a:prstGeom>
          <a:noFill/>
          <a:ln w="28575">
            <a:solidFill>
              <a:schemeClr val="accent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5" name="Rectangle 2"/>
          <p:cNvSpPr>
            <a:spLocks noGrp="1" noChangeArrowheads="1"/>
          </p:cNvSpPr>
          <p:nvPr>
            <p:ph type="body" idx="1"/>
          </p:nvPr>
        </p:nvSpPr>
        <p:spPr>
          <a:xfrm>
            <a:off x="709613" y="903288"/>
            <a:ext cx="8189912" cy="5103449"/>
          </a:xfrm>
        </p:spPr>
        <p:txBody>
          <a:bodyPr/>
          <a:lstStyle/>
          <a:p>
            <a:pPr marL="342900" indent="-342900"/>
            <a:r>
              <a:rPr lang="en-US" sz="2000" dirty="0" smtClean="0">
                <a:latin typeface="Arial" charset="0"/>
                <a:ea typeface="ＭＳ Ｐゴシック" charset="0"/>
                <a:cs typeface="ＭＳ Ｐゴシック" charset="0"/>
              </a:rPr>
              <a:t>A common idiom: </a:t>
            </a:r>
            <a:endParaRPr lang="en-US" sz="2000" dirty="0">
              <a:latin typeface="Arial" charset="0"/>
              <a:ea typeface="ＭＳ Ｐゴシック" charset="0"/>
              <a:cs typeface="ＭＳ Ｐゴシック" charset="0"/>
            </a:endParaRPr>
          </a:p>
          <a:p>
            <a:pPr marL="742950" lvl="1" indent="-285750"/>
            <a:r>
              <a:rPr lang="en-US" sz="2000" dirty="0">
                <a:latin typeface="Arial" charset="0"/>
                <a:ea typeface="ＭＳ Ｐゴシック" charset="0"/>
              </a:rPr>
              <a:t>Loop over </a:t>
            </a:r>
            <a:r>
              <a:rPr lang="en-US" sz="2000" dirty="0" smtClean="0">
                <a:latin typeface="Arial" charset="0"/>
                <a:ea typeface="ＭＳ Ｐゴシック" charset="0"/>
              </a:rPr>
              <a:t>all elements; </a:t>
            </a:r>
            <a:r>
              <a:rPr lang="en-US" sz="2000" dirty="0">
                <a:latin typeface="Arial" charset="0"/>
                <a:ea typeface="ＭＳ Ｐゴシック" charset="0"/>
              </a:rPr>
              <a:t>work on those owned by this </a:t>
            </a:r>
            <a:r>
              <a:rPr lang="en-US" sz="2000" dirty="0" smtClean="0">
                <a:latin typeface="Arial" charset="0"/>
                <a:ea typeface="ＭＳ Ｐゴシック" charset="0"/>
              </a:rPr>
              <a:t>thread</a:t>
            </a:r>
            <a:endParaRPr lang="en-US" sz="2000" dirty="0">
              <a:latin typeface="Arial" charset="0"/>
              <a:ea typeface="ＭＳ Ｐゴシック" charset="0"/>
            </a:endParaRPr>
          </a:p>
          <a:p>
            <a:pPr marL="342900" indent="-342900"/>
            <a:r>
              <a:rPr lang="en-US" sz="2000" dirty="0">
                <a:latin typeface="Arial" charset="0"/>
                <a:ea typeface="ＭＳ Ｐゴシック" charset="0"/>
                <a:cs typeface="ＭＳ Ｐゴシック" charset="0"/>
              </a:rPr>
              <a:t>UPC adds a special type of loop</a:t>
            </a:r>
          </a:p>
          <a:p>
            <a:pPr marL="742950" lvl="1" indent="-285750">
              <a:buFontTx/>
              <a:buNone/>
            </a:pPr>
            <a:r>
              <a:rPr lang="en-US" sz="1800" b="1" dirty="0">
                <a:latin typeface="Courier New" charset="0"/>
                <a:ea typeface="ＭＳ Ｐゴシック" charset="0"/>
              </a:rPr>
              <a:t>    </a:t>
            </a:r>
            <a:r>
              <a:rPr lang="en-US" sz="1800" b="1" dirty="0" err="1">
                <a:latin typeface="Courier New" charset="0"/>
                <a:ea typeface="ＭＳ Ｐゴシック" charset="0"/>
              </a:rPr>
              <a:t>upc_forall</a:t>
            </a:r>
            <a:r>
              <a:rPr lang="en-US" sz="1800" b="1" dirty="0">
                <a:latin typeface="Courier New" charset="0"/>
                <a:ea typeface="ＭＳ Ｐゴシック" charset="0"/>
              </a:rPr>
              <a:t>(</a:t>
            </a:r>
            <a:r>
              <a:rPr lang="en-US" sz="1800" b="1" dirty="0" err="1">
                <a:latin typeface="Courier New" charset="0"/>
                <a:ea typeface="ＭＳ Ｐゴシック" charset="0"/>
              </a:rPr>
              <a:t>init</a:t>
            </a:r>
            <a:r>
              <a:rPr lang="en-US" sz="1800" b="1" dirty="0">
                <a:latin typeface="Courier New" charset="0"/>
                <a:ea typeface="ＭＳ Ｐゴシック" charset="0"/>
              </a:rPr>
              <a:t>; test; loop; </a:t>
            </a:r>
            <a:r>
              <a:rPr lang="en-US" sz="1800" b="1" dirty="0">
                <a:solidFill>
                  <a:schemeClr val="accent4">
                    <a:lumMod val="50000"/>
                  </a:schemeClr>
                </a:solidFill>
                <a:latin typeface="Courier New" charset="0"/>
                <a:ea typeface="ＭＳ Ｐゴシック" charset="0"/>
              </a:rPr>
              <a:t>affinity</a:t>
            </a:r>
            <a:r>
              <a:rPr lang="en-US" sz="1800" b="1" dirty="0">
                <a:latin typeface="Courier New" charset="0"/>
                <a:ea typeface="ＭＳ Ｐゴシック" charset="0"/>
              </a:rPr>
              <a:t>)</a:t>
            </a:r>
          </a:p>
          <a:p>
            <a:pPr marL="742950" lvl="1" indent="-285750">
              <a:buFontTx/>
              <a:buNone/>
            </a:pPr>
            <a:r>
              <a:rPr lang="en-US" sz="1800" b="1" dirty="0">
                <a:latin typeface="Courier New" charset="0"/>
                <a:ea typeface="ＭＳ Ｐゴシック" charset="0"/>
              </a:rPr>
              <a:t>	     statement;</a:t>
            </a:r>
            <a:endParaRPr lang="en-US" sz="1800" dirty="0">
              <a:latin typeface="Arial" charset="0"/>
              <a:ea typeface="ＭＳ Ｐゴシック" charset="0"/>
            </a:endParaRPr>
          </a:p>
          <a:p>
            <a:pPr marL="342900" indent="-342900"/>
            <a:r>
              <a:rPr lang="en-US" sz="2000" dirty="0">
                <a:latin typeface="Arial" charset="0"/>
                <a:ea typeface="ＭＳ Ｐゴシック" charset="0"/>
                <a:cs typeface="ＭＳ Ｐゴシック" charset="0"/>
              </a:rPr>
              <a:t>Programmer indicates the iterations are independent</a:t>
            </a:r>
          </a:p>
          <a:p>
            <a:pPr marL="742950" lvl="1" indent="-285750"/>
            <a:r>
              <a:rPr lang="en-US" sz="2000" dirty="0">
                <a:latin typeface="Arial" charset="0"/>
                <a:ea typeface="ＭＳ Ｐゴシック" charset="0"/>
              </a:rPr>
              <a:t>Undefined if there are dependencies across threads</a:t>
            </a:r>
          </a:p>
          <a:p>
            <a:pPr marL="342900" indent="-342900"/>
            <a:r>
              <a:rPr lang="en-US" sz="2000" dirty="0">
                <a:latin typeface="Arial" charset="0"/>
                <a:ea typeface="ＭＳ Ｐゴシック" charset="0"/>
                <a:cs typeface="ＭＳ Ｐゴシック" charset="0"/>
              </a:rPr>
              <a:t>Affinity expression indicates which iterations to run on each thread.  It may have one of two types:</a:t>
            </a:r>
          </a:p>
          <a:p>
            <a:pPr marL="742950" lvl="1" indent="-285750"/>
            <a:r>
              <a:rPr lang="en-US" sz="2000" dirty="0">
                <a:latin typeface="Arial" charset="0"/>
                <a:ea typeface="ＭＳ Ｐゴシック" charset="0"/>
              </a:rPr>
              <a:t>Integer: </a:t>
            </a:r>
            <a:r>
              <a:rPr lang="en-US" sz="2000" b="1" dirty="0" err="1">
                <a:solidFill>
                  <a:schemeClr val="tx1"/>
                </a:solidFill>
                <a:latin typeface="Courier New" charset="0"/>
                <a:ea typeface="ＭＳ Ｐゴシック" charset="0"/>
              </a:rPr>
              <a:t>affinity%THREADS</a:t>
            </a:r>
            <a:r>
              <a:rPr lang="en-US" sz="1800" dirty="0">
                <a:solidFill>
                  <a:schemeClr val="tx1"/>
                </a:solidFill>
                <a:latin typeface="Arial" charset="0"/>
                <a:ea typeface="ＭＳ Ｐゴシック" charset="0"/>
              </a:rPr>
              <a:t> </a:t>
            </a:r>
            <a:r>
              <a:rPr lang="en-US" sz="2000" dirty="0">
                <a:latin typeface="Arial" charset="0"/>
                <a:ea typeface="ＭＳ Ｐゴシック" charset="0"/>
              </a:rPr>
              <a:t>is</a:t>
            </a:r>
            <a:r>
              <a:rPr lang="en-US" sz="2000" dirty="0">
                <a:solidFill>
                  <a:schemeClr val="tx1"/>
                </a:solidFill>
                <a:latin typeface="Arial" charset="0"/>
                <a:ea typeface="ＭＳ Ｐゴシック" charset="0"/>
              </a:rPr>
              <a:t> </a:t>
            </a:r>
            <a:r>
              <a:rPr lang="en-US" sz="2000" b="1" dirty="0">
                <a:solidFill>
                  <a:schemeClr val="tx1"/>
                </a:solidFill>
                <a:latin typeface="Courier New" charset="0"/>
                <a:ea typeface="ＭＳ Ｐゴシック" charset="0"/>
              </a:rPr>
              <a:t>MYTHREAD</a:t>
            </a:r>
            <a:endParaRPr lang="en-US" b="1" dirty="0">
              <a:latin typeface="Courier New" charset="0"/>
              <a:ea typeface="ＭＳ Ｐゴシック" charset="0"/>
            </a:endParaRPr>
          </a:p>
          <a:p>
            <a:pPr marL="742950" lvl="1" indent="-285750"/>
            <a:r>
              <a:rPr lang="en-US" sz="2000" dirty="0">
                <a:latin typeface="Arial" charset="0"/>
                <a:ea typeface="ＭＳ Ｐゴシック" charset="0"/>
              </a:rPr>
              <a:t>Pointer: </a:t>
            </a:r>
            <a:r>
              <a:rPr lang="en-US" sz="2000" b="1" dirty="0" err="1">
                <a:solidFill>
                  <a:schemeClr val="tx1"/>
                </a:solidFill>
                <a:latin typeface="Courier New" charset="0"/>
                <a:ea typeface="ＭＳ Ｐゴシック" charset="0"/>
              </a:rPr>
              <a:t>upc_threadof</a:t>
            </a:r>
            <a:r>
              <a:rPr lang="en-US" sz="2000" b="1" dirty="0">
                <a:solidFill>
                  <a:schemeClr val="tx1"/>
                </a:solidFill>
                <a:latin typeface="Courier New" charset="0"/>
                <a:ea typeface="ＭＳ Ｐゴシック" charset="0"/>
              </a:rPr>
              <a:t>(affinity)</a:t>
            </a:r>
            <a:r>
              <a:rPr lang="en-US" sz="2000" dirty="0">
                <a:latin typeface="Arial" charset="0"/>
                <a:ea typeface="ＭＳ Ｐゴシック" charset="0"/>
              </a:rPr>
              <a:t> is </a:t>
            </a:r>
            <a:r>
              <a:rPr lang="en-US" sz="2000" b="1" dirty="0">
                <a:latin typeface="Courier New" charset="0"/>
                <a:ea typeface="ＭＳ Ｐゴシック" charset="0"/>
              </a:rPr>
              <a:t>MYTHREAD</a:t>
            </a:r>
          </a:p>
          <a:p>
            <a:pPr marL="260350" indent="-285750"/>
            <a:r>
              <a:rPr lang="en-US" sz="2000" dirty="0" smtClean="0">
                <a:latin typeface="Arial" charset="0"/>
                <a:ea typeface="ＭＳ Ｐゴシック" charset="0"/>
              </a:rPr>
              <a:t>Syntactic sugar for:</a:t>
            </a:r>
            <a:endParaRPr lang="en-US" sz="2000" dirty="0">
              <a:latin typeface="Arial" charset="0"/>
              <a:ea typeface="ＭＳ Ｐゴシック" charset="0"/>
            </a:endParaRPr>
          </a:p>
          <a:p>
            <a:pPr marL="342900" indent="-342900">
              <a:spcBef>
                <a:spcPct val="5000"/>
              </a:spcBef>
              <a:buFontTx/>
              <a:buNone/>
            </a:pPr>
            <a:r>
              <a:rPr lang="en-US" sz="1800" b="1" dirty="0">
                <a:latin typeface="Courier New" charset="0"/>
                <a:ea typeface="ＭＳ Ｐゴシック" charset="0"/>
                <a:cs typeface="ＭＳ Ｐゴシック" charset="0"/>
              </a:rPr>
              <a:t>	     </a:t>
            </a:r>
            <a:r>
              <a:rPr lang="en-US" sz="2000" b="1" dirty="0">
                <a:latin typeface="Courier New" charset="0"/>
                <a:ea typeface="ＭＳ Ｐゴシック" charset="0"/>
                <a:cs typeface="ＭＳ Ｐゴシック" charset="0"/>
              </a:rPr>
              <a:t>for(</a:t>
            </a:r>
            <a:r>
              <a:rPr lang="en-US" sz="2000" b="1" dirty="0" err="1">
                <a:latin typeface="Courier New" charset="0"/>
                <a:ea typeface="ＭＳ Ｐゴシック" charset="0"/>
                <a:cs typeface="ＭＳ Ｐゴシック" charset="0"/>
              </a:rPr>
              <a:t>i</a:t>
            </a:r>
            <a:r>
              <a:rPr lang="en-US" sz="2000" b="1" dirty="0">
                <a:latin typeface="Courier New" charset="0"/>
                <a:ea typeface="ＭＳ Ｐゴシック" charset="0"/>
                <a:cs typeface="ＭＳ Ｐゴシック" charset="0"/>
              </a:rPr>
              <a:t>=0; </a:t>
            </a:r>
            <a:r>
              <a:rPr lang="en-US" sz="2000" b="1" dirty="0" err="1">
                <a:latin typeface="Courier New" charset="0"/>
                <a:ea typeface="ＭＳ Ｐゴシック" charset="0"/>
                <a:cs typeface="ＭＳ Ｐゴシック" charset="0"/>
              </a:rPr>
              <a:t>i</a:t>
            </a:r>
            <a:r>
              <a:rPr lang="en-US" sz="2000" b="1" dirty="0">
                <a:latin typeface="Courier New" charset="0"/>
                <a:ea typeface="ＭＳ Ｐゴシック" charset="0"/>
                <a:cs typeface="ＭＳ Ｐゴシック" charset="0"/>
              </a:rPr>
              <a:t>&lt;N; </a:t>
            </a:r>
            <a:r>
              <a:rPr lang="en-US" sz="2000" b="1" dirty="0" err="1">
                <a:latin typeface="Courier New" charset="0"/>
                <a:ea typeface="ＭＳ Ｐゴシック" charset="0"/>
                <a:cs typeface="ＭＳ Ｐゴシック" charset="0"/>
              </a:rPr>
              <a:t>i</a:t>
            </a:r>
            <a:r>
              <a:rPr lang="en-US" sz="2000" b="1" dirty="0">
                <a:latin typeface="Courier New" charset="0"/>
                <a:ea typeface="ＭＳ Ｐゴシック" charset="0"/>
                <a:cs typeface="ＭＳ Ｐゴシック" charset="0"/>
              </a:rPr>
              <a:t>++) if (MYTHREAD == </a:t>
            </a:r>
            <a:r>
              <a:rPr lang="en-US" sz="2000" b="1" dirty="0" err="1">
                <a:latin typeface="Courier New" charset="0"/>
                <a:ea typeface="ＭＳ Ｐゴシック" charset="0"/>
                <a:cs typeface="ＭＳ Ｐゴシック" charset="0"/>
              </a:rPr>
              <a:t>i%THREADS</a:t>
            </a:r>
            <a:r>
              <a:rPr lang="en-US" sz="2000" b="1" dirty="0" smtClean="0">
                <a:latin typeface="Courier New" charset="0"/>
                <a:ea typeface="ＭＳ Ｐゴシック" charset="0"/>
                <a:cs typeface="ＭＳ Ｐゴシック" charset="0"/>
              </a:rPr>
              <a:t>)</a:t>
            </a:r>
            <a:endParaRPr lang="en-US" sz="1800" b="1" dirty="0">
              <a:latin typeface="Courier New" charset="0"/>
              <a:ea typeface="ＭＳ Ｐゴシック" charset="0"/>
              <a:cs typeface="ＭＳ Ｐゴシック" charset="0"/>
            </a:endParaRPr>
          </a:p>
          <a:p>
            <a:pPr marL="260350" indent="-285750"/>
            <a:r>
              <a:rPr lang="en-US" sz="2000" dirty="0">
                <a:latin typeface="Arial" charset="0"/>
                <a:ea typeface="ＭＳ Ｐゴシック" charset="0"/>
              </a:rPr>
              <a:t>C</a:t>
            </a:r>
            <a:r>
              <a:rPr lang="en-US" sz="2000" dirty="0" smtClean="0">
                <a:latin typeface="Arial" charset="0"/>
                <a:ea typeface="ＭＳ Ｐゴシック" charset="0"/>
              </a:rPr>
              <a:t>ompilers will sometimes </a:t>
            </a:r>
            <a:r>
              <a:rPr lang="en-US" sz="2000" dirty="0">
                <a:latin typeface="Arial" charset="0"/>
                <a:ea typeface="ＭＳ Ｐゴシック" charset="0"/>
              </a:rPr>
              <a:t>do better than this, e.g., </a:t>
            </a:r>
          </a:p>
          <a:p>
            <a:pPr marL="342900" indent="-342900">
              <a:spcBef>
                <a:spcPct val="5000"/>
              </a:spcBef>
              <a:buFontTx/>
              <a:buNone/>
            </a:pPr>
            <a:r>
              <a:rPr lang="en-US" sz="1800" b="1" dirty="0">
                <a:latin typeface="Courier New" charset="0"/>
                <a:ea typeface="ＭＳ Ｐゴシック" charset="0"/>
                <a:cs typeface="ＭＳ Ｐゴシック" charset="0"/>
              </a:rPr>
              <a:t>		</a:t>
            </a:r>
            <a:r>
              <a:rPr lang="en-US" sz="1800" b="1" dirty="0" smtClean="0">
                <a:latin typeface="Courier New" charset="0"/>
                <a:ea typeface="ＭＳ Ｐゴシック" charset="0"/>
                <a:cs typeface="ＭＳ Ｐゴシック" charset="0"/>
              </a:rPr>
              <a:t> for</a:t>
            </a:r>
            <a:r>
              <a:rPr lang="en-US" sz="1800" b="1" dirty="0">
                <a:latin typeface="Courier New" charset="0"/>
                <a:ea typeface="ＭＳ Ｐゴシック" charset="0"/>
                <a:cs typeface="ＭＳ Ｐゴシック" charset="0"/>
              </a:rPr>
              <a:t>(</a:t>
            </a:r>
            <a:r>
              <a:rPr lang="en-US" sz="1800" b="1" dirty="0" err="1">
                <a:latin typeface="Courier New" charset="0"/>
                <a:ea typeface="ＭＳ Ｐゴシック" charset="0"/>
                <a:cs typeface="ＭＳ Ｐゴシック" charset="0"/>
              </a:rPr>
              <a:t>i</a:t>
            </a:r>
            <a:r>
              <a:rPr lang="en-US" sz="1800" b="1" dirty="0">
                <a:latin typeface="Courier New" charset="0"/>
                <a:ea typeface="ＭＳ Ｐゴシック" charset="0"/>
                <a:cs typeface="ＭＳ Ｐゴシック" charset="0"/>
              </a:rPr>
              <a:t>=MYTHREAD; </a:t>
            </a:r>
            <a:r>
              <a:rPr lang="en-US" sz="1800" b="1" dirty="0" err="1">
                <a:latin typeface="Courier New" charset="0"/>
                <a:ea typeface="ＭＳ Ｐゴシック" charset="0"/>
                <a:cs typeface="ＭＳ Ｐゴシック" charset="0"/>
              </a:rPr>
              <a:t>i</a:t>
            </a:r>
            <a:r>
              <a:rPr lang="en-US" sz="1800" b="1" dirty="0">
                <a:latin typeface="Courier New" charset="0"/>
                <a:ea typeface="ＭＳ Ｐゴシック" charset="0"/>
                <a:cs typeface="ＭＳ Ｐゴシック" charset="0"/>
              </a:rPr>
              <a:t>&lt;N; </a:t>
            </a:r>
            <a:r>
              <a:rPr lang="en-US" sz="1800" b="1" dirty="0" err="1">
                <a:latin typeface="Courier New" charset="0"/>
                <a:ea typeface="ＭＳ Ｐゴシック" charset="0"/>
                <a:cs typeface="ＭＳ Ｐゴシック" charset="0"/>
              </a:rPr>
              <a:t>i</a:t>
            </a:r>
            <a:r>
              <a:rPr lang="en-US" sz="1800" b="1" dirty="0">
                <a:latin typeface="Courier New" charset="0"/>
                <a:ea typeface="ＭＳ Ｐゴシック" charset="0"/>
                <a:cs typeface="ＭＳ Ｐゴシック" charset="0"/>
              </a:rPr>
              <a:t>+=THREADS</a:t>
            </a:r>
            <a:r>
              <a:rPr lang="en-US" sz="1800" b="1" dirty="0" smtClean="0">
                <a:latin typeface="Courier New" charset="0"/>
                <a:ea typeface="ＭＳ Ｐゴシック" charset="0"/>
                <a:cs typeface="ＭＳ Ｐゴシック" charset="0"/>
              </a:rPr>
              <a:t>)</a:t>
            </a:r>
            <a:endParaRPr lang="en-US" sz="1800" b="1" dirty="0">
              <a:latin typeface="Courier New" charset="0"/>
              <a:ea typeface="ＭＳ Ｐゴシック" charset="0"/>
              <a:cs typeface="ＭＳ Ｐゴシック" charset="0"/>
            </a:endParaRPr>
          </a:p>
        </p:txBody>
      </p:sp>
      <p:sp>
        <p:nvSpPr>
          <p:cNvPr id="74756" name="Rectangle 3"/>
          <p:cNvSpPr>
            <a:spLocks noGrp="1" noChangeArrowheads="1"/>
          </p:cNvSpPr>
          <p:nvPr>
            <p:ph type="title"/>
          </p:nvPr>
        </p:nvSpPr>
        <p:spPr/>
        <p:txBody>
          <a:bodyPr anchor="b"/>
          <a:lstStyle/>
          <a:p>
            <a:r>
              <a:rPr lang="en-US">
                <a:latin typeface="Arial" charset="0"/>
                <a:ea typeface="ＭＳ Ｐゴシック" charset="0"/>
                <a:cs typeface="ＭＳ Ｐゴシック" charset="0"/>
              </a:rPr>
              <a:t>Work Sharing with upc_forall()</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75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75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75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75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475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75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475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75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475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755">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755">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4755">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475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3" name="Rectangle 5"/>
          <p:cNvSpPr>
            <a:spLocks noChangeArrowheads="1"/>
          </p:cNvSpPr>
          <p:nvPr/>
        </p:nvSpPr>
        <p:spPr bwMode="auto">
          <a:xfrm>
            <a:off x="1349374" y="3470652"/>
            <a:ext cx="5026025" cy="852488"/>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a:p>
        </p:txBody>
      </p:sp>
      <p:sp>
        <p:nvSpPr>
          <p:cNvPr id="76804"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Vector Addition with upc_forall</a:t>
            </a:r>
          </a:p>
        </p:txBody>
      </p:sp>
      <p:sp>
        <p:nvSpPr>
          <p:cNvPr id="76805" name="Rectangle 3"/>
          <p:cNvSpPr>
            <a:spLocks noGrp="1" noChangeArrowheads="1"/>
          </p:cNvSpPr>
          <p:nvPr>
            <p:ph type="body" idx="1"/>
          </p:nvPr>
        </p:nvSpPr>
        <p:spPr>
          <a:xfrm>
            <a:off x="687388" y="1651377"/>
            <a:ext cx="8099425" cy="2849563"/>
          </a:xfrm>
          <a:ln>
            <a:solidFill>
              <a:schemeClr val="accent2"/>
            </a:solidFill>
            <a:miter lim="800000"/>
            <a:headEnd/>
            <a:tailEnd/>
          </a:ln>
        </p:spPr>
        <p:txBody>
          <a:bodyPr/>
          <a:lstStyle/>
          <a:p>
            <a:pPr marL="342900" indent="-342900">
              <a:buFontTx/>
              <a:buNone/>
            </a:pPr>
            <a:r>
              <a:rPr lang="en-US" sz="2000" b="1" dirty="0">
                <a:latin typeface="Courier New" charset="0"/>
                <a:ea typeface="ＭＳ Ｐゴシック" charset="0"/>
                <a:cs typeface="ＭＳ Ｐゴシック" charset="0"/>
              </a:rPr>
              <a:t>#define N 100*THREADS</a:t>
            </a:r>
            <a:br>
              <a:rPr lang="en-US" sz="2000" b="1" dirty="0">
                <a:latin typeface="Courier New" charset="0"/>
                <a:ea typeface="ＭＳ Ｐゴシック" charset="0"/>
                <a:cs typeface="ＭＳ Ｐゴシック" charset="0"/>
              </a:rPr>
            </a:br>
            <a:r>
              <a:rPr lang="en-US" sz="2000" b="1" dirty="0">
                <a:latin typeface="Courier New" charset="0"/>
                <a:ea typeface="ＭＳ Ｐゴシック" charset="0"/>
                <a:cs typeface="ＭＳ Ｐゴシック" charset="0"/>
              </a:rPr>
              <a:t/>
            </a:r>
            <a:br>
              <a:rPr lang="en-US" sz="2000" b="1" dirty="0">
                <a:latin typeface="Courier New" charset="0"/>
                <a:ea typeface="ＭＳ Ｐゴシック" charset="0"/>
                <a:cs typeface="ＭＳ Ｐゴシック" charset="0"/>
              </a:rPr>
            </a:br>
            <a:r>
              <a:rPr lang="en-US" sz="2000" b="1" dirty="0">
                <a:latin typeface="Courier New" charset="0"/>
                <a:ea typeface="ＭＳ Ｐゴシック" charset="0"/>
                <a:cs typeface="ＭＳ Ｐゴシック" charset="0"/>
              </a:rPr>
              <a:t>shared </a:t>
            </a:r>
            <a:r>
              <a:rPr lang="en-US" sz="2000" b="1" dirty="0" err="1">
                <a:latin typeface="Courier New" charset="0"/>
                <a:ea typeface="ＭＳ Ｐゴシック" charset="0"/>
                <a:cs typeface="ＭＳ Ｐゴシック" charset="0"/>
              </a:rPr>
              <a:t>int</a:t>
            </a:r>
            <a:r>
              <a:rPr lang="en-US" sz="2000" b="1" dirty="0">
                <a:latin typeface="Courier New" charset="0"/>
                <a:ea typeface="ＭＳ Ｐゴシック" charset="0"/>
                <a:cs typeface="ＭＳ Ｐゴシック" charset="0"/>
              </a:rPr>
              <a:t> v1[N], v2[N], sum[N];</a:t>
            </a:r>
            <a:br>
              <a:rPr lang="en-US" sz="2000" b="1" dirty="0">
                <a:latin typeface="Courier New" charset="0"/>
                <a:ea typeface="ＭＳ Ｐゴシック" charset="0"/>
                <a:cs typeface="ＭＳ Ｐゴシック" charset="0"/>
              </a:rPr>
            </a:br>
            <a:r>
              <a:rPr lang="en-US" sz="2000" b="1" dirty="0">
                <a:latin typeface="Courier New" charset="0"/>
                <a:ea typeface="ＭＳ Ｐゴシック" charset="0"/>
                <a:cs typeface="ＭＳ Ｐゴシック" charset="0"/>
              </a:rPr>
              <a:t/>
            </a:r>
            <a:br>
              <a:rPr lang="en-US" sz="2000" b="1" dirty="0">
                <a:latin typeface="Courier New" charset="0"/>
                <a:ea typeface="ＭＳ Ｐゴシック" charset="0"/>
                <a:cs typeface="ＭＳ Ｐゴシック" charset="0"/>
              </a:rPr>
            </a:br>
            <a:r>
              <a:rPr lang="en-US" sz="2000" b="1" dirty="0">
                <a:latin typeface="Courier New" charset="0"/>
                <a:ea typeface="ＭＳ Ｐゴシック" charset="0"/>
                <a:cs typeface="ＭＳ Ｐゴシック" charset="0"/>
              </a:rPr>
              <a:t>void main() {</a:t>
            </a:r>
            <a:br>
              <a:rPr lang="en-US" sz="2000" b="1" dirty="0">
                <a:latin typeface="Courier New" charset="0"/>
                <a:ea typeface="ＭＳ Ｐゴシック" charset="0"/>
                <a:cs typeface="ＭＳ Ｐゴシック" charset="0"/>
              </a:rPr>
            </a:br>
            <a:r>
              <a:rPr lang="en-US" sz="2000" b="1" dirty="0">
                <a:latin typeface="Courier New" charset="0"/>
                <a:ea typeface="ＭＳ Ｐゴシック" charset="0"/>
                <a:cs typeface="ＭＳ Ｐゴシック" charset="0"/>
              </a:rPr>
              <a:t>	</a:t>
            </a:r>
            <a:r>
              <a:rPr lang="en-US" sz="2000" b="1" dirty="0" err="1">
                <a:latin typeface="Courier New" charset="0"/>
                <a:ea typeface="ＭＳ Ｐゴシック" charset="0"/>
                <a:cs typeface="ＭＳ Ｐゴシック" charset="0"/>
              </a:rPr>
              <a:t>int</a:t>
            </a:r>
            <a:r>
              <a:rPr lang="en-US" sz="2000" b="1" dirty="0">
                <a:latin typeface="Courier New" charset="0"/>
                <a:ea typeface="ＭＳ Ｐゴシック" charset="0"/>
                <a:cs typeface="ＭＳ Ｐゴシック" charset="0"/>
              </a:rPr>
              <a:t> </a:t>
            </a:r>
            <a:r>
              <a:rPr lang="en-US" sz="2000" b="1" dirty="0" err="1">
                <a:latin typeface="Courier New" charset="0"/>
                <a:ea typeface="ＭＳ Ｐゴシック" charset="0"/>
                <a:cs typeface="ＭＳ Ｐゴシック" charset="0"/>
              </a:rPr>
              <a:t>i</a:t>
            </a:r>
            <a:r>
              <a:rPr lang="en-US" sz="2000" b="1" dirty="0">
                <a:latin typeface="Courier New" charset="0"/>
                <a:ea typeface="ＭＳ Ｐゴシック" charset="0"/>
                <a:cs typeface="ＭＳ Ｐゴシック" charset="0"/>
              </a:rPr>
              <a:t>;</a:t>
            </a:r>
            <a:br>
              <a:rPr lang="en-US" sz="2000" b="1" dirty="0">
                <a:latin typeface="Courier New" charset="0"/>
                <a:ea typeface="ＭＳ Ｐゴシック" charset="0"/>
                <a:cs typeface="ＭＳ Ｐゴシック" charset="0"/>
              </a:rPr>
            </a:br>
            <a:r>
              <a:rPr lang="en-US" sz="2000" b="1" dirty="0">
                <a:latin typeface="Courier New" charset="0"/>
                <a:ea typeface="ＭＳ Ｐゴシック" charset="0"/>
                <a:cs typeface="ＭＳ Ｐゴシック" charset="0"/>
              </a:rPr>
              <a:t>	</a:t>
            </a:r>
            <a:r>
              <a:rPr lang="en-US" sz="2000" b="1" dirty="0" err="1">
                <a:solidFill>
                  <a:srgbClr val="006600"/>
                </a:solidFill>
                <a:latin typeface="Courier New" charset="0"/>
                <a:ea typeface="ＭＳ Ｐゴシック" charset="0"/>
                <a:cs typeface="ＭＳ Ｐゴシック" charset="0"/>
              </a:rPr>
              <a:t>upc_forall</a:t>
            </a:r>
            <a:r>
              <a:rPr lang="en-US" sz="2000" b="1" dirty="0">
                <a:solidFill>
                  <a:srgbClr val="006600"/>
                </a:solidFill>
                <a:latin typeface="Courier New" charset="0"/>
                <a:ea typeface="ＭＳ Ｐゴシック" charset="0"/>
                <a:cs typeface="ＭＳ Ｐゴシック" charset="0"/>
              </a:rPr>
              <a:t>(</a:t>
            </a:r>
            <a:r>
              <a:rPr lang="en-US" sz="2000" b="1" dirty="0" err="1">
                <a:solidFill>
                  <a:srgbClr val="006600"/>
                </a:solidFill>
                <a:latin typeface="Courier New" charset="0"/>
                <a:ea typeface="ＭＳ Ｐゴシック" charset="0"/>
                <a:cs typeface="ＭＳ Ｐゴシック" charset="0"/>
              </a:rPr>
              <a:t>i</a:t>
            </a:r>
            <a:r>
              <a:rPr lang="en-US" sz="2000" b="1" dirty="0">
                <a:solidFill>
                  <a:srgbClr val="006600"/>
                </a:solidFill>
                <a:latin typeface="Courier New" charset="0"/>
                <a:ea typeface="ＭＳ Ｐゴシック" charset="0"/>
                <a:cs typeface="ＭＳ Ｐゴシック" charset="0"/>
              </a:rPr>
              <a:t>=0; </a:t>
            </a:r>
            <a:r>
              <a:rPr lang="en-US" sz="2000" b="1" dirty="0" err="1">
                <a:solidFill>
                  <a:srgbClr val="006600"/>
                </a:solidFill>
                <a:latin typeface="Courier New" charset="0"/>
                <a:ea typeface="ＭＳ Ｐゴシック" charset="0"/>
                <a:cs typeface="ＭＳ Ｐゴシック" charset="0"/>
              </a:rPr>
              <a:t>i</a:t>
            </a:r>
            <a:r>
              <a:rPr lang="en-US" sz="2000" b="1" dirty="0">
                <a:solidFill>
                  <a:srgbClr val="006600"/>
                </a:solidFill>
                <a:latin typeface="Courier New" charset="0"/>
                <a:ea typeface="ＭＳ Ｐゴシック" charset="0"/>
                <a:cs typeface="ＭＳ Ｐゴシック" charset="0"/>
              </a:rPr>
              <a:t>&lt;N; </a:t>
            </a:r>
            <a:r>
              <a:rPr lang="en-US" sz="2000" b="1" dirty="0" err="1">
                <a:solidFill>
                  <a:srgbClr val="006600"/>
                </a:solidFill>
                <a:latin typeface="Courier New" charset="0"/>
                <a:ea typeface="ＭＳ Ｐゴシック" charset="0"/>
                <a:cs typeface="ＭＳ Ｐゴシック" charset="0"/>
              </a:rPr>
              <a:t>i</a:t>
            </a:r>
            <a:r>
              <a:rPr lang="en-US" sz="2000" b="1" dirty="0">
                <a:solidFill>
                  <a:srgbClr val="006600"/>
                </a:solidFill>
                <a:latin typeface="Courier New" charset="0"/>
                <a:ea typeface="ＭＳ Ｐゴシック" charset="0"/>
                <a:cs typeface="ＭＳ Ｐゴシック" charset="0"/>
              </a:rPr>
              <a:t>++; </a:t>
            </a:r>
            <a:r>
              <a:rPr lang="en-US" sz="2000" b="1" dirty="0" err="1">
                <a:solidFill>
                  <a:srgbClr val="006600"/>
                </a:solidFill>
                <a:latin typeface="Courier New" charset="0"/>
                <a:ea typeface="ＭＳ Ｐゴシック" charset="0"/>
                <a:cs typeface="ＭＳ Ｐゴシック" charset="0"/>
              </a:rPr>
              <a:t>i</a:t>
            </a:r>
            <a:r>
              <a:rPr lang="en-US" sz="2000" b="1" dirty="0">
                <a:solidFill>
                  <a:srgbClr val="006600"/>
                </a:solidFill>
                <a:latin typeface="Courier New" charset="0"/>
                <a:ea typeface="ＭＳ Ｐゴシック" charset="0"/>
                <a:cs typeface="ＭＳ Ｐゴシック" charset="0"/>
              </a:rPr>
              <a:t>)</a:t>
            </a:r>
            <a:endParaRPr lang="en-US" sz="2000" b="1" dirty="0">
              <a:latin typeface="Courier New" charset="0"/>
              <a:ea typeface="ＭＳ Ｐゴシック" charset="0"/>
              <a:cs typeface="ＭＳ Ｐゴシック" charset="0"/>
            </a:endParaRPr>
          </a:p>
          <a:p>
            <a:pPr marL="342900" indent="-342900">
              <a:buFontTx/>
              <a:buNone/>
            </a:pPr>
            <a:r>
              <a:rPr lang="en-US" sz="2000" b="1" dirty="0">
                <a:latin typeface="Courier New" charset="0"/>
                <a:ea typeface="ＭＳ Ｐゴシック" charset="0"/>
                <a:cs typeface="ＭＳ Ｐゴシック" charset="0"/>
              </a:rPr>
              <a:t>                 sum[</a:t>
            </a:r>
            <a:r>
              <a:rPr lang="en-US" sz="2000" b="1" dirty="0" err="1">
                <a:latin typeface="Courier New" charset="0"/>
                <a:ea typeface="ＭＳ Ｐゴシック" charset="0"/>
                <a:cs typeface="ＭＳ Ｐゴシック" charset="0"/>
              </a:rPr>
              <a:t>i</a:t>
            </a:r>
            <a:r>
              <a:rPr lang="en-US" sz="2000" b="1" dirty="0">
                <a:latin typeface="Courier New" charset="0"/>
                <a:ea typeface="ＭＳ Ｐゴシック" charset="0"/>
                <a:cs typeface="ＭＳ Ｐゴシック" charset="0"/>
              </a:rPr>
              <a:t>]=v1[</a:t>
            </a:r>
            <a:r>
              <a:rPr lang="en-US" sz="2000" b="1" dirty="0" err="1">
                <a:latin typeface="Courier New" charset="0"/>
                <a:ea typeface="ＭＳ Ｐゴシック" charset="0"/>
                <a:cs typeface="ＭＳ Ｐゴシック" charset="0"/>
              </a:rPr>
              <a:t>i</a:t>
            </a:r>
            <a:r>
              <a:rPr lang="en-US" sz="2000" b="1" dirty="0">
                <a:latin typeface="Courier New" charset="0"/>
                <a:ea typeface="ＭＳ Ｐゴシック" charset="0"/>
                <a:cs typeface="ＭＳ Ｐゴシック" charset="0"/>
              </a:rPr>
              <a:t>]+v2[</a:t>
            </a:r>
            <a:r>
              <a:rPr lang="en-US" sz="2000" b="1" dirty="0" err="1">
                <a:latin typeface="Courier New" charset="0"/>
                <a:ea typeface="ＭＳ Ｐゴシック" charset="0"/>
                <a:cs typeface="ＭＳ Ｐゴシック" charset="0"/>
              </a:rPr>
              <a:t>i</a:t>
            </a:r>
            <a:r>
              <a:rPr lang="en-US" sz="2000" b="1" dirty="0">
                <a:latin typeface="Courier New" charset="0"/>
                <a:ea typeface="ＭＳ Ｐゴシック" charset="0"/>
                <a:cs typeface="ＭＳ Ｐゴシック" charset="0"/>
              </a:rPr>
              <a:t>];</a:t>
            </a:r>
            <a:br>
              <a:rPr lang="en-US" sz="2000" b="1" dirty="0">
                <a:latin typeface="Courier New" charset="0"/>
                <a:ea typeface="ＭＳ Ｐゴシック" charset="0"/>
                <a:cs typeface="ＭＳ Ｐゴシック" charset="0"/>
              </a:rPr>
            </a:br>
            <a:r>
              <a:rPr lang="en-US" sz="2000" b="1" dirty="0">
                <a:latin typeface="Courier New" charset="0"/>
                <a:ea typeface="ＭＳ Ｐゴシック" charset="0"/>
                <a:cs typeface="ＭＳ Ｐゴシック" charset="0"/>
              </a:rPr>
              <a:t>}</a:t>
            </a:r>
          </a:p>
        </p:txBody>
      </p:sp>
      <p:sp>
        <p:nvSpPr>
          <p:cNvPr id="76806" name="Rectangle 4"/>
          <p:cNvSpPr>
            <a:spLocks noChangeArrowheads="1"/>
          </p:cNvSpPr>
          <p:nvPr/>
        </p:nvSpPr>
        <p:spPr bwMode="auto">
          <a:xfrm>
            <a:off x="420688" y="914400"/>
            <a:ext cx="8477250" cy="4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500" tIns="25400" rIns="63500" bIns="25400">
            <a:spAutoFit/>
          </a:bodyPr>
          <a:lstStyle/>
          <a:p>
            <a:pPr marL="203200" indent="-203200" eaLnBrk="0" hangingPunct="0">
              <a:spcBef>
                <a:spcPct val="25000"/>
              </a:spcBef>
              <a:buSzPct val="100000"/>
              <a:buFontTx/>
              <a:buChar char="•"/>
            </a:pPr>
            <a:r>
              <a:rPr lang="en-US" sz="2400" b="0" dirty="0" smtClean="0">
                <a:solidFill>
                  <a:schemeClr val="tx1"/>
                </a:solidFill>
              </a:rPr>
              <a:t>Vector addition can </a:t>
            </a:r>
            <a:r>
              <a:rPr lang="en-US" sz="2400" b="0" dirty="0">
                <a:solidFill>
                  <a:schemeClr val="tx1"/>
                </a:solidFill>
              </a:rPr>
              <a:t>be </a:t>
            </a:r>
            <a:r>
              <a:rPr lang="en-US" sz="2400" b="0" dirty="0" smtClean="0">
                <a:solidFill>
                  <a:schemeClr val="tx1"/>
                </a:solidFill>
              </a:rPr>
              <a:t>written </a:t>
            </a:r>
            <a:r>
              <a:rPr lang="en-US" sz="2400" b="0" dirty="0">
                <a:solidFill>
                  <a:schemeClr val="tx1"/>
                </a:solidFill>
              </a:rPr>
              <a:t>as </a:t>
            </a:r>
            <a:r>
              <a:rPr lang="en-US" sz="2400" b="0" dirty="0" smtClean="0">
                <a:solidFill>
                  <a:schemeClr val="tx1"/>
                </a:solidFill>
              </a:rPr>
              <a:t>follows</a:t>
            </a:r>
            <a:endParaRPr lang="en-US" sz="2400" b="0" dirty="0">
              <a:solidFill>
                <a:schemeClr val="tx1"/>
              </a:solidFill>
            </a:endParaRPr>
          </a:p>
        </p:txBody>
      </p:sp>
      <p:sp>
        <p:nvSpPr>
          <p:cNvPr id="76807" name="Text Box 6"/>
          <p:cNvSpPr txBox="1">
            <a:spLocks noChangeArrowheads="1"/>
          </p:cNvSpPr>
          <p:nvPr/>
        </p:nvSpPr>
        <p:spPr bwMode="auto">
          <a:xfrm>
            <a:off x="5969000" y="1976815"/>
            <a:ext cx="24907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dirty="0"/>
              <a:t>C</a:t>
            </a:r>
            <a:r>
              <a:rPr lang="en-US" dirty="0" smtClean="0"/>
              <a:t>yclic </a:t>
            </a:r>
            <a:r>
              <a:rPr lang="en-US" dirty="0"/>
              <a:t>data </a:t>
            </a:r>
            <a:r>
              <a:rPr lang="en-US" dirty="0" smtClean="0"/>
              <a:t>distribution default</a:t>
            </a:r>
            <a:endParaRPr lang="en-US" sz="2400" b="0" dirty="0">
              <a:solidFill>
                <a:schemeClr val="tx1"/>
              </a:solidFill>
              <a:latin typeface="Helvetica" charset="0"/>
            </a:endParaRPr>
          </a:p>
        </p:txBody>
      </p:sp>
      <p:sp>
        <p:nvSpPr>
          <p:cNvPr id="7" name="Rectangle 4"/>
          <p:cNvSpPr>
            <a:spLocks noChangeArrowheads="1"/>
          </p:cNvSpPr>
          <p:nvPr/>
        </p:nvSpPr>
        <p:spPr bwMode="auto">
          <a:xfrm>
            <a:off x="420688" y="4764465"/>
            <a:ext cx="8477250" cy="1620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500" tIns="25400" rIns="63500" bIns="25400">
            <a:spAutoFit/>
          </a:bodyPr>
          <a:lstStyle/>
          <a:p>
            <a:pPr marL="246888" indent="-201613" eaLnBrk="0" hangingPunct="0">
              <a:spcBef>
                <a:spcPct val="25000"/>
              </a:spcBef>
              <a:buSzPct val="100000"/>
              <a:buFontTx/>
              <a:buChar char="•"/>
            </a:pPr>
            <a:r>
              <a:rPr lang="en-US" sz="2400" b="0" dirty="0" smtClean="0">
                <a:solidFill>
                  <a:schemeClr val="tx1"/>
                </a:solidFill>
              </a:rPr>
              <a:t>The </a:t>
            </a:r>
            <a:r>
              <a:rPr lang="en-US" sz="2400" b="0" dirty="0">
                <a:solidFill>
                  <a:schemeClr val="tx1"/>
                </a:solidFill>
              </a:rPr>
              <a:t>code would be correct but slow if the affinity expression were </a:t>
            </a:r>
            <a:r>
              <a:rPr lang="en-US" sz="2400" dirty="0">
                <a:solidFill>
                  <a:srgbClr val="006600"/>
                </a:solidFill>
                <a:latin typeface="Courier New" charset="0"/>
              </a:rPr>
              <a:t>i+1</a:t>
            </a:r>
            <a:r>
              <a:rPr lang="en-US" sz="2400" b="0" dirty="0">
                <a:solidFill>
                  <a:schemeClr val="tx1"/>
                </a:solidFill>
              </a:rPr>
              <a:t> rather than </a:t>
            </a:r>
            <a:r>
              <a:rPr lang="en-US" sz="2400" dirty="0" err="1">
                <a:solidFill>
                  <a:srgbClr val="006600"/>
                </a:solidFill>
                <a:latin typeface="Courier New" charset="0"/>
              </a:rPr>
              <a:t>i</a:t>
            </a:r>
            <a:r>
              <a:rPr lang="en-US" sz="2400" b="0" dirty="0" smtClean="0">
                <a:solidFill>
                  <a:schemeClr val="tx1"/>
                </a:solidFill>
              </a:rPr>
              <a:t>.</a:t>
            </a:r>
          </a:p>
          <a:p>
            <a:pPr marL="246888" indent="-201613" eaLnBrk="0" hangingPunct="0">
              <a:spcBef>
                <a:spcPct val="25000"/>
              </a:spcBef>
              <a:buSzPct val="100000"/>
              <a:buFontTx/>
              <a:buChar char="•"/>
            </a:pPr>
            <a:r>
              <a:rPr lang="en-US" sz="2400" b="0" dirty="0">
                <a:solidFill>
                  <a:schemeClr val="tx1"/>
                </a:solidFill>
              </a:rPr>
              <a:t>Equivalent code could use </a:t>
            </a:r>
            <a:r>
              <a:rPr lang="ja-JP" altLang="en-US" sz="2400" b="0" dirty="0">
                <a:solidFill>
                  <a:schemeClr val="tx1"/>
                </a:solidFill>
              </a:rPr>
              <a:t>“</a:t>
            </a:r>
            <a:r>
              <a:rPr lang="en-US" altLang="ja-JP" sz="2400" dirty="0">
                <a:solidFill>
                  <a:srgbClr val="006600"/>
                </a:solidFill>
                <a:latin typeface="Courier New" charset="0"/>
              </a:rPr>
              <a:t>&amp;sum[</a:t>
            </a:r>
            <a:r>
              <a:rPr lang="en-US" altLang="ja-JP" sz="2400" dirty="0" err="1">
                <a:solidFill>
                  <a:srgbClr val="006600"/>
                </a:solidFill>
                <a:latin typeface="Courier New" charset="0"/>
              </a:rPr>
              <a:t>i</a:t>
            </a:r>
            <a:r>
              <a:rPr lang="en-US" altLang="ja-JP" sz="2400" dirty="0">
                <a:solidFill>
                  <a:srgbClr val="006600"/>
                </a:solidFill>
                <a:latin typeface="Courier New" charset="0"/>
              </a:rPr>
              <a:t>]</a:t>
            </a:r>
            <a:r>
              <a:rPr lang="ja-JP" altLang="en-US" sz="2400" b="0" dirty="0">
                <a:solidFill>
                  <a:schemeClr val="tx1"/>
                </a:solidFill>
              </a:rPr>
              <a:t>”</a:t>
            </a:r>
            <a:r>
              <a:rPr lang="en-US" altLang="ja-JP" sz="2400" b="0" dirty="0">
                <a:solidFill>
                  <a:schemeClr val="tx1"/>
                </a:solidFill>
              </a:rPr>
              <a:t> for </a:t>
            </a:r>
            <a:r>
              <a:rPr lang="en-US" altLang="ja-JP" sz="2400" b="0" dirty="0" smtClean="0">
                <a:solidFill>
                  <a:schemeClr val="tx1"/>
                </a:solidFill>
              </a:rPr>
              <a:t>affinity and would still work if you change the layout of </a:t>
            </a:r>
            <a:r>
              <a:rPr lang="en-US" altLang="ja-JP" sz="2400" dirty="0">
                <a:solidFill>
                  <a:srgbClr val="006600"/>
                </a:solidFill>
                <a:latin typeface="Courier New" charset="0"/>
              </a:rPr>
              <a:t>sum</a:t>
            </a:r>
            <a:endParaRPr lang="en-US" altLang="ja-JP" sz="2400" b="0" dirty="0">
              <a:solidFill>
                <a:schemeClr val="tx1"/>
              </a:solidFill>
            </a:endParaRPr>
          </a:p>
        </p:txBody>
      </p:sp>
      <p:sp>
        <p:nvSpPr>
          <p:cNvPr id="8" name="Text Box 6"/>
          <p:cNvSpPr txBox="1">
            <a:spLocks noChangeArrowheads="1"/>
          </p:cNvSpPr>
          <p:nvPr/>
        </p:nvSpPr>
        <p:spPr bwMode="auto">
          <a:xfrm>
            <a:off x="6391275" y="3482003"/>
            <a:ext cx="24907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dirty="0" smtClean="0"/>
              <a:t>Execute </a:t>
            </a:r>
            <a:r>
              <a:rPr lang="en-US" dirty="0" err="1" smtClean="0"/>
              <a:t>iff</a:t>
            </a:r>
            <a:r>
              <a:rPr lang="en-US" dirty="0" smtClean="0"/>
              <a:t> this is </a:t>
            </a:r>
            <a:r>
              <a:rPr lang="en-US" dirty="0" err="1" smtClean="0"/>
              <a:t>i</a:t>
            </a:r>
            <a:r>
              <a:rPr lang="en-US" baseline="30000" dirty="0" err="1" smtClean="0"/>
              <a:t>th</a:t>
            </a:r>
            <a:r>
              <a:rPr lang="en-US" dirty="0" smtClean="0"/>
              <a:t> thread (modulo # of threads)</a:t>
            </a:r>
            <a:endParaRPr lang="en-US" sz="2400" b="0" dirty="0">
              <a:solidFill>
                <a:schemeClr val="tx1"/>
              </a:solidFill>
              <a:latin typeface="Helvetica"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8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animBg="1"/>
      <p:bldP spid="76807" grpId="0"/>
      <p:bldP spid="7" grpId="0" build="p"/>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ctrTitle"/>
          </p:nvPr>
        </p:nvSpPr>
        <p:spPr/>
        <p:txBody>
          <a:bodyPr/>
          <a:lstStyle/>
          <a:p>
            <a:r>
              <a:rPr lang="en-US">
                <a:latin typeface="Helvetica" charset="0"/>
                <a:ea typeface="ＭＳ Ｐゴシック" charset="0"/>
                <a:cs typeface="ＭＳ Ｐゴシック" charset="0"/>
              </a:rPr>
              <a:t>Distributed Arrays in UPC</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8"/>
          <p:cNvSpPr>
            <a:spLocks noChangeArrowheads="1"/>
          </p:cNvSpPr>
          <p:nvPr/>
        </p:nvSpPr>
        <p:spPr bwMode="auto">
          <a:xfrm>
            <a:off x="2576513" y="3652086"/>
            <a:ext cx="476250" cy="396875"/>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a:p>
        </p:txBody>
      </p:sp>
      <p:sp>
        <p:nvSpPr>
          <p:cNvPr id="80900" name="Rectangle 2"/>
          <p:cNvSpPr>
            <a:spLocks noChangeArrowheads="1"/>
          </p:cNvSpPr>
          <p:nvPr/>
        </p:nvSpPr>
        <p:spPr bwMode="auto">
          <a:xfrm>
            <a:off x="5153025" y="4731586"/>
            <a:ext cx="1125538" cy="417513"/>
          </a:xfrm>
          <a:prstGeom prst="rect">
            <a:avLst/>
          </a:prstGeom>
          <a:solidFill>
            <a:srgbClr val="FFFFCC"/>
          </a:solidFill>
          <a:ln w="12700">
            <a:solidFill>
              <a:schemeClr val="tx1"/>
            </a:solidFill>
            <a:miter lim="800000"/>
            <a:headEnd type="none" w="sm" len="sm"/>
            <a:tailEnd type="none" w="sm" len="sm"/>
          </a:ln>
        </p:spPr>
        <p:txBody>
          <a:bodyPr wrap="none" anchor="ctr"/>
          <a:lstStyle/>
          <a:p>
            <a:pPr eaLnBrk="0" hangingPunct="0"/>
            <a:endParaRPr lang="en-US"/>
          </a:p>
        </p:txBody>
      </p:sp>
      <p:sp>
        <p:nvSpPr>
          <p:cNvPr id="80901" name="Rectangle 3"/>
          <p:cNvSpPr>
            <a:spLocks noGrp="1" noChangeArrowheads="1"/>
          </p:cNvSpPr>
          <p:nvPr>
            <p:ph type="title"/>
          </p:nvPr>
        </p:nvSpPr>
        <p:spPr/>
        <p:txBody>
          <a:bodyPr/>
          <a:lstStyle/>
          <a:p>
            <a:r>
              <a:rPr lang="en-US">
                <a:latin typeface="Arial" charset="0"/>
                <a:ea typeface="ＭＳ Ｐゴシック" charset="0"/>
                <a:cs typeface="ＭＳ Ｐゴシック" charset="0"/>
              </a:rPr>
              <a:t>Blocked Layouts in UPC</a:t>
            </a:r>
          </a:p>
        </p:txBody>
      </p:sp>
      <p:sp>
        <p:nvSpPr>
          <p:cNvPr id="80902" name="Rectangle 4"/>
          <p:cNvSpPr>
            <a:spLocks noGrp="1" noChangeArrowheads="1"/>
          </p:cNvSpPr>
          <p:nvPr>
            <p:ph type="body" idx="1"/>
          </p:nvPr>
        </p:nvSpPr>
        <p:spPr>
          <a:xfrm>
            <a:off x="685800" y="3355181"/>
            <a:ext cx="8212138" cy="2573337"/>
          </a:xfrm>
          <a:ln>
            <a:solidFill>
              <a:schemeClr val="accent2"/>
            </a:solidFill>
            <a:miter lim="800000"/>
            <a:headEnd/>
            <a:tailEnd/>
          </a:ln>
        </p:spPr>
        <p:txBody>
          <a:bodyPr/>
          <a:lstStyle/>
          <a:p>
            <a:pPr marL="342900" indent="-342900">
              <a:buFontTx/>
              <a:buNone/>
            </a:pPr>
            <a:r>
              <a:rPr lang="en-US" sz="1800" b="1" dirty="0">
                <a:latin typeface="Courier New" charset="0"/>
                <a:ea typeface="ＭＳ Ｐゴシック" charset="0"/>
                <a:cs typeface="ＭＳ Ｐゴシック" charset="0"/>
              </a:rPr>
              <a:t>#define N 100*THREADS</a:t>
            </a:r>
            <a:br>
              <a:rPr lang="en-US" sz="1800" b="1" dirty="0">
                <a:latin typeface="Courier New" charset="0"/>
                <a:ea typeface="ＭＳ Ｐゴシック" charset="0"/>
                <a:cs typeface="ＭＳ Ｐゴシック" charset="0"/>
              </a:rPr>
            </a:br>
            <a:r>
              <a:rPr lang="en-US" sz="1800" b="1" dirty="0">
                <a:latin typeface="Courier New" charset="0"/>
                <a:ea typeface="ＭＳ Ｐゴシック" charset="0"/>
                <a:cs typeface="ＭＳ Ｐゴシック" charset="0"/>
              </a:rPr>
              <a:t>shared </a:t>
            </a:r>
            <a:r>
              <a:rPr lang="en-US" sz="1800" b="1" dirty="0" err="1">
                <a:latin typeface="Courier New" charset="0"/>
                <a:ea typeface="ＭＳ Ｐゴシック" charset="0"/>
                <a:cs typeface="ＭＳ Ｐゴシック" charset="0"/>
              </a:rPr>
              <a:t>int</a:t>
            </a:r>
            <a:r>
              <a:rPr lang="en-US" sz="1800" b="1" dirty="0">
                <a:latin typeface="Courier New" charset="0"/>
                <a:ea typeface="ＭＳ Ｐゴシック" charset="0"/>
                <a:cs typeface="ＭＳ Ｐゴシック" charset="0"/>
              </a:rPr>
              <a:t> </a:t>
            </a:r>
            <a:r>
              <a:rPr lang="en-US" sz="1800" b="1" dirty="0">
                <a:solidFill>
                  <a:srgbClr val="006600"/>
                </a:solidFill>
                <a:latin typeface="Courier New" charset="0"/>
                <a:ea typeface="ＭＳ Ｐゴシック" charset="0"/>
                <a:cs typeface="ＭＳ Ｐゴシック" charset="0"/>
              </a:rPr>
              <a:t>[*]</a:t>
            </a:r>
            <a:r>
              <a:rPr lang="en-US" sz="1800" b="1" dirty="0">
                <a:latin typeface="Courier New" charset="0"/>
                <a:ea typeface="ＭＳ Ｐゴシック" charset="0"/>
                <a:cs typeface="ＭＳ Ｐゴシック" charset="0"/>
              </a:rPr>
              <a:t> v1[N], v2[N], sum[N];</a:t>
            </a:r>
            <a:br>
              <a:rPr lang="en-US" sz="1800" b="1" dirty="0">
                <a:latin typeface="Courier New" charset="0"/>
                <a:ea typeface="ＭＳ Ｐゴシック" charset="0"/>
                <a:cs typeface="ＭＳ Ｐゴシック" charset="0"/>
              </a:rPr>
            </a:br>
            <a:r>
              <a:rPr lang="en-US" sz="1800" b="1" dirty="0">
                <a:latin typeface="Courier New" charset="0"/>
                <a:ea typeface="ＭＳ Ｐゴシック" charset="0"/>
                <a:cs typeface="ＭＳ Ｐゴシック" charset="0"/>
              </a:rPr>
              <a:t/>
            </a:r>
            <a:br>
              <a:rPr lang="en-US" sz="1800" b="1" dirty="0">
                <a:latin typeface="Courier New" charset="0"/>
                <a:ea typeface="ＭＳ Ｐゴシック" charset="0"/>
                <a:cs typeface="ＭＳ Ｐゴシック" charset="0"/>
              </a:rPr>
            </a:br>
            <a:r>
              <a:rPr lang="en-US" sz="1800" b="1" dirty="0">
                <a:latin typeface="Courier New" charset="0"/>
                <a:ea typeface="ＭＳ Ｐゴシック" charset="0"/>
                <a:cs typeface="ＭＳ Ｐゴシック" charset="0"/>
              </a:rPr>
              <a:t>void main() {</a:t>
            </a:r>
            <a:br>
              <a:rPr lang="en-US" sz="1800" b="1" dirty="0">
                <a:latin typeface="Courier New" charset="0"/>
                <a:ea typeface="ＭＳ Ｐゴシック" charset="0"/>
                <a:cs typeface="ＭＳ Ｐゴシック" charset="0"/>
              </a:rPr>
            </a:br>
            <a:r>
              <a:rPr lang="en-US" sz="1800" b="1" dirty="0">
                <a:latin typeface="Courier New" charset="0"/>
                <a:ea typeface="ＭＳ Ｐゴシック" charset="0"/>
                <a:cs typeface="ＭＳ Ｐゴシック" charset="0"/>
              </a:rPr>
              <a:t>	</a:t>
            </a:r>
            <a:r>
              <a:rPr lang="en-US" sz="1800" b="1" dirty="0" err="1">
                <a:latin typeface="Courier New" charset="0"/>
                <a:ea typeface="ＭＳ Ｐゴシック" charset="0"/>
                <a:cs typeface="ＭＳ Ｐゴシック" charset="0"/>
              </a:rPr>
              <a:t>int</a:t>
            </a:r>
            <a:r>
              <a:rPr lang="en-US" sz="1800" b="1" dirty="0">
                <a:latin typeface="Courier New" charset="0"/>
                <a:ea typeface="ＭＳ Ｐゴシック" charset="0"/>
                <a:cs typeface="ＭＳ Ｐゴシック" charset="0"/>
              </a:rPr>
              <a:t> </a:t>
            </a:r>
            <a:r>
              <a:rPr lang="en-US" sz="1800" b="1" dirty="0" err="1">
                <a:latin typeface="Courier New" charset="0"/>
                <a:ea typeface="ＭＳ Ｐゴシック" charset="0"/>
                <a:cs typeface="ＭＳ Ｐゴシック" charset="0"/>
              </a:rPr>
              <a:t>i</a:t>
            </a:r>
            <a:r>
              <a:rPr lang="en-US" sz="1800" b="1" dirty="0">
                <a:latin typeface="Courier New" charset="0"/>
                <a:ea typeface="ＭＳ Ｐゴシック" charset="0"/>
                <a:cs typeface="ＭＳ Ｐゴシック" charset="0"/>
              </a:rPr>
              <a:t>;</a:t>
            </a:r>
            <a:br>
              <a:rPr lang="en-US" sz="1800" b="1" dirty="0">
                <a:latin typeface="Courier New" charset="0"/>
                <a:ea typeface="ＭＳ Ｐゴシック" charset="0"/>
                <a:cs typeface="ＭＳ Ｐゴシック" charset="0"/>
              </a:rPr>
            </a:br>
            <a:r>
              <a:rPr lang="en-US" sz="1800" b="1" dirty="0">
                <a:latin typeface="Courier New" charset="0"/>
                <a:ea typeface="ＭＳ Ｐゴシック" charset="0"/>
                <a:cs typeface="ＭＳ Ｐゴシック" charset="0"/>
              </a:rPr>
              <a:t>	</a:t>
            </a:r>
            <a:r>
              <a:rPr lang="en-US" sz="1800" b="1" dirty="0" err="1">
                <a:solidFill>
                  <a:srgbClr val="006600"/>
                </a:solidFill>
                <a:latin typeface="Courier New" charset="0"/>
                <a:ea typeface="ＭＳ Ｐゴシック" charset="0"/>
                <a:cs typeface="ＭＳ Ｐゴシック" charset="0"/>
              </a:rPr>
              <a:t>upc_forall</a:t>
            </a:r>
            <a:r>
              <a:rPr lang="en-US" sz="1800" b="1" dirty="0">
                <a:solidFill>
                  <a:srgbClr val="006600"/>
                </a:solidFill>
                <a:latin typeface="Courier New" charset="0"/>
                <a:ea typeface="ＭＳ Ｐゴシック" charset="0"/>
                <a:cs typeface="ＭＳ Ｐゴシック" charset="0"/>
              </a:rPr>
              <a:t>(</a:t>
            </a:r>
            <a:r>
              <a:rPr lang="en-US" sz="1800" b="1" dirty="0" err="1">
                <a:solidFill>
                  <a:srgbClr val="006600"/>
                </a:solidFill>
                <a:latin typeface="Courier New" charset="0"/>
                <a:ea typeface="ＭＳ Ｐゴシック" charset="0"/>
                <a:cs typeface="ＭＳ Ｐゴシック" charset="0"/>
              </a:rPr>
              <a:t>i</a:t>
            </a:r>
            <a:r>
              <a:rPr lang="en-US" sz="1800" b="1" dirty="0">
                <a:solidFill>
                  <a:srgbClr val="006600"/>
                </a:solidFill>
                <a:latin typeface="Courier New" charset="0"/>
                <a:ea typeface="ＭＳ Ｐゴシック" charset="0"/>
                <a:cs typeface="ＭＳ Ｐゴシック" charset="0"/>
              </a:rPr>
              <a:t>=0; </a:t>
            </a:r>
            <a:r>
              <a:rPr lang="en-US" sz="1800" b="1" dirty="0" err="1">
                <a:solidFill>
                  <a:srgbClr val="006600"/>
                </a:solidFill>
                <a:latin typeface="Courier New" charset="0"/>
                <a:ea typeface="ＭＳ Ｐゴシック" charset="0"/>
                <a:cs typeface="ＭＳ Ｐゴシック" charset="0"/>
              </a:rPr>
              <a:t>i</a:t>
            </a:r>
            <a:r>
              <a:rPr lang="en-US" sz="1800" b="1" dirty="0">
                <a:solidFill>
                  <a:srgbClr val="006600"/>
                </a:solidFill>
                <a:latin typeface="Courier New" charset="0"/>
                <a:ea typeface="ＭＳ Ｐゴシック" charset="0"/>
                <a:cs typeface="ＭＳ Ｐゴシック" charset="0"/>
              </a:rPr>
              <a:t>&lt;N; </a:t>
            </a:r>
            <a:r>
              <a:rPr lang="en-US" sz="1800" b="1" dirty="0" err="1">
                <a:solidFill>
                  <a:srgbClr val="006600"/>
                </a:solidFill>
                <a:latin typeface="Courier New" charset="0"/>
                <a:ea typeface="ＭＳ Ｐゴシック" charset="0"/>
                <a:cs typeface="ＭＳ Ｐゴシック" charset="0"/>
              </a:rPr>
              <a:t>i</a:t>
            </a:r>
            <a:r>
              <a:rPr lang="en-US" sz="1800" b="1" dirty="0">
                <a:solidFill>
                  <a:srgbClr val="006600"/>
                </a:solidFill>
                <a:latin typeface="Courier New" charset="0"/>
                <a:ea typeface="ＭＳ Ｐゴシック" charset="0"/>
                <a:cs typeface="ＭＳ Ｐゴシック" charset="0"/>
              </a:rPr>
              <a:t>++; &amp;sum[</a:t>
            </a:r>
            <a:r>
              <a:rPr lang="en-US" sz="1800" b="1" dirty="0" err="1">
                <a:solidFill>
                  <a:srgbClr val="006600"/>
                </a:solidFill>
                <a:latin typeface="Courier New" charset="0"/>
                <a:ea typeface="ＭＳ Ｐゴシック" charset="0"/>
                <a:cs typeface="ＭＳ Ｐゴシック" charset="0"/>
              </a:rPr>
              <a:t>i</a:t>
            </a:r>
            <a:r>
              <a:rPr lang="en-US" sz="1800" b="1" dirty="0">
                <a:solidFill>
                  <a:srgbClr val="006600"/>
                </a:solidFill>
                <a:latin typeface="Courier New" charset="0"/>
                <a:ea typeface="ＭＳ Ｐゴシック" charset="0"/>
                <a:cs typeface="ＭＳ Ｐゴシック" charset="0"/>
              </a:rPr>
              <a:t>])	</a:t>
            </a:r>
            <a:r>
              <a:rPr lang="en-US" sz="1800" b="1" dirty="0">
                <a:latin typeface="Courier New" charset="0"/>
                <a:ea typeface="ＭＳ Ｐゴシック" charset="0"/>
                <a:cs typeface="ＭＳ Ｐゴシック" charset="0"/>
              </a:rPr>
              <a:t>		   </a:t>
            </a:r>
          </a:p>
          <a:p>
            <a:pPr marL="342900" indent="-342900">
              <a:buFontTx/>
              <a:buNone/>
            </a:pPr>
            <a:r>
              <a:rPr lang="en-US" sz="1800" b="1" dirty="0">
                <a:latin typeface="Courier New" charset="0"/>
                <a:ea typeface="ＭＳ Ｐゴシック" charset="0"/>
                <a:cs typeface="ＭＳ Ｐゴシック" charset="0"/>
              </a:rPr>
              <a:t>                 sum[</a:t>
            </a:r>
            <a:r>
              <a:rPr lang="en-US" sz="1800" b="1" dirty="0" err="1">
                <a:latin typeface="Courier New" charset="0"/>
                <a:ea typeface="ＭＳ Ｐゴシック" charset="0"/>
                <a:cs typeface="ＭＳ Ｐゴシック" charset="0"/>
              </a:rPr>
              <a:t>i</a:t>
            </a:r>
            <a:r>
              <a:rPr lang="en-US" sz="1800" b="1" dirty="0">
                <a:latin typeface="Courier New" charset="0"/>
                <a:ea typeface="ＭＳ Ｐゴシック" charset="0"/>
                <a:cs typeface="ＭＳ Ｐゴシック" charset="0"/>
              </a:rPr>
              <a:t>]=v1[</a:t>
            </a:r>
            <a:r>
              <a:rPr lang="en-US" sz="1800" b="1" dirty="0" err="1">
                <a:latin typeface="Courier New" charset="0"/>
                <a:ea typeface="ＭＳ Ｐゴシック" charset="0"/>
                <a:cs typeface="ＭＳ Ｐゴシック" charset="0"/>
              </a:rPr>
              <a:t>i</a:t>
            </a:r>
            <a:r>
              <a:rPr lang="en-US" sz="1800" b="1" dirty="0">
                <a:latin typeface="Courier New" charset="0"/>
                <a:ea typeface="ＭＳ Ｐゴシック" charset="0"/>
                <a:cs typeface="ＭＳ Ｐゴシック" charset="0"/>
              </a:rPr>
              <a:t>]+v2[</a:t>
            </a:r>
            <a:r>
              <a:rPr lang="en-US" sz="1800" b="1" dirty="0" err="1">
                <a:latin typeface="Courier New" charset="0"/>
                <a:ea typeface="ＭＳ Ｐゴシック" charset="0"/>
                <a:cs typeface="ＭＳ Ｐゴシック" charset="0"/>
              </a:rPr>
              <a:t>i</a:t>
            </a:r>
            <a:r>
              <a:rPr lang="en-US" sz="1800" b="1" dirty="0">
                <a:latin typeface="Courier New" charset="0"/>
                <a:ea typeface="ＭＳ Ｐゴシック" charset="0"/>
                <a:cs typeface="ＭＳ Ｐゴシック" charset="0"/>
              </a:rPr>
              <a:t>];</a:t>
            </a:r>
            <a:br>
              <a:rPr lang="en-US" sz="1800" b="1" dirty="0">
                <a:latin typeface="Courier New" charset="0"/>
                <a:ea typeface="ＭＳ Ｐゴシック" charset="0"/>
                <a:cs typeface="ＭＳ Ｐゴシック" charset="0"/>
              </a:rPr>
            </a:br>
            <a:r>
              <a:rPr lang="en-US" sz="1800" b="1" dirty="0">
                <a:latin typeface="Courier New" charset="0"/>
                <a:ea typeface="ＭＳ Ｐゴシック" charset="0"/>
                <a:cs typeface="ＭＳ Ｐゴシック" charset="0"/>
              </a:rPr>
              <a:t>}</a:t>
            </a:r>
          </a:p>
        </p:txBody>
      </p:sp>
      <p:sp>
        <p:nvSpPr>
          <p:cNvPr id="80903" name="Rectangle 5"/>
          <p:cNvSpPr>
            <a:spLocks noChangeArrowheads="1"/>
          </p:cNvSpPr>
          <p:nvPr/>
        </p:nvSpPr>
        <p:spPr bwMode="auto">
          <a:xfrm>
            <a:off x="420688" y="914400"/>
            <a:ext cx="8477250" cy="2667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500" tIns="25400" rIns="63500" bIns="25400">
            <a:spAutoFit/>
          </a:bodyPr>
          <a:lstStyle/>
          <a:p>
            <a:pPr marL="203200" indent="-203200" eaLnBrk="0" hangingPunct="0">
              <a:spcBef>
                <a:spcPct val="25000"/>
              </a:spcBef>
              <a:buSzPct val="100000"/>
              <a:buFontTx/>
              <a:buChar char="•"/>
            </a:pPr>
            <a:r>
              <a:rPr lang="en-US" b="0" dirty="0" smtClean="0">
                <a:solidFill>
                  <a:schemeClr val="tx1"/>
                </a:solidFill>
              </a:rPr>
              <a:t>Array </a:t>
            </a:r>
            <a:r>
              <a:rPr lang="en-US" b="0" dirty="0">
                <a:solidFill>
                  <a:schemeClr val="tx1"/>
                </a:solidFill>
              </a:rPr>
              <a:t>layouts are controlled by </a:t>
            </a:r>
            <a:r>
              <a:rPr lang="en-US" b="0" dirty="0" smtClean="0">
                <a:solidFill>
                  <a:schemeClr val="tx1"/>
                </a:solidFill>
              </a:rPr>
              <a:t>blocking factors</a:t>
            </a:r>
            <a:r>
              <a:rPr lang="en-US" b="0" dirty="0">
                <a:solidFill>
                  <a:schemeClr val="tx1"/>
                </a:solidFill>
              </a:rPr>
              <a:t>:</a:t>
            </a:r>
          </a:p>
          <a:p>
            <a:pPr lvl="1"/>
            <a:r>
              <a:rPr lang="en-US" b="0" dirty="0">
                <a:solidFill>
                  <a:srgbClr val="008000"/>
                </a:solidFill>
              </a:rPr>
              <a:t>Empty (cyclic layout)</a:t>
            </a:r>
          </a:p>
          <a:p>
            <a:pPr lvl="1"/>
            <a:r>
              <a:rPr lang="en-US" b="0" dirty="0">
                <a:solidFill>
                  <a:srgbClr val="008000"/>
                </a:solidFill>
              </a:rPr>
              <a:t>[*] (blocked layout)</a:t>
            </a:r>
          </a:p>
          <a:p>
            <a:pPr lvl="1"/>
            <a:r>
              <a:rPr lang="en-US" b="0" dirty="0" smtClean="0">
                <a:solidFill>
                  <a:srgbClr val="008000"/>
                </a:solidFill>
              </a:rPr>
              <a:t>[b] </a:t>
            </a:r>
            <a:r>
              <a:rPr lang="en-US" b="0" dirty="0">
                <a:solidFill>
                  <a:srgbClr val="008000"/>
                </a:solidFill>
              </a:rPr>
              <a:t>(fixed block size</a:t>
            </a:r>
            <a:r>
              <a:rPr lang="en-US" b="0" dirty="0" smtClean="0">
                <a:solidFill>
                  <a:srgbClr val="008000"/>
                </a:solidFill>
              </a:rPr>
              <a:t>)</a:t>
            </a:r>
          </a:p>
          <a:p>
            <a:pPr lvl="1"/>
            <a:r>
              <a:rPr lang="en-US" b="0" dirty="0">
                <a:solidFill>
                  <a:srgbClr val="008000"/>
                </a:solidFill>
              </a:rPr>
              <a:t>[0] or [] (indefinite layout, all on 1 thread</a:t>
            </a:r>
            <a:r>
              <a:rPr lang="en-US" b="0" dirty="0" smtClean="0">
                <a:solidFill>
                  <a:srgbClr val="008000"/>
                </a:solidFill>
              </a:rPr>
              <a:t>)</a:t>
            </a:r>
            <a:endParaRPr lang="en-US" b="0" dirty="0">
              <a:solidFill>
                <a:srgbClr val="008000"/>
              </a:solidFill>
            </a:endParaRPr>
          </a:p>
          <a:p>
            <a:pPr marL="203200" indent="-203200" eaLnBrk="0" hangingPunct="0">
              <a:spcBef>
                <a:spcPct val="25000"/>
              </a:spcBef>
              <a:buSzPct val="100000"/>
              <a:buFontTx/>
              <a:buChar char="•"/>
            </a:pPr>
            <a:r>
              <a:rPr lang="en-US" b="0" dirty="0" smtClean="0">
                <a:solidFill>
                  <a:schemeClr val="tx1"/>
                </a:solidFill>
              </a:rPr>
              <a:t>Vector addition example can be rewritten as follows using a cyclic or (maximally) blocked layout</a:t>
            </a:r>
          </a:p>
          <a:p>
            <a:pPr marL="203200" indent="-203200" eaLnBrk="0" hangingPunct="0">
              <a:spcBef>
                <a:spcPct val="25000"/>
              </a:spcBef>
              <a:buSzPct val="100000"/>
              <a:buFontTx/>
              <a:buChar char="•"/>
            </a:pPr>
            <a:endParaRPr lang="en-US" b="0" dirty="0">
              <a:solidFill>
                <a:schemeClr val="tx1"/>
              </a:solidFill>
            </a:endParaRPr>
          </a:p>
        </p:txBody>
      </p:sp>
      <p:sp>
        <p:nvSpPr>
          <p:cNvPr id="80904" name="Text Box 10"/>
          <p:cNvSpPr txBox="1">
            <a:spLocks noChangeArrowheads="1"/>
          </p:cNvSpPr>
          <p:nvPr/>
        </p:nvSpPr>
        <p:spPr bwMode="auto">
          <a:xfrm>
            <a:off x="6278563" y="3652086"/>
            <a:ext cx="18243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b="0" dirty="0"/>
              <a:t>blocked </a:t>
            </a:r>
            <a:r>
              <a:rPr lang="en-US" b="0" dirty="0" smtClean="0"/>
              <a:t>layout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Layouts in General</a:t>
            </a:r>
          </a:p>
        </p:txBody>
      </p:sp>
      <p:sp>
        <p:nvSpPr>
          <p:cNvPr id="82948" name="Rectangle 3"/>
          <p:cNvSpPr>
            <a:spLocks noGrp="1" noChangeArrowheads="1"/>
          </p:cNvSpPr>
          <p:nvPr>
            <p:ph type="body" idx="1"/>
          </p:nvPr>
        </p:nvSpPr>
        <p:spPr>
          <a:xfrm>
            <a:off x="609600" y="914400"/>
            <a:ext cx="8001000" cy="5408613"/>
          </a:xfrm>
        </p:spPr>
        <p:txBody>
          <a:bodyPr/>
          <a:lstStyle/>
          <a:p>
            <a:r>
              <a:rPr lang="en-US" dirty="0">
                <a:latin typeface="Arial" charset="0"/>
                <a:ea typeface="ＭＳ Ｐゴシック" charset="0"/>
                <a:cs typeface="ＭＳ Ｐゴシック" charset="0"/>
              </a:rPr>
              <a:t>All non-array objects have affinity with thread zero.</a:t>
            </a:r>
          </a:p>
          <a:p>
            <a:r>
              <a:rPr lang="en-US" dirty="0">
                <a:latin typeface="Arial" charset="0"/>
                <a:ea typeface="ＭＳ Ｐゴシック" charset="0"/>
                <a:cs typeface="ＭＳ Ｐゴシック" charset="0"/>
              </a:rPr>
              <a:t>Array layouts are controlled by layout </a:t>
            </a:r>
            <a:r>
              <a:rPr lang="en-US" dirty="0" err="1">
                <a:latin typeface="Arial" charset="0"/>
                <a:ea typeface="ＭＳ Ｐゴシック" charset="0"/>
                <a:cs typeface="ＭＳ Ｐゴシック" charset="0"/>
              </a:rPr>
              <a:t>specifiers</a:t>
            </a:r>
            <a:r>
              <a:rPr lang="en-US" dirty="0">
                <a:latin typeface="Arial" charset="0"/>
                <a:ea typeface="ＭＳ Ｐゴシック" charset="0"/>
                <a:cs typeface="ＭＳ Ｐゴシック" charset="0"/>
              </a:rPr>
              <a:t>:</a:t>
            </a:r>
          </a:p>
          <a:p>
            <a:pPr lvl="1"/>
            <a:r>
              <a:rPr lang="en-US" dirty="0">
                <a:latin typeface="Arial" charset="0"/>
                <a:ea typeface="ＭＳ Ｐゴシック" charset="0"/>
              </a:rPr>
              <a:t>Empty (cyclic layout)</a:t>
            </a:r>
          </a:p>
          <a:p>
            <a:pPr lvl="1"/>
            <a:r>
              <a:rPr lang="en-US" dirty="0">
                <a:latin typeface="Arial" charset="0"/>
                <a:ea typeface="ＭＳ Ｐゴシック" charset="0"/>
              </a:rPr>
              <a:t>[*] (blocked layout)</a:t>
            </a:r>
          </a:p>
          <a:p>
            <a:pPr lvl="1"/>
            <a:r>
              <a:rPr lang="en-US" dirty="0">
                <a:latin typeface="Arial" charset="0"/>
                <a:ea typeface="ＭＳ Ｐゴシック" charset="0"/>
              </a:rPr>
              <a:t>[0] or [] (indefinite layout, all on 1 thread)</a:t>
            </a:r>
          </a:p>
          <a:p>
            <a:pPr lvl="1"/>
            <a:r>
              <a:rPr lang="en-US" dirty="0">
                <a:latin typeface="Arial" charset="0"/>
                <a:ea typeface="ＭＳ Ｐゴシック" charset="0"/>
              </a:rPr>
              <a:t>[b] or [b1][b2]…[</a:t>
            </a:r>
            <a:r>
              <a:rPr lang="en-US" dirty="0" err="1">
                <a:latin typeface="Arial" charset="0"/>
                <a:ea typeface="ＭＳ Ｐゴシック" charset="0"/>
              </a:rPr>
              <a:t>bn</a:t>
            </a:r>
            <a:r>
              <a:rPr lang="en-US" dirty="0">
                <a:latin typeface="Arial" charset="0"/>
                <a:ea typeface="ＭＳ Ｐゴシック" charset="0"/>
              </a:rPr>
              <a:t>] = [b1*b2*…</a:t>
            </a:r>
            <a:r>
              <a:rPr lang="en-US" dirty="0" err="1">
                <a:latin typeface="Arial" charset="0"/>
                <a:ea typeface="ＭＳ Ｐゴシック" charset="0"/>
              </a:rPr>
              <a:t>bn</a:t>
            </a:r>
            <a:r>
              <a:rPr lang="en-US" dirty="0">
                <a:latin typeface="Arial" charset="0"/>
                <a:ea typeface="ＭＳ Ｐゴシック" charset="0"/>
              </a:rPr>
              <a:t>] (fixed block size)</a:t>
            </a:r>
          </a:p>
          <a:p>
            <a:r>
              <a:rPr lang="en-US" dirty="0">
                <a:latin typeface="Arial" charset="0"/>
                <a:ea typeface="ＭＳ Ｐゴシック" charset="0"/>
                <a:cs typeface="ＭＳ Ｐゴシック" charset="0"/>
              </a:rPr>
              <a:t>The affinity of an array element is defined in terms of:</a:t>
            </a:r>
          </a:p>
          <a:p>
            <a:pPr lvl="1"/>
            <a:r>
              <a:rPr lang="en-US" dirty="0">
                <a:latin typeface="Arial" charset="0"/>
                <a:ea typeface="ＭＳ Ｐゴシック" charset="0"/>
              </a:rPr>
              <a:t>block size, a compile-time constant</a:t>
            </a:r>
          </a:p>
          <a:p>
            <a:pPr lvl="1"/>
            <a:r>
              <a:rPr lang="en-US" dirty="0">
                <a:latin typeface="Arial" charset="0"/>
                <a:ea typeface="ＭＳ Ｐゴシック" charset="0"/>
              </a:rPr>
              <a:t>and THREADS.  </a:t>
            </a:r>
          </a:p>
          <a:p>
            <a:r>
              <a:rPr lang="en-US" dirty="0">
                <a:latin typeface="Arial" charset="0"/>
                <a:ea typeface="ＭＳ Ｐゴシック" charset="0"/>
                <a:cs typeface="ＭＳ Ｐゴシック" charset="0"/>
              </a:rPr>
              <a:t>Element </a:t>
            </a:r>
            <a:r>
              <a:rPr lang="en-US" dirty="0" err="1">
                <a:latin typeface="Arial" charset="0"/>
                <a:ea typeface="ＭＳ Ｐゴシック" charset="0"/>
                <a:cs typeface="ＭＳ Ｐゴシック" charset="0"/>
              </a:rPr>
              <a:t>i</a:t>
            </a:r>
            <a:r>
              <a:rPr lang="en-US" dirty="0">
                <a:latin typeface="Arial" charset="0"/>
                <a:ea typeface="ＭＳ Ｐゴシック" charset="0"/>
                <a:cs typeface="ＭＳ Ｐゴシック" charset="0"/>
              </a:rPr>
              <a:t> has affinity with thread </a:t>
            </a:r>
          </a:p>
          <a:p>
            <a:pPr lvl="1">
              <a:buFontTx/>
              <a:buNone/>
            </a:pPr>
            <a:r>
              <a:rPr lang="en-US" dirty="0">
                <a:latin typeface="Arial" charset="0"/>
                <a:ea typeface="ＭＳ Ｐゴシック" charset="0"/>
              </a:rPr>
              <a:t>        </a:t>
            </a:r>
            <a:r>
              <a:rPr lang="en-US" b="1" dirty="0">
                <a:latin typeface="Courier New" charset="0"/>
                <a:ea typeface="ＭＳ Ｐゴシック" charset="0"/>
              </a:rPr>
              <a:t>(</a:t>
            </a:r>
            <a:r>
              <a:rPr lang="en-US" b="1" dirty="0" err="1">
                <a:latin typeface="Courier New" charset="0"/>
                <a:ea typeface="ＭＳ Ｐゴシック" charset="0"/>
              </a:rPr>
              <a:t>i</a:t>
            </a:r>
            <a:r>
              <a:rPr lang="en-US" b="1" dirty="0">
                <a:latin typeface="Courier New" charset="0"/>
                <a:ea typeface="ＭＳ Ｐゴシック" charset="0"/>
              </a:rPr>
              <a:t> / </a:t>
            </a:r>
            <a:r>
              <a:rPr lang="en-US" b="1" dirty="0" err="1">
                <a:latin typeface="Courier New" charset="0"/>
                <a:ea typeface="ＭＳ Ｐゴシック" charset="0"/>
              </a:rPr>
              <a:t>block_size</a:t>
            </a:r>
            <a:r>
              <a:rPr lang="en-US" b="1" dirty="0">
                <a:latin typeface="Courier New" charset="0"/>
                <a:ea typeface="ＭＳ Ｐゴシック" charset="0"/>
              </a:rPr>
              <a:t>) % THREADS</a:t>
            </a:r>
          </a:p>
          <a:p>
            <a:r>
              <a:rPr lang="en-US" dirty="0">
                <a:latin typeface="Arial" charset="0"/>
                <a:ea typeface="ＭＳ Ｐゴシック" charset="0"/>
                <a:cs typeface="ＭＳ Ｐゴシック" charset="0"/>
              </a:rPr>
              <a:t>In 2D and higher, linearize the elements as in a C representation, and then use above mapping</a:t>
            </a:r>
            <a:endParaRPr lang="en-US" b="1" dirty="0">
              <a:latin typeface="Courier New" charset="0"/>
              <a:ea typeface="ＭＳ Ｐゴシック" charset="0"/>
              <a:cs typeface="ＭＳ Ｐゴシック"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2D Array Layouts in UPC</a:t>
            </a:r>
          </a:p>
        </p:txBody>
      </p:sp>
      <p:sp>
        <p:nvSpPr>
          <p:cNvPr id="84996" name="Rectangle 3"/>
          <p:cNvSpPr>
            <a:spLocks noGrp="1" noChangeArrowheads="1"/>
          </p:cNvSpPr>
          <p:nvPr>
            <p:ph type="body" idx="1"/>
          </p:nvPr>
        </p:nvSpPr>
        <p:spPr>
          <a:xfrm>
            <a:off x="609600" y="914400"/>
            <a:ext cx="8001000" cy="5213350"/>
          </a:xfrm>
        </p:spPr>
        <p:txBody>
          <a:bodyPr/>
          <a:lstStyle/>
          <a:p>
            <a:r>
              <a:rPr lang="en-US">
                <a:latin typeface="Arial" charset="0"/>
                <a:ea typeface="ＭＳ Ｐゴシック" charset="0"/>
                <a:cs typeface="ＭＳ Ｐゴシック" charset="0"/>
              </a:rPr>
              <a:t>Array a1 has a row layout and array a2 has a block row layout.</a:t>
            </a:r>
          </a:p>
          <a:p>
            <a:pPr>
              <a:buFontTx/>
              <a:buNone/>
            </a:pPr>
            <a:r>
              <a:rPr lang="en-US">
                <a:latin typeface="Arial" charset="0"/>
                <a:ea typeface="ＭＳ Ｐゴシック" charset="0"/>
                <a:cs typeface="ＭＳ Ｐゴシック" charset="0"/>
              </a:rPr>
              <a:t>           </a:t>
            </a:r>
            <a:r>
              <a:rPr lang="en-US" sz="2000" b="1">
                <a:latin typeface="Courier New" charset="0"/>
                <a:ea typeface="ＭＳ Ｐゴシック" charset="0"/>
                <a:cs typeface="ＭＳ Ｐゴシック" charset="0"/>
              </a:rPr>
              <a:t>shared [m] int a1 [n][m]; </a:t>
            </a:r>
          </a:p>
          <a:p>
            <a:pPr>
              <a:buFontTx/>
              <a:buNone/>
            </a:pPr>
            <a:r>
              <a:rPr lang="en-US" sz="2000" b="1">
                <a:latin typeface="Courier New" charset="0"/>
                <a:ea typeface="ＭＳ Ｐゴシック" charset="0"/>
                <a:cs typeface="ＭＳ Ｐゴシック" charset="0"/>
              </a:rPr>
              <a:t>      shared [k*m] int a2 [n][m];</a:t>
            </a:r>
          </a:p>
          <a:p>
            <a:endParaRPr lang="en-US" sz="2000" b="1">
              <a:latin typeface="Courier New" charset="0"/>
              <a:ea typeface="ＭＳ Ｐゴシック" charset="0"/>
              <a:cs typeface="ＭＳ Ｐゴシック" charset="0"/>
            </a:endParaRPr>
          </a:p>
          <a:p>
            <a:r>
              <a:rPr lang="en-US">
                <a:latin typeface="Arial" charset="0"/>
                <a:ea typeface="ＭＳ Ｐゴシック" charset="0"/>
                <a:cs typeface="ＭＳ Ｐゴシック" charset="0"/>
              </a:rPr>
              <a:t>If (k + m) % THREADS = = 0 them a3 has a row layout</a:t>
            </a:r>
          </a:p>
          <a:p>
            <a:pPr>
              <a:buFontTx/>
              <a:buNone/>
            </a:pPr>
            <a:r>
              <a:rPr lang="en-US">
                <a:latin typeface="Arial" charset="0"/>
                <a:ea typeface="ＭＳ Ｐゴシック" charset="0"/>
                <a:cs typeface="ＭＳ Ｐゴシック" charset="0"/>
              </a:rPr>
              <a:t>     shared int a3 [n][m+k];</a:t>
            </a:r>
          </a:p>
          <a:p>
            <a:r>
              <a:rPr lang="en-US">
                <a:latin typeface="Arial" charset="0"/>
                <a:ea typeface="ＭＳ Ｐゴシック" charset="0"/>
                <a:cs typeface="ＭＳ Ｐゴシック" charset="0"/>
              </a:rPr>
              <a:t>To get more general HPF and ScaLAPACK style 2D blocked layouts, one needs to add dimensions.  </a:t>
            </a:r>
          </a:p>
          <a:p>
            <a:r>
              <a:rPr lang="en-US">
                <a:latin typeface="Arial" charset="0"/>
                <a:ea typeface="ＭＳ Ｐゴシック" charset="0"/>
                <a:cs typeface="ＭＳ Ｐゴシック" charset="0"/>
              </a:rPr>
              <a:t>Assume r*c = THREADS;</a:t>
            </a:r>
          </a:p>
          <a:p>
            <a:pPr>
              <a:buFontTx/>
              <a:buNone/>
            </a:pPr>
            <a:r>
              <a:rPr lang="en-US">
                <a:latin typeface="Arial" charset="0"/>
                <a:ea typeface="ＭＳ Ｐゴシック" charset="0"/>
                <a:cs typeface="ＭＳ Ｐゴシック" charset="0"/>
              </a:rPr>
              <a:t>   shared [b1][b2] int a5 [m][n][r][c][b1][b2];</a:t>
            </a:r>
          </a:p>
          <a:p>
            <a:r>
              <a:rPr lang="en-US">
                <a:latin typeface="Arial" charset="0"/>
                <a:ea typeface="ＭＳ Ｐゴシック" charset="0"/>
                <a:cs typeface="ＭＳ Ｐゴシック" charset="0"/>
              </a:rPr>
              <a:t>or equivalently</a:t>
            </a:r>
          </a:p>
          <a:p>
            <a:pPr>
              <a:buFontTx/>
              <a:buNone/>
            </a:pPr>
            <a:r>
              <a:rPr lang="en-US">
                <a:latin typeface="Arial" charset="0"/>
                <a:ea typeface="ＭＳ Ｐゴシック" charset="0"/>
                <a:cs typeface="ＭＳ Ｐゴシック" charset="0"/>
              </a:rPr>
              <a:t>    shared [b1*b2] int a5 [m][n][r][c][b1][b2];</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358588" y="269875"/>
            <a:ext cx="7724962" cy="435504"/>
          </a:xfrm>
        </p:spPr>
        <p:txBody>
          <a:bodyPr/>
          <a:lstStyle/>
          <a:p>
            <a:r>
              <a:rPr lang="en-US" dirty="0">
                <a:latin typeface="Arial" charset="0"/>
                <a:ea typeface="ＭＳ Ｐゴシック" charset="0"/>
                <a:cs typeface="ＭＳ Ｐゴシック" charset="0"/>
              </a:rPr>
              <a:t>PGAS </a:t>
            </a:r>
            <a:r>
              <a:rPr lang="en-US" dirty="0" smtClean="0">
                <a:latin typeface="Arial" charset="0"/>
                <a:ea typeface="ＭＳ Ｐゴシック" charset="0"/>
                <a:cs typeface="ＭＳ Ｐゴシック" charset="0"/>
              </a:rPr>
              <a:t>= Partitioned Global Address Space</a:t>
            </a:r>
            <a:endParaRPr lang="en-US" dirty="0">
              <a:latin typeface="Arial" charset="0"/>
              <a:ea typeface="ＭＳ Ｐゴシック" charset="0"/>
              <a:cs typeface="ＭＳ Ｐゴシック" charset="0"/>
            </a:endParaRPr>
          </a:p>
        </p:txBody>
      </p:sp>
      <p:sp>
        <p:nvSpPr>
          <p:cNvPr id="20484" name="Rectangle 3"/>
          <p:cNvSpPr>
            <a:spLocks noChangeArrowheads="1"/>
          </p:cNvSpPr>
          <p:nvPr/>
        </p:nvSpPr>
        <p:spPr bwMode="auto">
          <a:xfrm>
            <a:off x="609600" y="965200"/>
            <a:ext cx="8534400"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169863" indent="-169863" defTabSz="457200" eaLnBrk="0" hangingPunct="0">
              <a:spcBef>
                <a:spcPts val="600"/>
              </a:spcBef>
              <a:buSzPct val="100000"/>
              <a:buFontTx/>
              <a:buChar char="•"/>
            </a:pPr>
            <a:r>
              <a:rPr lang="en-US" sz="2400" i="1" dirty="0">
                <a:solidFill>
                  <a:srgbClr val="500093"/>
                </a:solidFill>
              </a:rPr>
              <a:t>Global address space</a:t>
            </a:r>
            <a:r>
              <a:rPr lang="en-US" sz="2400" b="0" i="1" dirty="0">
                <a:solidFill>
                  <a:srgbClr val="500093"/>
                </a:solidFill>
              </a:rPr>
              <a:t>:</a:t>
            </a:r>
            <a:r>
              <a:rPr lang="en-US" sz="2400" b="0" dirty="0">
                <a:solidFill>
                  <a:schemeClr val="tx1"/>
                </a:solidFill>
              </a:rPr>
              <a:t> thread may directly read/write remote data </a:t>
            </a:r>
          </a:p>
          <a:p>
            <a:pPr marL="465138" lvl="1" indent="-180975" defTabSz="457200" eaLnBrk="0" hangingPunct="0">
              <a:spcBef>
                <a:spcPts val="600"/>
              </a:spcBef>
              <a:buSzPct val="100000"/>
              <a:buFontTx/>
              <a:buChar char="•"/>
            </a:pPr>
            <a:r>
              <a:rPr lang="en-US" sz="2400" b="0" dirty="0" smtClean="0">
                <a:solidFill>
                  <a:srgbClr val="000099"/>
                </a:solidFill>
              </a:rPr>
              <a:t>Convenience of shared memory</a:t>
            </a:r>
            <a:endParaRPr lang="en-US" sz="2400" b="0" dirty="0">
              <a:solidFill>
                <a:srgbClr val="000099"/>
              </a:solidFill>
            </a:endParaRPr>
          </a:p>
          <a:p>
            <a:pPr marL="169863" indent="-169863" defTabSz="457200" eaLnBrk="0" hangingPunct="0">
              <a:spcBef>
                <a:spcPts val="600"/>
              </a:spcBef>
              <a:buSzPct val="100000"/>
              <a:buFontTx/>
              <a:buChar char="•"/>
            </a:pPr>
            <a:r>
              <a:rPr lang="en-US" sz="2400" i="1" dirty="0">
                <a:solidFill>
                  <a:srgbClr val="500093"/>
                </a:solidFill>
              </a:rPr>
              <a:t>Partitioned:</a:t>
            </a:r>
            <a:r>
              <a:rPr lang="en-US" sz="2400" dirty="0">
                <a:solidFill>
                  <a:schemeClr val="tx1"/>
                </a:solidFill>
              </a:rPr>
              <a:t> </a:t>
            </a:r>
            <a:r>
              <a:rPr lang="en-US" sz="2400" b="0" dirty="0">
                <a:solidFill>
                  <a:schemeClr val="tx1"/>
                </a:solidFill>
              </a:rPr>
              <a:t>data is designated as local or global</a:t>
            </a:r>
          </a:p>
          <a:p>
            <a:pPr marL="465138" lvl="1" indent="-180975" defTabSz="457200" eaLnBrk="0" hangingPunct="0">
              <a:spcBef>
                <a:spcPts val="600"/>
              </a:spcBef>
              <a:buSzPct val="100000"/>
              <a:buFontTx/>
              <a:buChar char="•"/>
            </a:pPr>
            <a:r>
              <a:rPr lang="en-US" sz="2400" b="0" dirty="0">
                <a:solidFill>
                  <a:srgbClr val="000099"/>
                </a:solidFill>
              </a:rPr>
              <a:t>L</a:t>
            </a:r>
            <a:r>
              <a:rPr lang="en-US" sz="2400" b="0" dirty="0" smtClean="0">
                <a:solidFill>
                  <a:srgbClr val="000099"/>
                </a:solidFill>
              </a:rPr>
              <a:t>ocality </a:t>
            </a:r>
            <a:r>
              <a:rPr lang="en-US" sz="2400" b="0" dirty="0">
                <a:solidFill>
                  <a:srgbClr val="000099"/>
                </a:solidFill>
              </a:rPr>
              <a:t>and </a:t>
            </a:r>
            <a:r>
              <a:rPr lang="en-US" sz="2400" b="0" dirty="0" smtClean="0">
                <a:solidFill>
                  <a:srgbClr val="000099"/>
                </a:solidFill>
              </a:rPr>
              <a:t>scalability of message passing</a:t>
            </a:r>
            <a:endParaRPr lang="en-US" sz="2400" b="0" dirty="0">
              <a:solidFill>
                <a:srgbClr val="000099"/>
              </a:solidFill>
            </a:endParaRPr>
          </a:p>
        </p:txBody>
      </p:sp>
      <p:sp>
        <p:nvSpPr>
          <p:cNvPr id="20485" name="Rectangle 4"/>
          <p:cNvSpPr>
            <a:spLocks noChangeArrowheads="1"/>
          </p:cNvSpPr>
          <p:nvPr/>
        </p:nvSpPr>
        <p:spPr bwMode="auto">
          <a:xfrm>
            <a:off x="2062163" y="3492772"/>
            <a:ext cx="5334000" cy="1101725"/>
          </a:xfrm>
          <a:prstGeom prst="rect">
            <a:avLst/>
          </a:prstGeom>
          <a:solidFill>
            <a:srgbClr val="FFFF66"/>
          </a:solidFill>
          <a:ln w="28575">
            <a:solidFill>
              <a:schemeClr val="tx1"/>
            </a:solidFill>
            <a:miter lim="800000"/>
            <a:headEnd/>
            <a:tailEnd/>
          </a:ln>
        </p:spPr>
        <p:txBody>
          <a:bodyPr wrap="none" anchor="ctr"/>
          <a:lstStyle/>
          <a:p>
            <a:pPr algn="ctr"/>
            <a:endParaRPr lang="en-US" sz="2400">
              <a:solidFill>
                <a:schemeClr val="folHlink"/>
              </a:solidFill>
              <a:latin typeface="Times New Roman" charset="0"/>
            </a:endParaRPr>
          </a:p>
        </p:txBody>
      </p:sp>
      <p:sp>
        <p:nvSpPr>
          <p:cNvPr id="20486" name="Line 5"/>
          <p:cNvSpPr>
            <a:spLocks noChangeShapeType="1"/>
          </p:cNvSpPr>
          <p:nvPr/>
        </p:nvSpPr>
        <p:spPr bwMode="auto">
          <a:xfrm flipH="1">
            <a:off x="4179888" y="3475309"/>
            <a:ext cx="31750" cy="2243138"/>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87" name="Rectangle 6"/>
          <p:cNvSpPr>
            <a:spLocks noChangeArrowheads="1"/>
          </p:cNvSpPr>
          <p:nvPr/>
        </p:nvSpPr>
        <p:spPr bwMode="auto">
          <a:xfrm>
            <a:off x="2062163" y="4608784"/>
            <a:ext cx="5334000" cy="10937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20488" name="Line 7"/>
          <p:cNvSpPr>
            <a:spLocks noChangeShapeType="1"/>
          </p:cNvSpPr>
          <p:nvPr/>
        </p:nvSpPr>
        <p:spPr bwMode="auto">
          <a:xfrm flipH="1">
            <a:off x="4181476" y="4619897"/>
            <a:ext cx="14287" cy="1068387"/>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89" name="Line 8"/>
          <p:cNvSpPr>
            <a:spLocks noChangeShapeType="1"/>
          </p:cNvSpPr>
          <p:nvPr/>
        </p:nvSpPr>
        <p:spPr bwMode="auto">
          <a:xfrm flipH="1">
            <a:off x="3071813" y="4611959"/>
            <a:ext cx="1588" cy="1090613"/>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0" name="Line 9"/>
          <p:cNvSpPr>
            <a:spLocks noChangeShapeType="1"/>
          </p:cNvSpPr>
          <p:nvPr/>
        </p:nvSpPr>
        <p:spPr bwMode="auto">
          <a:xfrm flipH="1">
            <a:off x="6251576" y="3478484"/>
            <a:ext cx="33337" cy="2224088"/>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1" name="Line 10"/>
          <p:cNvSpPr>
            <a:spLocks noChangeShapeType="1"/>
          </p:cNvSpPr>
          <p:nvPr/>
        </p:nvSpPr>
        <p:spPr bwMode="auto">
          <a:xfrm flipH="1">
            <a:off x="6253163" y="4619897"/>
            <a:ext cx="14288" cy="108426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2" name="Text Box 11"/>
          <p:cNvSpPr txBox="1">
            <a:spLocks noChangeArrowheads="1"/>
          </p:cNvSpPr>
          <p:nvPr/>
        </p:nvSpPr>
        <p:spPr bwMode="auto">
          <a:xfrm rot="16200000">
            <a:off x="296069" y="4388916"/>
            <a:ext cx="26209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r>
              <a:rPr lang="en-US" sz="1600">
                <a:solidFill>
                  <a:srgbClr val="0033CC"/>
                </a:solidFill>
                <a:latin typeface="Helvetica" charset="0"/>
              </a:rPr>
              <a:t>Global address space</a:t>
            </a:r>
            <a:endParaRPr lang="en-US" sz="3200">
              <a:solidFill>
                <a:srgbClr val="0033CC"/>
              </a:solidFill>
              <a:latin typeface="Helvetica" charset="0"/>
            </a:endParaRPr>
          </a:p>
        </p:txBody>
      </p:sp>
      <p:sp>
        <p:nvSpPr>
          <p:cNvPr id="20493" name="Oval 12"/>
          <p:cNvSpPr>
            <a:spLocks noChangeArrowheads="1"/>
          </p:cNvSpPr>
          <p:nvPr/>
        </p:nvSpPr>
        <p:spPr bwMode="auto">
          <a:xfrm>
            <a:off x="4930776" y="4858022"/>
            <a:ext cx="88900" cy="88900"/>
          </a:xfrm>
          <a:prstGeom prst="ellipse">
            <a:avLst/>
          </a:prstGeom>
          <a:solidFill>
            <a:srgbClr val="000000"/>
          </a:solidFill>
          <a:ln w="9525">
            <a:solidFill>
              <a:schemeClr val="tx1"/>
            </a:solidFill>
            <a:miter lim="800000"/>
            <a:headEnd/>
            <a:tailEnd/>
          </a:ln>
        </p:spPr>
        <p:txBody>
          <a:bodyPr wrap="none" anchor="ctr"/>
          <a:lstStyle/>
          <a:p>
            <a:pPr eaLnBrk="0" hangingPunct="0"/>
            <a:endParaRPr lang="en-US"/>
          </a:p>
        </p:txBody>
      </p:sp>
      <p:sp>
        <p:nvSpPr>
          <p:cNvPr id="20494" name="Oval 13"/>
          <p:cNvSpPr>
            <a:spLocks noChangeArrowheads="1"/>
          </p:cNvSpPr>
          <p:nvPr/>
        </p:nvSpPr>
        <p:spPr bwMode="auto">
          <a:xfrm>
            <a:off x="5108576" y="4858022"/>
            <a:ext cx="88900" cy="88900"/>
          </a:xfrm>
          <a:prstGeom prst="ellipse">
            <a:avLst/>
          </a:prstGeom>
          <a:solidFill>
            <a:srgbClr val="000000"/>
          </a:solidFill>
          <a:ln w="9525">
            <a:solidFill>
              <a:schemeClr val="tx1"/>
            </a:solidFill>
            <a:miter lim="800000"/>
            <a:headEnd/>
            <a:tailEnd/>
          </a:ln>
        </p:spPr>
        <p:txBody>
          <a:bodyPr wrap="none" anchor="ctr"/>
          <a:lstStyle/>
          <a:p>
            <a:pPr eaLnBrk="0" hangingPunct="0"/>
            <a:endParaRPr lang="en-US"/>
          </a:p>
        </p:txBody>
      </p:sp>
      <p:sp>
        <p:nvSpPr>
          <p:cNvPr id="20495" name="Oval 14"/>
          <p:cNvSpPr>
            <a:spLocks noChangeArrowheads="1"/>
          </p:cNvSpPr>
          <p:nvPr/>
        </p:nvSpPr>
        <p:spPr bwMode="auto">
          <a:xfrm>
            <a:off x="5286376" y="4858022"/>
            <a:ext cx="88900" cy="88900"/>
          </a:xfrm>
          <a:prstGeom prst="ellipse">
            <a:avLst/>
          </a:prstGeom>
          <a:solidFill>
            <a:srgbClr val="000000"/>
          </a:solidFill>
          <a:ln w="9525">
            <a:solidFill>
              <a:schemeClr val="tx1"/>
            </a:solidFill>
            <a:miter lim="800000"/>
            <a:headEnd/>
            <a:tailEnd/>
          </a:ln>
        </p:spPr>
        <p:txBody>
          <a:bodyPr wrap="none" anchor="ctr"/>
          <a:lstStyle/>
          <a:p>
            <a:pPr eaLnBrk="0" hangingPunct="0"/>
            <a:endParaRPr lang="en-US"/>
          </a:p>
        </p:txBody>
      </p:sp>
      <p:sp>
        <p:nvSpPr>
          <p:cNvPr id="25616" name="Text Box 15"/>
          <p:cNvSpPr txBox="1">
            <a:spLocks noChangeArrowheads="1"/>
          </p:cNvSpPr>
          <p:nvPr/>
        </p:nvSpPr>
        <p:spPr bwMode="auto">
          <a:xfrm>
            <a:off x="2290763" y="3757884"/>
            <a:ext cx="657225" cy="654050"/>
          </a:xfrm>
          <a:prstGeom prst="rect">
            <a:avLst/>
          </a:prstGeom>
          <a:noFill/>
          <a:ln w="254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800" dirty="0" smtClean="0">
                <a:solidFill>
                  <a:schemeClr val="accent2"/>
                </a:solidFill>
                <a:latin typeface="Times New Roman" charset="0"/>
              </a:rPr>
              <a:t>x: 1</a:t>
            </a:r>
          </a:p>
          <a:p>
            <a:pPr>
              <a:defRPr/>
            </a:pPr>
            <a:r>
              <a:rPr lang="en-US" sz="1800" dirty="0" smtClean="0">
                <a:solidFill>
                  <a:schemeClr val="accent2"/>
                </a:solidFill>
                <a:latin typeface="Times New Roman" charset="0"/>
              </a:rPr>
              <a:t>y: </a:t>
            </a:r>
          </a:p>
        </p:txBody>
      </p:sp>
      <p:sp>
        <p:nvSpPr>
          <p:cNvPr id="25617" name="Text Box 16"/>
          <p:cNvSpPr txBox="1">
            <a:spLocks noChangeArrowheads="1"/>
          </p:cNvSpPr>
          <p:nvPr/>
        </p:nvSpPr>
        <p:spPr bwMode="auto">
          <a:xfrm>
            <a:off x="2278063" y="4753247"/>
            <a:ext cx="393700" cy="379412"/>
          </a:xfrm>
          <a:prstGeom prst="rect">
            <a:avLst/>
          </a:prstGeom>
          <a:noFill/>
          <a:ln w="254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800" smtClean="0">
                <a:solidFill>
                  <a:schemeClr val="accent2"/>
                </a:solidFill>
                <a:latin typeface="Times New Roman" charset="0"/>
              </a:rPr>
              <a:t>l: </a:t>
            </a:r>
          </a:p>
        </p:txBody>
      </p:sp>
      <p:sp>
        <p:nvSpPr>
          <p:cNvPr id="25618" name="Text Box 17"/>
          <p:cNvSpPr txBox="1">
            <a:spLocks noChangeArrowheads="1"/>
          </p:cNvSpPr>
          <p:nvPr/>
        </p:nvSpPr>
        <p:spPr bwMode="auto">
          <a:xfrm>
            <a:off x="3389313" y="4746897"/>
            <a:ext cx="393700" cy="379412"/>
          </a:xfrm>
          <a:prstGeom prst="rect">
            <a:avLst/>
          </a:prstGeom>
          <a:noFill/>
          <a:ln w="254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800" smtClean="0">
                <a:solidFill>
                  <a:schemeClr val="accent2"/>
                </a:solidFill>
                <a:latin typeface="Times New Roman" charset="0"/>
              </a:rPr>
              <a:t>l: </a:t>
            </a:r>
          </a:p>
        </p:txBody>
      </p:sp>
      <p:sp>
        <p:nvSpPr>
          <p:cNvPr id="25619" name="Text Box 18"/>
          <p:cNvSpPr txBox="1">
            <a:spLocks noChangeArrowheads="1"/>
          </p:cNvSpPr>
          <p:nvPr/>
        </p:nvSpPr>
        <p:spPr bwMode="auto">
          <a:xfrm>
            <a:off x="6561138" y="4726259"/>
            <a:ext cx="393700" cy="379413"/>
          </a:xfrm>
          <a:prstGeom prst="rect">
            <a:avLst/>
          </a:prstGeom>
          <a:noFill/>
          <a:ln w="254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800" smtClean="0">
                <a:solidFill>
                  <a:schemeClr val="accent2"/>
                </a:solidFill>
                <a:latin typeface="Times New Roman" charset="0"/>
              </a:rPr>
              <a:t>l: </a:t>
            </a:r>
          </a:p>
        </p:txBody>
      </p:sp>
      <p:sp>
        <p:nvSpPr>
          <p:cNvPr id="25620" name="Text Box 19"/>
          <p:cNvSpPr txBox="1">
            <a:spLocks noChangeArrowheads="1"/>
          </p:cNvSpPr>
          <p:nvPr/>
        </p:nvSpPr>
        <p:spPr bwMode="auto">
          <a:xfrm>
            <a:off x="2308226" y="5229497"/>
            <a:ext cx="584200" cy="379412"/>
          </a:xfrm>
          <a:prstGeom prst="rect">
            <a:avLst/>
          </a:prstGeom>
          <a:noFill/>
          <a:ln w="254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800" smtClean="0">
                <a:solidFill>
                  <a:schemeClr val="accent2"/>
                </a:solidFill>
                <a:latin typeface="Times New Roman" charset="0"/>
              </a:rPr>
              <a:t>g: </a:t>
            </a:r>
          </a:p>
        </p:txBody>
      </p:sp>
      <p:sp>
        <p:nvSpPr>
          <p:cNvPr id="20501" name="Freeform 20"/>
          <p:cNvSpPr>
            <a:spLocks/>
          </p:cNvSpPr>
          <p:nvPr/>
        </p:nvSpPr>
        <p:spPr bwMode="auto">
          <a:xfrm flipV="1">
            <a:off x="2538413" y="4367484"/>
            <a:ext cx="304800" cy="557213"/>
          </a:xfrm>
          <a:custGeom>
            <a:avLst/>
            <a:gdLst>
              <a:gd name="T0" fmla="*/ 0 w 152"/>
              <a:gd name="T1" fmla="*/ 0 h 219"/>
              <a:gd name="T2" fmla="*/ 2147483647 w 152"/>
              <a:gd name="T3" fmla="*/ 2147483647 h 219"/>
              <a:gd name="T4" fmla="*/ 2147483647 w 152"/>
              <a:gd name="T5" fmla="*/ 2147483647 h 219"/>
              <a:gd name="T6" fmla="*/ 0 60000 65536"/>
              <a:gd name="T7" fmla="*/ 0 60000 65536"/>
              <a:gd name="T8" fmla="*/ 0 60000 65536"/>
              <a:gd name="T9" fmla="*/ 0 w 152"/>
              <a:gd name="T10" fmla="*/ 0 h 219"/>
              <a:gd name="T11" fmla="*/ 152 w 152"/>
              <a:gd name="T12" fmla="*/ 219 h 219"/>
            </a:gdLst>
            <a:ahLst/>
            <a:cxnLst>
              <a:cxn ang="T6">
                <a:pos x="T0" y="T1"/>
              </a:cxn>
              <a:cxn ang="T7">
                <a:pos x="T2" y="T3"/>
              </a:cxn>
              <a:cxn ang="T8">
                <a:pos x="T4" y="T5"/>
              </a:cxn>
            </a:cxnLst>
            <a:rect l="T9" t="T10" r="T11" b="T12"/>
            <a:pathLst>
              <a:path w="152" h="219">
                <a:moveTo>
                  <a:pt x="0" y="0"/>
                </a:moveTo>
                <a:cubicBezTo>
                  <a:pt x="70" y="41"/>
                  <a:pt x="140" y="83"/>
                  <a:pt x="146" y="119"/>
                </a:cubicBezTo>
                <a:cubicBezTo>
                  <a:pt x="152" y="155"/>
                  <a:pt x="94" y="187"/>
                  <a:pt x="36" y="219"/>
                </a:cubicBezTo>
              </a:path>
            </a:pathLst>
          </a:custGeom>
          <a:noFill/>
          <a:ln w="12700">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22" name="Text Box 21"/>
          <p:cNvSpPr txBox="1">
            <a:spLocks noChangeArrowheads="1"/>
          </p:cNvSpPr>
          <p:nvPr/>
        </p:nvSpPr>
        <p:spPr bwMode="auto">
          <a:xfrm>
            <a:off x="3273426" y="5235847"/>
            <a:ext cx="600075" cy="379412"/>
          </a:xfrm>
          <a:prstGeom prst="rect">
            <a:avLst/>
          </a:prstGeom>
          <a:noFill/>
          <a:ln w="254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800" smtClean="0">
                <a:solidFill>
                  <a:schemeClr val="accent2"/>
                </a:solidFill>
                <a:latin typeface="Times New Roman" charset="0"/>
              </a:rPr>
              <a:t>g: </a:t>
            </a:r>
          </a:p>
        </p:txBody>
      </p:sp>
      <p:sp>
        <p:nvSpPr>
          <p:cNvPr id="25623" name="Text Box 22"/>
          <p:cNvSpPr txBox="1">
            <a:spLocks noChangeArrowheads="1"/>
          </p:cNvSpPr>
          <p:nvPr/>
        </p:nvSpPr>
        <p:spPr bwMode="auto">
          <a:xfrm>
            <a:off x="6553201" y="5221559"/>
            <a:ext cx="614362" cy="379413"/>
          </a:xfrm>
          <a:prstGeom prst="rect">
            <a:avLst/>
          </a:prstGeom>
          <a:noFill/>
          <a:ln w="254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800" smtClean="0">
                <a:solidFill>
                  <a:schemeClr val="accent2"/>
                </a:solidFill>
                <a:latin typeface="Times New Roman" charset="0"/>
              </a:rPr>
              <a:t>g: </a:t>
            </a:r>
          </a:p>
        </p:txBody>
      </p:sp>
      <p:sp>
        <p:nvSpPr>
          <p:cNvPr id="20504" name="Freeform 23"/>
          <p:cNvSpPr>
            <a:spLocks/>
          </p:cNvSpPr>
          <p:nvPr/>
        </p:nvSpPr>
        <p:spPr bwMode="auto">
          <a:xfrm>
            <a:off x="2671763" y="3857897"/>
            <a:ext cx="685800" cy="1524000"/>
          </a:xfrm>
          <a:custGeom>
            <a:avLst/>
            <a:gdLst>
              <a:gd name="T0" fmla="*/ 0 w 1216"/>
              <a:gd name="T1" fmla="*/ 2147483647 h 448"/>
              <a:gd name="T2" fmla="*/ 2147483647 w 1216"/>
              <a:gd name="T3" fmla="*/ 2147483647 h 448"/>
              <a:gd name="T4" fmla="*/ 2147483647 w 1216"/>
              <a:gd name="T5" fmla="*/ 0 h 448"/>
              <a:gd name="T6" fmla="*/ 0 60000 65536"/>
              <a:gd name="T7" fmla="*/ 0 60000 65536"/>
              <a:gd name="T8" fmla="*/ 0 60000 65536"/>
              <a:gd name="T9" fmla="*/ 0 w 1216"/>
              <a:gd name="T10" fmla="*/ 0 h 448"/>
              <a:gd name="T11" fmla="*/ 1216 w 1216"/>
              <a:gd name="T12" fmla="*/ 448 h 448"/>
            </a:gdLst>
            <a:ahLst/>
            <a:cxnLst>
              <a:cxn ang="T6">
                <a:pos x="T0" y="T1"/>
              </a:cxn>
              <a:cxn ang="T7">
                <a:pos x="T2" y="T3"/>
              </a:cxn>
              <a:cxn ang="T8">
                <a:pos x="T4" y="T5"/>
              </a:cxn>
            </a:cxnLst>
            <a:rect l="T9" t="T10" r="T11" b="T12"/>
            <a:pathLst>
              <a:path w="1216" h="448">
                <a:moveTo>
                  <a:pt x="0" y="448"/>
                </a:moveTo>
                <a:cubicBezTo>
                  <a:pt x="232" y="321"/>
                  <a:pt x="464" y="194"/>
                  <a:pt x="667" y="119"/>
                </a:cubicBezTo>
                <a:cubicBezTo>
                  <a:pt x="870" y="44"/>
                  <a:pt x="1043" y="22"/>
                  <a:pt x="1216" y="0"/>
                </a:cubicBezTo>
              </a:path>
            </a:pathLst>
          </a:custGeom>
          <a:noFill/>
          <a:ln w="28575">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25" name="Text Box 24"/>
          <p:cNvSpPr txBox="1">
            <a:spLocks noChangeArrowheads="1"/>
          </p:cNvSpPr>
          <p:nvPr/>
        </p:nvSpPr>
        <p:spPr bwMode="auto">
          <a:xfrm>
            <a:off x="3357563" y="3781697"/>
            <a:ext cx="657225" cy="654050"/>
          </a:xfrm>
          <a:prstGeom prst="rect">
            <a:avLst/>
          </a:prstGeom>
          <a:noFill/>
          <a:ln w="254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800" smtClean="0">
                <a:solidFill>
                  <a:schemeClr val="accent2"/>
                </a:solidFill>
                <a:latin typeface="Times New Roman" charset="0"/>
              </a:rPr>
              <a:t>x: 5</a:t>
            </a:r>
          </a:p>
          <a:p>
            <a:pPr>
              <a:defRPr/>
            </a:pPr>
            <a:r>
              <a:rPr lang="en-US" sz="1800" smtClean="0">
                <a:solidFill>
                  <a:schemeClr val="accent2"/>
                </a:solidFill>
                <a:latin typeface="Times New Roman" charset="0"/>
              </a:rPr>
              <a:t>y: </a:t>
            </a:r>
          </a:p>
        </p:txBody>
      </p:sp>
      <p:sp>
        <p:nvSpPr>
          <p:cNvPr id="20506" name="Freeform 25"/>
          <p:cNvSpPr>
            <a:spLocks/>
          </p:cNvSpPr>
          <p:nvPr/>
        </p:nvSpPr>
        <p:spPr bwMode="auto">
          <a:xfrm flipV="1">
            <a:off x="3586163" y="4391297"/>
            <a:ext cx="152400" cy="533400"/>
          </a:xfrm>
          <a:custGeom>
            <a:avLst/>
            <a:gdLst>
              <a:gd name="T0" fmla="*/ 0 w 152"/>
              <a:gd name="T1" fmla="*/ 0 h 219"/>
              <a:gd name="T2" fmla="*/ 2147483647 w 152"/>
              <a:gd name="T3" fmla="*/ 2147483647 h 219"/>
              <a:gd name="T4" fmla="*/ 2147483647 w 152"/>
              <a:gd name="T5" fmla="*/ 2147483647 h 219"/>
              <a:gd name="T6" fmla="*/ 0 60000 65536"/>
              <a:gd name="T7" fmla="*/ 0 60000 65536"/>
              <a:gd name="T8" fmla="*/ 0 60000 65536"/>
              <a:gd name="T9" fmla="*/ 0 w 152"/>
              <a:gd name="T10" fmla="*/ 0 h 219"/>
              <a:gd name="T11" fmla="*/ 152 w 152"/>
              <a:gd name="T12" fmla="*/ 219 h 219"/>
            </a:gdLst>
            <a:ahLst/>
            <a:cxnLst>
              <a:cxn ang="T6">
                <a:pos x="T0" y="T1"/>
              </a:cxn>
              <a:cxn ang="T7">
                <a:pos x="T2" y="T3"/>
              </a:cxn>
              <a:cxn ang="T8">
                <a:pos x="T4" y="T5"/>
              </a:cxn>
            </a:cxnLst>
            <a:rect l="T9" t="T10" r="T11" b="T12"/>
            <a:pathLst>
              <a:path w="152" h="219">
                <a:moveTo>
                  <a:pt x="0" y="0"/>
                </a:moveTo>
                <a:cubicBezTo>
                  <a:pt x="70" y="41"/>
                  <a:pt x="140" y="83"/>
                  <a:pt x="146" y="119"/>
                </a:cubicBezTo>
                <a:cubicBezTo>
                  <a:pt x="152" y="155"/>
                  <a:pt x="94" y="187"/>
                  <a:pt x="36" y="219"/>
                </a:cubicBezTo>
              </a:path>
            </a:pathLst>
          </a:custGeom>
          <a:noFill/>
          <a:ln w="12700">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07" name="Freeform 26"/>
          <p:cNvSpPr>
            <a:spLocks/>
          </p:cNvSpPr>
          <p:nvPr/>
        </p:nvSpPr>
        <p:spPr bwMode="auto">
          <a:xfrm flipV="1">
            <a:off x="3662363" y="4391297"/>
            <a:ext cx="381000" cy="990600"/>
          </a:xfrm>
          <a:custGeom>
            <a:avLst/>
            <a:gdLst>
              <a:gd name="T0" fmla="*/ 0 w 152"/>
              <a:gd name="T1" fmla="*/ 0 h 219"/>
              <a:gd name="T2" fmla="*/ 2147483647 w 152"/>
              <a:gd name="T3" fmla="*/ 2147483647 h 219"/>
              <a:gd name="T4" fmla="*/ 2147483647 w 152"/>
              <a:gd name="T5" fmla="*/ 2147483647 h 219"/>
              <a:gd name="T6" fmla="*/ 0 60000 65536"/>
              <a:gd name="T7" fmla="*/ 0 60000 65536"/>
              <a:gd name="T8" fmla="*/ 0 60000 65536"/>
              <a:gd name="T9" fmla="*/ 0 w 152"/>
              <a:gd name="T10" fmla="*/ 0 h 219"/>
              <a:gd name="T11" fmla="*/ 152 w 152"/>
              <a:gd name="T12" fmla="*/ 219 h 219"/>
            </a:gdLst>
            <a:ahLst/>
            <a:cxnLst>
              <a:cxn ang="T6">
                <a:pos x="T0" y="T1"/>
              </a:cxn>
              <a:cxn ang="T7">
                <a:pos x="T2" y="T3"/>
              </a:cxn>
              <a:cxn ang="T8">
                <a:pos x="T4" y="T5"/>
              </a:cxn>
            </a:cxnLst>
            <a:rect l="T9" t="T10" r="T11" b="T12"/>
            <a:pathLst>
              <a:path w="152" h="219">
                <a:moveTo>
                  <a:pt x="0" y="0"/>
                </a:moveTo>
                <a:cubicBezTo>
                  <a:pt x="70" y="41"/>
                  <a:pt x="140" y="83"/>
                  <a:pt x="146" y="119"/>
                </a:cubicBezTo>
                <a:cubicBezTo>
                  <a:pt x="152" y="155"/>
                  <a:pt x="94" y="187"/>
                  <a:pt x="36" y="219"/>
                </a:cubicBezTo>
              </a:path>
            </a:pathLst>
          </a:custGeom>
          <a:noFill/>
          <a:ln w="28575">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28" name="Text Box 27"/>
          <p:cNvSpPr txBox="1">
            <a:spLocks noChangeArrowheads="1"/>
          </p:cNvSpPr>
          <p:nvPr/>
        </p:nvSpPr>
        <p:spPr bwMode="auto">
          <a:xfrm>
            <a:off x="4881563" y="3781697"/>
            <a:ext cx="657225" cy="654050"/>
          </a:xfrm>
          <a:prstGeom prst="rect">
            <a:avLst/>
          </a:prstGeom>
          <a:noFill/>
          <a:ln w="254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defRPr/>
            </a:pPr>
            <a:r>
              <a:rPr lang="en-US" sz="1800" smtClean="0">
                <a:solidFill>
                  <a:schemeClr val="accent2"/>
                </a:solidFill>
                <a:latin typeface="Times New Roman" charset="0"/>
              </a:rPr>
              <a:t>x: 7</a:t>
            </a:r>
          </a:p>
          <a:p>
            <a:pPr>
              <a:defRPr/>
            </a:pPr>
            <a:r>
              <a:rPr lang="en-US" sz="1800" smtClean="0">
                <a:solidFill>
                  <a:schemeClr val="accent2"/>
                </a:solidFill>
                <a:latin typeface="Times New Roman" charset="0"/>
              </a:rPr>
              <a:t>y: </a:t>
            </a:r>
            <a:r>
              <a:rPr lang="en-US" sz="1800" smtClean="0">
                <a:solidFill>
                  <a:schemeClr val="accent2"/>
                </a:solidFill>
                <a:latin typeface="Sydnie" charset="0"/>
              </a:rPr>
              <a:t>0</a:t>
            </a:r>
          </a:p>
        </p:txBody>
      </p:sp>
      <p:sp>
        <p:nvSpPr>
          <p:cNvPr id="20509" name="Freeform 28"/>
          <p:cNvSpPr>
            <a:spLocks/>
          </p:cNvSpPr>
          <p:nvPr/>
        </p:nvSpPr>
        <p:spPr bwMode="auto">
          <a:xfrm>
            <a:off x="5567363" y="3934097"/>
            <a:ext cx="1841500" cy="1524000"/>
          </a:xfrm>
          <a:custGeom>
            <a:avLst/>
            <a:gdLst>
              <a:gd name="T0" fmla="*/ 2147483647 w 1160"/>
              <a:gd name="T1" fmla="*/ 2147483647 h 960"/>
              <a:gd name="T2" fmla="*/ 2147483647 w 1160"/>
              <a:gd name="T3" fmla="*/ 2147483647 h 960"/>
              <a:gd name="T4" fmla="*/ 0 w 1160"/>
              <a:gd name="T5" fmla="*/ 0 h 960"/>
              <a:gd name="T6" fmla="*/ 0 60000 65536"/>
              <a:gd name="T7" fmla="*/ 0 60000 65536"/>
              <a:gd name="T8" fmla="*/ 0 60000 65536"/>
              <a:gd name="T9" fmla="*/ 0 w 1160"/>
              <a:gd name="T10" fmla="*/ 0 h 960"/>
              <a:gd name="T11" fmla="*/ 1160 w 1160"/>
              <a:gd name="T12" fmla="*/ 960 h 960"/>
            </a:gdLst>
            <a:ahLst/>
            <a:cxnLst>
              <a:cxn ang="T6">
                <a:pos x="T0" y="T1"/>
              </a:cxn>
              <a:cxn ang="T7">
                <a:pos x="T2" y="T3"/>
              </a:cxn>
              <a:cxn ang="T8">
                <a:pos x="T4" y="T5"/>
              </a:cxn>
            </a:cxnLst>
            <a:rect l="T9" t="T10" r="T11" b="T12"/>
            <a:pathLst>
              <a:path w="1160" h="960">
                <a:moveTo>
                  <a:pt x="912" y="960"/>
                </a:moveTo>
                <a:cubicBezTo>
                  <a:pt x="1036" y="704"/>
                  <a:pt x="1160" y="448"/>
                  <a:pt x="1008" y="288"/>
                </a:cubicBezTo>
                <a:cubicBezTo>
                  <a:pt x="856" y="128"/>
                  <a:pt x="428" y="64"/>
                  <a:pt x="0" y="0"/>
                </a:cubicBez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10" name="Text Box 29"/>
          <p:cNvSpPr txBox="1">
            <a:spLocks noChangeArrowheads="1"/>
          </p:cNvSpPr>
          <p:nvPr/>
        </p:nvSpPr>
        <p:spPr bwMode="auto">
          <a:xfrm>
            <a:off x="2228851" y="5697809"/>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lgn="ctr"/>
            <a:r>
              <a:rPr lang="en-US" sz="1800" b="0">
                <a:solidFill>
                  <a:schemeClr val="tx1"/>
                </a:solidFill>
                <a:latin typeface="Helvetica" charset="0"/>
              </a:rPr>
              <a:t>p0</a:t>
            </a:r>
          </a:p>
        </p:txBody>
      </p:sp>
      <p:sp>
        <p:nvSpPr>
          <p:cNvPr id="20511" name="Text Box 30"/>
          <p:cNvSpPr txBox="1">
            <a:spLocks noChangeArrowheads="1"/>
          </p:cNvSpPr>
          <p:nvPr/>
        </p:nvSpPr>
        <p:spPr bwMode="auto">
          <a:xfrm>
            <a:off x="3371851" y="5697809"/>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lgn="ctr"/>
            <a:r>
              <a:rPr lang="en-US" sz="1800" b="0">
                <a:solidFill>
                  <a:schemeClr val="tx1"/>
                </a:solidFill>
                <a:latin typeface="Helvetica" charset="0"/>
              </a:rPr>
              <a:t>p1</a:t>
            </a:r>
          </a:p>
        </p:txBody>
      </p:sp>
      <p:sp>
        <p:nvSpPr>
          <p:cNvPr id="20512" name="Text Box 31"/>
          <p:cNvSpPr txBox="1">
            <a:spLocks noChangeArrowheads="1"/>
          </p:cNvSpPr>
          <p:nvPr/>
        </p:nvSpPr>
        <p:spPr bwMode="auto">
          <a:xfrm>
            <a:off x="6570663" y="5697809"/>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lgn="ctr"/>
            <a:r>
              <a:rPr lang="en-US" sz="1800" b="0">
                <a:solidFill>
                  <a:schemeClr val="tx1"/>
                </a:solidFill>
                <a:latin typeface="Helvetica" charset="0"/>
              </a:rPr>
              <a:t>pn</a:t>
            </a:r>
          </a:p>
        </p:txBody>
      </p:sp>
      <p:sp>
        <p:nvSpPr>
          <p:cNvPr id="20513" name="Line 32"/>
          <p:cNvSpPr>
            <a:spLocks noChangeShapeType="1"/>
          </p:cNvSpPr>
          <p:nvPr/>
        </p:nvSpPr>
        <p:spPr bwMode="auto">
          <a:xfrm flipH="1">
            <a:off x="3071813" y="3483247"/>
            <a:ext cx="1588" cy="2219325"/>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14" name="Freeform 33"/>
          <p:cNvSpPr>
            <a:spLocks/>
          </p:cNvSpPr>
          <p:nvPr/>
        </p:nvSpPr>
        <p:spPr bwMode="auto">
          <a:xfrm>
            <a:off x="2690813" y="3757884"/>
            <a:ext cx="685800" cy="457200"/>
          </a:xfrm>
          <a:custGeom>
            <a:avLst/>
            <a:gdLst>
              <a:gd name="T0" fmla="*/ 0 w 432"/>
              <a:gd name="T1" fmla="*/ 2147483647 h 288"/>
              <a:gd name="T2" fmla="*/ 2147483647 w 432"/>
              <a:gd name="T3" fmla="*/ 2147483647 h 288"/>
              <a:gd name="T4" fmla="*/ 2147483647 w 432"/>
              <a:gd name="T5" fmla="*/ 0 h 288"/>
              <a:gd name="T6" fmla="*/ 0 60000 65536"/>
              <a:gd name="T7" fmla="*/ 0 60000 65536"/>
              <a:gd name="T8" fmla="*/ 0 60000 65536"/>
              <a:gd name="T9" fmla="*/ 0 w 432"/>
              <a:gd name="T10" fmla="*/ 0 h 288"/>
              <a:gd name="T11" fmla="*/ 432 w 432"/>
              <a:gd name="T12" fmla="*/ 288 h 288"/>
            </a:gdLst>
            <a:ahLst/>
            <a:cxnLst>
              <a:cxn ang="T6">
                <a:pos x="T0" y="T1"/>
              </a:cxn>
              <a:cxn ang="T7">
                <a:pos x="T2" y="T3"/>
              </a:cxn>
              <a:cxn ang="T8">
                <a:pos x="T4" y="T5"/>
              </a:cxn>
            </a:cxnLst>
            <a:rect l="T9" t="T10" r="T11" b="T12"/>
            <a:pathLst>
              <a:path w="432" h="288">
                <a:moveTo>
                  <a:pt x="0" y="288"/>
                </a:moveTo>
                <a:cubicBezTo>
                  <a:pt x="84" y="192"/>
                  <a:pt x="168" y="96"/>
                  <a:pt x="240" y="48"/>
                </a:cubicBezTo>
                <a:cubicBezTo>
                  <a:pt x="312" y="0"/>
                  <a:pt x="372" y="0"/>
                  <a:pt x="432" y="0"/>
                </a:cubicBez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en-US"/>
          </a:p>
        </p:txBody>
      </p:sp>
      <p:sp>
        <p:nvSpPr>
          <p:cNvPr id="20515" name="Freeform 34"/>
          <p:cNvSpPr>
            <a:spLocks/>
          </p:cNvSpPr>
          <p:nvPr/>
        </p:nvSpPr>
        <p:spPr bwMode="auto">
          <a:xfrm>
            <a:off x="3757613" y="3834084"/>
            <a:ext cx="1143000" cy="457200"/>
          </a:xfrm>
          <a:custGeom>
            <a:avLst/>
            <a:gdLst>
              <a:gd name="T0" fmla="*/ 0 w 432"/>
              <a:gd name="T1" fmla="*/ 2147483647 h 288"/>
              <a:gd name="T2" fmla="*/ 2147483647 w 432"/>
              <a:gd name="T3" fmla="*/ 2147483647 h 288"/>
              <a:gd name="T4" fmla="*/ 2147483647 w 432"/>
              <a:gd name="T5" fmla="*/ 0 h 288"/>
              <a:gd name="T6" fmla="*/ 0 60000 65536"/>
              <a:gd name="T7" fmla="*/ 0 60000 65536"/>
              <a:gd name="T8" fmla="*/ 0 60000 65536"/>
              <a:gd name="T9" fmla="*/ 0 w 432"/>
              <a:gd name="T10" fmla="*/ 0 h 288"/>
              <a:gd name="T11" fmla="*/ 432 w 432"/>
              <a:gd name="T12" fmla="*/ 288 h 288"/>
            </a:gdLst>
            <a:ahLst/>
            <a:cxnLst>
              <a:cxn ang="T6">
                <a:pos x="T0" y="T1"/>
              </a:cxn>
              <a:cxn ang="T7">
                <a:pos x="T2" y="T3"/>
              </a:cxn>
              <a:cxn ang="T8">
                <a:pos x="T4" y="T5"/>
              </a:cxn>
            </a:cxnLst>
            <a:rect l="T9" t="T10" r="T11" b="T12"/>
            <a:pathLst>
              <a:path w="432" h="288">
                <a:moveTo>
                  <a:pt x="0" y="288"/>
                </a:moveTo>
                <a:cubicBezTo>
                  <a:pt x="84" y="192"/>
                  <a:pt x="168" y="96"/>
                  <a:pt x="240" y="48"/>
                </a:cubicBezTo>
                <a:cubicBezTo>
                  <a:pt x="312" y="0"/>
                  <a:pt x="372" y="0"/>
                  <a:pt x="432" y="0"/>
                </a:cubicBez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Pointers to Shared vs. Arrays</a:t>
            </a:r>
          </a:p>
        </p:txBody>
      </p:sp>
      <p:sp>
        <p:nvSpPr>
          <p:cNvPr id="87044" name="Rectangle 3"/>
          <p:cNvSpPr>
            <a:spLocks noGrp="1" noChangeArrowheads="1"/>
          </p:cNvSpPr>
          <p:nvPr>
            <p:ph type="body" idx="1"/>
          </p:nvPr>
        </p:nvSpPr>
        <p:spPr>
          <a:xfrm>
            <a:off x="420688" y="2287588"/>
            <a:ext cx="8226425" cy="3551237"/>
          </a:xfrm>
          <a:ln>
            <a:solidFill>
              <a:schemeClr val="accent2"/>
            </a:solidFill>
            <a:miter lim="800000"/>
            <a:headEnd/>
            <a:tailEnd/>
          </a:ln>
        </p:spPr>
        <p:txBody>
          <a:bodyPr/>
          <a:lstStyle/>
          <a:p>
            <a:pPr marL="342900" indent="-342900">
              <a:buFontTx/>
              <a:buNone/>
            </a:pPr>
            <a:r>
              <a:rPr lang="en-US" sz="2000" b="1">
                <a:latin typeface="Courier New" charset="0"/>
                <a:ea typeface="ＭＳ Ｐゴシック" charset="0"/>
                <a:cs typeface="ＭＳ Ｐゴシック" charset="0"/>
              </a:rPr>
              <a:t>#define N 100*THREADS</a:t>
            </a:r>
          </a:p>
          <a:p>
            <a:pPr marL="342900" indent="-342900">
              <a:buFontTx/>
              <a:buNone/>
            </a:pPr>
            <a:r>
              <a:rPr lang="en-US" sz="2000" b="1">
                <a:latin typeface="Courier New" charset="0"/>
                <a:ea typeface="ＭＳ Ｐゴシック" charset="0"/>
                <a:cs typeface="ＭＳ Ｐゴシック" charset="0"/>
              </a:rPr>
              <a:t>shared int v1[N], v2[N], sum[N];</a:t>
            </a:r>
          </a:p>
          <a:p>
            <a:pPr marL="342900" indent="-342900">
              <a:buFontTx/>
              <a:buNone/>
            </a:pPr>
            <a:r>
              <a:rPr lang="en-US" sz="2000" b="1">
                <a:latin typeface="Courier New" charset="0"/>
                <a:ea typeface="ＭＳ Ｐゴシック" charset="0"/>
                <a:cs typeface="ＭＳ Ｐゴシック" charset="0"/>
              </a:rPr>
              <a:t>void main() {</a:t>
            </a:r>
            <a:br>
              <a:rPr lang="en-US" sz="2000" b="1">
                <a:latin typeface="Courier New" charset="0"/>
                <a:ea typeface="ＭＳ Ｐゴシック" charset="0"/>
                <a:cs typeface="ＭＳ Ｐゴシック" charset="0"/>
              </a:rPr>
            </a:br>
            <a:r>
              <a:rPr lang="en-US" sz="2000" b="1">
                <a:latin typeface="Courier New" charset="0"/>
                <a:ea typeface="ＭＳ Ｐゴシック" charset="0"/>
                <a:cs typeface="ＭＳ Ｐゴシック" charset="0"/>
              </a:rPr>
              <a:t>int i;</a:t>
            </a:r>
            <a:br>
              <a:rPr lang="en-US" sz="2000" b="1">
                <a:latin typeface="Courier New" charset="0"/>
                <a:ea typeface="ＭＳ Ｐゴシック" charset="0"/>
                <a:cs typeface="ＭＳ Ｐゴシック" charset="0"/>
              </a:rPr>
            </a:br>
            <a:r>
              <a:rPr lang="en-US" sz="2000" b="1">
                <a:solidFill>
                  <a:srgbClr val="006600"/>
                </a:solidFill>
                <a:latin typeface="Courier New" charset="0"/>
                <a:ea typeface="ＭＳ Ｐゴシック" charset="0"/>
                <a:cs typeface="ＭＳ Ｐゴシック" charset="0"/>
              </a:rPr>
              <a:t>shared int *p1, *p2;</a:t>
            </a:r>
            <a:r>
              <a:rPr lang="en-US" sz="2000" b="1">
                <a:latin typeface="Courier New" charset="0"/>
                <a:ea typeface="ＭＳ Ｐゴシック" charset="0"/>
                <a:cs typeface="ＭＳ Ｐゴシック" charset="0"/>
              </a:rPr>
              <a:t/>
            </a:r>
            <a:br>
              <a:rPr lang="en-US" sz="2000" b="1">
                <a:latin typeface="Courier New" charset="0"/>
                <a:ea typeface="ＭＳ Ｐゴシック" charset="0"/>
                <a:cs typeface="ＭＳ Ｐゴシック" charset="0"/>
              </a:rPr>
            </a:br>
            <a:r>
              <a:rPr lang="en-US" sz="2000" b="1">
                <a:latin typeface="Courier New" charset="0"/>
                <a:ea typeface="ＭＳ Ｐゴシック" charset="0"/>
                <a:cs typeface="ＭＳ Ｐゴシック" charset="0"/>
              </a:rPr>
              <a:t/>
            </a:r>
            <a:br>
              <a:rPr lang="en-US" sz="2000" b="1">
                <a:latin typeface="Courier New" charset="0"/>
                <a:ea typeface="ＭＳ Ｐゴシック" charset="0"/>
                <a:cs typeface="ＭＳ Ｐゴシック" charset="0"/>
              </a:rPr>
            </a:br>
            <a:r>
              <a:rPr lang="en-US" sz="2000" b="1">
                <a:latin typeface="Courier New" charset="0"/>
                <a:ea typeface="ＭＳ Ｐゴシック" charset="0"/>
                <a:cs typeface="ＭＳ Ｐゴシック" charset="0"/>
              </a:rPr>
              <a:t>p1=v1; p2=v2;</a:t>
            </a:r>
            <a:br>
              <a:rPr lang="en-US" sz="2000" b="1">
                <a:latin typeface="Courier New" charset="0"/>
                <a:ea typeface="ＭＳ Ｐゴシック" charset="0"/>
                <a:cs typeface="ＭＳ Ｐゴシック" charset="0"/>
              </a:rPr>
            </a:br>
            <a:r>
              <a:rPr lang="en-US" sz="2000" b="1">
                <a:latin typeface="Courier New" charset="0"/>
                <a:ea typeface="ＭＳ Ｐゴシック" charset="0"/>
                <a:cs typeface="ＭＳ Ｐゴシック" charset="0"/>
              </a:rPr>
              <a:t>for (i=0; i&lt;N; i++, </a:t>
            </a:r>
            <a:r>
              <a:rPr lang="en-US" sz="2000" b="1">
                <a:solidFill>
                  <a:srgbClr val="006600"/>
                </a:solidFill>
                <a:latin typeface="Courier New" charset="0"/>
                <a:ea typeface="ＭＳ Ｐゴシック" charset="0"/>
                <a:cs typeface="ＭＳ Ｐゴシック" charset="0"/>
              </a:rPr>
              <a:t>p1++, p2++</a:t>
            </a:r>
            <a:r>
              <a:rPr lang="en-US" sz="2000" b="1">
                <a:latin typeface="Courier New" charset="0"/>
                <a:ea typeface="ＭＳ Ｐゴシック" charset="0"/>
                <a:cs typeface="ＭＳ Ｐゴシック" charset="0"/>
              </a:rPr>
              <a:t> ) </a:t>
            </a:r>
          </a:p>
          <a:p>
            <a:pPr marL="342900" indent="-342900">
              <a:buFontTx/>
              <a:buNone/>
            </a:pPr>
            <a:r>
              <a:rPr lang="en-US" sz="2000" b="1">
                <a:latin typeface="Courier New" charset="0"/>
                <a:ea typeface="ＭＳ Ｐゴシック" charset="0"/>
                <a:cs typeface="ＭＳ Ｐゴシック" charset="0"/>
              </a:rPr>
              <a:t>     if (i %THREADS= = MYTHREAD)</a:t>
            </a:r>
            <a:br>
              <a:rPr lang="en-US" sz="2000" b="1">
                <a:latin typeface="Courier New" charset="0"/>
                <a:ea typeface="ＭＳ Ｐゴシック" charset="0"/>
                <a:cs typeface="ＭＳ Ｐゴシック" charset="0"/>
              </a:rPr>
            </a:br>
            <a:r>
              <a:rPr lang="en-US" sz="2000" b="1">
                <a:latin typeface="Courier New" charset="0"/>
                <a:ea typeface="ＭＳ Ｐゴシック" charset="0"/>
                <a:cs typeface="ＭＳ Ｐゴシック" charset="0"/>
              </a:rPr>
              <a:t>		sum[i]= </a:t>
            </a:r>
            <a:r>
              <a:rPr lang="en-US" sz="2000" b="1">
                <a:solidFill>
                  <a:srgbClr val="006600"/>
                </a:solidFill>
                <a:latin typeface="Courier New" charset="0"/>
                <a:ea typeface="ＭＳ Ｐゴシック" charset="0"/>
                <a:cs typeface="ＭＳ Ｐゴシック" charset="0"/>
              </a:rPr>
              <a:t>*p1 + *p2</a:t>
            </a:r>
            <a:r>
              <a:rPr lang="en-US" sz="2000" b="1">
                <a:latin typeface="Courier New" charset="0"/>
                <a:ea typeface="ＭＳ Ｐゴシック" charset="0"/>
                <a:cs typeface="ＭＳ Ｐゴシック" charset="0"/>
              </a:rPr>
              <a:t>;</a:t>
            </a:r>
            <a:br>
              <a:rPr lang="en-US" sz="2000" b="1">
                <a:latin typeface="Courier New" charset="0"/>
                <a:ea typeface="ＭＳ Ｐゴシック" charset="0"/>
                <a:cs typeface="ＭＳ Ｐゴシック" charset="0"/>
              </a:rPr>
            </a:br>
            <a:r>
              <a:rPr lang="en-US" sz="2000" b="1">
                <a:latin typeface="Courier New" charset="0"/>
                <a:ea typeface="ＭＳ Ｐゴシック" charset="0"/>
                <a:cs typeface="ＭＳ Ｐゴシック" charset="0"/>
              </a:rPr>
              <a:t>}</a:t>
            </a:r>
          </a:p>
        </p:txBody>
      </p:sp>
      <p:sp>
        <p:nvSpPr>
          <p:cNvPr id="87045" name="Rectangle 4"/>
          <p:cNvSpPr>
            <a:spLocks noChangeArrowheads="1"/>
          </p:cNvSpPr>
          <p:nvPr/>
        </p:nvSpPr>
        <p:spPr bwMode="auto">
          <a:xfrm>
            <a:off x="420688" y="914400"/>
            <a:ext cx="847725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500" tIns="25400" rIns="63500" bIns="25400">
            <a:spAutoFit/>
          </a:bodyPr>
          <a:lstStyle/>
          <a:p>
            <a:pPr marL="203200" indent="-203200" eaLnBrk="0" hangingPunct="0">
              <a:spcBef>
                <a:spcPct val="25000"/>
              </a:spcBef>
              <a:buSzPct val="100000"/>
              <a:buFontTx/>
              <a:buChar char="•"/>
            </a:pPr>
            <a:r>
              <a:rPr lang="en-US" sz="2400" b="0">
                <a:solidFill>
                  <a:schemeClr val="tx1"/>
                </a:solidFill>
                <a:latin typeface="Helvetica" charset="0"/>
              </a:rPr>
              <a:t>In the C tradition, array can be access through pointers</a:t>
            </a:r>
          </a:p>
          <a:p>
            <a:pPr marL="203200" indent="-203200" eaLnBrk="0" hangingPunct="0">
              <a:spcBef>
                <a:spcPct val="25000"/>
              </a:spcBef>
              <a:buSzPct val="100000"/>
              <a:buFontTx/>
              <a:buChar char="•"/>
            </a:pPr>
            <a:r>
              <a:rPr lang="en-US" sz="2400" b="0">
                <a:solidFill>
                  <a:schemeClr val="tx1"/>
                </a:solidFill>
                <a:latin typeface="Helvetica" charset="0"/>
              </a:rPr>
              <a:t>Here is the vector addition example using pointers</a:t>
            </a:r>
          </a:p>
        </p:txBody>
      </p:sp>
      <p:sp>
        <p:nvSpPr>
          <p:cNvPr id="87046" name="Text Box 5"/>
          <p:cNvSpPr txBox="1">
            <a:spLocks noChangeArrowheads="1"/>
          </p:cNvSpPr>
          <p:nvPr/>
        </p:nvSpPr>
        <p:spPr bwMode="auto">
          <a:xfrm>
            <a:off x="4035425" y="3481388"/>
            <a:ext cx="508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50000"/>
              </a:spcBef>
            </a:pPr>
            <a:r>
              <a:rPr lang="en-US" sz="1800"/>
              <a:t>v1</a:t>
            </a:r>
          </a:p>
        </p:txBody>
      </p:sp>
      <p:sp>
        <p:nvSpPr>
          <p:cNvPr id="87047" name="Rectangle 6"/>
          <p:cNvSpPr>
            <a:spLocks noChangeArrowheads="1"/>
          </p:cNvSpPr>
          <p:nvPr/>
        </p:nvSpPr>
        <p:spPr bwMode="auto">
          <a:xfrm>
            <a:off x="7092950" y="3328988"/>
            <a:ext cx="304800" cy="304800"/>
          </a:xfrm>
          <a:prstGeom prst="rect">
            <a:avLst/>
          </a:prstGeom>
          <a:solidFill>
            <a:schemeClr val="accent1"/>
          </a:solidFill>
          <a:ln w="12700">
            <a:solidFill>
              <a:schemeClr val="tx1"/>
            </a:solidFill>
            <a:miter lim="800000"/>
            <a:headEnd type="none" w="sm" len="sm"/>
            <a:tailEnd type="none" w="sm" len="sm"/>
          </a:ln>
        </p:spPr>
        <p:txBody>
          <a:bodyPr wrap="none" anchor="ctr"/>
          <a:lstStyle/>
          <a:p>
            <a:pPr eaLnBrk="0" hangingPunct="0"/>
            <a:endParaRPr lang="en-US"/>
          </a:p>
        </p:txBody>
      </p:sp>
      <p:sp>
        <p:nvSpPr>
          <p:cNvPr id="87048" name="Rectangle 7"/>
          <p:cNvSpPr>
            <a:spLocks noChangeArrowheads="1"/>
          </p:cNvSpPr>
          <p:nvPr/>
        </p:nvSpPr>
        <p:spPr bwMode="auto">
          <a:xfrm>
            <a:off x="4654550" y="3328988"/>
            <a:ext cx="304800" cy="304800"/>
          </a:xfrm>
          <a:prstGeom prst="rect">
            <a:avLst/>
          </a:prstGeom>
          <a:solidFill>
            <a:schemeClr val="accent1"/>
          </a:solidFill>
          <a:ln w="12700">
            <a:solidFill>
              <a:schemeClr val="tx1"/>
            </a:solidFill>
            <a:miter lim="800000"/>
            <a:headEnd type="none" w="sm" len="sm"/>
            <a:tailEnd type="none" w="sm" len="sm"/>
          </a:ln>
        </p:spPr>
        <p:txBody>
          <a:bodyPr wrap="none" anchor="ctr"/>
          <a:lstStyle/>
          <a:p>
            <a:pPr eaLnBrk="0" hangingPunct="0"/>
            <a:endParaRPr lang="en-US"/>
          </a:p>
        </p:txBody>
      </p:sp>
      <p:sp>
        <p:nvSpPr>
          <p:cNvPr id="87049" name="Rectangle 8"/>
          <p:cNvSpPr>
            <a:spLocks noChangeArrowheads="1"/>
          </p:cNvSpPr>
          <p:nvPr/>
        </p:nvSpPr>
        <p:spPr bwMode="auto">
          <a:xfrm>
            <a:off x="4959350" y="3328988"/>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87050" name="Rectangle 9"/>
          <p:cNvSpPr>
            <a:spLocks noChangeArrowheads="1"/>
          </p:cNvSpPr>
          <p:nvPr/>
        </p:nvSpPr>
        <p:spPr bwMode="auto">
          <a:xfrm>
            <a:off x="5264150" y="3328988"/>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87051" name="Rectangle 10"/>
          <p:cNvSpPr>
            <a:spLocks noChangeArrowheads="1"/>
          </p:cNvSpPr>
          <p:nvPr/>
        </p:nvSpPr>
        <p:spPr bwMode="auto">
          <a:xfrm>
            <a:off x="5568950" y="3328988"/>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87052" name="Rectangle 11"/>
          <p:cNvSpPr>
            <a:spLocks noChangeArrowheads="1"/>
          </p:cNvSpPr>
          <p:nvPr/>
        </p:nvSpPr>
        <p:spPr bwMode="auto">
          <a:xfrm>
            <a:off x="5873750" y="3328988"/>
            <a:ext cx="304800" cy="304800"/>
          </a:xfrm>
          <a:prstGeom prst="rect">
            <a:avLst/>
          </a:prstGeom>
          <a:solidFill>
            <a:schemeClr val="accent1"/>
          </a:solidFill>
          <a:ln w="12700">
            <a:solidFill>
              <a:schemeClr val="tx1"/>
            </a:solidFill>
            <a:miter lim="800000"/>
            <a:headEnd type="none" w="sm" len="sm"/>
            <a:tailEnd type="none" w="sm" len="sm"/>
          </a:ln>
        </p:spPr>
        <p:txBody>
          <a:bodyPr wrap="none" anchor="ctr"/>
          <a:lstStyle/>
          <a:p>
            <a:pPr eaLnBrk="0" hangingPunct="0"/>
            <a:endParaRPr lang="en-US"/>
          </a:p>
        </p:txBody>
      </p:sp>
      <p:sp>
        <p:nvSpPr>
          <p:cNvPr id="87053" name="Rectangle 12"/>
          <p:cNvSpPr>
            <a:spLocks noChangeArrowheads="1"/>
          </p:cNvSpPr>
          <p:nvPr/>
        </p:nvSpPr>
        <p:spPr bwMode="auto">
          <a:xfrm>
            <a:off x="6178550" y="3328988"/>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87054" name="Rectangle 13"/>
          <p:cNvSpPr>
            <a:spLocks noChangeArrowheads="1"/>
          </p:cNvSpPr>
          <p:nvPr/>
        </p:nvSpPr>
        <p:spPr bwMode="auto">
          <a:xfrm>
            <a:off x="6483350" y="3328988"/>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87055" name="Rectangle 14"/>
          <p:cNvSpPr>
            <a:spLocks noChangeArrowheads="1"/>
          </p:cNvSpPr>
          <p:nvPr/>
        </p:nvSpPr>
        <p:spPr bwMode="auto">
          <a:xfrm>
            <a:off x="6788150" y="3328988"/>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87056" name="Rectangle 15"/>
          <p:cNvSpPr>
            <a:spLocks noChangeArrowheads="1"/>
          </p:cNvSpPr>
          <p:nvPr/>
        </p:nvSpPr>
        <p:spPr bwMode="auto">
          <a:xfrm>
            <a:off x="7397750" y="3328988"/>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87057" name="Rectangle 16"/>
          <p:cNvSpPr>
            <a:spLocks noChangeArrowheads="1"/>
          </p:cNvSpPr>
          <p:nvPr/>
        </p:nvSpPr>
        <p:spPr bwMode="auto">
          <a:xfrm>
            <a:off x="7702550" y="3328988"/>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87058" name="Rectangle 17"/>
          <p:cNvSpPr>
            <a:spLocks noChangeArrowheads="1"/>
          </p:cNvSpPr>
          <p:nvPr/>
        </p:nvSpPr>
        <p:spPr bwMode="auto">
          <a:xfrm>
            <a:off x="8007350" y="3328988"/>
            <a:ext cx="304800" cy="3048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87059" name="Line 18"/>
          <p:cNvSpPr>
            <a:spLocks noChangeShapeType="1"/>
          </p:cNvSpPr>
          <p:nvPr/>
        </p:nvSpPr>
        <p:spPr bwMode="auto">
          <a:xfrm flipV="1">
            <a:off x="5568950" y="3328988"/>
            <a:ext cx="0" cy="304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7060" name="Line 19"/>
          <p:cNvSpPr>
            <a:spLocks noChangeShapeType="1"/>
          </p:cNvSpPr>
          <p:nvPr/>
        </p:nvSpPr>
        <p:spPr bwMode="auto">
          <a:xfrm flipV="1">
            <a:off x="6483350" y="3328988"/>
            <a:ext cx="0" cy="304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7061" name="Line 20"/>
          <p:cNvSpPr>
            <a:spLocks noChangeShapeType="1"/>
          </p:cNvSpPr>
          <p:nvPr/>
        </p:nvSpPr>
        <p:spPr bwMode="auto">
          <a:xfrm flipV="1">
            <a:off x="7397750" y="3328988"/>
            <a:ext cx="0" cy="304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7062" name="Line 21"/>
          <p:cNvSpPr>
            <a:spLocks noChangeShapeType="1"/>
          </p:cNvSpPr>
          <p:nvPr/>
        </p:nvSpPr>
        <p:spPr bwMode="auto">
          <a:xfrm flipV="1">
            <a:off x="4959350" y="3328988"/>
            <a:ext cx="0" cy="304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7063" name="Line 22"/>
          <p:cNvSpPr>
            <a:spLocks noChangeShapeType="1"/>
          </p:cNvSpPr>
          <p:nvPr/>
        </p:nvSpPr>
        <p:spPr bwMode="auto">
          <a:xfrm flipV="1">
            <a:off x="5278438" y="3321050"/>
            <a:ext cx="0" cy="304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7064" name="Line 23"/>
          <p:cNvSpPr>
            <a:spLocks noChangeShapeType="1"/>
          </p:cNvSpPr>
          <p:nvPr/>
        </p:nvSpPr>
        <p:spPr bwMode="auto">
          <a:xfrm flipV="1">
            <a:off x="5903913" y="3328988"/>
            <a:ext cx="0" cy="304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7065" name="Line 24"/>
          <p:cNvSpPr>
            <a:spLocks noChangeShapeType="1"/>
          </p:cNvSpPr>
          <p:nvPr/>
        </p:nvSpPr>
        <p:spPr bwMode="auto">
          <a:xfrm flipV="1">
            <a:off x="6802438" y="3328988"/>
            <a:ext cx="0" cy="304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7066" name="Line 25"/>
          <p:cNvSpPr>
            <a:spLocks noChangeShapeType="1"/>
          </p:cNvSpPr>
          <p:nvPr/>
        </p:nvSpPr>
        <p:spPr bwMode="auto">
          <a:xfrm flipV="1">
            <a:off x="7702550" y="3328988"/>
            <a:ext cx="0" cy="304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7067" name="Line 26"/>
          <p:cNvSpPr>
            <a:spLocks noChangeShapeType="1"/>
          </p:cNvSpPr>
          <p:nvPr/>
        </p:nvSpPr>
        <p:spPr bwMode="auto">
          <a:xfrm flipV="1">
            <a:off x="8007350" y="3321050"/>
            <a:ext cx="0" cy="304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7068" name="Line 27"/>
          <p:cNvSpPr>
            <a:spLocks noChangeShapeType="1"/>
          </p:cNvSpPr>
          <p:nvPr/>
        </p:nvSpPr>
        <p:spPr bwMode="auto">
          <a:xfrm flipV="1">
            <a:off x="7092950" y="3321050"/>
            <a:ext cx="0" cy="304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7069" name="Text Box 28"/>
          <p:cNvSpPr txBox="1">
            <a:spLocks noChangeArrowheads="1"/>
          </p:cNvSpPr>
          <p:nvPr/>
        </p:nvSpPr>
        <p:spPr bwMode="auto">
          <a:xfrm>
            <a:off x="4624388" y="4057650"/>
            <a:ext cx="508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50000"/>
              </a:spcBef>
            </a:pPr>
            <a:r>
              <a:rPr lang="en-US" sz="1800"/>
              <a:t>p1</a:t>
            </a:r>
          </a:p>
        </p:txBody>
      </p:sp>
      <p:sp>
        <p:nvSpPr>
          <p:cNvPr id="87070" name="Line 29"/>
          <p:cNvSpPr>
            <a:spLocks noChangeShapeType="1"/>
          </p:cNvSpPr>
          <p:nvPr/>
        </p:nvSpPr>
        <p:spPr bwMode="auto">
          <a:xfrm flipV="1">
            <a:off x="5095875" y="3700463"/>
            <a:ext cx="304800" cy="449262"/>
          </a:xfrm>
          <a:prstGeom prst="line">
            <a:avLst/>
          </a:prstGeom>
          <a:noFill/>
          <a:ln w="12700">
            <a:solidFill>
              <a:schemeClr val="tx1"/>
            </a:solidFill>
            <a:prstDash val="dash"/>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87071" name="Line 30"/>
          <p:cNvSpPr>
            <a:spLocks noChangeShapeType="1"/>
          </p:cNvSpPr>
          <p:nvPr/>
        </p:nvSpPr>
        <p:spPr bwMode="auto">
          <a:xfrm flipV="1">
            <a:off x="5116513" y="3694113"/>
            <a:ext cx="625475" cy="447675"/>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87072" name="Line 31"/>
          <p:cNvSpPr>
            <a:spLocks noChangeShapeType="1"/>
          </p:cNvSpPr>
          <p:nvPr/>
        </p:nvSpPr>
        <p:spPr bwMode="auto">
          <a:xfrm flipH="1" flipV="1">
            <a:off x="4740275" y="3649663"/>
            <a:ext cx="355600" cy="500062"/>
          </a:xfrm>
          <a:prstGeom prst="line">
            <a:avLst/>
          </a:prstGeom>
          <a:noFill/>
          <a:ln w="12700">
            <a:solidFill>
              <a:schemeClr val="tx1"/>
            </a:solidFill>
            <a:prstDash val="dash"/>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87073" name="Line 32"/>
          <p:cNvSpPr>
            <a:spLocks noChangeShapeType="1"/>
          </p:cNvSpPr>
          <p:nvPr/>
        </p:nvSpPr>
        <p:spPr bwMode="auto">
          <a:xfrm flipV="1">
            <a:off x="5095875" y="3694113"/>
            <a:ext cx="36513" cy="447675"/>
          </a:xfrm>
          <a:prstGeom prst="line">
            <a:avLst/>
          </a:prstGeom>
          <a:noFill/>
          <a:ln w="12700">
            <a:solidFill>
              <a:schemeClr val="tx1"/>
            </a:solidFill>
            <a:prstDash val="dash"/>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UPC Pointers </a:t>
            </a:r>
          </a:p>
        </p:txBody>
      </p:sp>
      <p:graphicFrame>
        <p:nvGraphicFramePr>
          <p:cNvPr id="689202" name="Group 50"/>
          <p:cNvGraphicFramePr>
            <a:graphicFrameLocks noGrp="1"/>
          </p:cNvGraphicFramePr>
          <p:nvPr>
            <p:extLst>
              <p:ext uri="{D42A27DB-BD31-4B8C-83A1-F6EECF244321}">
                <p14:modId xmlns:p14="http://schemas.microsoft.com/office/powerpoint/2010/main" val="2284941230"/>
              </p:ext>
            </p:extLst>
          </p:nvPr>
        </p:nvGraphicFramePr>
        <p:xfrm>
          <a:off x="2562225" y="1590675"/>
          <a:ext cx="5510625" cy="2049463"/>
        </p:xfrm>
        <a:graphic>
          <a:graphicData uri="http://schemas.openxmlformats.org/drawingml/2006/table">
            <a:tbl>
              <a:tblPr/>
              <a:tblGrid>
                <a:gridCol w="1423106"/>
                <a:gridCol w="1386837"/>
                <a:gridCol w="2700682"/>
              </a:tblGrid>
              <a:tr h="365125">
                <a:tc>
                  <a:txBody>
                    <a:bodyPr/>
                    <a:lstStyle/>
                    <a:p>
                      <a:pPr marL="0" marR="0" lvl="0" indent="0" algn="ctr" defTabSz="914400" rtl="0" eaLnBrk="0" fontAlgn="base" latinLnBrk="0" hangingPunct="0">
                        <a:lnSpc>
                          <a:spcPct val="100000"/>
                        </a:lnSpc>
                        <a:spcBef>
                          <a:spcPct val="15000"/>
                        </a:spcBef>
                        <a:spcAft>
                          <a:spcPct val="0"/>
                        </a:spcAft>
                        <a:buClrTx/>
                        <a:buSzPct val="100000"/>
                        <a:buFontTx/>
                        <a:buNone/>
                        <a:tabLst/>
                      </a:pPr>
                      <a:endParaRPr kumimoji="0" lang="en-US" sz="2400" b="0" i="0" u="none" strike="noStrike" cap="none" normalizeH="0" baseline="0">
                        <a:ln>
                          <a:noFill/>
                        </a:ln>
                        <a:solidFill>
                          <a:schemeClr val="tx1"/>
                        </a:solidFill>
                        <a:effectLst/>
                        <a:latin typeface="Arial" charset="0"/>
                        <a:ea typeface="ＭＳ Ｐゴシック" charset="0"/>
                        <a:cs typeface="ＭＳ Ｐゴシック" charset="0"/>
                      </a:endParaRPr>
                    </a:p>
                  </a:txBody>
                  <a:tcPr horzOverflow="overflow">
                    <a:lnL>
                      <a:noFill/>
                    </a:lnL>
                    <a:lnR w="12700" cap="flat" cmpd="sng" algn="ctr">
                      <a:solidFill>
                        <a:schemeClr val="tx1"/>
                      </a:solidFill>
                      <a:prstDash val="solid"/>
                      <a:miter lim="800000"/>
                      <a:headEnd type="none" w="med" len="med"/>
                      <a:tailEnd type="none" w="med" len="med"/>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5000"/>
                        </a:spcBef>
                        <a:spcAft>
                          <a:spcPct val="0"/>
                        </a:spcAft>
                        <a:buClrTx/>
                        <a:buSzPct val="100000"/>
                        <a:buFontTx/>
                        <a:buNone/>
                        <a:tabLst/>
                      </a:pPr>
                      <a:r>
                        <a:rPr kumimoji="0" lang="en-US" sz="2400" b="0" i="0" u="none" strike="noStrike" cap="none" normalizeH="0" baseline="0">
                          <a:ln>
                            <a:noFill/>
                          </a:ln>
                          <a:solidFill>
                            <a:schemeClr val="tx1"/>
                          </a:solidFill>
                          <a:effectLst/>
                          <a:latin typeface="Arial" charset="0"/>
                          <a:ea typeface="ＭＳ Ｐゴシック" charset="0"/>
                          <a:cs typeface="ＭＳ Ｐゴシック" charset="0"/>
                        </a:rPr>
                        <a:t>Local</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15000"/>
                        </a:spcBef>
                        <a:spcAft>
                          <a:spcPct val="0"/>
                        </a:spcAft>
                        <a:buClrTx/>
                        <a:buSzPct val="100000"/>
                        <a:buFontTx/>
                        <a:buNone/>
                        <a:tabLst/>
                      </a:pPr>
                      <a:r>
                        <a:rPr kumimoji="0" lang="en-US" sz="2400" b="0" i="0" u="none" strike="noStrike" cap="none" normalizeH="0" baseline="0" dirty="0" smtClean="0">
                          <a:ln>
                            <a:noFill/>
                          </a:ln>
                          <a:solidFill>
                            <a:schemeClr val="tx1"/>
                          </a:solidFill>
                          <a:effectLst/>
                          <a:latin typeface="Arial" charset="0"/>
                          <a:ea typeface="ＭＳ Ｐゴシック" charset="0"/>
                          <a:cs typeface="ＭＳ Ｐゴシック" charset="0"/>
                        </a:rPr>
                        <a:t>Global (to shared)</a:t>
                      </a:r>
                      <a:endParaRPr kumimoji="0" lang="en-US" sz="24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solidFill>
                      <a:srgbClr val="C0C0C0"/>
                    </a:solidFill>
                  </a:tcPr>
                </a:tc>
              </a:tr>
              <a:tr h="795338">
                <a:tc>
                  <a:txBody>
                    <a:bodyPr/>
                    <a:lstStyle/>
                    <a:p>
                      <a:pPr marL="0" marR="0" lvl="0" indent="0" algn="ctr" defTabSz="914400" rtl="0" eaLnBrk="0" fontAlgn="base" latinLnBrk="0" hangingPunct="0">
                        <a:lnSpc>
                          <a:spcPct val="100000"/>
                        </a:lnSpc>
                        <a:spcBef>
                          <a:spcPct val="15000"/>
                        </a:spcBef>
                        <a:spcAft>
                          <a:spcPct val="0"/>
                        </a:spcAft>
                        <a:buClrTx/>
                        <a:buSzPct val="100000"/>
                        <a:buFontTx/>
                        <a:buNone/>
                        <a:tabLst/>
                      </a:pPr>
                      <a:r>
                        <a:rPr kumimoji="0" lang="en-US" sz="2400" b="0" i="0" u="none" strike="noStrike" cap="none" normalizeH="0" baseline="0">
                          <a:ln>
                            <a:noFill/>
                          </a:ln>
                          <a:solidFill>
                            <a:schemeClr val="tx1"/>
                          </a:solidFill>
                          <a:effectLst/>
                          <a:latin typeface="Arial" charset="0"/>
                          <a:ea typeface="ＭＳ Ｐゴシック" charset="0"/>
                          <a:cs typeface="ＭＳ Ｐゴシック" charset="0"/>
                        </a:rPr>
                        <a:t>Private</a:t>
                      </a:r>
                    </a:p>
                  </a:txBody>
                  <a:tcPr horzOverflow="overflow">
                    <a:lnL w="12700" cap="flat" cmpd="sng" algn="ctr">
                      <a:solidFill>
                        <a:schemeClr val="tx1"/>
                      </a:solidFill>
                      <a:prstDash val="solid"/>
                      <a:miter lim="800000"/>
                      <a:headEnd type="none" w="med" len="med"/>
                      <a:tailEnd type="none" w="med" len="med"/>
                    </a:lnL>
                    <a:lnR w="381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15000"/>
                        </a:spcBef>
                        <a:spcAft>
                          <a:spcPct val="0"/>
                        </a:spcAft>
                        <a:buClrTx/>
                        <a:buSzPct val="100000"/>
                        <a:buFontTx/>
                        <a:buNone/>
                        <a:tabLst/>
                      </a:pPr>
                      <a:r>
                        <a:rPr kumimoji="0" lang="en-US" sz="2400" b="1" i="0" u="none" strike="noStrike" cap="none" normalizeH="0" baseline="0">
                          <a:ln>
                            <a:noFill/>
                          </a:ln>
                          <a:solidFill>
                            <a:srgbClr val="006600"/>
                          </a:solidFill>
                          <a:effectLst/>
                          <a:latin typeface="Courier New" charset="0"/>
                          <a:ea typeface="ＭＳ Ｐゴシック" charset="0"/>
                          <a:cs typeface="ＭＳ Ｐゴシック" charset="0"/>
                        </a:rPr>
                        <a:t>p1</a:t>
                      </a:r>
                      <a:endParaRPr kumimoji="0" lang="en-US" sz="2400" b="0" i="0" u="none" strike="noStrike" cap="none" normalizeH="0" baseline="0">
                        <a:ln>
                          <a:noFill/>
                        </a:ln>
                        <a:solidFill>
                          <a:schemeClr val="accent2"/>
                        </a:solidFill>
                        <a:effectLst/>
                        <a:latin typeface="Arial" charset="0"/>
                        <a:ea typeface="ＭＳ Ｐゴシック" charset="0"/>
                        <a:cs typeface="ＭＳ Ｐゴシック" charset="0"/>
                      </a:endParaRPr>
                    </a:p>
                  </a:txBody>
                  <a:tcPr horzOverflow="overflow">
                    <a:lnL w="38100" cap="flat" cmpd="sng" algn="ctr">
                      <a:solidFill>
                        <a:schemeClr val="tx1"/>
                      </a:solidFill>
                      <a:prstDash val="solid"/>
                      <a:miter lim="800000"/>
                      <a:headEnd type="none" w="med" len="med"/>
                      <a:tailEnd type="none" w="med" len="med"/>
                    </a:lnL>
                    <a:lnR w="381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5000"/>
                        </a:spcBef>
                        <a:spcAft>
                          <a:spcPct val="0"/>
                        </a:spcAft>
                        <a:buClrTx/>
                        <a:buSzPct val="100000"/>
                        <a:buFontTx/>
                        <a:buNone/>
                        <a:tabLst/>
                      </a:pPr>
                      <a:r>
                        <a:rPr kumimoji="0" lang="en-US" sz="2400" b="1" i="0" u="none" strike="noStrike" cap="none" normalizeH="0" baseline="0" dirty="0">
                          <a:ln>
                            <a:noFill/>
                          </a:ln>
                          <a:solidFill>
                            <a:srgbClr val="006600"/>
                          </a:solidFill>
                          <a:effectLst/>
                          <a:latin typeface="Courier New" charset="0"/>
                          <a:ea typeface="ＭＳ Ｐゴシック" charset="0"/>
                          <a:cs typeface="ＭＳ Ｐゴシック" charset="0"/>
                        </a:rPr>
                        <a:t>p2</a:t>
                      </a:r>
                      <a:endParaRPr kumimoji="0" lang="en-US" sz="2400" b="0" i="0" u="none" strike="noStrike" cap="none" normalizeH="0" baseline="0" dirty="0">
                        <a:ln>
                          <a:noFill/>
                        </a:ln>
                        <a:solidFill>
                          <a:schemeClr val="accent2"/>
                        </a:solidFill>
                        <a:effectLst/>
                        <a:latin typeface="Arial" charset="0"/>
                        <a:ea typeface="ＭＳ Ｐゴシック" charset="0"/>
                        <a:cs typeface="ＭＳ Ｐゴシック" charset="0"/>
                      </a:endParaRPr>
                    </a:p>
                  </a:txBody>
                  <a:tcPr horzOverflow="overflow">
                    <a:lnL w="38100" cap="flat" cmpd="sng" algn="ctr">
                      <a:solidFill>
                        <a:schemeClr val="tx1"/>
                      </a:solidFill>
                      <a:prstDash val="solid"/>
                      <a:miter lim="800000"/>
                      <a:headEnd type="none" w="med" len="med"/>
                      <a:tailEnd type="none" w="med" len="med"/>
                    </a:lnL>
                    <a:lnR w="381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r>
              <a:tr h="796925">
                <a:tc>
                  <a:txBody>
                    <a:bodyPr/>
                    <a:lstStyle/>
                    <a:p>
                      <a:pPr marL="0" marR="0" lvl="0" indent="0" algn="ctr" defTabSz="914400" rtl="0" eaLnBrk="0" fontAlgn="base" latinLnBrk="0" hangingPunct="0">
                        <a:lnSpc>
                          <a:spcPct val="100000"/>
                        </a:lnSpc>
                        <a:spcBef>
                          <a:spcPct val="15000"/>
                        </a:spcBef>
                        <a:spcAft>
                          <a:spcPct val="0"/>
                        </a:spcAft>
                        <a:buClrTx/>
                        <a:buSzPct val="100000"/>
                        <a:buFontTx/>
                        <a:buNone/>
                        <a:tabLst/>
                      </a:pPr>
                      <a:r>
                        <a:rPr kumimoji="0" lang="en-US" sz="2400" b="0" i="0" u="none" strike="noStrike" cap="none" normalizeH="0" baseline="0">
                          <a:ln>
                            <a:noFill/>
                          </a:ln>
                          <a:solidFill>
                            <a:schemeClr val="tx1"/>
                          </a:solidFill>
                          <a:effectLst/>
                          <a:latin typeface="Arial" charset="0"/>
                          <a:ea typeface="ＭＳ Ｐゴシック" charset="0"/>
                          <a:cs typeface="ＭＳ Ｐゴシック" charset="0"/>
                        </a:rPr>
                        <a:t>Shared</a:t>
                      </a:r>
                    </a:p>
                  </a:txBody>
                  <a:tcPr horzOverflow="overflow">
                    <a:lnL w="12700" cap="flat" cmpd="sng" algn="ctr">
                      <a:solidFill>
                        <a:schemeClr val="tx1"/>
                      </a:solidFill>
                      <a:prstDash val="solid"/>
                      <a:miter lim="800000"/>
                      <a:headEnd type="none" w="med" len="med"/>
                      <a:tailEnd type="none" w="med" len="med"/>
                    </a:lnL>
                    <a:lnR w="381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15000"/>
                        </a:spcBef>
                        <a:spcAft>
                          <a:spcPct val="0"/>
                        </a:spcAft>
                        <a:buClrTx/>
                        <a:buSzPct val="100000"/>
                        <a:buFontTx/>
                        <a:buNone/>
                        <a:tabLst/>
                      </a:pPr>
                      <a:r>
                        <a:rPr kumimoji="0" lang="en-US" sz="2400" b="1" i="0" u="none" strike="noStrike" cap="none" normalizeH="0" baseline="0">
                          <a:ln>
                            <a:noFill/>
                          </a:ln>
                          <a:solidFill>
                            <a:srgbClr val="006600"/>
                          </a:solidFill>
                          <a:effectLst/>
                          <a:latin typeface="Courier New" charset="0"/>
                          <a:ea typeface="ＭＳ Ｐゴシック" charset="0"/>
                          <a:cs typeface="ＭＳ Ｐゴシック" charset="0"/>
                        </a:rPr>
                        <a:t>p3</a:t>
                      </a:r>
                      <a:endParaRPr kumimoji="0" lang="en-US" sz="2400" b="0" i="0" u="none" strike="noStrike" cap="none" normalizeH="0" baseline="0">
                        <a:ln>
                          <a:noFill/>
                        </a:ln>
                        <a:solidFill>
                          <a:schemeClr val="accent2"/>
                        </a:solidFill>
                        <a:effectLst/>
                        <a:latin typeface="Arial" charset="0"/>
                        <a:ea typeface="ＭＳ Ｐゴシック" charset="0"/>
                        <a:cs typeface="ＭＳ Ｐゴシック" charset="0"/>
                      </a:endParaRPr>
                    </a:p>
                  </a:txBody>
                  <a:tcPr horzOverflow="overflow">
                    <a:lnL w="38100" cap="flat" cmpd="sng" algn="ctr">
                      <a:solidFill>
                        <a:schemeClr val="tx1"/>
                      </a:solidFill>
                      <a:prstDash val="solid"/>
                      <a:miter lim="800000"/>
                      <a:headEnd type="none" w="med" len="med"/>
                      <a:tailEnd type="none" w="med" len="med"/>
                    </a:lnL>
                    <a:lnR w="381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solidFill>
                      <a:srgbClr val="CCECFF"/>
                    </a:solidFill>
                  </a:tcPr>
                </a:tc>
                <a:tc>
                  <a:txBody>
                    <a:bodyPr/>
                    <a:lstStyle/>
                    <a:p>
                      <a:pPr marL="0" marR="0" lvl="0" indent="0" algn="ctr" defTabSz="914400" rtl="0" eaLnBrk="0" fontAlgn="base" latinLnBrk="0" hangingPunct="0">
                        <a:lnSpc>
                          <a:spcPct val="100000"/>
                        </a:lnSpc>
                        <a:spcBef>
                          <a:spcPct val="15000"/>
                        </a:spcBef>
                        <a:spcAft>
                          <a:spcPct val="0"/>
                        </a:spcAft>
                        <a:buClrTx/>
                        <a:buSzPct val="100000"/>
                        <a:buFontTx/>
                        <a:buNone/>
                        <a:tabLst/>
                      </a:pPr>
                      <a:r>
                        <a:rPr kumimoji="0" lang="en-US" sz="2400" b="1" i="0" u="none" strike="noStrike" cap="none" normalizeH="0" baseline="0" dirty="0">
                          <a:ln>
                            <a:noFill/>
                          </a:ln>
                          <a:solidFill>
                            <a:srgbClr val="006600"/>
                          </a:solidFill>
                          <a:effectLst/>
                          <a:latin typeface="Courier New" charset="0"/>
                          <a:ea typeface="ＭＳ Ｐゴシック" charset="0"/>
                          <a:cs typeface="ＭＳ Ｐゴシック" charset="0"/>
                        </a:rPr>
                        <a:t>p4</a:t>
                      </a:r>
                      <a:endParaRPr kumimoji="0" lang="en-US" sz="2400" b="0" i="0" u="none" strike="noStrike" cap="none" normalizeH="0" baseline="0" dirty="0">
                        <a:ln>
                          <a:noFill/>
                        </a:ln>
                        <a:solidFill>
                          <a:schemeClr val="accent2"/>
                        </a:solidFill>
                        <a:effectLst/>
                        <a:latin typeface="Arial" charset="0"/>
                        <a:ea typeface="ＭＳ Ｐゴシック" charset="0"/>
                        <a:cs typeface="ＭＳ Ｐゴシック" charset="0"/>
                      </a:endParaRPr>
                    </a:p>
                  </a:txBody>
                  <a:tcPr horzOverflow="overflow">
                    <a:lnL w="38100" cap="flat" cmpd="sng" algn="ctr">
                      <a:solidFill>
                        <a:schemeClr val="tx1"/>
                      </a:solidFill>
                      <a:prstDash val="solid"/>
                      <a:miter lim="800000"/>
                      <a:headEnd type="none" w="med" len="med"/>
                      <a:tailEnd type="none" w="med" len="med"/>
                    </a:lnL>
                    <a:lnR w="381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89116" name="Text Box 29"/>
          <p:cNvSpPr txBox="1">
            <a:spLocks noChangeArrowheads="1"/>
          </p:cNvSpPr>
          <p:nvPr/>
        </p:nvSpPr>
        <p:spPr bwMode="auto">
          <a:xfrm>
            <a:off x="3844925" y="920750"/>
            <a:ext cx="4598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50000"/>
              </a:spcBef>
            </a:pPr>
            <a:r>
              <a:rPr lang="en-US">
                <a:solidFill>
                  <a:schemeClr val="tx1"/>
                </a:solidFill>
              </a:rPr>
              <a:t>Where does the pointer point?</a:t>
            </a:r>
          </a:p>
        </p:txBody>
      </p:sp>
      <p:sp>
        <p:nvSpPr>
          <p:cNvPr id="89117" name="Text Box 30"/>
          <p:cNvSpPr txBox="1">
            <a:spLocks noChangeArrowheads="1"/>
          </p:cNvSpPr>
          <p:nvPr/>
        </p:nvSpPr>
        <p:spPr bwMode="auto">
          <a:xfrm>
            <a:off x="471488" y="1973263"/>
            <a:ext cx="14859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50000"/>
              </a:spcBef>
            </a:pPr>
            <a:r>
              <a:rPr lang="en-US">
                <a:solidFill>
                  <a:schemeClr val="tx1"/>
                </a:solidFill>
              </a:rPr>
              <a:t>Where does the pointer reside?</a:t>
            </a:r>
          </a:p>
        </p:txBody>
      </p:sp>
      <p:sp>
        <p:nvSpPr>
          <p:cNvPr id="89118" name="Text Box 34"/>
          <p:cNvSpPr txBox="1">
            <a:spLocks noChangeArrowheads="1"/>
          </p:cNvSpPr>
          <p:nvPr/>
        </p:nvSpPr>
        <p:spPr bwMode="auto">
          <a:xfrm>
            <a:off x="471488" y="3887788"/>
            <a:ext cx="8562975"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15000"/>
              </a:spcBef>
              <a:buSzPct val="100000"/>
            </a:pPr>
            <a:r>
              <a:rPr lang="en-US">
                <a:solidFill>
                  <a:srgbClr val="006600"/>
                </a:solidFill>
                <a:latin typeface="Courier New" charset="0"/>
              </a:rPr>
              <a:t>int *p1;</a:t>
            </a:r>
            <a:r>
              <a:rPr lang="en-US">
                <a:solidFill>
                  <a:schemeClr val="hlink"/>
                </a:solidFill>
                <a:latin typeface="Courier New" charset="0"/>
              </a:rPr>
              <a:t>        /* private pointer to local memory */</a:t>
            </a:r>
          </a:p>
          <a:p>
            <a:pPr>
              <a:spcBef>
                <a:spcPct val="15000"/>
              </a:spcBef>
              <a:buSzPct val="100000"/>
            </a:pPr>
            <a:r>
              <a:rPr lang="en-US">
                <a:solidFill>
                  <a:srgbClr val="006600"/>
                </a:solidFill>
                <a:latin typeface="Courier New" charset="0"/>
              </a:rPr>
              <a:t>shared int *p2;</a:t>
            </a:r>
            <a:r>
              <a:rPr lang="en-US">
                <a:solidFill>
                  <a:schemeClr val="hlink"/>
                </a:solidFill>
                <a:latin typeface="Courier New" charset="0"/>
              </a:rPr>
              <a:t> /* private pointer to shared space */</a:t>
            </a:r>
          </a:p>
          <a:p>
            <a:pPr>
              <a:spcBef>
                <a:spcPct val="15000"/>
              </a:spcBef>
              <a:buSzPct val="100000"/>
            </a:pPr>
            <a:r>
              <a:rPr lang="en-US">
                <a:solidFill>
                  <a:srgbClr val="006600"/>
                </a:solidFill>
                <a:latin typeface="Courier New" charset="0"/>
              </a:rPr>
              <a:t>int *shared p3;</a:t>
            </a:r>
            <a:r>
              <a:rPr lang="en-US">
                <a:solidFill>
                  <a:schemeClr val="hlink"/>
                </a:solidFill>
                <a:latin typeface="Courier New" charset="0"/>
              </a:rPr>
              <a:t> /* shared pointer to local memory */</a:t>
            </a:r>
          </a:p>
          <a:p>
            <a:pPr>
              <a:spcBef>
                <a:spcPct val="15000"/>
              </a:spcBef>
              <a:buSzPct val="100000"/>
            </a:pPr>
            <a:r>
              <a:rPr lang="en-US">
                <a:solidFill>
                  <a:srgbClr val="006600"/>
                </a:solidFill>
                <a:latin typeface="Courier New" charset="0"/>
              </a:rPr>
              <a:t>shared int *shared p4;</a:t>
            </a:r>
            <a:r>
              <a:rPr lang="en-US">
                <a:solidFill>
                  <a:schemeClr val="hlink"/>
                </a:solidFill>
                <a:latin typeface="Courier New" charset="0"/>
              </a:rPr>
              <a:t> /* shared pointer to </a:t>
            </a:r>
          </a:p>
          <a:p>
            <a:pPr>
              <a:spcBef>
                <a:spcPct val="15000"/>
              </a:spcBef>
              <a:buSzPct val="100000"/>
            </a:pPr>
            <a:r>
              <a:rPr lang="en-US">
                <a:solidFill>
                  <a:schemeClr val="hlink"/>
                </a:solidFill>
                <a:latin typeface="Courier New" charset="0"/>
              </a:rPr>
              <a:t>                           shared space */</a:t>
            </a:r>
          </a:p>
          <a:p>
            <a:pPr>
              <a:spcBef>
                <a:spcPct val="15000"/>
              </a:spcBef>
              <a:buSzPct val="100000"/>
            </a:pPr>
            <a:r>
              <a:rPr lang="en-US">
                <a:solidFill>
                  <a:schemeClr val="tx1"/>
                </a:solidFill>
              </a:rPr>
              <a:t>Shared to local memory (p3) is not recommended.</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UPC Pointers </a:t>
            </a:r>
          </a:p>
        </p:txBody>
      </p:sp>
      <p:sp>
        <p:nvSpPr>
          <p:cNvPr id="91140" name="Text Box 31"/>
          <p:cNvSpPr txBox="1">
            <a:spLocks noChangeArrowheads="1"/>
          </p:cNvSpPr>
          <p:nvPr/>
        </p:nvSpPr>
        <p:spPr bwMode="auto">
          <a:xfrm>
            <a:off x="471488" y="3887788"/>
            <a:ext cx="85629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15000"/>
              </a:spcBef>
              <a:buSzPct val="100000"/>
            </a:pPr>
            <a:r>
              <a:rPr lang="en-US" dirty="0" err="1">
                <a:solidFill>
                  <a:srgbClr val="006600"/>
                </a:solidFill>
                <a:latin typeface="Courier New" charset="0"/>
              </a:rPr>
              <a:t>int</a:t>
            </a:r>
            <a:r>
              <a:rPr lang="en-US" dirty="0">
                <a:solidFill>
                  <a:srgbClr val="006600"/>
                </a:solidFill>
                <a:latin typeface="Courier New" charset="0"/>
              </a:rPr>
              <a:t> *p1;</a:t>
            </a:r>
            <a:r>
              <a:rPr lang="en-US" dirty="0">
                <a:solidFill>
                  <a:schemeClr val="hlink"/>
                </a:solidFill>
                <a:latin typeface="Courier New" charset="0"/>
              </a:rPr>
              <a:t>        /* private pointer to local memory */</a:t>
            </a:r>
          </a:p>
          <a:p>
            <a:pPr>
              <a:spcBef>
                <a:spcPct val="15000"/>
              </a:spcBef>
              <a:buSzPct val="100000"/>
            </a:pPr>
            <a:r>
              <a:rPr lang="en-US" dirty="0">
                <a:solidFill>
                  <a:srgbClr val="006600"/>
                </a:solidFill>
                <a:latin typeface="Courier New" charset="0"/>
              </a:rPr>
              <a:t>shared </a:t>
            </a:r>
            <a:r>
              <a:rPr lang="en-US" dirty="0" err="1">
                <a:solidFill>
                  <a:srgbClr val="006600"/>
                </a:solidFill>
                <a:latin typeface="Courier New" charset="0"/>
              </a:rPr>
              <a:t>int</a:t>
            </a:r>
            <a:r>
              <a:rPr lang="en-US" dirty="0">
                <a:solidFill>
                  <a:srgbClr val="006600"/>
                </a:solidFill>
                <a:latin typeface="Courier New" charset="0"/>
              </a:rPr>
              <a:t> *p2;</a:t>
            </a:r>
            <a:r>
              <a:rPr lang="en-US" dirty="0">
                <a:solidFill>
                  <a:schemeClr val="hlink"/>
                </a:solidFill>
                <a:latin typeface="Courier New" charset="0"/>
              </a:rPr>
              <a:t> /* private pointer to shared space */</a:t>
            </a:r>
          </a:p>
          <a:p>
            <a:pPr>
              <a:spcBef>
                <a:spcPct val="15000"/>
              </a:spcBef>
              <a:buSzPct val="100000"/>
            </a:pPr>
            <a:r>
              <a:rPr lang="en-US" dirty="0" err="1">
                <a:solidFill>
                  <a:srgbClr val="006600"/>
                </a:solidFill>
                <a:latin typeface="Courier New" charset="0"/>
              </a:rPr>
              <a:t>int</a:t>
            </a:r>
            <a:r>
              <a:rPr lang="en-US" dirty="0">
                <a:solidFill>
                  <a:srgbClr val="006600"/>
                </a:solidFill>
                <a:latin typeface="Courier New" charset="0"/>
              </a:rPr>
              <a:t> *shared p3;</a:t>
            </a:r>
            <a:r>
              <a:rPr lang="en-US" dirty="0">
                <a:solidFill>
                  <a:schemeClr val="hlink"/>
                </a:solidFill>
                <a:latin typeface="Courier New" charset="0"/>
              </a:rPr>
              <a:t> /* shared pointer to local memory */</a:t>
            </a:r>
          </a:p>
          <a:p>
            <a:pPr>
              <a:spcBef>
                <a:spcPct val="15000"/>
              </a:spcBef>
              <a:buSzPct val="100000"/>
            </a:pPr>
            <a:r>
              <a:rPr lang="en-US" dirty="0">
                <a:solidFill>
                  <a:srgbClr val="006600"/>
                </a:solidFill>
                <a:latin typeface="Courier New" charset="0"/>
              </a:rPr>
              <a:t>shared </a:t>
            </a:r>
            <a:r>
              <a:rPr lang="en-US" dirty="0" err="1">
                <a:solidFill>
                  <a:srgbClr val="006600"/>
                </a:solidFill>
                <a:latin typeface="Courier New" charset="0"/>
              </a:rPr>
              <a:t>int</a:t>
            </a:r>
            <a:r>
              <a:rPr lang="en-US" dirty="0">
                <a:solidFill>
                  <a:srgbClr val="006600"/>
                </a:solidFill>
                <a:latin typeface="Courier New" charset="0"/>
              </a:rPr>
              <a:t>  *shared p4;</a:t>
            </a:r>
            <a:r>
              <a:rPr lang="en-US" dirty="0">
                <a:solidFill>
                  <a:schemeClr val="hlink"/>
                </a:solidFill>
                <a:latin typeface="Courier New" charset="0"/>
              </a:rPr>
              <a:t> /* shared pointer to  </a:t>
            </a:r>
          </a:p>
          <a:p>
            <a:pPr>
              <a:spcBef>
                <a:spcPct val="15000"/>
              </a:spcBef>
              <a:buSzPct val="100000"/>
            </a:pPr>
            <a:r>
              <a:rPr lang="en-US" dirty="0">
                <a:solidFill>
                  <a:schemeClr val="hlink"/>
                </a:solidFill>
                <a:latin typeface="Courier New" charset="0"/>
              </a:rPr>
              <a:t>                           shared space */</a:t>
            </a:r>
            <a:endParaRPr lang="en-US" dirty="0">
              <a:latin typeface="Courier New" charset="0"/>
            </a:endParaRPr>
          </a:p>
        </p:txBody>
      </p:sp>
      <p:sp>
        <p:nvSpPr>
          <p:cNvPr id="91141" name="Rectangle 33"/>
          <p:cNvSpPr>
            <a:spLocks noChangeArrowheads="1"/>
          </p:cNvSpPr>
          <p:nvPr/>
        </p:nvSpPr>
        <p:spPr bwMode="auto">
          <a:xfrm>
            <a:off x="1704975" y="1500188"/>
            <a:ext cx="5334000" cy="965200"/>
          </a:xfrm>
          <a:prstGeom prst="rect">
            <a:avLst/>
          </a:prstGeom>
          <a:solidFill>
            <a:srgbClr val="FFFF66"/>
          </a:solidFill>
          <a:ln w="28575">
            <a:solidFill>
              <a:schemeClr val="tx1"/>
            </a:solidFill>
            <a:miter lim="800000"/>
            <a:headEnd/>
            <a:tailEnd/>
          </a:ln>
        </p:spPr>
        <p:txBody>
          <a:bodyPr wrap="none" anchor="ctr"/>
          <a:lstStyle/>
          <a:p>
            <a:pPr algn="ctr"/>
            <a:endParaRPr lang="en-US" sz="2400">
              <a:solidFill>
                <a:schemeClr val="folHlink"/>
              </a:solidFill>
            </a:endParaRPr>
          </a:p>
        </p:txBody>
      </p:sp>
      <p:sp>
        <p:nvSpPr>
          <p:cNvPr id="91142" name="Line 34"/>
          <p:cNvSpPr>
            <a:spLocks noChangeShapeType="1"/>
          </p:cNvSpPr>
          <p:nvPr/>
        </p:nvSpPr>
        <p:spPr bwMode="auto">
          <a:xfrm flipH="1">
            <a:off x="3813175" y="1500188"/>
            <a:ext cx="0" cy="1816100"/>
          </a:xfrm>
          <a:prstGeom prst="line">
            <a:avLst/>
          </a:prstGeom>
          <a:noFill/>
          <a:ln w="952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143" name="Rectangle 35"/>
          <p:cNvSpPr>
            <a:spLocks noChangeArrowheads="1"/>
          </p:cNvSpPr>
          <p:nvPr/>
        </p:nvSpPr>
        <p:spPr bwMode="auto">
          <a:xfrm>
            <a:off x="7178675" y="1909763"/>
            <a:ext cx="992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solidFill>
                  <a:srgbClr val="0033CC"/>
                </a:solidFill>
              </a:rPr>
              <a:t>Shared</a:t>
            </a:r>
          </a:p>
        </p:txBody>
      </p:sp>
      <p:sp>
        <p:nvSpPr>
          <p:cNvPr id="91144" name="Rectangle 36"/>
          <p:cNvSpPr>
            <a:spLocks noChangeArrowheads="1"/>
          </p:cNvSpPr>
          <p:nvPr/>
        </p:nvSpPr>
        <p:spPr bwMode="auto">
          <a:xfrm>
            <a:off x="1704975" y="2479675"/>
            <a:ext cx="5334000" cy="11001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91145" name="Line 37"/>
          <p:cNvSpPr>
            <a:spLocks noChangeShapeType="1"/>
          </p:cNvSpPr>
          <p:nvPr/>
        </p:nvSpPr>
        <p:spPr bwMode="auto">
          <a:xfrm>
            <a:off x="3813175" y="2466975"/>
            <a:ext cx="0" cy="111283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146" name="Line 38"/>
          <p:cNvSpPr>
            <a:spLocks noChangeShapeType="1"/>
          </p:cNvSpPr>
          <p:nvPr/>
        </p:nvSpPr>
        <p:spPr bwMode="auto">
          <a:xfrm flipH="1">
            <a:off x="2684463" y="2482850"/>
            <a:ext cx="0" cy="1096963"/>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147" name="Line 39"/>
          <p:cNvSpPr>
            <a:spLocks noChangeShapeType="1"/>
          </p:cNvSpPr>
          <p:nvPr/>
        </p:nvSpPr>
        <p:spPr bwMode="auto">
          <a:xfrm>
            <a:off x="5946775" y="1500188"/>
            <a:ext cx="14288" cy="1816100"/>
          </a:xfrm>
          <a:prstGeom prst="line">
            <a:avLst/>
          </a:prstGeom>
          <a:noFill/>
          <a:ln w="952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148" name="Line 40"/>
          <p:cNvSpPr>
            <a:spLocks noChangeShapeType="1"/>
          </p:cNvSpPr>
          <p:nvPr/>
        </p:nvSpPr>
        <p:spPr bwMode="auto">
          <a:xfrm flipH="1">
            <a:off x="5946775" y="2481263"/>
            <a:ext cx="14288" cy="109855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149" name="Text Box 41"/>
          <p:cNvSpPr txBox="1">
            <a:spLocks noChangeArrowheads="1"/>
          </p:cNvSpPr>
          <p:nvPr/>
        </p:nvSpPr>
        <p:spPr bwMode="auto">
          <a:xfrm rot="-5400000">
            <a:off x="356393" y="2158207"/>
            <a:ext cx="17891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lgn="ctr" eaLnBrk="1" hangingPunct="1"/>
            <a:r>
              <a:rPr lang="en-US" sz="1800">
                <a:solidFill>
                  <a:srgbClr val="0033CC"/>
                </a:solidFill>
              </a:rPr>
              <a:t>Global address space</a:t>
            </a:r>
          </a:p>
        </p:txBody>
      </p:sp>
      <p:sp>
        <p:nvSpPr>
          <p:cNvPr id="91150" name="Oval 42"/>
          <p:cNvSpPr>
            <a:spLocks noChangeArrowheads="1"/>
          </p:cNvSpPr>
          <p:nvPr/>
        </p:nvSpPr>
        <p:spPr bwMode="auto">
          <a:xfrm>
            <a:off x="4573588" y="2824163"/>
            <a:ext cx="88900" cy="88900"/>
          </a:xfrm>
          <a:prstGeom prst="ellipse">
            <a:avLst/>
          </a:prstGeom>
          <a:solidFill>
            <a:srgbClr val="000000"/>
          </a:solidFill>
          <a:ln w="9525">
            <a:solidFill>
              <a:schemeClr val="tx1"/>
            </a:solidFill>
            <a:miter lim="800000"/>
            <a:headEnd/>
            <a:tailEnd/>
          </a:ln>
        </p:spPr>
        <p:txBody>
          <a:bodyPr wrap="none" anchor="ctr"/>
          <a:lstStyle/>
          <a:p>
            <a:pPr eaLnBrk="0" hangingPunct="0"/>
            <a:endParaRPr lang="en-US"/>
          </a:p>
        </p:txBody>
      </p:sp>
      <p:sp>
        <p:nvSpPr>
          <p:cNvPr id="91151" name="Oval 43"/>
          <p:cNvSpPr>
            <a:spLocks noChangeArrowheads="1"/>
          </p:cNvSpPr>
          <p:nvPr/>
        </p:nvSpPr>
        <p:spPr bwMode="auto">
          <a:xfrm>
            <a:off x="4751388" y="2824163"/>
            <a:ext cx="88900" cy="88900"/>
          </a:xfrm>
          <a:prstGeom prst="ellipse">
            <a:avLst/>
          </a:prstGeom>
          <a:solidFill>
            <a:srgbClr val="000000"/>
          </a:solidFill>
          <a:ln w="9525">
            <a:solidFill>
              <a:schemeClr val="tx1"/>
            </a:solidFill>
            <a:miter lim="800000"/>
            <a:headEnd/>
            <a:tailEnd/>
          </a:ln>
        </p:spPr>
        <p:txBody>
          <a:bodyPr wrap="none" anchor="ctr"/>
          <a:lstStyle/>
          <a:p>
            <a:pPr eaLnBrk="0" hangingPunct="0"/>
            <a:endParaRPr lang="en-US"/>
          </a:p>
        </p:txBody>
      </p:sp>
      <p:sp>
        <p:nvSpPr>
          <p:cNvPr id="91152" name="Oval 44"/>
          <p:cNvSpPr>
            <a:spLocks noChangeArrowheads="1"/>
          </p:cNvSpPr>
          <p:nvPr/>
        </p:nvSpPr>
        <p:spPr bwMode="auto">
          <a:xfrm>
            <a:off x="4929188" y="2824163"/>
            <a:ext cx="88900" cy="88900"/>
          </a:xfrm>
          <a:prstGeom prst="ellipse">
            <a:avLst/>
          </a:prstGeom>
          <a:solidFill>
            <a:srgbClr val="000000"/>
          </a:solidFill>
          <a:ln w="9525">
            <a:solidFill>
              <a:schemeClr val="tx1"/>
            </a:solidFill>
            <a:miter lim="800000"/>
            <a:headEnd/>
            <a:tailEnd/>
          </a:ln>
        </p:spPr>
        <p:txBody>
          <a:bodyPr wrap="none" anchor="ctr"/>
          <a:lstStyle/>
          <a:p>
            <a:pPr eaLnBrk="0" hangingPunct="0"/>
            <a:endParaRPr lang="en-US"/>
          </a:p>
        </p:txBody>
      </p:sp>
      <p:sp>
        <p:nvSpPr>
          <p:cNvPr id="91153" name="Rectangle 45"/>
          <p:cNvSpPr>
            <a:spLocks noChangeArrowheads="1"/>
          </p:cNvSpPr>
          <p:nvPr/>
        </p:nvSpPr>
        <p:spPr bwMode="auto">
          <a:xfrm>
            <a:off x="7199313" y="2954338"/>
            <a:ext cx="971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solidFill>
                  <a:srgbClr val="0033CC"/>
                </a:solidFill>
              </a:rPr>
              <a:t>Private</a:t>
            </a:r>
          </a:p>
        </p:txBody>
      </p:sp>
      <p:sp>
        <p:nvSpPr>
          <p:cNvPr id="91155" name="Line 47"/>
          <p:cNvSpPr>
            <a:spLocks noChangeShapeType="1"/>
          </p:cNvSpPr>
          <p:nvPr/>
        </p:nvSpPr>
        <p:spPr bwMode="auto">
          <a:xfrm flipH="1">
            <a:off x="2684463" y="1541463"/>
            <a:ext cx="1587" cy="2079625"/>
          </a:xfrm>
          <a:prstGeom prst="line">
            <a:avLst/>
          </a:prstGeom>
          <a:noFill/>
          <a:ln w="12700"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1156" name="Text Box 48"/>
          <p:cNvSpPr txBox="1">
            <a:spLocks noChangeArrowheads="1"/>
          </p:cNvSpPr>
          <p:nvPr/>
        </p:nvSpPr>
        <p:spPr bwMode="auto">
          <a:xfrm>
            <a:off x="1704975" y="1133475"/>
            <a:ext cx="5400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800">
                <a:solidFill>
                  <a:srgbClr val="000099"/>
                </a:solidFill>
              </a:rPr>
              <a:t>Thread</a:t>
            </a:r>
            <a:r>
              <a:rPr lang="en-US" sz="1800" baseline="-25000">
                <a:solidFill>
                  <a:srgbClr val="000099"/>
                </a:solidFill>
              </a:rPr>
              <a:t>0</a:t>
            </a:r>
            <a:r>
              <a:rPr lang="en-US" sz="1800">
                <a:solidFill>
                  <a:srgbClr val="000099"/>
                </a:solidFill>
              </a:rPr>
              <a:t>   Thread</a:t>
            </a:r>
            <a:r>
              <a:rPr lang="en-US" sz="1800" baseline="-25000">
                <a:solidFill>
                  <a:srgbClr val="000099"/>
                </a:solidFill>
              </a:rPr>
              <a:t>1</a:t>
            </a:r>
            <a:r>
              <a:rPr lang="en-US" sz="1800">
                <a:solidFill>
                  <a:srgbClr val="000099"/>
                </a:solidFill>
              </a:rPr>
              <a:t>                                       Thread</a:t>
            </a:r>
            <a:r>
              <a:rPr lang="en-US" sz="1800" baseline="-25000">
                <a:solidFill>
                  <a:srgbClr val="000099"/>
                </a:solidFill>
              </a:rPr>
              <a:t>n</a:t>
            </a:r>
          </a:p>
        </p:txBody>
      </p:sp>
      <p:grpSp>
        <p:nvGrpSpPr>
          <p:cNvPr id="3" name="Group 2"/>
          <p:cNvGrpSpPr/>
          <p:nvPr/>
        </p:nvGrpSpPr>
        <p:grpSpPr>
          <a:xfrm>
            <a:off x="1809750" y="2127250"/>
            <a:ext cx="5181600" cy="1289050"/>
            <a:chOff x="1809750" y="2127250"/>
            <a:chExt cx="5181600" cy="1289050"/>
          </a:xfrm>
        </p:grpSpPr>
        <p:sp>
          <p:nvSpPr>
            <p:cNvPr id="91157" name="Text Box 49"/>
            <p:cNvSpPr txBox="1">
              <a:spLocks noChangeArrowheads="1"/>
            </p:cNvSpPr>
            <p:nvPr/>
          </p:nvSpPr>
          <p:spPr bwMode="auto">
            <a:xfrm>
              <a:off x="1809750" y="3046413"/>
              <a:ext cx="747713" cy="349250"/>
            </a:xfrm>
            <a:prstGeom prst="rect">
              <a:avLst/>
            </a:prstGeom>
            <a:noFill/>
            <a:ln w="127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600">
                  <a:solidFill>
                    <a:schemeClr val="accent2"/>
                  </a:solidFill>
                </a:rPr>
                <a:t>p2: </a:t>
              </a:r>
            </a:p>
          </p:txBody>
        </p:sp>
        <p:sp>
          <p:nvSpPr>
            <p:cNvPr id="91159" name="Text Box 51"/>
            <p:cNvSpPr txBox="1">
              <a:spLocks noChangeArrowheads="1"/>
            </p:cNvSpPr>
            <p:nvPr/>
          </p:nvSpPr>
          <p:spPr bwMode="auto">
            <a:xfrm>
              <a:off x="2895600" y="3067050"/>
              <a:ext cx="749300" cy="349250"/>
            </a:xfrm>
            <a:prstGeom prst="rect">
              <a:avLst/>
            </a:prstGeom>
            <a:noFill/>
            <a:ln w="127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600">
                  <a:solidFill>
                    <a:schemeClr val="accent2"/>
                  </a:solidFill>
                </a:rPr>
                <a:t>p2: </a:t>
              </a:r>
            </a:p>
          </p:txBody>
        </p:sp>
        <p:sp>
          <p:nvSpPr>
            <p:cNvPr id="91161" name="Text Box 53"/>
            <p:cNvSpPr txBox="1">
              <a:spLocks noChangeArrowheads="1"/>
            </p:cNvSpPr>
            <p:nvPr/>
          </p:nvSpPr>
          <p:spPr bwMode="auto">
            <a:xfrm>
              <a:off x="6146800" y="3062288"/>
              <a:ext cx="731838" cy="349250"/>
            </a:xfrm>
            <a:prstGeom prst="rect">
              <a:avLst/>
            </a:prstGeom>
            <a:noFill/>
            <a:ln w="127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600">
                  <a:solidFill>
                    <a:schemeClr val="accent2"/>
                  </a:solidFill>
                </a:rPr>
                <a:t>p2: </a:t>
              </a:r>
            </a:p>
          </p:txBody>
        </p:sp>
        <p:sp>
          <p:nvSpPr>
            <p:cNvPr id="91164" name="Freeform 56"/>
            <p:cNvSpPr>
              <a:spLocks/>
            </p:cNvSpPr>
            <p:nvPr/>
          </p:nvSpPr>
          <p:spPr bwMode="auto">
            <a:xfrm>
              <a:off x="2273300" y="2254250"/>
              <a:ext cx="1998663" cy="965200"/>
            </a:xfrm>
            <a:custGeom>
              <a:avLst/>
              <a:gdLst>
                <a:gd name="T0" fmla="*/ 0 w 1211"/>
                <a:gd name="T1" fmla="*/ 2147483647 h 702"/>
                <a:gd name="T2" fmla="*/ 2147483647 w 1211"/>
                <a:gd name="T3" fmla="*/ 2147483647 h 702"/>
                <a:gd name="T4" fmla="*/ 2147483647 w 1211"/>
                <a:gd name="T5" fmla="*/ 2147483647 h 702"/>
                <a:gd name="T6" fmla="*/ 0 60000 65536"/>
                <a:gd name="T7" fmla="*/ 0 60000 65536"/>
                <a:gd name="T8" fmla="*/ 0 60000 65536"/>
                <a:gd name="T9" fmla="*/ 0 w 1211"/>
                <a:gd name="T10" fmla="*/ 0 h 702"/>
                <a:gd name="T11" fmla="*/ 1211 w 1211"/>
                <a:gd name="T12" fmla="*/ 702 h 702"/>
              </a:gdLst>
              <a:ahLst/>
              <a:cxnLst>
                <a:cxn ang="T6">
                  <a:pos x="T0" y="T1"/>
                </a:cxn>
                <a:cxn ang="T7">
                  <a:pos x="T2" y="T3"/>
                </a:cxn>
                <a:cxn ang="T8">
                  <a:pos x="T4" y="T5"/>
                </a:cxn>
              </a:cxnLst>
              <a:rect l="T9" t="T10" r="T11" b="T12"/>
              <a:pathLst>
                <a:path w="1211" h="702">
                  <a:moveTo>
                    <a:pt x="0" y="702"/>
                  </a:moveTo>
                  <a:cubicBezTo>
                    <a:pt x="212" y="467"/>
                    <a:pt x="424" y="232"/>
                    <a:pt x="626" y="116"/>
                  </a:cubicBezTo>
                  <a:cubicBezTo>
                    <a:pt x="828" y="0"/>
                    <a:pt x="1019" y="3"/>
                    <a:pt x="1211" y="7"/>
                  </a:cubicBezTo>
                </a:path>
              </a:pathLst>
            </a:custGeom>
            <a:noFill/>
            <a:ln w="28575">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ln w="38100" cmpd="sng">
                  <a:solidFill>
                    <a:schemeClr val="tx1"/>
                  </a:solidFill>
                </a:ln>
              </a:endParaRPr>
            </a:p>
          </p:txBody>
        </p:sp>
        <p:sp>
          <p:nvSpPr>
            <p:cNvPr id="91165" name="Freeform 57"/>
            <p:cNvSpPr>
              <a:spLocks/>
            </p:cNvSpPr>
            <p:nvPr/>
          </p:nvSpPr>
          <p:spPr bwMode="auto">
            <a:xfrm>
              <a:off x="3487738" y="2309813"/>
              <a:ext cx="836612" cy="957262"/>
            </a:xfrm>
            <a:custGeom>
              <a:avLst/>
              <a:gdLst>
                <a:gd name="T0" fmla="*/ 0 w 546"/>
                <a:gd name="T1" fmla="*/ 2147483647 h 636"/>
                <a:gd name="T2" fmla="*/ 2147483647 w 546"/>
                <a:gd name="T3" fmla="*/ 2147483647 h 636"/>
                <a:gd name="T4" fmla="*/ 2147483647 w 546"/>
                <a:gd name="T5" fmla="*/ 0 h 636"/>
                <a:gd name="T6" fmla="*/ 0 60000 65536"/>
                <a:gd name="T7" fmla="*/ 0 60000 65536"/>
                <a:gd name="T8" fmla="*/ 0 60000 65536"/>
                <a:gd name="T9" fmla="*/ 0 w 546"/>
                <a:gd name="T10" fmla="*/ 0 h 636"/>
                <a:gd name="T11" fmla="*/ 546 w 546"/>
                <a:gd name="T12" fmla="*/ 636 h 636"/>
              </a:gdLst>
              <a:ahLst/>
              <a:cxnLst>
                <a:cxn ang="T6">
                  <a:pos x="T0" y="T1"/>
                </a:cxn>
                <a:cxn ang="T7">
                  <a:pos x="T2" y="T3"/>
                </a:cxn>
                <a:cxn ang="T8">
                  <a:pos x="T4" y="T5"/>
                </a:cxn>
              </a:cxnLst>
              <a:rect l="T9" t="T10" r="T11" b="T12"/>
              <a:pathLst>
                <a:path w="546" h="636">
                  <a:moveTo>
                    <a:pt x="0" y="636"/>
                  </a:moveTo>
                  <a:cubicBezTo>
                    <a:pt x="118" y="584"/>
                    <a:pt x="236" y="533"/>
                    <a:pt x="327" y="427"/>
                  </a:cubicBezTo>
                  <a:cubicBezTo>
                    <a:pt x="418" y="321"/>
                    <a:pt x="482" y="160"/>
                    <a:pt x="546" y="0"/>
                  </a:cubicBezTo>
                </a:path>
              </a:pathLst>
            </a:custGeom>
            <a:noFill/>
            <a:ln w="38100">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166" name="Freeform 58"/>
            <p:cNvSpPr>
              <a:spLocks/>
            </p:cNvSpPr>
            <p:nvPr/>
          </p:nvSpPr>
          <p:spPr bwMode="auto">
            <a:xfrm>
              <a:off x="6608763" y="2127250"/>
              <a:ext cx="382587" cy="1139825"/>
            </a:xfrm>
            <a:custGeom>
              <a:avLst/>
              <a:gdLst>
                <a:gd name="T0" fmla="*/ 2147483647 w 241"/>
                <a:gd name="T1" fmla="*/ 2147483647 h 705"/>
                <a:gd name="T2" fmla="*/ 2147483647 w 241"/>
                <a:gd name="T3" fmla="*/ 2147483647 h 705"/>
                <a:gd name="T4" fmla="*/ 2147483647 w 241"/>
                <a:gd name="T5" fmla="*/ 2147483647 h 705"/>
                <a:gd name="T6" fmla="*/ 0 w 241"/>
                <a:gd name="T7" fmla="*/ 0 h 705"/>
                <a:gd name="T8" fmla="*/ 0 60000 65536"/>
                <a:gd name="T9" fmla="*/ 0 60000 65536"/>
                <a:gd name="T10" fmla="*/ 0 60000 65536"/>
                <a:gd name="T11" fmla="*/ 0 60000 65536"/>
                <a:gd name="T12" fmla="*/ 0 w 241"/>
                <a:gd name="T13" fmla="*/ 0 h 705"/>
                <a:gd name="T14" fmla="*/ 241 w 241"/>
                <a:gd name="T15" fmla="*/ 705 h 705"/>
              </a:gdLst>
              <a:ahLst/>
              <a:cxnLst>
                <a:cxn ang="T8">
                  <a:pos x="T0" y="T1"/>
                </a:cxn>
                <a:cxn ang="T9">
                  <a:pos x="T2" y="T3"/>
                </a:cxn>
                <a:cxn ang="T10">
                  <a:pos x="T4" y="T5"/>
                </a:cxn>
                <a:cxn ang="T11">
                  <a:pos x="T6" y="T7"/>
                </a:cxn>
              </a:cxnLst>
              <a:rect l="T12" t="T13" r="T14" b="T15"/>
              <a:pathLst>
                <a:path w="241" h="705">
                  <a:moveTo>
                    <a:pt x="50" y="705"/>
                  </a:moveTo>
                  <a:cubicBezTo>
                    <a:pt x="111" y="692"/>
                    <a:pt x="173" y="679"/>
                    <a:pt x="199" y="596"/>
                  </a:cubicBezTo>
                  <a:cubicBezTo>
                    <a:pt x="225" y="513"/>
                    <a:pt x="241" y="307"/>
                    <a:pt x="208" y="208"/>
                  </a:cubicBezTo>
                  <a:cubicBezTo>
                    <a:pt x="175" y="109"/>
                    <a:pt x="87" y="54"/>
                    <a:pt x="0" y="0"/>
                  </a:cubicBezTo>
                </a:path>
              </a:pathLst>
            </a:custGeom>
            <a:noFill/>
            <a:ln w="38100">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 name="Group 1"/>
          <p:cNvGrpSpPr/>
          <p:nvPr/>
        </p:nvGrpSpPr>
        <p:grpSpPr>
          <a:xfrm>
            <a:off x="1809750" y="2366963"/>
            <a:ext cx="5114925" cy="658812"/>
            <a:chOff x="1809750" y="2366963"/>
            <a:chExt cx="5114925" cy="658812"/>
          </a:xfrm>
        </p:grpSpPr>
        <p:sp>
          <p:nvSpPr>
            <p:cNvPr id="91154" name="Text Box 46"/>
            <p:cNvSpPr txBox="1">
              <a:spLocks noChangeArrowheads="1"/>
            </p:cNvSpPr>
            <p:nvPr/>
          </p:nvSpPr>
          <p:spPr bwMode="auto">
            <a:xfrm>
              <a:off x="1809750" y="2676525"/>
              <a:ext cx="558800" cy="349250"/>
            </a:xfrm>
            <a:prstGeom prst="rect">
              <a:avLst/>
            </a:prstGeom>
            <a:noFill/>
            <a:ln w="127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600">
                  <a:solidFill>
                    <a:schemeClr val="accent2"/>
                  </a:solidFill>
                </a:rPr>
                <a:t>p1: </a:t>
              </a:r>
            </a:p>
          </p:txBody>
        </p:sp>
        <p:sp>
          <p:nvSpPr>
            <p:cNvPr id="91158" name="Text Box 50"/>
            <p:cNvSpPr txBox="1">
              <a:spLocks noChangeArrowheads="1"/>
            </p:cNvSpPr>
            <p:nvPr/>
          </p:nvSpPr>
          <p:spPr bwMode="auto">
            <a:xfrm>
              <a:off x="2895600" y="2676525"/>
              <a:ext cx="558800" cy="349250"/>
            </a:xfrm>
            <a:prstGeom prst="rect">
              <a:avLst/>
            </a:prstGeom>
            <a:noFill/>
            <a:ln w="127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600">
                  <a:solidFill>
                    <a:schemeClr val="accent2"/>
                  </a:solidFill>
                </a:rPr>
                <a:t>p1: </a:t>
              </a:r>
            </a:p>
          </p:txBody>
        </p:sp>
        <p:sp>
          <p:nvSpPr>
            <p:cNvPr id="91160" name="Text Box 52"/>
            <p:cNvSpPr txBox="1">
              <a:spLocks noChangeArrowheads="1"/>
            </p:cNvSpPr>
            <p:nvPr/>
          </p:nvSpPr>
          <p:spPr bwMode="auto">
            <a:xfrm>
              <a:off x="6146800" y="2676525"/>
              <a:ext cx="558800" cy="349250"/>
            </a:xfrm>
            <a:prstGeom prst="rect">
              <a:avLst/>
            </a:prstGeom>
            <a:noFill/>
            <a:ln w="127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600">
                  <a:solidFill>
                    <a:schemeClr val="accent2"/>
                  </a:solidFill>
                </a:rPr>
                <a:t>p1: </a:t>
              </a:r>
            </a:p>
          </p:txBody>
        </p:sp>
        <p:sp>
          <p:nvSpPr>
            <p:cNvPr id="91162" name="Line 54"/>
            <p:cNvSpPr>
              <a:spLocks noChangeShapeType="1"/>
            </p:cNvSpPr>
            <p:nvPr/>
          </p:nvSpPr>
          <p:spPr bwMode="auto">
            <a:xfrm flipV="1">
              <a:off x="2159000" y="2366963"/>
              <a:ext cx="0" cy="457200"/>
            </a:xfrm>
            <a:prstGeom prst="line">
              <a:avLst/>
            </a:prstGeom>
            <a:noFill/>
            <a:ln w="28575">
              <a:solidFill>
                <a:srgbClr val="006600"/>
              </a:solidFill>
              <a:round/>
              <a:headEnd type="none" w="sm" len="sm"/>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91163" name="Line 55"/>
            <p:cNvSpPr>
              <a:spLocks noChangeShapeType="1"/>
            </p:cNvSpPr>
            <p:nvPr/>
          </p:nvSpPr>
          <p:spPr bwMode="auto">
            <a:xfrm flipV="1">
              <a:off x="3327400" y="2713038"/>
              <a:ext cx="355600" cy="131762"/>
            </a:xfrm>
            <a:prstGeom prst="line">
              <a:avLst/>
            </a:prstGeom>
            <a:noFill/>
            <a:ln w="28575">
              <a:solidFill>
                <a:srgbClr val="006600"/>
              </a:solidFill>
              <a:round/>
              <a:headEnd type="none" w="sm" len="sm"/>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91167" name="Line 59"/>
            <p:cNvSpPr>
              <a:spLocks noChangeShapeType="1"/>
            </p:cNvSpPr>
            <p:nvPr/>
          </p:nvSpPr>
          <p:spPr bwMode="auto">
            <a:xfrm flipV="1">
              <a:off x="6569075" y="2724150"/>
              <a:ext cx="355600" cy="131763"/>
            </a:xfrm>
            <a:prstGeom prst="line">
              <a:avLst/>
            </a:prstGeom>
            <a:noFill/>
            <a:ln w="28575">
              <a:solidFill>
                <a:srgbClr val="006600"/>
              </a:solidFill>
              <a:round/>
              <a:headEnd type="none" w="sm" len="sm"/>
              <a:tailEnd type="triangle" w="lg" len="med"/>
            </a:ln>
            <a:extLst>
              <a:ext uri="{909E8E84-426E-40dd-AFC4-6F175D3DCCD1}">
                <a14:hiddenFill xmlns:a14="http://schemas.microsoft.com/office/drawing/2010/main">
                  <a:noFill/>
                </a14:hiddenFill>
              </a:ext>
            </a:extLst>
          </p:spPr>
          <p:txBody>
            <a:bodyPr/>
            <a:lstStyle/>
            <a:p>
              <a:endParaRPr lang="en-US"/>
            </a:p>
          </p:txBody>
        </p:sp>
      </p:grpSp>
      <p:grpSp>
        <p:nvGrpSpPr>
          <p:cNvPr id="5" name="Group 4"/>
          <p:cNvGrpSpPr/>
          <p:nvPr/>
        </p:nvGrpSpPr>
        <p:grpSpPr>
          <a:xfrm>
            <a:off x="1854200" y="1960563"/>
            <a:ext cx="5030788" cy="379412"/>
            <a:chOff x="1854200" y="1960563"/>
            <a:chExt cx="5030788" cy="379412"/>
          </a:xfrm>
        </p:grpSpPr>
        <p:sp>
          <p:nvSpPr>
            <p:cNvPr id="91169" name="Text Box 61"/>
            <p:cNvSpPr txBox="1">
              <a:spLocks noChangeArrowheads="1"/>
            </p:cNvSpPr>
            <p:nvPr/>
          </p:nvSpPr>
          <p:spPr bwMode="auto">
            <a:xfrm>
              <a:off x="1854200" y="1960563"/>
              <a:ext cx="747713" cy="349250"/>
            </a:xfrm>
            <a:prstGeom prst="rect">
              <a:avLst/>
            </a:prstGeom>
            <a:noFill/>
            <a:ln w="127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600">
                  <a:solidFill>
                    <a:schemeClr val="accent2"/>
                  </a:solidFill>
                </a:rPr>
                <a:t>p4: </a:t>
              </a:r>
            </a:p>
          </p:txBody>
        </p:sp>
        <p:sp>
          <p:nvSpPr>
            <p:cNvPr id="91171" name="Text Box 63"/>
            <p:cNvSpPr txBox="1">
              <a:spLocks noChangeArrowheads="1"/>
            </p:cNvSpPr>
            <p:nvPr/>
          </p:nvSpPr>
          <p:spPr bwMode="auto">
            <a:xfrm>
              <a:off x="2876550" y="1974850"/>
              <a:ext cx="747713" cy="349250"/>
            </a:xfrm>
            <a:prstGeom prst="rect">
              <a:avLst/>
            </a:prstGeom>
            <a:noFill/>
            <a:ln w="127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600">
                  <a:solidFill>
                    <a:schemeClr val="accent2"/>
                  </a:solidFill>
                </a:rPr>
                <a:t>p4: </a:t>
              </a:r>
            </a:p>
          </p:txBody>
        </p:sp>
        <p:sp>
          <p:nvSpPr>
            <p:cNvPr id="91173" name="Text Box 65"/>
            <p:cNvSpPr txBox="1">
              <a:spLocks noChangeArrowheads="1"/>
            </p:cNvSpPr>
            <p:nvPr/>
          </p:nvSpPr>
          <p:spPr bwMode="auto">
            <a:xfrm>
              <a:off x="6137275" y="1990725"/>
              <a:ext cx="747713" cy="349250"/>
            </a:xfrm>
            <a:prstGeom prst="rect">
              <a:avLst/>
            </a:prstGeom>
            <a:noFill/>
            <a:ln w="127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600">
                  <a:solidFill>
                    <a:schemeClr val="accent2"/>
                  </a:solidFill>
                </a:rPr>
                <a:t>p4: </a:t>
              </a:r>
            </a:p>
          </p:txBody>
        </p:sp>
        <p:sp>
          <p:nvSpPr>
            <p:cNvPr id="91175" name="Line 67"/>
            <p:cNvSpPr>
              <a:spLocks noChangeShapeType="1"/>
            </p:cNvSpPr>
            <p:nvPr/>
          </p:nvSpPr>
          <p:spPr bwMode="auto">
            <a:xfrm flipV="1">
              <a:off x="2413000" y="2036763"/>
              <a:ext cx="463550" cy="217487"/>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91176" name="Line 68"/>
            <p:cNvSpPr>
              <a:spLocks noChangeShapeType="1"/>
            </p:cNvSpPr>
            <p:nvPr/>
          </p:nvSpPr>
          <p:spPr bwMode="auto">
            <a:xfrm flipV="1">
              <a:off x="3413125" y="2127250"/>
              <a:ext cx="2733675" cy="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grpSp>
      <p:grpSp>
        <p:nvGrpSpPr>
          <p:cNvPr id="4" name="Group 3"/>
          <p:cNvGrpSpPr/>
          <p:nvPr/>
        </p:nvGrpSpPr>
        <p:grpSpPr>
          <a:xfrm>
            <a:off x="1854200" y="1590675"/>
            <a:ext cx="4841875" cy="1085849"/>
            <a:chOff x="1854200" y="1590675"/>
            <a:chExt cx="4841875" cy="1085849"/>
          </a:xfrm>
        </p:grpSpPr>
        <p:sp>
          <p:nvSpPr>
            <p:cNvPr id="91168" name="Text Box 60"/>
            <p:cNvSpPr txBox="1">
              <a:spLocks noChangeArrowheads="1"/>
            </p:cNvSpPr>
            <p:nvPr/>
          </p:nvSpPr>
          <p:spPr bwMode="auto">
            <a:xfrm>
              <a:off x="1854200" y="1590675"/>
              <a:ext cx="558800" cy="349250"/>
            </a:xfrm>
            <a:prstGeom prst="rect">
              <a:avLst/>
            </a:prstGeom>
            <a:noFill/>
            <a:ln w="127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600" dirty="0">
                  <a:solidFill>
                    <a:schemeClr val="accent2"/>
                  </a:solidFill>
                </a:rPr>
                <a:t>p3: </a:t>
              </a:r>
            </a:p>
          </p:txBody>
        </p:sp>
        <p:sp>
          <p:nvSpPr>
            <p:cNvPr id="91170" name="Text Box 62"/>
            <p:cNvSpPr txBox="1">
              <a:spLocks noChangeArrowheads="1"/>
            </p:cNvSpPr>
            <p:nvPr/>
          </p:nvSpPr>
          <p:spPr bwMode="auto">
            <a:xfrm>
              <a:off x="2876550" y="1604963"/>
              <a:ext cx="558800" cy="349250"/>
            </a:xfrm>
            <a:prstGeom prst="rect">
              <a:avLst/>
            </a:prstGeom>
            <a:noFill/>
            <a:ln w="127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600">
                  <a:solidFill>
                    <a:schemeClr val="accent2"/>
                  </a:solidFill>
                </a:rPr>
                <a:t>p3: </a:t>
              </a:r>
            </a:p>
          </p:txBody>
        </p:sp>
        <p:sp>
          <p:nvSpPr>
            <p:cNvPr id="91172" name="Text Box 64"/>
            <p:cNvSpPr txBox="1">
              <a:spLocks noChangeArrowheads="1"/>
            </p:cNvSpPr>
            <p:nvPr/>
          </p:nvSpPr>
          <p:spPr bwMode="auto">
            <a:xfrm>
              <a:off x="6137275" y="1620838"/>
              <a:ext cx="558800" cy="349250"/>
            </a:xfrm>
            <a:prstGeom prst="rect">
              <a:avLst/>
            </a:prstGeom>
            <a:noFill/>
            <a:ln w="127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600">
                  <a:solidFill>
                    <a:schemeClr val="accent2"/>
                  </a:solidFill>
                </a:rPr>
                <a:t>p3: </a:t>
              </a:r>
            </a:p>
          </p:txBody>
        </p:sp>
        <p:sp>
          <p:nvSpPr>
            <p:cNvPr id="91174" name="Line 66"/>
            <p:cNvSpPr>
              <a:spLocks noChangeShapeType="1"/>
            </p:cNvSpPr>
            <p:nvPr/>
          </p:nvSpPr>
          <p:spPr bwMode="auto">
            <a:xfrm>
              <a:off x="2279651" y="1752599"/>
              <a:ext cx="0" cy="828675"/>
            </a:xfrm>
            <a:prstGeom prst="line">
              <a:avLst/>
            </a:prstGeom>
            <a:noFill/>
            <a:ln w="28575">
              <a:solidFill>
                <a:srgbClr val="006600"/>
              </a:solidFill>
              <a:round/>
              <a:headEnd type="none" w="sm" len="sm"/>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91177" name="Line 69"/>
            <p:cNvSpPr>
              <a:spLocks noChangeShapeType="1"/>
            </p:cNvSpPr>
            <p:nvPr/>
          </p:nvSpPr>
          <p:spPr bwMode="auto">
            <a:xfrm>
              <a:off x="3281364" y="1768474"/>
              <a:ext cx="0" cy="908050"/>
            </a:xfrm>
            <a:prstGeom prst="line">
              <a:avLst/>
            </a:prstGeom>
            <a:noFill/>
            <a:ln w="28575">
              <a:solidFill>
                <a:srgbClr val="006600"/>
              </a:solidFill>
              <a:round/>
              <a:headEnd type="none" w="sm" len="sm"/>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91178" name="Line 70"/>
            <p:cNvSpPr>
              <a:spLocks noChangeShapeType="1"/>
            </p:cNvSpPr>
            <p:nvPr/>
          </p:nvSpPr>
          <p:spPr bwMode="auto">
            <a:xfrm>
              <a:off x="6564313" y="1773238"/>
              <a:ext cx="0" cy="808037"/>
            </a:xfrm>
            <a:prstGeom prst="line">
              <a:avLst/>
            </a:prstGeom>
            <a:noFill/>
            <a:ln w="28575">
              <a:solidFill>
                <a:srgbClr val="006600"/>
              </a:solidFill>
              <a:round/>
              <a:headEnd type="none" w="sm" len="sm"/>
              <a:tailEnd type="triangle" w="lg" len="med"/>
            </a:ln>
            <a:extLst>
              <a:ext uri="{909E8E84-426E-40dd-AFC4-6F175D3DCCD1}">
                <a14:hiddenFill xmlns:a14="http://schemas.microsoft.com/office/drawing/2010/main">
                  <a:noFill/>
                </a14:hiddenFill>
              </a:ext>
            </a:extLst>
          </p:spPr>
          <p:txBody>
            <a:bodyPr/>
            <a:lstStyle/>
            <a:p>
              <a:endParaRPr lang="en-US"/>
            </a:p>
          </p:txBody>
        </p:sp>
      </p:grpSp>
      <p:sp>
        <p:nvSpPr>
          <p:cNvPr id="91179" name="Text Box 71"/>
          <p:cNvSpPr txBox="1">
            <a:spLocks noChangeArrowheads="1"/>
          </p:cNvSpPr>
          <p:nvPr/>
        </p:nvSpPr>
        <p:spPr bwMode="auto">
          <a:xfrm>
            <a:off x="682625" y="5634038"/>
            <a:ext cx="83518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dirty="0">
                <a:solidFill>
                  <a:schemeClr val="tx1"/>
                </a:solidFill>
              </a:rPr>
              <a:t>Pointers to shared often require more storage and are more costly to dereference; they may refer to local or remote memory.</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4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114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140">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1140">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140">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7"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Common Uses for UPC Pointer Types </a:t>
            </a:r>
          </a:p>
        </p:txBody>
      </p:sp>
      <p:sp>
        <p:nvSpPr>
          <p:cNvPr id="93188" name="Rectangle 3"/>
          <p:cNvSpPr>
            <a:spLocks noGrp="1" noChangeArrowheads="1"/>
          </p:cNvSpPr>
          <p:nvPr>
            <p:ph type="body" idx="1"/>
          </p:nvPr>
        </p:nvSpPr>
        <p:spPr>
          <a:xfrm>
            <a:off x="685800" y="1112838"/>
            <a:ext cx="7848600" cy="4473575"/>
          </a:xfrm>
        </p:spPr>
        <p:txBody>
          <a:bodyPr/>
          <a:lstStyle/>
          <a:p>
            <a:pPr marL="227013" indent="-227013">
              <a:buFontTx/>
              <a:buNone/>
            </a:pPr>
            <a:r>
              <a:rPr lang="en-US" sz="2000" b="1">
                <a:solidFill>
                  <a:srgbClr val="006600"/>
                </a:solidFill>
                <a:latin typeface="Courier New" charset="0"/>
                <a:ea typeface="ＭＳ Ｐゴシック" charset="0"/>
                <a:cs typeface="ＭＳ Ｐゴシック" charset="0"/>
              </a:rPr>
              <a:t>int *p1;</a:t>
            </a:r>
            <a:r>
              <a:rPr lang="en-US" sz="2000" b="1">
                <a:solidFill>
                  <a:schemeClr val="hlink"/>
                </a:solidFill>
                <a:latin typeface="Courier New" charset="0"/>
                <a:ea typeface="ＭＳ Ｐゴシック" charset="0"/>
                <a:cs typeface="ＭＳ Ｐゴシック" charset="0"/>
              </a:rPr>
              <a:t> </a:t>
            </a:r>
          </a:p>
          <a:p>
            <a:pPr marL="227013" indent="-227013"/>
            <a:r>
              <a:rPr lang="en-US" sz="2000" b="1">
                <a:latin typeface="Arial" charset="0"/>
                <a:ea typeface="ＭＳ Ｐゴシック" charset="0"/>
                <a:cs typeface="ＭＳ Ｐゴシック" charset="0"/>
              </a:rPr>
              <a:t>These pointers are fast (just like C pointers)</a:t>
            </a:r>
          </a:p>
          <a:p>
            <a:pPr marL="227013" indent="-227013"/>
            <a:r>
              <a:rPr lang="en-US" sz="2000" b="1">
                <a:latin typeface="Arial" charset="0"/>
                <a:ea typeface="ＭＳ Ｐゴシック" charset="0"/>
                <a:cs typeface="ＭＳ Ｐゴシック" charset="0"/>
              </a:rPr>
              <a:t>Use to access local data in part of code performing local work</a:t>
            </a:r>
          </a:p>
          <a:p>
            <a:pPr marL="227013" indent="-227013"/>
            <a:r>
              <a:rPr lang="en-US" sz="2000" b="1">
                <a:latin typeface="Arial" charset="0"/>
                <a:ea typeface="ＭＳ Ｐゴシック" charset="0"/>
                <a:cs typeface="ＭＳ Ｐゴシック" charset="0"/>
              </a:rPr>
              <a:t>Often cast a pointer-to-shared to one of these to get faster access to shared data that is local</a:t>
            </a:r>
          </a:p>
          <a:p>
            <a:pPr marL="227013" indent="-227013">
              <a:buFontTx/>
              <a:buNone/>
            </a:pPr>
            <a:r>
              <a:rPr lang="en-US" sz="2000" b="1">
                <a:solidFill>
                  <a:srgbClr val="006600"/>
                </a:solidFill>
                <a:latin typeface="Courier New" charset="0"/>
                <a:ea typeface="ＭＳ Ｐゴシック" charset="0"/>
                <a:cs typeface="ＭＳ Ｐゴシック" charset="0"/>
              </a:rPr>
              <a:t>shared int *p2;</a:t>
            </a:r>
            <a:r>
              <a:rPr lang="en-US" sz="2000" b="1">
                <a:solidFill>
                  <a:schemeClr val="hlink"/>
                </a:solidFill>
                <a:latin typeface="Courier New" charset="0"/>
                <a:ea typeface="ＭＳ Ｐゴシック" charset="0"/>
                <a:cs typeface="ＭＳ Ｐゴシック" charset="0"/>
              </a:rPr>
              <a:t> </a:t>
            </a:r>
          </a:p>
          <a:p>
            <a:pPr marL="227013" indent="-227013"/>
            <a:r>
              <a:rPr lang="en-US" sz="2000" b="1">
                <a:latin typeface="Arial" charset="0"/>
                <a:ea typeface="ＭＳ Ｐゴシック" charset="0"/>
                <a:cs typeface="ＭＳ Ｐゴシック" charset="0"/>
              </a:rPr>
              <a:t>Use to refer to remote data</a:t>
            </a:r>
          </a:p>
          <a:p>
            <a:pPr marL="227013" indent="-227013"/>
            <a:r>
              <a:rPr lang="en-US" sz="2000" b="1">
                <a:latin typeface="Arial" charset="0"/>
                <a:ea typeface="ＭＳ Ｐゴシック" charset="0"/>
                <a:cs typeface="ＭＳ Ｐゴシック" charset="0"/>
              </a:rPr>
              <a:t>Larger and slower due to test-for-local + possible communication </a:t>
            </a:r>
            <a:endParaRPr lang="en-US" sz="2000" b="1">
              <a:latin typeface="Courier New" charset="0"/>
              <a:ea typeface="ＭＳ Ｐゴシック" charset="0"/>
              <a:cs typeface="ＭＳ Ｐゴシック" charset="0"/>
            </a:endParaRPr>
          </a:p>
          <a:p>
            <a:pPr marL="227013" indent="-227013">
              <a:buFontTx/>
              <a:buNone/>
            </a:pPr>
            <a:r>
              <a:rPr lang="en-US" sz="2000" b="1">
                <a:solidFill>
                  <a:srgbClr val="006600"/>
                </a:solidFill>
                <a:latin typeface="Courier New" charset="0"/>
                <a:ea typeface="ＭＳ Ｐゴシック" charset="0"/>
                <a:cs typeface="ＭＳ Ｐゴシック" charset="0"/>
              </a:rPr>
              <a:t>int *shared p3;</a:t>
            </a:r>
            <a:r>
              <a:rPr lang="en-US" sz="2000" b="1">
                <a:solidFill>
                  <a:schemeClr val="hlink"/>
                </a:solidFill>
                <a:latin typeface="Courier New" charset="0"/>
                <a:ea typeface="ＭＳ Ｐゴシック" charset="0"/>
                <a:cs typeface="ＭＳ Ｐゴシック" charset="0"/>
              </a:rPr>
              <a:t> </a:t>
            </a:r>
          </a:p>
          <a:p>
            <a:pPr marL="227013" indent="-227013"/>
            <a:r>
              <a:rPr lang="en-US" sz="2000" b="1">
                <a:latin typeface="Arial" charset="0"/>
                <a:ea typeface="ＭＳ Ｐゴシック" charset="0"/>
                <a:cs typeface="ＭＳ Ｐゴシック" charset="0"/>
              </a:rPr>
              <a:t>Not recommended</a:t>
            </a:r>
            <a:endParaRPr lang="en-US" sz="2000" b="1">
              <a:latin typeface="Courier New" charset="0"/>
              <a:ea typeface="ＭＳ Ｐゴシック" charset="0"/>
              <a:cs typeface="ＭＳ Ｐゴシック" charset="0"/>
            </a:endParaRPr>
          </a:p>
          <a:p>
            <a:pPr marL="227013" indent="-227013">
              <a:buFontTx/>
              <a:buNone/>
            </a:pPr>
            <a:r>
              <a:rPr lang="en-US" sz="2000" b="1">
                <a:solidFill>
                  <a:srgbClr val="006600"/>
                </a:solidFill>
                <a:latin typeface="Courier New" charset="0"/>
                <a:ea typeface="ＭＳ Ｐゴシック" charset="0"/>
                <a:cs typeface="ＭＳ Ｐゴシック" charset="0"/>
              </a:rPr>
              <a:t>shared int  *shared p4;</a:t>
            </a:r>
            <a:r>
              <a:rPr lang="en-US" sz="2000" b="1">
                <a:solidFill>
                  <a:schemeClr val="hlink"/>
                </a:solidFill>
                <a:latin typeface="Courier New" charset="0"/>
                <a:ea typeface="ＭＳ Ｐゴシック" charset="0"/>
                <a:cs typeface="ＭＳ Ｐゴシック" charset="0"/>
              </a:rPr>
              <a:t> </a:t>
            </a:r>
            <a:endParaRPr lang="en-US" sz="2000" b="1">
              <a:solidFill>
                <a:schemeClr val="accent1"/>
              </a:solidFill>
              <a:latin typeface="Courier New" charset="0"/>
              <a:ea typeface="ＭＳ Ｐゴシック" charset="0"/>
              <a:cs typeface="ＭＳ Ｐゴシック" charset="0"/>
            </a:endParaRPr>
          </a:p>
          <a:p>
            <a:pPr marL="227013" indent="-227013"/>
            <a:r>
              <a:rPr lang="en-US" sz="2000" b="1">
                <a:latin typeface="Arial" charset="0"/>
                <a:ea typeface="ＭＳ Ｐゴシック" charset="0"/>
                <a:cs typeface="ＭＳ Ｐゴシック" charset="0"/>
              </a:rPr>
              <a:t>Use to build shared linked structures, e.g., a linked list</a:t>
            </a:r>
            <a:endParaRPr lang="en-US">
              <a:latin typeface="Arial" charset="0"/>
              <a:ea typeface="ＭＳ Ｐゴシック" charset="0"/>
              <a:cs typeface="ＭＳ Ｐゴシック"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UPC Pointers </a:t>
            </a:r>
          </a:p>
        </p:txBody>
      </p:sp>
      <p:sp>
        <p:nvSpPr>
          <p:cNvPr id="95236" name="Rectangle 3"/>
          <p:cNvSpPr>
            <a:spLocks noGrp="1" noChangeArrowheads="1"/>
          </p:cNvSpPr>
          <p:nvPr>
            <p:ph type="body" idx="1"/>
          </p:nvPr>
        </p:nvSpPr>
        <p:spPr>
          <a:xfrm>
            <a:off x="838200" y="1676400"/>
            <a:ext cx="7772400" cy="2969018"/>
          </a:xfrm>
        </p:spPr>
        <p:txBody>
          <a:bodyPr/>
          <a:lstStyle/>
          <a:p>
            <a:pPr marL="342900" indent="-342900"/>
            <a:r>
              <a:rPr lang="en-US" dirty="0">
                <a:latin typeface="Arial" charset="0"/>
                <a:ea typeface="ＭＳ Ｐゴシック" charset="0"/>
                <a:cs typeface="ＭＳ Ｐゴシック" charset="0"/>
              </a:rPr>
              <a:t>In UPC pointers to shared objects have three fields: </a:t>
            </a:r>
          </a:p>
          <a:p>
            <a:pPr marL="742950" lvl="1" indent="-285750"/>
            <a:r>
              <a:rPr lang="en-US" dirty="0">
                <a:solidFill>
                  <a:schemeClr val="accent2"/>
                </a:solidFill>
                <a:latin typeface="Arial" charset="0"/>
                <a:ea typeface="ＭＳ Ｐゴシック" charset="0"/>
              </a:rPr>
              <a:t>thread number </a:t>
            </a:r>
          </a:p>
          <a:p>
            <a:pPr marL="742950" lvl="1" indent="-285750"/>
            <a:r>
              <a:rPr lang="en-US" dirty="0">
                <a:solidFill>
                  <a:schemeClr val="accent2"/>
                </a:solidFill>
                <a:latin typeface="Arial" charset="0"/>
                <a:ea typeface="ＭＳ Ｐゴシック" charset="0"/>
              </a:rPr>
              <a:t>local address of block</a:t>
            </a:r>
          </a:p>
          <a:p>
            <a:pPr marL="742950" lvl="1" indent="-285750"/>
            <a:r>
              <a:rPr lang="en-US" dirty="0">
                <a:solidFill>
                  <a:schemeClr val="accent2"/>
                </a:solidFill>
                <a:latin typeface="Arial" charset="0"/>
                <a:ea typeface="ＭＳ Ｐゴシック" charset="0"/>
              </a:rPr>
              <a:t>phase (specifies position in the block)</a:t>
            </a:r>
          </a:p>
          <a:p>
            <a:pPr marL="742950" lvl="1" indent="-285750"/>
            <a:endParaRPr lang="en-US" dirty="0">
              <a:solidFill>
                <a:schemeClr val="accent2"/>
              </a:solidFill>
              <a:latin typeface="Arial" charset="0"/>
              <a:ea typeface="ＭＳ Ｐゴシック" charset="0"/>
            </a:endParaRPr>
          </a:p>
          <a:p>
            <a:pPr marL="742950" lvl="1" indent="-285750"/>
            <a:endParaRPr lang="en-US" dirty="0">
              <a:solidFill>
                <a:schemeClr val="accent2"/>
              </a:solidFill>
              <a:latin typeface="Arial" charset="0"/>
              <a:ea typeface="ＭＳ Ｐゴシック" charset="0"/>
            </a:endParaRPr>
          </a:p>
          <a:p>
            <a:pPr marL="342900" indent="-342900"/>
            <a:r>
              <a:rPr lang="en-US" dirty="0" smtClean="0">
                <a:latin typeface="Arial" charset="0"/>
                <a:ea typeface="ＭＳ Ｐゴシック" charset="0"/>
                <a:cs typeface="ＭＳ Ｐゴシック" charset="0"/>
              </a:rPr>
              <a:t>Example implementation</a:t>
            </a:r>
            <a:endParaRPr lang="en-US" dirty="0">
              <a:latin typeface="Arial" charset="0"/>
              <a:ea typeface="ＭＳ Ｐゴシック" charset="0"/>
              <a:cs typeface="ＭＳ Ｐゴシック" charset="0"/>
            </a:endParaRPr>
          </a:p>
        </p:txBody>
      </p:sp>
      <p:graphicFrame>
        <p:nvGraphicFramePr>
          <p:cNvPr id="693252" name="Group 4"/>
          <p:cNvGraphicFramePr>
            <a:graphicFrameLocks noGrp="1"/>
          </p:cNvGraphicFramePr>
          <p:nvPr/>
        </p:nvGraphicFramePr>
        <p:xfrm>
          <a:off x="1066800" y="4922838"/>
          <a:ext cx="7010400" cy="517525"/>
        </p:xfrm>
        <a:graphic>
          <a:graphicData uri="http://schemas.openxmlformats.org/drawingml/2006/table">
            <a:tbl>
              <a:tblPr/>
              <a:tblGrid>
                <a:gridCol w="1524000"/>
                <a:gridCol w="1752600"/>
                <a:gridCol w="3733800"/>
              </a:tblGrid>
              <a:tr h="517525">
                <a:tc>
                  <a:txBody>
                    <a:bodyPr/>
                    <a:lstStyle/>
                    <a:p>
                      <a:pPr marL="0" marR="0" lvl="0" indent="0" algn="l" defTabSz="914400" rtl="0" eaLnBrk="0" fontAlgn="base" latinLnBrk="0" hangingPunct="0">
                        <a:lnSpc>
                          <a:spcPct val="100000"/>
                        </a:lnSpc>
                        <a:spcBef>
                          <a:spcPct val="15000"/>
                        </a:spcBef>
                        <a:spcAft>
                          <a:spcPct val="0"/>
                        </a:spcAft>
                        <a:buClrTx/>
                        <a:buSzPct val="100000"/>
                        <a:buFontTx/>
                        <a:buNone/>
                        <a:tabLst/>
                      </a:pPr>
                      <a:r>
                        <a:rPr kumimoji="0" lang="en-US" sz="2000" b="0" i="0" u="none" strike="noStrike" cap="none" normalizeH="0" baseline="0">
                          <a:ln>
                            <a:noFill/>
                          </a:ln>
                          <a:solidFill>
                            <a:schemeClr val="tx1"/>
                          </a:solidFill>
                          <a:effectLst/>
                          <a:latin typeface="Arial" charset="0"/>
                          <a:ea typeface="ＭＳ Ｐゴシック" charset="-128"/>
                          <a:cs typeface="ＭＳ Ｐゴシック" charset="-128"/>
                        </a:rPr>
                        <a:t>Phase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5000"/>
                        </a:spcBef>
                        <a:spcAft>
                          <a:spcPct val="0"/>
                        </a:spcAft>
                        <a:buClrTx/>
                        <a:buSzPct val="100000"/>
                        <a:buFontTx/>
                        <a:buNone/>
                        <a:tabLst/>
                      </a:pPr>
                      <a:r>
                        <a:rPr kumimoji="0" lang="en-US" sz="2000" b="0" i="0" u="none" strike="noStrike" cap="none" normalizeH="0" baseline="0">
                          <a:ln>
                            <a:noFill/>
                          </a:ln>
                          <a:solidFill>
                            <a:schemeClr val="tx1"/>
                          </a:solidFill>
                          <a:effectLst/>
                          <a:latin typeface="Arial" charset="0"/>
                          <a:ea typeface="ＭＳ Ｐゴシック" charset="-128"/>
                          <a:cs typeface="ＭＳ Ｐゴシック" charset="-128"/>
                        </a:rPr>
                        <a:t>Thread</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5000"/>
                        </a:spcBef>
                        <a:spcAft>
                          <a:spcPct val="0"/>
                        </a:spcAft>
                        <a:buClrTx/>
                        <a:buSzPct val="100000"/>
                        <a:buFontTx/>
                        <a:buNone/>
                        <a:tabLst/>
                      </a:pPr>
                      <a:r>
                        <a:rPr kumimoji="0" lang="en-US" sz="2000" b="0" i="0" u="none" strike="noStrike" cap="none" normalizeH="0" baseline="0">
                          <a:ln>
                            <a:noFill/>
                          </a:ln>
                          <a:solidFill>
                            <a:schemeClr val="tx1"/>
                          </a:solidFill>
                          <a:effectLst/>
                          <a:latin typeface="Arial" charset="0"/>
                          <a:ea typeface="ＭＳ Ｐゴシック" charset="-128"/>
                          <a:cs typeface="ＭＳ Ｐゴシック" charset="-128"/>
                        </a:rPr>
                        <a:t>Virtual Address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95247" name="Text Box 14"/>
          <p:cNvSpPr txBox="1">
            <a:spLocks noChangeArrowheads="1"/>
          </p:cNvSpPr>
          <p:nvPr/>
        </p:nvSpPr>
        <p:spPr bwMode="auto">
          <a:xfrm>
            <a:off x="7831138" y="5440363"/>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spcBef>
                <a:spcPct val="50000"/>
              </a:spcBef>
            </a:pPr>
            <a:r>
              <a:rPr lang="en-US" b="0">
                <a:solidFill>
                  <a:schemeClr val="tx1"/>
                </a:solidFill>
                <a:latin typeface="Tahoma" charset="0"/>
              </a:rPr>
              <a:t>0</a:t>
            </a:r>
          </a:p>
        </p:txBody>
      </p:sp>
      <p:sp>
        <p:nvSpPr>
          <p:cNvPr id="95248" name="Text Box 15"/>
          <p:cNvSpPr txBox="1">
            <a:spLocks noChangeArrowheads="1"/>
          </p:cNvSpPr>
          <p:nvPr/>
        </p:nvSpPr>
        <p:spPr bwMode="auto">
          <a:xfrm>
            <a:off x="4325938" y="544036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spcBef>
                <a:spcPct val="50000"/>
              </a:spcBef>
            </a:pPr>
            <a:r>
              <a:rPr lang="en-US" b="0">
                <a:solidFill>
                  <a:schemeClr val="tx1"/>
                </a:solidFill>
                <a:latin typeface="Tahoma" charset="0"/>
              </a:rPr>
              <a:t>37</a:t>
            </a:r>
          </a:p>
        </p:txBody>
      </p:sp>
      <p:sp>
        <p:nvSpPr>
          <p:cNvPr id="95249" name="Text Box 16"/>
          <p:cNvSpPr txBox="1">
            <a:spLocks noChangeArrowheads="1"/>
          </p:cNvSpPr>
          <p:nvPr/>
        </p:nvSpPr>
        <p:spPr bwMode="auto">
          <a:xfrm>
            <a:off x="3868738" y="544036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spcBef>
                <a:spcPct val="50000"/>
              </a:spcBef>
            </a:pPr>
            <a:r>
              <a:rPr lang="en-US" b="0">
                <a:solidFill>
                  <a:schemeClr val="tx1"/>
                </a:solidFill>
                <a:latin typeface="Tahoma" charset="0"/>
              </a:rPr>
              <a:t>38</a:t>
            </a:r>
          </a:p>
        </p:txBody>
      </p:sp>
      <p:sp>
        <p:nvSpPr>
          <p:cNvPr id="95250" name="Text Box 17"/>
          <p:cNvSpPr txBox="1">
            <a:spLocks noChangeArrowheads="1"/>
          </p:cNvSpPr>
          <p:nvPr/>
        </p:nvSpPr>
        <p:spPr bwMode="auto">
          <a:xfrm>
            <a:off x="2573338" y="544036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spcBef>
                <a:spcPct val="50000"/>
              </a:spcBef>
            </a:pPr>
            <a:r>
              <a:rPr lang="en-US" b="0">
                <a:solidFill>
                  <a:schemeClr val="tx1"/>
                </a:solidFill>
                <a:latin typeface="Tahoma" charset="0"/>
              </a:rPr>
              <a:t>48</a:t>
            </a:r>
          </a:p>
        </p:txBody>
      </p:sp>
      <p:sp>
        <p:nvSpPr>
          <p:cNvPr id="95251" name="Text Box 18"/>
          <p:cNvSpPr txBox="1">
            <a:spLocks noChangeArrowheads="1"/>
          </p:cNvSpPr>
          <p:nvPr/>
        </p:nvSpPr>
        <p:spPr bwMode="auto">
          <a:xfrm>
            <a:off x="2116138" y="544036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spcBef>
                <a:spcPct val="50000"/>
              </a:spcBef>
            </a:pPr>
            <a:r>
              <a:rPr lang="en-US" b="0">
                <a:solidFill>
                  <a:schemeClr val="tx1"/>
                </a:solidFill>
                <a:latin typeface="Tahoma" charset="0"/>
              </a:rPr>
              <a:t>49</a:t>
            </a:r>
          </a:p>
        </p:txBody>
      </p:sp>
      <p:sp>
        <p:nvSpPr>
          <p:cNvPr id="95252" name="Text Box 19"/>
          <p:cNvSpPr txBox="1">
            <a:spLocks noChangeArrowheads="1"/>
          </p:cNvSpPr>
          <p:nvPr/>
        </p:nvSpPr>
        <p:spPr bwMode="auto">
          <a:xfrm>
            <a:off x="896938" y="544036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spcBef>
                <a:spcPct val="50000"/>
              </a:spcBef>
            </a:pPr>
            <a:r>
              <a:rPr lang="en-US" b="0">
                <a:solidFill>
                  <a:schemeClr val="tx1"/>
                </a:solidFill>
                <a:latin typeface="Tahoma" charset="0"/>
              </a:rPr>
              <a:t>63</a:t>
            </a:r>
          </a:p>
        </p:txBody>
      </p:sp>
      <p:graphicFrame>
        <p:nvGraphicFramePr>
          <p:cNvPr id="693268" name="Group 20"/>
          <p:cNvGraphicFramePr>
            <a:graphicFrameLocks noGrp="1"/>
          </p:cNvGraphicFramePr>
          <p:nvPr/>
        </p:nvGraphicFramePr>
        <p:xfrm>
          <a:off x="1458913" y="3551238"/>
          <a:ext cx="5732462" cy="517525"/>
        </p:xfrm>
        <a:graphic>
          <a:graphicData uri="http://schemas.openxmlformats.org/drawingml/2006/table">
            <a:tbl>
              <a:tblPr/>
              <a:tblGrid>
                <a:gridCol w="2803525"/>
                <a:gridCol w="1371600"/>
                <a:gridCol w="1557337"/>
              </a:tblGrid>
              <a:tr h="517525">
                <a:tc>
                  <a:txBody>
                    <a:bodyPr/>
                    <a:lstStyle/>
                    <a:p>
                      <a:pPr marL="0" marR="0" lvl="0" indent="0" algn="l" defTabSz="914400" rtl="0" eaLnBrk="0" fontAlgn="base" latinLnBrk="0" hangingPunct="0">
                        <a:lnSpc>
                          <a:spcPct val="100000"/>
                        </a:lnSpc>
                        <a:spcBef>
                          <a:spcPct val="15000"/>
                        </a:spcBef>
                        <a:spcAft>
                          <a:spcPct val="0"/>
                        </a:spcAft>
                        <a:buClrTx/>
                        <a:buSzPct val="100000"/>
                        <a:buFontTx/>
                        <a:buNone/>
                        <a:tabLst/>
                      </a:pPr>
                      <a:r>
                        <a:rPr kumimoji="0" lang="en-US" sz="2000" b="0" i="0" u="none" strike="noStrike" cap="none" normalizeH="0" baseline="0">
                          <a:ln>
                            <a:noFill/>
                          </a:ln>
                          <a:solidFill>
                            <a:schemeClr val="tx1"/>
                          </a:solidFill>
                          <a:effectLst/>
                          <a:latin typeface="Arial" charset="0"/>
                          <a:ea typeface="ＭＳ Ｐゴシック" charset="-128"/>
                          <a:cs typeface="ＭＳ Ｐゴシック" charset="-128"/>
                        </a:rPr>
                        <a:t>Virtual Address</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5000"/>
                        </a:spcBef>
                        <a:spcAft>
                          <a:spcPct val="0"/>
                        </a:spcAft>
                        <a:buClrTx/>
                        <a:buSzPct val="100000"/>
                        <a:buFontTx/>
                        <a:buNone/>
                        <a:tabLst/>
                      </a:pPr>
                      <a:r>
                        <a:rPr kumimoji="0" lang="en-US" sz="2000" b="0" i="0" u="none" strike="noStrike" cap="none" normalizeH="0" baseline="0">
                          <a:ln>
                            <a:noFill/>
                          </a:ln>
                          <a:solidFill>
                            <a:schemeClr val="tx1"/>
                          </a:solidFill>
                          <a:effectLst/>
                          <a:latin typeface="Arial" charset="0"/>
                          <a:ea typeface="ＭＳ Ｐゴシック" charset="-128"/>
                          <a:cs typeface="ＭＳ Ｐゴシック" charset="-128"/>
                        </a:rPr>
                        <a:t>Thread</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5000"/>
                        </a:spcBef>
                        <a:spcAft>
                          <a:spcPct val="0"/>
                        </a:spcAft>
                        <a:buClrTx/>
                        <a:buSzPct val="100000"/>
                        <a:buFontTx/>
                        <a:buNone/>
                        <a:tabLst/>
                      </a:pPr>
                      <a:r>
                        <a:rPr kumimoji="0" lang="en-US" sz="2000" b="0" i="0" u="none" strike="noStrike" cap="none" normalizeH="0" baseline="0">
                          <a:ln>
                            <a:noFill/>
                          </a:ln>
                          <a:solidFill>
                            <a:schemeClr val="tx1"/>
                          </a:solidFill>
                          <a:effectLst/>
                          <a:latin typeface="Arial" charset="0"/>
                          <a:ea typeface="ＭＳ Ｐゴシック" charset="-128"/>
                          <a:cs typeface="ＭＳ Ｐゴシック" charset="-128"/>
                        </a:rPr>
                        <a:t>Phase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2" name="TextBox 1"/>
          <p:cNvSpPr txBox="1"/>
          <p:nvPr/>
        </p:nvSpPr>
        <p:spPr>
          <a:xfrm>
            <a:off x="7307262" y="2777074"/>
            <a:ext cx="1539875" cy="1938992"/>
          </a:xfrm>
          <a:prstGeom prst="rect">
            <a:avLst/>
          </a:prstGeom>
          <a:noFill/>
        </p:spPr>
        <p:txBody>
          <a:bodyPr wrap="square" rtlCol="0">
            <a:spAutoFit/>
          </a:bodyPr>
          <a:lstStyle/>
          <a:p>
            <a:r>
              <a:rPr lang="en-US" dirty="0" smtClean="0"/>
              <a:t>Phase is needed to implement p++ within/between threads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UPC Pointers</a:t>
            </a:r>
          </a:p>
        </p:txBody>
      </p:sp>
      <p:sp>
        <p:nvSpPr>
          <p:cNvPr id="97284" name="Rectangle 3"/>
          <p:cNvSpPr>
            <a:spLocks noGrp="1" noChangeArrowheads="1"/>
          </p:cNvSpPr>
          <p:nvPr>
            <p:ph type="body" idx="1"/>
          </p:nvPr>
        </p:nvSpPr>
        <p:spPr>
          <a:xfrm>
            <a:off x="762000" y="1371600"/>
            <a:ext cx="7772400" cy="3868738"/>
          </a:xfrm>
        </p:spPr>
        <p:txBody>
          <a:bodyPr/>
          <a:lstStyle/>
          <a:p>
            <a:pPr marL="342900" indent="-342900"/>
            <a:r>
              <a:rPr lang="en-US">
                <a:latin typeface="Arial" charset="0"/>
                <a:ea typeface="ＭＳ Ｐゴシック" charset="0"/>
                <a:cs typeface="ＭＳ Ｐゴシック" charset="0"/>
              </a:rPr>
              <a:t>Pointer arithmetic supports blocked and non-blocked array distributions</a:t>
            </a:r>
          </a:p>
          <a:p>
            <a:pPr marL="342900" indent="-342900"/>
            <a:r>
              <a:rPr lang="en-US">
                <a:latin typeface="Arial" charset="0"/>
                <a:ea typeface="ＭＳ Ｐゴシック" charset="0"/>
                <a:cs typeface="ＭＳ Ｐゴシック" charset="0"/>
              </a:rPr>
              <a:t>Casting of shared to private pointers is allowed but not vice versa !</a:t>
            </a:r>
          </a:p>
          <a:p>
            <a:pPr marL="342900" indent="-342900"/>
            <a:r>
              <a:rPr lang="en-US">
                <a:latin typeface="Arial" charset="0"/>
                <a:ea typeface="ＭＳ Ｐゴシック" charset="0"/>
                <a:cs typeface="ＭＳ Ｐゴシック" charset="0"/>
              </a:rPr>
              <a:t>When casting a pointer-to-shared to a pointer-to-local, the thread number of the pointer to shared may be lost</a:t>
            </a:r>
          </a:p>
          <a:p>
            <a:pPr marL="342900" indent="-342900"/>
            <a:r>
              <a:rPr lang="en-US">
                <a:latin typeface="Arial" charset="0"/>
                <a:ea typeface="ＭＳ Ｐゴシック" charset="0"/>
                <a:cs typeface="ＭＳ Ｐゴシック" charset="0"/>
              </a:rPr>
              <a:t>Casting of shared to local is well defined only if the object pointed to by the pointer to shared has affinity with the thread performing the cast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31"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Special Functions</a:t>
            </a:r>
          </a:p>
        </p:txBody>
      </p:sp>
      <p:sp>
        <p:nvSpPr>
          <p:cNvPr id="99332" name="Rectangle 3"/>
          <p:cNvSpPr>
            <a:spLocks noGrp="1" noChangeArrowheads="1"/>
          </p:cNvSpPr>
          <p:nvPr>
            <p:ph type="body" idx="1"/>
          </p:nvPr>
        </p:nvSpPr>
        <p:spPr>
          <a:xfrm>
            <a:off x="685800" y="1524000"/>
            <a:ext cx="7993063" cy="3082925"/>
          </a:xfrm>
        </p:spPr>
        <p:txBody>
          <a:bodyPr/>
          <a:lstStyle/>
          <a:p>
            <a:pPr marL="342900" indent="-342900"/>
            <a:r>
              <a:rPr lang="en-US">
                <a:latin typeface="Arial" charset="0"/>
                <a:ea typeface="ＭＳ Ｐゴシック" charset="0"/>
                <a:cs typeface="ＭＳ Ｐゴシック" charset="0"/>
              </a:rPr>
              <a:t>size_t upc_threadof(shared void *ptr);</a:t>
            </a:r>
            <a:br>
              <a:rPr lang="en-US">
                <a:latin typeface="Arial" charset="0"/>
                <a:ea typeface="ＭＳ Ｐゴシック" charset="0"/>
                <a:cs typeface="ＭＳ Ｐゴシック" charset="0"/>
              </a:rPr>
            </a:br>
            <a:r>
              <a:rPr lang="en-US">
                <a:solidFill>
                  <a:schemeClr val="accent2"/>
                </a:solidFill>
                <a:latin typeface="Arial" charset="0"/>
                <a:ea typeface="ＭＳ Ｐゴシック" charset="0"/>
                <a:cs typeface="ＭＳ Ｐゴシック" charset="0"/>
              </a:rPr>
              <a:t>returns the thread number that has affinity to the pointer to shared</a:t>
            </a:r>
          </a:p>
          <a:p>
            <a:pPr marL="342900" indent="-342900"/>
            <a:r>
              <a:rPr lang="en-US">
                <a:latin typeface="Arial" charset="0"/>
                <a:ea typeface="ＭＳ Ｐゴシック" charset="0"/>
                <a:cs typeface="ＭＳ Ｐゴシック" charset="0"/>
              </a:rPr>
              <a:t>size_t upc_phaseof(shared void *ptr);</a:t>
            </a:r>
            <a:br>
              <a:rPr lang="en-US">
                <a:latin typeface="Arial" charset="0"/>
                <a:ea typeface="ＭＳ Ｐゴシック" charset="0"/>
                <a:cs typeface="ＭＳ Ｐゴシック" charset="0"/>
              </a:rPr>
            </a:br>
            <a:r>
              <a:rPr lang="en-US">
                <a:solidFill>
                  <a:schemeClr val="accent2"/>
                </a:solidFill>
                <a:latin typeface="Arial" charset="0"/>
                <a:ea typeface="ＭＳ Ｐゴシック" charset="0"/>
                <a:cs typeface="ＭＳ Ｐゴシック" charset="0"/>
              </a:rPr>
              <a:t>returns the index (position within the block)field of the pointer to shared</a:t>
            </a:r>
          </a:p>
          <a:p>
            <a:pPr marL="342900" indent="-342900"/>
            <a:r>
              <a:rPr lang="en-US">
                <a:latin typeface="Arial" charset="0"/>
                <a:ea typeface="ＭＳ Ｐゴシック" charset="0"/>
                <a:cs typeface="ＭＳ Ｐゴシック" charset="0"/>
              </a:rPr>
              <a:t>shared void *upc_resetphase(shared void *ptr); </a:t>
            </a:r>
            <a:r>
              <a:rPr lang="en-US">
                <a:solidFill>
                  <a:schemeClr val="accent2"/>
                </a:solidFill>
                <a:latin typeface="Arial" charset="0"/>
                <a:ea typeface="ＭＳ Ｐゴシック" charset="0"/>
                <a:cs typeface="ＭＳ Ｐゴシック" charset="0"/>
              </a:rPr>
              <a:t>resets the phase to zero</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2"/>
          <p:cNvSpPr>
            <a:spLocks noGrp="1" noChangeArrowheads="1"/>
          </p:cNvSpPr>
          <p:nvPr>
            <p:ph type="title"/>
          </p:nvPr>
        </p:nvSpPr>
        <p:spPr>
          <a:xfrm>
            <a:off x="1079500" y="252413"/>
            <a:ext cx="7772400" cy="638175"/>
          </a:xfrm>
        </p:spPr>
        <p:txBody>
          <a:bodyPr/>
          <a:lstStyle/>
          <a:p>
            <a:r>
              <a:rPr lang="en-US" b="0">
                <a:latin typeface="Arial" charset="0"/>
                <a:ea typeface="ＭＳ Ｐゴシック" charset="0"/>
                <a:cs typeface="ＭＳ Ｐゴシック" charset="0"/>
              </a:rPr>
              <a:t>Global Memory Allocation</a:t>
            </a:r>
            <a:r>
              <a:rPr lang="en-US">
                <a:latin typeface="Arial" charset="0"/>
                <a:ea typeface="ＭＳ Ｐゴシック" charset="0"/>
                <a:cs typeface="ＭＳ Ｐゴシック" charset="0"/>
              </a:rPr>
              <a:t> </a:t>
            </a:r>
          </a:p>
        </p:txBody>
      </p:sp>
      <p:sp>
        <p:nvSpPr>
          <p:cNvPr id="103428" name="Rectangle 3"/>
          <p:cNvSpPr>
            <a:spLocks noGrp="1" noChangeArrowheads="1"/>
          </p:cNvSpPr>
          <p:nvPr>
            <p:ph type="body" idx="1"/>
          </p:nvPr>
        </p:nvSpPr>
        <p:spPr>
          <a:xfrm>
            <a:off x="408752" y="854075"/>
            <a:ext cx="8443148" cy="2236510"/>
          </a:xfrm>
          <a:ln>
            <a:solidFill>
              <a:schemeClr val="tx1"/>
            </a:solidFill>
            <a:miter lim="800000"/>
            <a:headEnd/>
            <a:tailEnd/>
          </a:ln>
        </p:spPr>
        <p:txBody>
          <a:bodyPr/>
          <a:lstStyle/>
          <a:p>
            <a:pPr marL="342900" indent="-342900">
              <a:spcAft>
                <a:spcPts val="600"/>
              </a:spcAft>
              <a:buFontTx/>
              <a:buNone/>
            </a:pPr>
            <a:r>
              <a:rPr lang="en-US" sz="2000" b="1" dirty="0">
                <a:solidFill>
                  <a:srgbClr val="006600"/>
                </a:solidFill>
                <a:latin typeface="Courier New" charset="0"/>
                <a:ea typeface="ＭＳ Ｐゴシック" charset="0"/>
                <a:cs typeface="Times New Roman" charset="0"/>
              </a:rPr>
              <a:t>shared void *</a:t>
            </a:r>
            <a:r>
              <a:rPr lang="en-US" sz="2000" b="1" dirty="0" err="1" smtClean="0">
                <a:solidFill>
                  <a:srgbClr val="006600"/>
                </a:solidFill>
                <a:latin typeface="Courier New" charset="0"/>
                <a:ea typeface="ＭＳ Ｐゴシック" charset="0"/>
                <a:cs typeface="Times New Roman" charset="0"/>
              </a:rPr>
              <a:t>upc_alloc</a:t>
            </a:r>
            <a:r>
              <a:rPr lang="en-US" sz="2000" b="1" dirty="0" smtClean="0">
                <a:solidFill>
                  <a:srgbClr val="006600"/>
                </a:solidFill>
                <a:latin typeface="Courier New" charset="0"/>
                <a:ea typeface="ＭＳ Ｐゴシック" charset="0"/>
                <a:cs typeface="Times New Roman" charset="0"/>
              </a:rPr>
              <a:t>(</a:t>
            </a:r>
            <a:r>
              <a:rPr lang="en-US" sz="2000" b="1" dirty="0" err="1" smtClean="0">
                <a:solidFill>
                  <a:srgbClr val="006600"/>
                </a:solidFill>
                <a:latin typeface="Courier New" charset="0"/>
                <a:ea typeface="ＭＳ Ｐゴシック" charset="0"/>
                <a:cs typeface="Times New Roman" charset="0"/>
              </a:rPr>
              <a:t>size_t</a:t>
            </a:r>
            <a:r>
              <a:rPr lang="en-US" sz="2000" b="1" dirty="0" smtClean="0">
                <a:solidFill>
                  <a:srgbClr val="006600"/>
                </a:solidFill>
                <a:latin typeface="Courier New" charset="0"/>
                <a:ea typeface="ＭＳ Ｐゴシック" charset="0"/>
                <a:cs typeface="Times New Roman" charset="0"/>
              </a:rPr>
              <a:t> </a:t>
            </a:r>
            <a:r>
              <a:rPr lang="en-US" sz="2000" b="1" dirty="0" err="1">
                <a:solidFill>
                  <a:srgbClr val="006600"/>
                </a:solidFill>
                <a:latin typeface="Courier New" charset="0"/>
                <a:ea typeface="ＭＳ Ｐゴシック" charset="0"/>
                <a:cs typeface="Times New Roman" charset="0"/>
              </a:rPr>
              <a:t>nbytes</a:t>
            </a:r>
            <a:r>
              <a:rPr lang="en-US" sz="2000" b="1" dirty="0">
                <a:solidFill>
                  <a:srgbClr val="006600"/>
                </a:solidFill>
                <a:latin typeface="Courier New" charset="0"/>
                <a:ea typeface="ＭＳ Ｐゴシック" charset="0"/>
                <a:cs typeface="Times New Roman" charset="0"/>
              </a:rPr>
              <a:t>);</a:t>
            </a:r>
          </a:p>
          <a:p>
            <a:pPr marL="342900" indent="-342900">
              <a:spcAft>
                <a:spcPts val="600"/>
              </a:spcAft>
              <a:buFontTx/>
              <a:buNone/>
            </a:pPr>
            <a:r>
              <a:rPr lang="en-US" sz="2000" b="1" dirty="0">
                <a:solidFill>
                  <a:schemeClr val="accent2"/>
                </a:solidFill>
                <a:latin typeface="Courier New" charset="0"/>
                <a:ea typeface="ＭＳ Ｐゴシック" charset="0"/>
                <a:cs typeface="Times New Roman" charset="0"/>
              </a:rPr>
              <a:t>	 </a:t>
            </a:r>
            <a:r>
              <a:rPr lang="en-US" sz="2000" b="1" dirty="0" err="1" smtClean="0">
                <a:solidFill>
                  <a:schemeClr val="accent2"/>
                </a:solidFill>
                <a:latin typeface="Courier New" charset="0"/>
                <a:ea typeface="ＭＳ Ｐゴシック" charset="0"/>
                <a:cs typeface="Times New Roman" charset="0"/>
              </a:rPr>
              <a:t>nbytes</a:t>
            </a:r>
            <a:r>
              <a:rPr lang="en-US" sz="2000" b="1" dirty="0" smtClean="0">
                <a:solidFill>
                  <a:schemeClr val="accent2"/>
                </a:solidFill>
                <a:latin typeface="Courier New" charset="0"/>
                <a:ea typeface="ＭＳ Ｐゴシック" charset="0"/>
                <a:cs typeface="Times New Roman" charset="0"/>
              </a:rPr>
              <a:t> </a:t>
            </a:r>
            <a:r>
              <a:rPr lang="en-US" sz="2000" b="1" dirty="0">
                <a:solidFill>
                  <a:schemeClr val="accent2"/>
                </a:solidFill>
                <a:latin typeface="Courier New" charset="0"/>
                <a:ea typeface="ＭＳ Ｐゴシック" charset="0"/>
                <a:cs typeface="Times New Roman" charset="0"/>
              </a:rPr>
              <a:t>: </a:t>
            </a:r>
            <a:r>
              <a:rPr lang="en-US" sz="2000" b="1" dirty="0" smtClean="0">
                <a:latin typeface="Arial" charset="0"/>
                <a:ea typeface="ＭＳ Ｐゴシック" charset="0"/>
                <a:cs typeface="Times New Roman" charset="0"/>
              </a:rPr>
              <a:t>size of memory in bytes</a:t>
            </a:r>
            <a:endParaRPr lang="en-US" dirty="0">
              <a:latin typeface="Arial" charset="0"/>
              <a:ea typeface="ＭＳ Ｐゴシック" charset="0"/>
              <a:cs typeface="Times New Roman" charset="0"/>
            </a:endParaRPr>
          </a:p>
          <a:p>
            <a:pPr marL="342900" indent="-342900"/>
            <a:r>
              <a:rPr lang="en-US" sz="2000" dirty="0">
                <a:latin typeface="Arial" charset="0"/>
                <a:ea typeface="ＭＳ Ｐゴシック" charset="0"/>
                <a:cs typeface="Times New Roman" charset="0"/>
              </a:rPr>
              <a:t>Non-collective: called by one thread </a:t>
            </a:r>
          </a:p>
          <a:p>
            <a:pPr marL="342900" indent="-342900"/>
            <a:r>
              <a:rPr lang="en-US" sz="2000" dirty="0">
                <a:latin typeface="Arial" charset="0"/>
                <a:ea typeface="ＭＳ Ｐゴシック" charset="0"/>
                <a:cs typeface="Times New Roman" charset="0"/>
              </a:rPr>
              <a:t>The calling thread allocates a contiguous memory space in the shared space </a:t>
            </a:r>
            <a:r>
              <a:rPr lang="en-US" sz="2000" dirty="0" smtClean="0">
                <a:latin typeface="Arial" charset="0"/>
                <a:ea typeface="ＭＳ Ｐゴシック" charset="0"/>
                <a:cs typeface="Times New Roman" charset="0"/>
              </a:rPr>
              <a:t>with affinity to itself. </a:t>
            </a:r>
          </a:p>
          <a:p>
            <a:pPr marL="0" indent="0">
              <a:buNone/>
            </a:pPr>
            <a:r>
              <a:rPr lang="en-US" sz="2000" b="1" dirty="0">
                <a:solidFill>
                  <a:schemeClr val="accent2"/>
                </a:solidFill>
                <a:latin typeface="Courier New" charset="0"/>
                <a:ea typeface="ＭＳ Ｐゴシック" charset="0"/>
                <a:cs typeface="Times New Roman" charset="0"/>
              </a:rPr>
              <a:t> </a:t>
            </a:r>
            <a:r>
              <a:rPr lang="en-US" sz="2000" b="1" dirty="0" smtClean="0">
                <a:solidFill>
                  <a:schemeClr val="accent2"/>
                </a:solidFill>
                <a:latin typeface="Courier New" charset="0"/>
                <a:ea typeface="ＭＳ Ｐゴシック" charset="0"/>
                <a:cs typeface="Times New Roman" charset="0"/>
              </a:rPr>
              <a:t>shared [] double [n] p2 = </a:t>
            </a:r>
            <a:r>
              <a:rPr lang="en-US" sz="2000" b="1" dirty="0" err="1" smtClean="0">
                <a:solidFill>
                  <a:schemeClr val="accent2"/>
                </a:solidFill>
                <a:latin typeface="Courier New" charset="0"/>
                <a:ea typeface="ＭＳ Ｐゴシック" charset="0"/>
                <a:cs typeface="Times New Roman" charset="0"/>
              </a:rPr>
              <a:t>upc_alloc</a:t>
            </a:r>
            <a:r>
              <a:rPr lang="en-US" sz="2000" b="1" dirty="0" smtClean="0">
                <a:solidFill>
                  <a:schemeClr val="accent2"/>
                </a:solidFill>
                <a:latin typeface="Courier New" charset="0"/>
                <a:ea typeface="ＭＳ Ｐゴシック" charset="0"/>
                <a:cs typeface="Times New Roman" charset="0"/>
              </a:rPr>
              <a:t>(</a:t>
            </a:r>
            <a:r>
              <a:rPr lang="en-US" sz="2000" b="1" dirty="0" err="1" smtClean="0">
                <a:solidFill>
                  <a:schemeClr val="accent2"/>
                </a:solidFill>
                <a:latin typeface="Courier New" charset="0"/>
                <a:ea typeface="ＭＳ Ｐゴシック" charset="0"/>
                <a:cs typeface="Times New Roman" charset="0"/>
              </a:rPr>
              <a:t>n&amp;sizeof</a:t>
            </a:r>
            <a:r>
              <a:rPr lang="en-US" sz="2000" b="1" dirty="0" smtClean="0">
                <a:solidFill>
                  <a:schemeClr val="accent2"/>
                </a:solidFill>
                <a:latin typeface="Courier New" charset="0"/>
                <a:ea typeface="ＭＳ Ｐゴシック" charset="0"/>
                <a:cs typeface="Times New Roman" charset="0"/>
              </a:rPr>
              <a:t>(double);</a:t>
            </a:r>
          </a:p>
        </p:txBody>
      </p:sp>
      <p:sp>
        <p:nvSpPr>
          <p:cNvPr id="103430" name="Rectangle 7"/>
          <p:cNvSpPr>
            <a:spLocks noChangeArrowheads="1"/>
          </p:cNvSpPr>
          <p:nvPr/>
        </p:nvSpPr>
        <p:spPr bwMode="auto">
          <a:xfrm>
            <a:off x="771525" y="5173663"/>
            <a:ext cx="7772400" cy="109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spcAft>
                <a:spcPts val="600"/>
              </a:spcAft>
            </a:pPr>
            <a:r>
              <a:rPr lang="en-US" dirty="0">
                <a:solidFill>
                  <a:srgbClr val="006600"/>
                </a:solidFill>
                <a:latin typeface="Courier New" charset="0"/>
                <a:cs typeface="Times New Roman" charset="0"/>
              </a:rPr>
              <a:t>void </a:t>
            </a:r>
            <a:r>
              <a:rPr lang="en-US" dirty="0" err="1">
                <a:solidFill>
                  <a:srgbClr val="006600"/>
                </a:solidFill>
                <a:latin typeface="Courier New" charset="0"/>
                <a:cs typeface="Times New Roman" charset="0"/>
              </a:rPr>
              <a:t>upc_free</a:t>
            </a:r>
            <a:r>
              <a:rPr lang="en-US" dirty="0">
                <a:solidFill>
                  <a:srgbClr val="006600"/>
                </a:solidFill>
                <a:latin typeface="Courier New" charset="0"/>
                <a:cs typeface="Times New Roman" charset="0"/>
              </a:rPr>
              <a:t>(shared void *</a:t>
            </a:r>
            <a:r>
              <a:rPr lang="en-US" dirty="0" err="1">
                <a:solidFill>
                  <a:srgbClr val="006600"/>
                </a:solidFill>
                <a:latin typeface="Courier New" charset="0"/>
                <a:cs typeface="Times New Roman" charset="0"/>
              </a:rPr>
              <a:t>ptr</a:t>
            </a:r>
            <a:r>
              <a:rPr lang="en-US" dirty="0">
                <a:solidFill>
                  <a:srgbClr val="006600"/>
                </a:solidFill>
                <a:latin typeface="Courier New" charset="0"/>
                <a:cs typeface="Times New Roman" charset="0"/>
              </a:rPr>
              <a:t>);</a:t>
            </a:r>
            <a:endParaRPr lang="en-US" dirty="0">
              <a:cs typeface="Times New Roman" charset="0"/>
            </a:endParaRPr>
          </a:p>
          <a:p>
            <a:pPr marL="274320" indent="-274320">
              <a:buFont typeface="Arial" charset="0"/>
              <a:buChar char="•"/>
            </a:pPr>
            <a:r>
              <a:rPr lang="en-US" b="0" dirty="0">
                <a:solidFill>
                  <a:schemeClr val="tx1"/>
                </a:solidFill>
                <a:cs typeface="Times New Roman" charset="0"/>
              </a:rPr>
              <a:t>Non-collective function; frees the dynamically allocated shared memory pointed to by </a:t>
            </a:r>
            <a:r>
              <a:rPr lang="en-US" b="0" dirty="0" err="1">
                <a:solidFill>
                  <a:schemeClr val="tx1"/>
                </a:solidFill>
                <a:cs typeface="Times New Roman" charset="0"/>
              </a:rPr>
              <a:t>ptr</a:t>
            </a:r>
            <a:endParaRPr lang="en-US" b="0" dirty="0">
              <a:solidFill>
                <a:schemeClr val="tx1"/>
              </a:solidFill>
              <a:cs typeface="Times New Roman" charset="0"/>
            </a:endParaRPr>
          </a:p>
        </p:txBody>
      </p:sp>
      <p:sp>
        <p:nvSpPr>
          <p:cNvPr id="8" name="Rectangle 33"/>
          <p:cNvSpPr>
            <a:spLocks noChangeArrowheads="1"/>
          </p:cNvSpPr>
          <p:nvPr/>
        </p:nvSpPr>
        <p:spPr bwMode="auto">
          <a:xfrm>
            <a:off x="1597026" y="3605949"/>
            <a:ext cx="5334000" cy="627062"/>
          </a:xfrm>
          <a:prstGeom prst="rect">
            <a:avLst/>
          </a:prstGeom>
          <a:solidFill>
            <a:srgbClr val="FFFF66"/>
          </a:solidFill>
          <a:ln w="28575">
            <a:solidFill>
              <a:schemeClr val="tx1"/>
            </a:solidFill>
            <a:miter lim="800000"/>
            <a:headEnd/>
            <a:tailEnd/>
          </a:ln>
        </p:spPr>
        <p:txBody>
          <a:bodyPr wrap="none" anchor="ctr"/>
          <a:lstStyle/>
          <a:p>
            <a:pPr algn="ctr"/>
            <a:endParaRPr lang="en-US" sz="2400">
              <a:solidFill>
                <a:schemeClr val="folHlink"/>
              </a:solidFill>
            </a:endParaRPr>
          </a:p>
        </p:txBody>
      </p:sp>
      <p:sp>
        <p:nvSpPr>
          <p:cNvPr id="9" name="Line 34"/>
          <p:cNvSpPr>
            <a:spLocks noChangeShapeType="1"/>
          </p:cNvSpPr>
          <p:nvPr/>
        </p:nvSpPr>
        <p:spPr bwMode="auto">
          <a:xfrm flipH="1">
            <a:off x="4376734" y="3605949"/>
            <a:ext cx="0" cy="825871"/>
          </a:xfrm>
          <a:prstGeom prst="line">
            <a:avLst/>
          </a:prstGeom>
          <a:noFill/>
          <a:ln w="952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 name="Rectangle 35"/>
          <p:cNvSpPr>
            <a:spLocks noChangeArrowheads="1"/>
          </p:cNvSpPr>
          <p:nvPr/>
        </p:nvSpPr>
        <p:spPr bwMode="auto">
          <a:xfrm>
            <a:off x="7070726" y="3621351"/>
            <a:ext cx="992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dirty="0">
                <a:solidFill>
                  <a:srgbClr val="0033CC"/>
                </a:solidFill>
              </a:rPr>
              <a:t>Shared</a:t>
            </a:r>
          </a:p>
        </p:txBody>
      </p:sp>
      <p:sp>
        <p:nvSpPr>
          <p:cNvPr id="11" name="Rectangle 36"/>
          <p:cNvSpPr>
            <a:spLocks noChangeArrowheads="1"/>
          </p:cNvSpPr>
          <p:nvPr/>
        </p:nvSpPr>
        <p:spPr bwMode="auto">
          <a:xfrm>
            <a:off x="1597026" y="4220461"/>
            <a:ext cx="5334000" cy="597291"/>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12" name="Line 37"/>
          <p:cNvSpPr>
            <a:spLocks noChangeShapeType="1"/>
          </p:cNvSpPr>
          <p:nvPr/>
        </p:nvSpPr>
        <p:spPr bwMode="auto">
          <a:xfrm>
            <a:off x="4376734" y="4207761"/>
            <a:ext cx="0" cy="609991"/>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38"/>
          <p:cNvSpPr>
            <a:spLocks noChangeShapeType="1"/>
          </p:cNvSpPr>
          <p:nvPr/>
        </p:nvSpPr>
        <p:spPr bwMode="auto">
          <a:xfrm>
            <a:off x="2999856" y="4223637"/>
            <a:ext cx="1586" cy="594116"/>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39"/>
          <p:cNvSpPr>
            <a:spLocks noChangeShapeType="1"/>
          </p:cNvSpPr>
          <p:nvPr/>
        </p:nvSpPr>
        <p:spPr bwMode="auto">
          <a:xfrm>
            <a:off x="5459278" y="3605949"/>
            <a:ext cx="14288" cy="886005"/>
          </a:xfrm>
          <a:prstGeom prst="line">
            <a:avLst/>
          </a:prstGeom>
          <a:noFill/>
          <a:ln w="952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40"/>
          <p:cNvSpPr>
            <a:spLocks noChangeShapeType="1"/>
          </p:cNvSpPr>
          <p:nvPr/>
        </p:nvSpPr>
        <p:spPr bwMode="auto">
          <a:xfrm flipH="1">
            <a:off x="5459278" y="4222049"/>
            <a:ext cx="14288" cy="595703"/>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Text Box 41"/>
          <p:cNvSpPr txBox="1">
            <a:spLocks noChangeArrowheads="1"/>
          </p:cNvSpPr>
          <p:nvPr/>
        </p:nvSpPr>
        <p:spPr bwMode="auto">
          <a:xfrm rot="16200000">
            <a:off x="563243" y="3431298"/>
            <a:ext cx="115951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lgn="ctr" eaLnBrk="1" hangingPunct="1"/>
            <a:r>
              <a:rPr lang="en-US" sz="1800" dirty="0">
                <a:solidFill>
                  <a:srgbClr val="0033CC"/>
                </a:solidFill>
              </a:rPr>
              <a:t>Global address space</a:t>
            </a:r>
          </a:p>
        </p:txBody>
      </p:sp>
      <p:sp>
        <p:nvSpPr>
          <p:cNvPr id="17" name="Oval 42"/>
          <p:cNvSpPr>
            <a:spLocks noChangeArrowheads="1"/>
          </p:cNvSpPr>
          <p:nvPr/>
        </p:nvSpPr>
        <p:spPr bwMode="auto">
          <a:xfrm>
            <a:off x="4597021" y="4491954"/>
            <a:ext cx="88900" cy="88900"/>
          </a:xfrm>
          <a:prstGeom prst="ellipse">
            <a:avLst/>
          </a:prstGeom>
          <a:solidFill>
            <a:srgbClr val="000000"/>
          </a:solidFill>
          <a:ln w="9525">
            <a:solidFill>
              <a:schemeClr val="tx1"/>
            </a:solidFill>
            <a:miter lim="800000"/>
            <a:headEnd/>
            <a:tailEnd/>
          </a:ln>
        </p:spPr>
        <p:txBody>
          <a:bodyPr wrap="none" anchor="ctr"/>
          <a:lstStyle/>
          <a:p>
            <a:pPr eaLnBrk="0" hangingPunct="0"/>
            <a:endParaRPr lang="en-US"/>
          </a:p>
        </p:txBody>
      </p:sp>
      <p:sp>
        <p:nvSpPr>
          <p:cNvPr id="18" name="Oval 43"/>
          <p:cNvSpPr>
            <a:spLocks noChangeArrowheads="1"/>
          </p:cNvSpPr>
          <p:nvPr/>
        </p:nvSpPr>
        <p:spPr bwMode="auto">
          <a:xfrm>
            <a:off x="4774821" y="4491954"/>
            <a:ext cx="88900" cy="88900"/>
          </a:xfrm>
          <a:prstGeom prst="ellipse">
            <a:avLst/>
          </a:prstGeom>
          <a:solidFill>
            <a:srgbClr val="000000"/>
          </a:solidFill>
          <a:ln w="9525">
            <a:solidFill>
              <a:schemeClr val="tx1"/>
            </a:solidFill>
            <a:miter lim="800000"/>
            <a:headEnd/>
            <a:tailEnd/>
          </a:ln>
        </p:spPr>
        <p:txBody>
          <a:bodyPr wrap="none" anchor="ctr"/>
          <a:lstStyle/>
          <a:p>
            <a:pPr eaLnBrk="0" hangingPunct="0"/>
            <a:endParaRPr lang="en-US"/>
          </a:p>
        </p:txBody>
      </p:sp>
      <p:sp>
        <p:nvSpPr>
          <p:cNvPr id="19" name="Oval 44"/>
          <p:cNvSpPr>
            <a:spLocks noChangeArrowheads="1"/>
          </p:cNvSpPr>
          <p:nvPr/>
        </p:nvSpPr>
        <p:spPr bwMode="auto">
          <a:xfrm>
            <a:off x="4952621" y="4491954"/>
            <a:ext cx="88900" cy="88900"/>
          </a:xfrm>
          <a:prstGeom prst="ellipse">
            <a:avLst/>
          </a:prstGeom>
          <a:solidFill>
            <a:srgbClr val="000000"/>
          </a:solidFill>
          <a:ln w="9525">
            <a:solidFill>
              <a:schemeClr val="tx1"/>
            </a:solidFill>
            <a:miter lim="800000"/>
            <a:headEnd/>
            <a:tailEnd/>
          </a:ln>
        </p:spPr>
        <p:txBody>
          <a:bodyPr wrap="none" anchor="ctr"/>
          <a:lstStyle/>
          <a:p>
            <a:pPr eaLnBrk="0" hangingPunct="0"/>
            <a:endParaRPr lang="en-US"/>
          </a:p>
        </p:txBody>
      </p:sp>
      <p:sp>
        <p:nvSpPr>
          <p:cNvPr id="20" name="Rectangle 45"/>
          <p:cNvSpPr>
            <a:spLocks noChangeArrowheads="1"/>
          </p:cNvSpPr>
          <p:nvPr/>
        </p:nvSpPr>
        <p:spPr bwMode="auto">
          <a:xfrm>
            <a:off x="7091364" y="4300951"/>
            <a:ext cx="971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solidFill>
                  <a:srgbClr val="0033CC"/>
                </a:solidFill>
              </a:rPr>
              <a:t>Private</a:t>
            </a:r>
          </a:p>
        </p:txBody>
      </p:sp>
      <p:sp>
        <p:nvSpPr>
          <p:cNvPr id="22" name="Line 47"/>
          <p:cNvSpPr>
            <a:spLocks noChangeShapeType="1"/>
          </p:cNvSpPr>
          <p:nvPr/>
        </p:nvSpPr>
        <p:spPr bwMode="auto">
          <a:xfrm flipH="1">
            <a:off x="3001442" y="3618027"/>
            <a:ext cx="0" cy="659484"/>
          </a:xfrm>
          <a:prstGeom prst="line">
            <a:avLst/>
          </a:prstGeom>
          <a:noFill/>
          <a:ln w="12700"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Text Box 48"/>
          <p:cNvSpPr txBox="1">
            <a:spLocks noChangeArrowheads="1"/>
          </p:cNvSpPr>
          <p:nvPr/>
        </p:nvSpPr>
        <p:spPr bwMode="auto">
          <a:xfrm>
            <a:off x="1597026" y="3239236"/>
            <a:ext cx="5400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800">
                <a:solidFill>
                  <a:srgbClr val="000099"/>
                </a:solidFill>
              </a:rPr>
              <a:t>Thread</a:t>
            </a:r>
            <a:r>
              <a:rPr lang="en-US" sz="1800" baseline="-25000">
                <a:solidFill>
                  <a:srgbClr val="000099"/>
                </a:solidFill>
              </a:rPr>
              <a:t>0</a:t>
            </a:r>
            <a:r>
              <a:rPr lang="en-US" sz="1800">
                <a:solidFill>
                  <a:srgbClr val="000099"/>
                </a:solidFill>
              </a:rPr>
              <a:t>   Thread</a:t>
            </a:r>
            <a:r>
              <a:rPr lang="en-US" sz="1800" baseline="-25000">
                <a:solidFill>
                  <a:srgbClr val="000099"/>
                </a:solidFill>
              </a:rPr>
              <a:t>1</a:t>
            </a:r>
            <a:r>
              <a:rPr lang="en-US" sz="1800">
                <a:solidFill>
                  <a:srgbClr val="000099"/>
                </a:solidFill>
              </a:rPr>
              <a:t>                                       Thread</a:t>
            </a:r>
            <a:r>
              <a:rPr lang="en-US" sz="1800" baseline="-25000">
                <a:solidFill>
                  <a:srgbClr val="000099"/>
                </a:solidFill>
              </a:rPr>
              <a:t>n</a:t>
            </a:r>
          </a:p>
        </p:txBody>
      </p:sp>
      <p:sp>
        <p:nvSpPr>
          <p:cNvPr id="26" name="Text Box 51"/>
          <p:cNvSpPr txBox="1">
            <a:spLocks noChangeArrowheads="1"/>
          </p:cNvSpPr>
          <p:nvPr/>
        </p:nvSpPr>
        <p:spPr bwMode="auto">
          <a:xfrm>
            <a:off x="3167199" y="4311470"/>
            <a:ext cx="749300" cy="349250"/>
          </a:xfrm>
          <a:prstGeom prst="rect">
            <a:avLst/>
          </a:prstGeom>
          <a:noFill/>
          <a:ln w="127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600">
                <a:solidFill>
                  <a:schemeClr val="accent2"/>
                </a:solidFill>
              </a:rPr>
              <a:t>p2: </a:t>
            </a:r>
          </a:p>
        </p:txBody>
      </p:sp>
      <p:sp>
        <p:nvSpPr>
          <p:cNvPr id="32" name="Freeform 57"/>
          <p:cNvSpPr>
            <a:spLocks/>
          </p:cNvSpPr>
          <p:nvPr/>
        </p:nvSpPr>
        <p:spPr bwMode="auto">
          <a:xfrm>
            <a:off x="3613357" y="4083388"/>
            <a:ext cx="371970" cy="465224"/>
          </a:xfrm>
          <a:custGeom>
            <a:avLst/>
            <a:gdLst>
              <a:gd name="T0" fmla="*/ 0 w 546"/>
              <a:gd name="T1" fmla="*/ 2147483647 h 636"/>
              <a:gd name="T2" fmla="*/ 2147483647 w 546"/>
              <a:gd name="T3" fmla="*/ 2147483647 h 636"/>
              <a:gd name="T4" fmla="*/ 2147483647 w 546"/>
              <a:gd name="T5" fmla="*/ 0 h 636"/>
              <a:gd name="T6" fmla="*/ 0 60000 65536"/>
              <a:gd name="T7" fmla="*/ 0 60000 65536"/>
              <a:gd name="T8" fmla="*/ 0 60000 65536"/>
              <a:gd name="T9" fmla="*/ 0 w 546"/>
              <a:gd name="T10" fmla="*/ 0 h 636"/>
              <a:gd name="T11" fmla="*/ 546 w 546"/>
              <a:gd name="T12" fmla="*/ 636 h 636"/>
            </a:gdLst>
            <a:ahLst/>
            <a:cxnLst>
              <a:cxn ang="T6">
                <a:pos x="T0" y="T1"/>
              </a:cxn>
              <a:cxn ang="T7">
                <a:pos x="T2" y="T3"/>
              </a:cxn>
              <a:cxn ang="T8">
                <a:pos x="T4" y="T5"/>
              </a:cxn>
            </a:cxnLst>
            <a:rect l="T9" t="T10" r="T11" b="T12"/>
            <a:pathLst>
              <a:path w="546" h="636">
                <a:moveTo>
                  <a:pt x="0" y="636"/>
                </a:moveTo>
                <a:cubicBezTo>
                  <a:pt x="118" y="584"/>
                  <a:pt x="236" y="533"/>
                  <a:pt x="327" y="427"/>
                </a:cubicBezTo>
                <a:cubicBezTo>
                  <a:pt x="418" y="321"/>
                  <a:pt x="482" y="160"/>
                  <a:pt x="546" y="0"/>
                </a:cubicBezTo>
              </a:path>
            </a:pathLst>
          </a:custGeom>
          <a:noFill/>
          <a:ln w="38100">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 name="Text Box 63"/>
          <p:cNvSpPr txBox="1">
            <a:spLocks noChangeArrowheads="1"/>
          </p:cNvSpPr>
          <p:nvPr/>
        </p:nvSpPr>
        <p:spPr bwMode="auto">
          <a:xfrm>
            <a:off x="3048033" y="3759433"/>
            <a:ext cx="1255712" cy="338554"/>
          </a:xfrm>
          <a:prstGeom prst="rect">
            <a:avLst/>
          </a:prstGeom>
          <a:noFill/>
          <a:ln w="127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600" dirty="0" smtClean="0">
                <a:solidFill>
                  <a:schemeClr val="accent2"/>
                </a:solidFill>
              </a:rPr>
              <a:t> n doubles</a:t>
            </a:r>
            <a:endParaRPr lang="en-US" sz="1600" dirty="0">
              <a:solidFill>
                <a:schemeClr val="accent2"/>
              </a:solidFill>
            </a:endParaRPr>
          </a:p>
        </p:txBody>
      </p:sp>
      <p:grpSp>
        <p:nvGrpSpPr>
          <p:cNvPr id="2" name="Group 1"/>
          <p:cNvGrpSpPr/>
          <p:nvPr/>
        </p:nvGrpSpPr>
        <p:grpSpPr>
          <a:xfrm>
            <a:off x="1684339" y="3759433"/>
            <a:ext cx="1255712" cy="901287"/>
            <a:chOff x="1684339" y="3759433"/>
            <a:chExt cx="1255712" cy="901287"/>
          </a:xfrm>
        </p:grpSpPr>
        <p:sp>
          <p:nvSpPr>
            <p:cNvPr id="48" name="Text Box 51"/>
            <p:cNvSpPr txBox="1">
              <a:spLocks noChangeArrowheads="1"/>
            </p:cNvSpPr>
            <p:nvPr/>
          </p:nvSpPr>
          <p:spPr bwMode="auto">
            <a:xfrm>
              <a:off x="1803505" y="4311470"/>
              <a:ext cx="749300" cy="349250"/>
            </a:xfrm>
            <a:prstGeom prst="rect">
              <a:avLst/>
            </a:prstGeom>
            <a:noFill/>
            <a:ln w="127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600">
                  <a:solidFill>
                    <a:schemeClr val="accent2"/>
                  </a:solidFill>
                </a:rPr>
                <a:t>p2: </a:t>
              </a:r>
            </a:p>
          </p:txBody>
        </p:sp>
        <p:sp>
          <p:nvSpPr>
            <p:cNvPr id="49" name="Text Box 63"/>
            <p:cNvSpPr txBox="1">
              <a:spLocks noChangeArrowheads="1"/>
            </p:cNvSpPr>
            <p:nvPr/>
          </p:nvSpPr>
          <p:spPr bwMode="auto">
            <a:xfrm>
              <a:off x="1684339" y="3759433"/>
              <a:ext cx="1255712" cy="338554"/>
            </a:xfrm>
            <a:prstGeom prst="rect">
              <a:avLst/>
            </a:prstGeom>
            <a:noFill/>
            <a:ln w="127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600" dirty="0" smtClean="0">
                  <a:solidFill>
                    <a:schemeClr val="accent2"/>
                  </a:solidFill>
                </a:rPr>
                <a:t> n doubles</a:t>
              </a:r>
              <a:endParaRPr lang="en-US" sz="1600" dirty="0">
                <a:solidFill>
                  <a:schemeClr val="accent2"/>
                </a:solidFill>
              </a:endParaRPr>
            </a:p>
          </p:txBody>
        </p:sp>
        <p:sp>
          <p:nvSpPr>
            <p:cNvPr id="50" name="Freeform 57"/>
            <p:cNvSpPr>
              <a:spLocks/>
            </p:cNvSpPr>
            <p:nvPr/>
          </p:nvSpPr>
          <p:spPr bwMode="auto">
            <a:xfrm>
              <a:off x="2355355" y="4116744"/>
              <a:ext cx="371970" cy="465224"/>
            </a:xfrm>
            <a:custGeom>
              <a:avLst/>
              <a:gdLst>
                <a:gd name="T0" fmla="*/ 0 w 546"/>
                <a:gd name="T1" fmla="*/ 2147483647 h 636"/>
                <a:gd name="T2" fmla="*/ 2147483647 w 546"/>
                <a:gd name="T3" fmla="*/ 2147483647 h 636"/>
                <a:gd name="T4" fmla="*/ 2147483647 w 546"/>
                <a:gd name="T5" fmla="*/ 0 h 636"/>
                <a:gd name="T6" fmla="*/ 0 60000 65536"/>
                <a:gd name="T7" fmla="*/ 0 60000 65536"/>
                <a:gd name="T8" fmla="*/ 0 60000 65536"/>
                <a:gd name="T9" fmla="*/ 0 w 546"/>
                <a:gd name="T10" fmla="*/ 0 h 636"/>
                <a:gd name="T11" fmla="*/ 546 w 546"/>
                <a:gd name="T12" fmla="*/ 636 h 636"/>
              </a:gdLst>
              <a:ahLst/>
              <a:cxnLst>
                <a:cxn ang="T6">
                  <a:pos x="T0" y="T1"/>
                </a:cxn>
                <a:cxn ang="T7">
                  <a:pos x="T2" y="T3"/>
                </a:cxn>
                <a:cxn ang="T8">
                  <a:pos x="T4" y="T5"/>
                </a:cxn>
              </a:cxnLst>
              <a:rect l="T9" t="T10" r="T11" b="T12"/>
              <a:pathLst>
                <a:path w="546" h="636">
                  <a:moveTo>
                    <a:pt x="0" y="636"/>
                  </a:moveTo>
                  <a:cubicBezTo>
                    <a:pt x="118" y="584"/>
                    <a:pt x="236" y="533"/>
                    <a:pt x="327" y="427"/>
                  </a:cubicBezTo>
                  <a:cubicBezTo>
                    <a:pt x="418" y="321"/>
                    <a:pt x="482" y="160"/>
                    <a:pt x="546" y="0"/>
                  </a:cubicBezTo>
                </a:path>
              </a:pathLst>
            </a:custGeom>
            <a:noFill/>
            <a:ln w="38100">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 name="Group 2"/>
          <p:cNvGrpSpPr/>
          <p:nvPr/>
        </p:nvGrpSpPr>
        <p:grpSpPr>
          <a:xfrm>
            <a:off x="5565363" y="3797319"/>
            <a:ext cx="1255712" cy="901287"/>
            <a:chOff x="5565363" y="3797319"/>
            <a:chExt cx="1255712" cy="901287"/>
          </a:xfrm>
        </p:grpSpPr>
        <p:sp>
          <p:nvSpPr>
            <p:cNvPr id="46" name="Text Box 51"/>
            <p:cNvSpPr txBox="1">
              <a:spLocks noChangeArrowheads="1"/>
            </p:cNvSpPr>
            <p:nvPr/>
          </p:nvSpPr>
          <p:spPr bwMode="auto">
            <a:xfrm>
              <a:off x="5684529" y="4349356"/>
              <a:ext cx="749300" cy="349250"/>
            </a:xfrm>
            <a:prstGeom prst="rect">
              <a:avLst/>
            </a:prstGeom>
            <a:noFill/>
            <a:ln w="127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600">
                  <a:solidFill>
                    <a:schemeClr val="accent2"/>
                  </a:solidFill>
                </a:rPr>
                <a:t>p2: </a:t>
              </a:r>
            </a:p>
          </p:txBody>
        </p:sp>
        <p:sp>
          <p:nvSpPr>
            <p:cNvPr id="47" name="Text Box 63"/>
            <p:cNvSpPr txBox="1">
              <a:spLocks noChangeArrowheads="1"/>
            </p:cNvSpPr>
            <p:nvPr/>
          </p:nvSpPr>
          <p:spPr bwMode="auto">
            <a:xfrm>
              <a:off x="5565363" y="3797319"/>
              <a:ext cx="1255712" cy="338554"/>
            </a:xfrm>
            <a:prstGeom prst="rect">
              <a:avLst/>
            </a:prstGeom>
            <a:noFill/>
            <a:ln w="127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600" dirty="0" smtClean="0">
                  <a:solidFill>
                    <a:schemeClr val="accent2"/>
                  </a:solidFill>
                </a:rPr>
                <a:t> n doubles</a:t>
              </a:r>
              <a:endParaRPr lang="en-US" sz="1600" dirty="0">
                <a:solidFill>
                  <a:schemeClr val="accent2"/>
                </a:solidFill>
              </a:endParaRPr>
            </a:p>
          </p:txBody>
        </p:sp>
        <p:sp>
          <p:nvSpPr>
            <p:cNvPr id="51" name="Freeform 57"/>
            <p:cNvSpPr>
              <a:spLocks/>
            </p:cNvSpPr>
            <p:nvPr/>
          </p:nvSpPr>
          <p:spPr bwMode="auto">
            <a:xfrm>
              <a:off x="6181230" y="4120320"/>
              <a:ext cx="371970" cy="465224"/>
            </a:xfrm>
            <a:custGeom>
              <a:avLst/>
              <a:gdLst>
                <a:gd name="T0" fmla="*/ 0 w 546"/>
                <a:gd name="T1" fmla="*/ 2147483647 h 636"/>
                <a:gd name="T2" fmla="*/ 2147483647 w 546"/>
                <a:gd name="T3" fmla="*/ 2147483647 h 636"/>
                <a:gd name="T4" fmla="*/ 2147483647 w 546"/>
                <a:gd name="T5" fmla="*/ 0 h 636"/>
                <a:gd name="T6" fmla="*/ 0 60000 65536"/>
                <a:gd name="T7" fmla="*/ 0 60000 65536"/>
                <a:gd name="T8" fmla="*/ 0 60000 65536"/>
                <a:gd name="T9" fmla="*/ 0 w 546"/>
                <a:gd name="T10" fmla="*/ 0 h 636"/>
                <a:gd name="T11" fmla="*/ 546 w 546"/>
                <a:gd name="T12" fmla="*/ 636 h 636"/>
              </a:gdLst>
              <a:ahLst/>
              <a:cxnLst>
                <a:cxn ang="T6">
                  <a:pos x="T0" y="T1"/>
                </a:cxn>
                <a:cxn ang="T7">
                  <a:pos x="T2" y="T3"/>
                </a:cxn>
                <a:cxn ang="T8">
                  <a:pos x="T4" y="T5"/>
                </a:cxn>
              </a:cxnLst>
              <a:rect l="T9" t="T10" r="T11" b="T12"/>
              <a:pathLst>
                <a:path w="546" h="636">
                  <a:moveTo>
                    <a:pt x="0" y="636"/>
                  </a:moveTo>
                  <a:cubicBezTo>
                    <a:pt x="118" y="584"/>
                    <a:pt x="236" y="533"/>
                    <a:pt x="327" y="427"/>
                  </a:cubicBezTo>
                  <a:cubicBezTo>
                    <a:pt x="418" y="321"/>
                    <a:pt x="482" y="160"/>
                    <a:pt x="546" y="0"/>
                  </a:cubicBezTo>
                </a:path>
              </a:pathLst>
            </a:custGeom>
            <a:noFill/>
            <a:ln w="38100">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23573327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2"/>
          <p:cNvSpPr>
            <a:spLocks noGrp="1" noChangeArrowheads="1"/>
          </p:cNvSpPr>
          <p:nvPr>
            <p:ph type="title"/>
          </p:nvPr>
        </p:nvSpPr>
        <p:spPr>
          <a:xfrm>
            <a:off x="1079500" y="252413"/>
            <a:ext cx="7772400" cy="638175"/>
          </a:xfrm>
        </p:spPr>
        <p:txBody>
          <a:bodyPr/>
          <a:lstStyle/>
          <a:p>
            <a:r>
              <a:rPr lang="en-US" b="0">
                <a:latin typeface="Arial" charset="0"/>
                <a:ea typeface="ＭＳ Ｐゴシック" charset="0"/>
                <a:cs typeface="ＭＳ Ｐゴシック" charset="0"/>
              </a:rPr>
              <a:t>Global Memory Allocation</a:t>
            </a:r>
            <a:r>
              <a:rPr lang="en-US">
                <a:latin typeface="Arial" charset="0"/>
                <a:ea typeface="ＭＳ Ｐゴシック" charset="0"/>
                <a:cs typeface="ＭＳ Ｐゴシック" charset="0"/>
              </a:rPr>
              <a:t> </a:t>
            </a:r>
          </a:p>
        </p:txBody>
      </p:sp>
      <p:sp>
        <p:nvSpPr>
          <p:cNvPr id="103428" name="Rectangle 3"/>
          <p:cNvSpPr>
            <a:spLocks noGrp="1" noChangeArrowheads="1"/>
          </p:cNvSpPr>
          <p:nvPr>
            <p:ph type="body" idx="1"/>
          </p:nvPr>
        </p:nvSpPr>
        <p:spPr>
          <a:xfrm>
            <a:off x="771525" y="854075"/>
            <a:ext cx="7772400" cy="2898230"/>
          </a:xfrm>
          <a:ln>
            <a:solidFill>
              <a:schemeClr val="tx1"/>
            </a:solidFill>
            <a:miter lim="800000"/>
            <a:headEnd/>
            <a:tailEnd/>
          </a:ln>
        </p:spPr>
        <p:txBody>
          <a:bodyPr/>
          <a:lstStyle/>
          <a:p>
            <a:pPr marL="342900" indent="-342900">
              <a:spcAft>
                <a:spcPts val="600"/>
              </a:spcAft>
              <a:buFontTx/>
              <a:buNone/>
            </a:pPr>
            <a:r>
              <a:rPr lang="en-US" sz="2000" b="1" dirty="0">
                <a:solidFill>
                  <a:srgbClr val="006600"/>
                </a:solidFill>
                <a:latin typeface="Courier New" charset="0"/>
                <a:ea typeface="ＭＳ Ｐゴシック" charset="0"/>
                <a:cs typeface="Times New Roman" charset="0"/>
              </a:rPr>
              <a:t>shared void *</a:t>
            </a:r>
            <a:r>
              <a:rPr lang="en-US" sz="2000" b="1" dirty="0" err="1" smtClean="0">
                <a:solidFill>
                  <a:srgbClr val="006600"/>
                </a:solidFill>
                <a:latin typeface="Courier New" charset="0"/>
                <a:ea typeface="ＭＳ Ｐゴシック" charset="0"/>
                <a:cs typeface="Times New Roman" charset="0"/>
              </a:rPr>
              <a:t>upc_all_alloc</a:t>
            </a:r>
            <a:r>
              <a:rPr lang="en-US" sz="2000" b="1" dirty="0">
                <a:solidFill>
                  <a:srgbClr val="006600"/>
                </a:solidFill>
                <a:latin typeface="Courier New" charset="0"/>
                <a:ea typeface="ＭＳ Ｐゴシック" charset="0"/>
                <a:cs typeface="Times New Roman" charset="0"/>
              </a:rPr>
              <a:t>(</a:t>
            </a:r>
            <a:r>
              <a:rPr lang="en-US" sz="2000" b="1" dirty="0" err="1">
                <a:solidFill>
                  <a:srgbClr val="006600"/>
                </a:solidFill>
                <a:latin typeface="Courier New" charset="0"/>
                <a:ea typeface="ＭＳ Ｐゴシック" charset="0"/>
                <a:cs typeface="Times New Roman" charset="0"/>
              </a:rPr>
              <a:t>size_t</a:t>
            </a:r>
            <a:r>
              <a:rPr lang="en-US" sz="2000" b="1" dirty="0">
                <a:solidFill>
                  <a:srgbClr val="006600"/>
                </a:solidFill>
                <a:latin typeface="Courier New" charset="0"/>
                <a:ea typeface="ＭＳ Ｐゴシック" charset="0"/>
                <a:cs typeface="Times New Roman" charset="0"/>
              </a:rPr>
              <a:t> </a:t>
            </a:r>
            <a:r>
              <a:rPr lang="en-US" sz="2000" b="1" dirty="0" err="1">
                <a:solidFill>
                  <a:srgbClr val="006600"/>
                </a:solidFill>
                <a:latin typeface="Courier New" charset="0"/>
                <a:ea typeface="ＭＳ Ｐゴシック" charset="0"/>
                <a:cs typeface="Times New Roman" charset="0"/>
              </a:rPr>
              <a:t>nblocks</a:t>
            </a:r>
            <a:r>
              <a:rPr lang="en-US" sz="2000" b="1" dirty="0">
                <a:solidFill>
                  <a:srgbClr val="006600"/>
                </a:solidFill>
                <a:latin typeface="Courier New" charset="0"/>
                <a:ea typeface="ＭＳ Ｐゴシック" charset="0"/>
                <a:cs typeface="Times New Roman" charset="0"/>
              </a:rPr>
              <a:t>, </a:t>
            </a:r>
            <a:r>
              <a:rPr lang="en-US" sz="2000" b="1" dirty="0" err="1">
                <a:solidFill>
                  <a:srgbClr val="006600"/>
                </a:solidFill>
                <a:latin typeface="Courier New" charset="0"/>
                <a:ea typeface="ＭＳ Ｐゴシック" charset="0"/>
                <a:cs typeface="Times New Roman" charset="0"/>
              </a:rPr>
              <a:t>size_t</a:t>
            </a:r>
            <a:r>
              <a:rPr lang="en-US" sz="2000" b="1" dirty="0">
                <a:solidFill>
                  <a:srgbClr val="006600"/>
                </a:solidFill>
                <a:latin typeface="Courier New" charset="0"/>
                <a:ea typeface="ＭＳ Ｐゴシック" charset="0"/>
                <a:cs typeface="Times New Roman" charset="0"/>
              </a:rPr>
              <a:t> </a:t>
            </a:r>
            <a:r>
              <a:rPr lang="en-US" sz="2000" b="1" dirty="0" err="1">
                <a:solidFill>
                  <a:srgbClr val="006600"/>
                </a:solidFill>
                <a:latin typeface="Courier New" charset="0"/>
                <a:ea typeface="ＭＳ Ｐゴシック" charset="0"/>
                <a:cs typeface="Times New Roman" charset="0"/>
              </a:rPr>
              <a:t>nbytes</a:t>
            </a:r>
            <a:r>
              <a:rPr lang="en-US" sz="2000" b="1" dirty="0">
                <a:solidFill>
                  <a:srgbClr val="006600"/>
                </a:solidFill>
                <a:latin typeface="Courier New" charset="0"/>
                <a:ea typeface="ＭＳ Ｐゴシック" charset="0"/>
                <a:cs typeface="Times New Roman" charset="0"/>
              </a:rPr>
              <a:t>);</a:t>
            </a:r>
          </a:p>
          <a:p>
            <a:pPr marL="342900" indent="-342900">
              <a:spcAft>
                <a:spcPts val="600"/>
              </a:spcAft>
              <a:buFontTx/>
              <a:buNone/>
            </a:pPr>
            <a:r>
              <a:rPr lang="en-US" sz="2000" b="1" dirty="0">
                <a:solidFill>
                  <a:schemeClr val="accent2"/>
                </a:solidFill>
                <a:latin typeface="Courier New" charset="0"/>
                <a:ea typeface="ＭＳ Ｐゴシック" charset="0"/>
                <a:cs typeface="Times New Roman" charset="0"/>
              </a:rPr>
              <a:t>	  </a:t>
            </a:r>
            <a:r>
              <a:rPr lang="en-US" sz="2000" b="1" dirty="0" err="1">
                <a:solidFill>
                  <a:schemeClr val="accent2"/>
                </a:solidFill>
                <a:latin typeface="Courier New" charset="0"/>
                <a:ea typeface="ＭＳ Ｐゴシック" charset="0"/>
                <a:cs typeface="Times New Roman" charset="0"/>
              </a:rPr>
              <a:t>nblocks</a:t>
            </a:r>
            <a:r>
              <a:rPr lang="en-US" sz="2000" b="1" dirty="0">
                <a:solidFill>
                  <a:schemeClr val="accent2"/>
                </a:solidFill>
                <a:latin typeface="Courier New" charset="0"/>
                <a:ea typeface="ＭＳ Ｐゴシック" charset="0"/>
                <a:cs typeface="Times New Roman" charset="0"/>
              </a:rPr>
              <a:t> : </a:t>
            </a:r>
            <a:r>
              <a:rPr lang="en-US" sz="2000" b="1" dirty="0">
                <a:latin typeface="Arial" charset="0"/>
                <a:ea typeface="ＭＳ Ｐゴシック" charset="0"/>
                <a:cs typeface="Times New Roman" charset="0"/>
              </a:rPr>
              <a:t>number of blocks</a:t>
            </a:r>
            <a:r>
              <a:rPr lang="en-US" sz="2000" b="1" dirty="0">
                <a:solidFill>
                  <a:schemeClr val="accent2"/>
                </a:solidFill>
                <a:latin typeface="Arial" charset="0"/>
                <a:ea typeface="ＭＳ Ｐゴシック" charset="0"/>
                <a:cs typeface="Times New Roman" charset="0"/>
              </a:rPr>
              <a:t/>
            </a:r>
            <a:br>
              <a:rPr lang="en-US" sz="2000" b="1" dirty="0">
                <a:solidFill>
                  <a:schemeClr val="accent2"/>
                </a:solidFill>
                <a:latin typeface="Arial" charset="0"/>
                <a:ea typeface="ＭＳ Ｐゴシック" charset="0"/>
                <a:cs typeface="Times New Roman" charset="0"/>
              </a:rPr>
            </a:br>
            <a:r>
              <a:rPr lang="en-US" sz="2000" b="1" dirty="0">
                <a:solidFill>
                  <a:schemeClr val="accent2"/>
                </a:solidFill>
                <a:latin typeface="Arial" charset="0"/>
                <a:ea typeface="ＭＳ Ｐゴシック" charset="0"/>
                <a:cs typeface="Times New Roman" charset="0"/>
              </a:rPr>
              <a:t>    </a:t>
            </a:r>
            <a:r>
              <a:rPr lang="en-US" sz="2000" b="1" dirty="0" err="1">
                <a:solidFill>
                  <a:schemeClr val="accent2"/>
                </a:solidFill>
                <a:latin typeface="Courier New" charset="0"/>
                <a:ea typeface="ＭＳ Ｐゴシック" charset="0"/>
                <a:cs typeface="Times New Roman" charset="0"/>
              </a:rPr>
              <a:t>nbytes</a:t>
            </a:r>
            <a:r>
              <a:rPr lang="en-US" sz="2000" b="1" dirty="0">
                <a:solidFill>
                  <a:schemeClr val="accent2"/>
                </a:solidFill>
                <a:latin typeface="Courier New" charset="0"/>
                <a:ea typeface="ＭＳ Ｐゴシック" charset="0"/>
                <a:cs typeface="Times New Roman" charset="0"/>
              </a:rPr>
              <a:t> : </a:t>
            </a:r>
            <a:r>
              <a:rPr lang="en-US" sz="2000" b="1" dirty="0">
                <a:latin typeface="Arial" charset="0"/>
                <a:ea typeface="ＭＳ Ｐゴシック" charset="0"/>
                <a:cs typeface="Times New Roman" charset="0"/>
              </a:rPr>
              <a:t>block size</a:t>
            </a:r>
            <a:endParaRPr lang="en-US" dirty="0">
              <a:latin typeface="Arial" charset="0"/>
              <a:ea typeface="ＭＳ Ｐゴシック" charset="0"/>
              <a:cs typeface="Times New Roman" charset="0"/>
            </a:endParaRPr>
          </a:p>
          <a:p>
            <a:pPr marL="342900" indent="-342900"/>
            <a:r>
              <a:rPr lang="en-US" sz="2000" dirty="0" smtClean="0">
                <a:latin typeface="Arial" charset="0"/>
                <a:ea typeface="ＭＳ Ｐゴシック" charset="0"/>
                <a:cs typeface="Times New Roman" charset="0"/>
              </a:rPr>
              <a:t>Collective</a:t>
            </a:r>
            <a:r>
              <a:rPr lang="en-US" sz="2000" dirty="0">
                <a:latin typeface="Arial" charset="0"/>
                <a:ea typeface="ＭＳ Ｐゴシック" charset="0"/>
                <a:cs typeface="Times New Roman" charset="0"/>
              </a:rPr>
              <a:t>: called by </a:t>
            </a:r>
            <a:r>
              <a:rPr lang="en-US" sz="2000" dirty="0" smtClean="0">
                <a:latin typeface="Arial" charset="0"/>
                <a:ea typeface="ＭＳ Ｐゴシック" charset="0"/>
                <a:cs typeface="Times New Roman" charset="0"/>
              </a:rPr>
              <a:t>all threads together </a:t>
            </a:r>
            <a:endParaRPr lang="en-US" sz="2000" dirty="0">
              <a:latin typeface="Arial" charset="0"/>
              <a:ea typeface="ＭＳ Ｐゴシック" charset="0"/>
              <a:cs typeface="Times New Roman" charset="0"/>
            </a:endParaRPr>
          </a:p>
          <a:p>
            <a:pPr marL="342900" indent="-342900"/>
            <a:r>
              <a:rPr lang="en-US" sz="2000" dirty="0">
                <a:latin typeface="Arial" charset="0"/>
                <a:ea typeface="ＭＳ Ｐゴシック" charset="0"/>
                <a:cs typeface="Times New Roman" charset="0"/>
              </a:rPr>
              <a:t>A</a:t>
            </a:r>
            <a:r>
              <a:rPr lang="en-US" sz="2000" dirty="0" smtClean="0">
                <a:latin typeface="Arial" charset="0"/>
                <a:ea typeface="ＭＳ Ｐゴシック" charset="0"/>
                <a:cs typeface="Times New Roman" charset="0"/>
              </a:rPr>
              <a:t>llocates </a:t>
            </a:r>
            <a:r>
              <a:rPr lang="en-US" sz="2000" dirty="0">
                <a:latin typeface="Arial" charset="0"/>
                <a:ea typeface="ＭＳ Ｐゴシック" charset="0"/>
                <a:cs typeface="Times New Roman" charset="0"/>
              </a:rPr>
              <a:t>a </a:t>
            </a:r>
            <a:r>
              <a:rPr lang="en-US" sz="2000" dirty="0" smtClean="0">
                <a:latin typeface="Arial" charset="0"/>
                <a:ea typeface="ＭＳ Ｐゴシック" charset="0"/>
                <a:cs typeface="Times New Roman" charset="0"/>
              </a:rPr>
              <a:t>memory </a:t>
            </a:r>
            <a:r>
              <a:rPr lang="en-US" sz="2000" dirty="0">
                <a:latin typeface="Arial" charset="0"/>
                <a:ea typeface="ＭＳ Ｐゴシック" charset="0"/>
                <a:cs typeface="Times New Roman" charset="0"/>
              </a:rPr>
              <a:t>space in the shared space with the shape</a:t>
            </a:r>
            <a:r>
              <a:rPr lang="en-US" sz="2000" dirty="0">
                <a:latin typeface="Arial" charset="0"/>
                <a:ea typeface="ＭＳ Ｐゴシック" charset="0"/>
                <a:cs typeface="ＭＳ Ｐゴシック" charset="0"/>
              </a:rPr>
              <a:t>:</a:t>
            </a:r>
            <a:endParaRPr lang="en-US" dirty="0">
              <a:latin typeface="Arial" charset="0"/>
              <a:ea typeface="ＭＳ Ｐゴシック" charset="0"/>
              <a:cs typeface="ＭＳ Ｐゴシック" charset="0"/>
            </a:endParaRPr>
          </a:p>
          <a:p>
            <a:pPr marL="342900" indent="-342900">
              <a:buFontTx/>
              <a:buNone/>
            </a:pPr>
            <a:r>
              <a:rPr lang="en-US" sz="2000" b="1" dirty="0">
                <a:solidFill>
                  <a:schemeClr val="accent2"/>
                </a:solidFill>
                <a:latin typeface="Courier New" charset="0"/>
                <a:ea typeface="ＭＳ Ｐゴシック" charset="0"/>
                <a:cs typeface="Times New Roman" charset="0"/>
              </a:rPr>
              <a:t>    shared [</a:t>
            </a:r>
            <a:r>
              <a:rPr lang="en-US" sz="2000" b="1" dirty="0" err="1">
                <a:solidFill>
                  <a:schemeClr val="accent2"/>
                </a:solidFill>
                <a:latin typeface="Courier New" charset="0"/>
                <a:ea typeface="ＭＳ Ｐゴシック" charset="0"/>
                <a:cs typeface="Times New Roman" charset="0"/>
              </a:rPr>
              <a:t>nbytes</a:t>
            </a:r>
            <a:r>
              <a:rPr lang="en-US" sz="2000" b="1" dirty="0">
                <a:solidFill>
                  <a:schemeClr val="accent2"/>
                </a:solidFill>
                <a:latin typeface="Courier New" charset="0"/>
                <a:ea typeface="ＭＳ Ｐゴシック" charset="0"/>
                <a:cs typeface="Times New Roman" charset="0"/>
              </a:rPr>
              <a:t>] char[</a:t>
            </a:r>
            <a:r>
              <a:rPr lang="en-US" sz="2000" b="1" dirty="0" err="1">
                <a:solidFill>
                  <a:schemeClr val="accent2"/>
                </a:solidFill>
                <a:latin typeface="Courier New" charset="0"/>
                <a:ea typeface="ＭＳ Ｐゴシック" charset="0"/>
                <a:cs typeface="Times New Roman" charset="0"/>
              </a:rPr>
              <a:t>nblocks</a:t>
            </a:r>
            <a:r>
              <a:rPr lang="en-US" sz="2000" b="1" dirty="0">
                <a:solidFill>
                  <a:schemeClr val="accent2"/>
                </a:solidFill>
                <a:latin typeface="Courier New" charset="0"/>
                <a:ea typeface="ＭＳ Ｐゴシック" charset="0"/>
                <a:cs typeface="Times New Roman" charset="0"/>
              </a:rPr>
              <a:t> * </a:t>
            </a:r>
            <a:r>
              <a:rPr lang="en-US" sz="2000" b="1" dirty="0" err="1">
                <a:solidFill>
                  <a:schemeClr val="accent2"/>
                </a:solidFill>
                <a:latin typeface="Courier New" charset="0"/>
                <a:ea typeface="ＭＳ Ｐゴシック" charset="0"/>
                <a:cs typeface="Times New Roman" charset="0"/>
              </a:rPr>
              <a:t>nbytes</a:t>
            </a:r>
            <a:r>
              <a:rPr lang="en-US" sz="2000" b="1" dirty="0" smtClean="0">
                <a:solidFill>
                  <a:schemeClr val="accent2"/>
                </a:solidFill>
                <a:latin typeface="Courier New" charset="0"/>
                <a:ea typeface="ＭＳ Ｐゴシック" charset="0"/>
                <a:cs typeface="Times New Roman" charset="0"/>
              </a:rPr>
              <a:t>]</a:t>
            </a:r>
          </a:p>
          <a:p>
            <a:pPr marL="342900" indent="-342900"/>
            <a:r>
              <a:rPr lang="en-US" sz="2000" dirty="0" smtClean="0">
                <a:latin typeface="Arial" charset="0"/>
                <a:ea typeface="ＭＳ Ｐゴシック" charset="0"/>
                <a:cs typeface="Times New Roman" charset="0"/>
              </a:rPr>
              <a:t>All threads get the same pointer</a:t>
            </a:r>
            <a:endParaRPr lang="en-US" sz="2000" b="1" dirty="0">
              <a:solidFill>
                <a:schemeClr val="accent2"/>
              </a:solidFill>
              <a:latin typeface="Courier New" charset="0"/>
              <a:ea typeface="ＭＳ Ｐゴシック" charset="0"/>
              <a:cs typeface="Times New Roman" charset="0"/>
            </a:endParaRPr>
          </a:p>
        </p:txBody>
      </p:sp>
      <p:sp>
        <p:nvSpPr>
          <p:cNvPr id="103429" name="Rectangle 3"/>
          <p:cNvSpPr txBox="1">
            <a:spLocks noChangeArrowheads="1"/>
          </p:cNvSpPr>
          <p:nvPr/>
        </p:nvSpPr>
        <p:spPr bwMode="auto">
          <a:xfrm>
            <a:off x="771525" y="3865102"/>
            <a:ext cx="7772400" cy="211339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63500" tIns="25400" rIns="63500" bIns="25400">
            <a:spAutoFit/>
          </a:bodyPr>
          <a:lstStyle>
            <a:lvl1pPr marL="342900" indent="-342900"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15000"/>
              </a:spcBef>
              <a:spcAft>
                <a:spcPts val="600"/>
              </a:spcAft>
              <a:buSzPct val="100000"/>
            </a:pPr>
            <a:r>
              <a:rPr lang="en-US" dirty="0">
                <a:solidFill>
                  <a:srgbClr val="006600"/>
                </a:solidFill>
                <a:latin typeface="Courier New" charset="0"/>
                <a:cs typeface="Times New Roman" charset="0"/>
              </a:rPr>
              <a:t>shared void *</a:t>
            </a:r>
            <a:r>
              <a:rPr lang="en-US" dirty="0" err="1" smtClean="0">
                <a:solidFill>
                  <a:srgbClr val="006600"/>
                </a:solidFill>
                <a:latin typeface="Courier New" charset="0"/>
                <a:cs typeface="Times New Roman" charset="0"/>
              </a:rPr>
              <a:t>upc_global_alloc</a:t>
            </a:r>
            <a:r>
              <a:rPr lang="en-US" dirty="0">
                <a:solidFill>
                  <a:srgbClr val="006600"/>
                </a:solidFill>
                <a:latin typeface="Courier New" charset="0"/>
                <a:cs typeface="Times New Roman" charset="0"/>
              </a:rPr>
              <a:t>(</a:t>
            </a:r>
            <a:r>
              <a:rPr lang="en-US" dirty="0" err="1">
                <a:solidFill>
                  <a:srgbClr val="006600"/>
                </a:solidFill>
                <a:latin typeface="Courier New" charset="0"/>
                <a:cs typeface="Times New Roman" charset="0"/>
              </a:rPr>
              <a:t>size_t</a:t>
            </a:r>
            <a:r>
              <a:rPr lang="en-US" dirty="0">
                <a:solidFill>
                  <a:srgbClr val="006600"/>
                </a:solidFill>
                <a:latin typeface="Courier New" charset="0"/>
                <a:cs typeface="Times New Roman" charset="0"/>
              </a:rPr>
              <a:t> </a:t>
            </a:r>
            <a:r>
              <a:rPr lang="en-US" dirty="0" err="1">
                <a:solidFill>
                  <a:srgbClr val="006600"/>
                </a:solidFill>
                <a:latin typeface="Courier New" charset="0"/>
                <a:cs typeface="Times New Roman" charset="0"/>
              </a:rPr>
              <a:t>nblocks</a:t>
            </a:r>
            <a:r>
              <a:rPr lang="en-US" dirty="0">
                <a:solidFill>
                  <a:srgbClr val="006600"/>
                </a:solidFill>
                <a:latin typeface="Courier New" charset="0"/>
                <a:cs typeface="Times New Roman" charset="0"/>
              </a:rPr>
              <a:t>,   </a:t>
            </a:r>
            <a:r>
              <a:rPr lang="en-US" dirty="0" err="1">
                <a:solidFill>
                  <a:srgbClr val="006600"/>
                </a:solidFill>
                <a:latin typeface="Courier New" charset="0"/>
                <a:cs typeface="Times New Roman" charset="0"/>
              </a:rPr>
              <a:t>size_t</a:t>
            </a:r>
            <a:r>
              <a:rPr lang="en-US" dirty="0">
                <a:solidFill>
                  <a:srgbClr val="006600"/>
                </a:solidFill>
                <a:latin typeface="Courier New" charset="0"/>
                <a:cs typeface="Times New Roman" charset="0"/>
              </a:rPr>
              <a:t> </a:t>
            </a:r>
            <a:r>
              <a:rPr lang="en-US" dirty="0" err="1">
                <a:solidFill>
                  <a:srgbClr val="006600"/>
                </a:solidFill>
                <a:latin typeface="Courier New" charset="0"/>
                <a:cs typeface="Times New Roman" charset="0"/>
              </a:rPr>
              <a:t>nbytes</a:t>
            </a:r>
            <a:r>
              <a:rPr lang="en-US" dirty="0">
                <a:solidFill>
                  <a:srgbClr val="006600"/>
                </a:solidFill>
                <a:latin typeface="Courier New" charset="0"/>
                <a:cs typeface="Times New Roman" charset="0"/>
              </a:rPr>
              <a:t>);</a:t>
            </a:r>
            <a:endParaRPr lang="en-US" dirty="0">
              <a:solidFill>
                <a:schemeClr val="accent2"/>
              </a:solidFill>
              <a:cs typeface="Times New Roman" charset="0"/>
            </a:endParaRPr>
          </a:p>
          <a:p>
            <a:pPr>
              <a:spcBef>
                <a:spcPct val="15000"/>
              </a:spcBef>
              <a:buSzPct val="100000"/>
              <a:buFontTx/>
              <a:buChar char="•"/>
            </a:pPr>
            <a:r>
              <a:rPr lang="en-US" b="0" dirty="0" smtClean="0">
                <a:solidFill>
                  <a:schemeClr val="tx1"/>
                </a:solidFill>
                <a:cs typeface="Times New Roman" charset="0"/>
              </a:rPr>
              <a:t>Not collective</a:t>
            </a:r>
          </a:p>
          <a:p>
            <a:pPr>
              <a:spcBef>
                <a:spcPct val="15000"/>
              </a:spcBef>
              <a:buSzPct val="100000"/>
              <a:buFontTx/>
              <a:buChar char="•"/>
            </a:pPr>
            <a:r>
              <a:rPr lang="en-US" b="0" dirty="0" smtClean="0">
                <a:solidFill>
                  <a:schemeClr val="tx1"/>
                </a:solidFill>
                <a:cs typeface="Times New Roman" charset="0"/>
              </a:rPr>
              <a:t>Each thread allocates its own space and receives a different pointer (to a different distributed block)</a:t>
            </a:r>
            <a:endParaRPr lang="en-US" b="0" dirty="0">
              <a:solidFill>
                <a:schemeClr val="tx1"/>
              </a:solidFill>
              <a:cs typeface="Times New Roman" charset="0"/>
            </a:endParaRPr>
          </a:p>
          <a:p>
            <a:pPr>
              <a:spcBef>
                <a:spcPct val="15000"/>
              </a:spcBef>
              <a:buSzPct val="100000"/>
              <a:buFontTx/>
              <a:buChar char="•"/>
            </a:pPr>
            <a:r>
              <a:rPr lang="en-US" b="0" dirty="0" smtClean="0">
                <a:solidFill>
                  <a:schemeClr val="tx1"/>
                </a:solidFill>
                <a:cs typeface="Times New Roman" charset="0"/>
              </a:rPr>
              <a:t>(Implementation challenges)</a:t>
            </a:r>
            <a:endParaRPr lang="en-US" b="0" dirty="0">
              <a:solidFill>
                <a:schemeClr val="tx1"/>
              </a:solidFill>
              <a:cs typeface="Times New Roman"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38"/>
          <p:cNvSpPr>
            <a:spLocks noChangeArrowheads="1"/>
          </p:cNvSpPr>
          <p:nvPr/>
        </p:nvSpPr>
        <p:spPr bwMode="auto">
          <a:xfrm>
            <a:off x="339725" y="2922588"/>
            <a:ext cx="3992563" cy="2298700"/>
          </a:xfrm>
          <a:prstGeom prst="rect">
            <a:avLst/>
          </a:prstGeom>
          <a:solidFill>
            <a:srgbClr val="FFFF93"/>
          </a:solidFill>
          <a:ln w="12700">
            <a:solidFill>
              <a:schemeClr val="tx1"/>
            </a:solidFill>
            <a:round/>
            <a:headEnd type="none" w="sm" len="sm"/>
            <a:tailEnd type="none" w="sm" len="sm"/>
          </a:ln>
        </p:spPr>
        <p:txBody>
          <a:bodyPr/>
          <a:lstStyle/>
          <a:p>
            <a:pPr eaLnBrk="0" hangingPunct="0"/>
            <a:endParaRPr lang="en-US"/>
          </a:p>
        </p:txBody>
      </p:sp>
      <p:sp>
        <p:nvSpPr>
          <p:cNvPr id="105476"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Distributed Arrays Directory Style</a:t>
            </a:r>
          </a:p>
        </p:txBody>
      </p:sp>
      <p:sp>
        <p:nvSpPr>
          <p:cNvPr id="105477" name="Rectangle 3"/>
          <p:cNvSpPr>
            <a:spLocks noGrp="1" noChangeArrowheads="1"/>
          </p:cNvSpPr>
          <p:nvPr>
            <p:ph type="body" idx="1"/>
          </p:nvPr>
        </p:nvSpPr>
        <p:spPr>
          <a:xfrm>
            <a:off x="609600" y="914400"/>
            <a:ext cx="8001000" cy="1928813"/>
          </a:xfrm>
        </p:spPr>
        <p:txBody>
          <a:bodyPr/>
          <a:lstStyle/>
          <a:p>
            <a:pPr>
              <a:spcAft>
                <a:spcPts val="600"/>
              </a:spcAft>
            </a:pPr>
            <a:r>
              <a:rPr lang="en-US" dirty="0">
                <a:latin typeface="Arial" charset="0"/>
                <a:ea typeface="ＭＳ Ｐゴシック" charset="0"/>
                <a:cs typeface="ＭＳ Ｐゴシック" charset="0"/>
              </a:rPr>
              <a:t>Many UPC programs avoid the UPC style arrays in factor of directories of objects</a:t>
            </a:r>
            <a:endParaRPr lang="en-US" sz="2000" b="1" dirty="0">
              <a:solidFill>
                <a:srgbClr val="006600"/>
              </a:solidFill>
              <a:latin typeface="Courier New" charset="0"/>
              <a:ea typeface="ＭＳ Ｐゴシック" charset="0"/>
              <a:cs typeface="ＭＳ Ｐゴシック" charset="0"/>
            </a:endParaRPr>
          </a:p>
          <a:p>
            <a:pPr>
              <a:buFontTx/>
              <a:buNone/>
            </a:pPr>
            <a:r>
              <a:rPr lang="en-US" sz="2000" b="1" dirty="0" err="1">
                <a:solidFill>
                  <a:srgbClr val="006600"/>
                </a:solidFill>
                <a:latin typeface="Courier New" charset="0"/>
                <a:ea typeface="ＭＳ Ｐゴシック" charset="0"/>
                <a:cs typeface="ＭＳ Ｐゴシック" charset="0"/>
              </a:rPr>
              <a:t>typedef</a:t>
            </a:r>
            <a:r>
              <a:rPr lang="en-US" sz="2000" b="1" dirty="0">
                <a:solidFill>
                  <a:srgbClr val="006600"/>
                </a:solidFill>
                <a:latin typeface="Courier New" charset="0"/>
                <a:ea typeface="ＭＳ Ｐゴシック" charset="0"/>
                <a:cs typeface="ＭＳ Ｐゴシック" charset="0"/>
              </a:rPr>
              <a:t> shared [] double *</a:t>
            </a:r>
            <a:r>
              <a:rPr lang="en-US" sz="2000" b="1" dirty="0" err="1">
                <a:solidFill>
                  <a:srgbClr val="006600"/>
                </a:solidFill>
                <a:latin typeface="Courier New" charset="0"/>
                <a:ea typeface="ＭＳ Ｐゴシック" charset="0"/>
                <a:cs typeface="ＭＳ Ｐゴシック" charset="0"/>
              </a:rPr>
              <a:t>sdblptr</a:t>
            </a:r>
            <a:r>
              <a:rPr lang="en-US" sz="2000" b="1" dirty="0">
                <a:solidFill>
                  <a:srgbClr val="006600"/>
                </a:solidFill>
                <a:latin typeface="Courier New" charset="0"/>
                <a:ea typeface="ＭＳ Ｐゴシック" charset="0"/>
                <a:cs typeface="ＭＳ Ｐゴシック" charset="0"/>
              </a:rPr>
              <a:t>;</a:t>
            </a:r>
          </a:p>
          <a:p>
            <a:pPr>
              <a:buFontTx/>
              <a:buNone/>
            </a:pPr>
            <a:r>
              <a:rPr lang="en-US" sz="2000" b="1" dirty="0">
                <a:solidFill>
                  <a:srgbClr val="006600"/>
                </a:solidFill>
                <a:latin typeface="Courier New" charset="0"/>
                <a:ea typeface="ＭＳ Ｐゴシック" charset="0"/>
                <a:cs typeface="ＭＳ Ｐゴシック" charset="0"/>
              </a:rPr>
              <a:t>shared </a:t>
            </a:r>
            <a:r>
              <a:rPr lang="en-US" sz="2000" b="1" dirty="0" err="1">
                <a:solidFill>
                  <a:srgbClr val="006600"/>
                </a:solidFill>
                <a:latin typeface="Courier New" charset="0"/>
                <a:ea typeface="ＭＳ Ｐゴシック" charset="0"/>
                <a:cs typeface="ＭＳ Ｐゴシック" charset="0"/>
              </a:rPr>
              <a:t>sdblptr</a:t>
            </a:r>
            <a:r>
              <a:rPr lang="en-US" sz="2000" b="1" dirty="0">
                <a:solidFill>
                  <a:srgbClr val="006600"/>
                </a:solidFill>
                <a:latin typeface="Courier New" charset="0"/>
                <a:ea typeface="ＭＳ Ｐゴシック" charset="0"/>
                <a:cs typeface="ＭＳ Ｐゴシック" charset="0"/>
              </a:rPr>
              <a:t> directory[THREADS];</a:t>
            </a:r>
          </a:p>
          <a:p>
            <a:pPr>
              <a:buFontTx/>
              <a:buNone/>
            </a:pPr>
            <a:r>
              <a:rPr lang="en-US" sz="2000" b="1" dirty="0">
                <a:solidFill>
                  <a:srgbClr val="006600"/>
                </a:solidFill>
                <a:latin typeface="Courier New" charset="0"/>
                <a:ea typeface="ＭＳ Ｐゴシック" charset="0"/>
                <a:cs typeface="ＭＳ Ｐゴシック" charset="0"/>
              </a:rPr>
              <a:t>directory[</a:t>
            </a:r>
            <a:r>
              <a:rPr lang="en-US" sz="2000" b="1" dirty="0" err="1">
                <a:solidFill>
                  <a:srgbClr val="006600"/>
                </a:solidFill>
                <a:latin typeface="Courier New" charset="0"/>
                <a:ea typeface="ＭＳ Ｐゴシック" charset="0"/>
                <a:cs typeface="ＭＳ Ｐゴシック" charset="0"/>
              </a:rPr>
              <a:t>i</a:t>
            </a:r>
            <a:r>
              <a:rPr lang="en-US" sz="2000" b="1" dirty="0">
                <a:solidFill>
                  <a:srgbClr val="006600"/>
                </a:solidFill>
                <a:latin typeface="Courier New" charset="0"/>
                <a:ea typeface="ＭＳ Ｐゴシック" charset="0"/>
                <a:cs typeface="ＭＳ Ｐゴシック" charset="0"/>
              </a:rPr>
              <a:t>]=</a:t>
            </a:r>
            <a:r>
              <a:rPr lang="en-US" sz="2000" b="1" dirty="0" err="1">
                <a:solidFill>
                  <a:srgbClr val="006600"/>
                </a:solidFill>
                <a:latin typeface="Courier New" charset="0"/>
                <a:ea typeface="ＭＳ Ｐゴシック" charset="0"/>
                <a:cs typeface="ＭＳ Ｐゴシック" charset="0"/>
              </a:rPr>
              <a:t>upc_alloc</a:t>
            </a:r>
            <a:r>
              <a:rPr lang="en-US" sz="2000" b="1" dirty="0">
                <a:solidFill>
                  <a:srgbClr val="006600"/>
                </a:solidFill>
                <a:latin typeface="Courier New" charset="0"/>
                <a:ea typeface="ＭＳ Ｐゴシック" charset="0"/>
                <a:cs typeface="ＭＳ Ｐゴシック" charset="0"/>
              </a:rPr>
              <a:t>(</a:t>
            </a:r>
            <a:r>
              <a:rPr lang="en-US" sz="2000" b="1" dirty="0" err="1">
                <a:solidFill>
                  <a:srgbClr val="006600"/>
                </a:solidFill>
                <a:latin typeface="Courier New" charset="0"/>
                <a:ea typeface="ＭＳ Ｐゴシック" charset="0"/>
                <a:cs typeface="ＭＳ Ｐゴシック" charset="0"/>
              </a:rPr>
              <a:t>local_size</a:t>
            </a:r>
            <a:r>
              <a:rPr lang="en-US" sz="2000" b="1" dirty="0">
                <a:solidFill>
                  <a:srgbClr val="006600"/>
                </a:solidFill>
                <a:latin typeface="Courier New" charset="0"/>
                <a:ea typeface="ＭＳ Ｐゴシック" charset="0"/>
                <a:cs typeface="ＭＳ Ｐゴシック" charset="0"/>
              </a:rPr>
              <a:t>*</a:t>
            </a:r>
            <a:r>
              <a:rPr lang="en-US" sz="2000" b="1" dirty="0" err="1">
                <a:solidFill>
                  <a:srgbClr val="006600"/>
                </a:solidFill>
                <a:latin typeface="Courier New" charset="0"/>
                <a:ea typeface="ＭＳ Ｐゴシック" charset="0"/>
                <a:cs typeface="ＭＳ Ｐゴシック" charset="0"/>
              </a:rPr>
              <a:t>sizeof</a:t>
            </a:r>
            <a:r>
              <a:rPr lang="en-US" sz="2000" b="1" dirty="0">
                <a:solidFill>
                  <a:srgbClr val="006600"/>
                </a:solidFill>
                <a:latin typeface="Courier New" charset="0"/>
                <a:ea typeface="ＭＳ Ｐゴシック" charset="0"/>
                <a:cs typeface="ＭＳ Ｐゴシック" charset="0"/>
              </a:rPr>
              <a:t>(double));</a:t>
            </a:r>
          </a:p>
        </p:txBody>
      </p:sp>
      <p:grpSp>
        <p:nvGrpSpPr>
          <p:cNvPr id="2" name="Group 1"/>
          <p:cNvGrpSpPr/>
          <p:nvPr/>
        </p:nvGrpSpPr>
        <p:grpSpPr>
          <a:xfrm>
            <a:off x="906463" y="3106738"/>
            <a:ext cx="3425825" cy="425450"/>
            <a:chOff x="906463" y="3106738"/>
            <a:chExt cx="3425825" cy="425450"/>
          </a:xfrm>
        </p:grpSpPr>
        <p:sp>
          <p:nvSpPr>
            <p:cNvPr id="7" name="Rectangle 6"/>
            <p:cNvSpPr/>
            <p:nvPr/>
          </p:nvSpPr>
          <p:spPr bwMode="auto">
            <a:xfrm>
              <a:off x="906463" y="3106738"/>
              <a:ext cx="454025" cy="420687"/>
            </a:xfrm>
            <a:prstGeom prst="rect">
              <a:avLst/>
            </a:prstGeom>
            <a:solidFill>
              <a:schemeClr val="tx2">
                <a:lumMod val="25000"/>
                <a:lumOff val="75000"/>
              </a:schemeClr>
            </a:solidFill>
            <a:ln w="12700" cap="flat" cmpd="sng" algn="ctr">
              <a:solidFill>
                <a:schemeClr val="tx1"/>
              </a:solidFill>
              <a:prstDash val="solid"/>
              <a:round/>
              <a:headEnd type="none" w="sm" len="sm"/>
              <a:tailEnd type="none" w="sm" len="sm"/>
            </a:ln>
            <a:effectLst/>
          </p:spPr>
          <p:txBody>
            <a:bodyPr/>
            <a:lstStyle/>
            <a:p>
              <a:pPr eaLnBrk="0" hangingPunct="0">
                <a:defRPr/>
              </a:pPr>
              <a:endParaRPr lang="en-US">
                <a:latin typeface="Arial" pitchFamily="-109" charset="0"/>
                <a:ea typeface="ＭＳ Ｐゴシック" charset="-128"/>
                <a:cs typeface="ＭＳ Ｐゴシック" charset="-128"/>
              </a:endParaRPr>
            </a:p>
          </p:txBody>
        </p:sp>
        <p:sp>
          <p:nvSpPr>
            <p:cNvPr id="105479" name="Oval 7"/>
            <p:cNvSpPr>
              <a:spLocks noChangeArrowheads="1"/>
            </p:cNvSpPr>
            <p:nvPr/>
          </p:nvSpPr>
          <p:spPr bwMode="auto">
            <a:xfrm>
              <a:off x="1111250" y="3286125"/>
              <a:ext cx="46038" cy="46038"/>
            </a:xfrm>
            <a:prstGeom prst="ellipse">
              <a:avLst/>
            </a:prstGeom>
            <a:solidFill>
              <a:schemeClr val="tx1"/>
            </a:solidFill>
            <a:ln w="12700">
              <a:solidFill>
                <a:schemeClr val="tx1"/>
              </a:solidFill>
              <a:round/>
              <a:headEnd type="none" w="sm" len="sm"/>
              <a:tailEnd type="none" w="sm" len="sm"/>
            </a:ln>
          </p:spPr>
          <p:txBody>
            <a:bodyPr/>
            <a:lstStyle/>
            <a:p>
              <a:pPr eaLnBrk="0" hangingPunct="0"/>
              <a:endParaRPr lang="en-US"/>
            </a:p>
          </p:txBody>
        </p:sp>
        <p:sp>
          <p:nvSpPr>
            <p:cNvPr id="9" name="Rectangle 8"/>
            <p:cNvSpPr/>
            <p:nvPr/>
          </p:nvSpPr>
          <p:spPr bwMode="auto">
            <a:xfrm>
              <a:off x="1360488" y="3106738"/>
              <a:ext cx="454025" cy="420687"/>
            </a:xfrm>
            <a:prstGeom prst="rect">
              <a:avLst/>
            </a:prstGeom>
            <a:solidFill>
              <a:schemeClr val="tx2">
                <a:lumMod val="25000"/>
                <a:lumOff val="75000"/>
              </a:schemeClr>
            </a:solidFill>
            <a:ln w="12700" cap="flat" cmpd="sng" algn="ctr">
              <a:solidFill>
                <a:schemeClr val="tx1"/>
              </a:solidFill>
              <a:prstDash val="solid"/>
              <a:round/>
              <a:headEnd type="none" w="sm" len="sm"/>
              <a:tailEnd type="none" w="sm" len="sm"/>
            </a:ln>
            <a:effectLst/>
          </p:spPr>
          <p:txBody>
            <a:bodyPr/>
            <a:lstStyle/>
            <a:p>
              <a:pPr eaLnBrk="0" hangingPunct="0">
                <a:defRPr/>
              </a:pPr>
              <a:endParaRPr lang="en-US">
                <a:latin typeface="Arial" pitchFamily="-109" charset="0"/>
                <a:ea typeface="ＭＳ Ｐゴシック" charset="-128"/>
                <a:cs typeface="ＭＳ Ｐゴシック" charset="-128"/>
              </a:endParaRPr>
            </a:p>
          </p:txBody>
        </p:sp>
        <p:sp>
          <p:nvSpPr>
            <p:cNvPr id="105481" name="Oval 9"/>
            <p:cNvSpPr>
              <a:spLocks noChangeArrowheads="1"/>
            </p:cNvSpPr>
            <p:nvPr/>
          </p:nvSpPr>
          <p:spPr bwMode="auto">
            <a:xfrm>
              <a:off x="1565275" y="3286125"/>
              <a:ext cx="46038" cy="46038"/>
            </a:xfrm>
            <a:prstGeom prst="ellipse">
              <a:avLst/>
            </a:prstGeom>
            <a:solidFill>
              <a:schemeClr val="tx1"/>
            </a:solidFill>
            <a:ln w="12700">
              <a:solidFill>
                <a:schemeClr val="tx1"/>
              </a:solidFill>
              <a:round/>
              <a:headEnd type="none" w="sm" len="sm"/>
              <a:tailEnd type="none" w="sm" len="sm"/>
            </a:ln>
          </p:spPr>
          <p:txBody>
            <a:bodyPr/>
            <a:lstStyle/>
            <a:p>
              <a:pPr eaLnBrk="0" hangingPunct="0"/>
              <a:endParaRPr lang="en-US"/>
            </a:p>
          </p:txBody>
        </p:sp>
        <p:sp>
          <p:nvSpPr>
            <p:cNvPr id="11" name="Rectangle 10"/>
            <p:cNvSpPr/>
            <p:nvPr/>
          </p:nvSpPr>
          <p:spPr bwMode="auto">
            <a:xfrm>
              <a:off x="1814513" y="3106738"/>
              <a:ext cx="454025" cy="420687"/>
            </a:xfrm>
            <a:prstGeom prst="rect">
              <a:avLst/>
            </a:prstGeom>
            <a:solidFill>
              <a:schemeClr val="tx2">
                <a:lumMod val="25000"/>
                <a:lumOff val="75000"/>
              </a:schemeClr>
            </a:solidFill>
            <a:ln w="12700" cap="flat" cmpd="sng" algn="ctr">
              <a:solidFill>
                <a:schemeClr val="tx1"/>
              </a:solidFill>
              <a:prstDash val="solid"/>
              <a:round/>
              <a:headEnd type="none" w="sm" len="sm"/>
              <a:tailEnd type="none" w="sm" len="sm"/>
            </a:ln>
            <a:effectLst/>
          </p:spPr>
          <p:txBody>
            <a:bodyPr/>
            <a:lstStyle/>
            <a:p>
              <a:pPr eaLnBrk="0" hangingPunct="0">
                <a:defRPr/>
              </a:pPr>
              <a:endParaRPr lang="en-US">
                <a:latin typeface="Arial" pitchFamily="-109" charset="0"/>
                <a:ea typeface="ＭＳ Ｐゴシック" charset="-128"/>
                <a:cs typeface="ＭＳ Ｐゴシック" charset="-128"/>
              </a:endParaRPr>
            </a:p>
          </p:txBody>
        </p:sp>
        <p:sp>
          <p:nvSpPr>
            <p:cNvPr id="105483" name="Oval 11"/>
            <p:cNvSpPr>
              <a:spLocks noChangeArrowheads="1"/>
            </p:cNvSpPr>
            <p:nvPr/>
          </p:nvSpPr>
          <p:spPr bwMode="auto">
            <a:xfrm>
              <a:off x="2017713" y="3286125"/>
              <a:ext cx="46037" cy="46038"/>
            </a:xfrm>
            <a:prstGeom prst="ellipse">
              <a:avLst/>
            </a:prstGeom>
            <a:solidFill>
              <a:schemeClr val="tx1"/>
            </a:solidFill>
            <a:ln w="12700">
              <a:solidFill>
                <a:schemeClr val="tx1"/>
              </a:solidFill>
              <a:round/>
              <a:headEnd type="none" w="sm" len="sm"/>
              <a:tailEnd type="none" w="sm" len="sm"/>
            </a:ln>
          </p:spPr>
          <p:txBody>
            <a:bodyPr/>
            <a:lstStyle/>
            <a:p>
              <a:pPr eaLnBrk="0" hangingPunct="0"/>
              <a:endParaRPr lang="en-US"/>
            </a:p>
          </p:txBody>
        </p:sp>
        <p:sp>
          <p:nvSpPr>
            <p:cNvPr id="13" name="Rectangle 12"/>
            <p:cNvSpPr/>
            <p:nvPr/>
          </p:nvSpPr>
          <p:spPr bwMode="auto">
            <a:xfrm>
              <a:off x="2268538" y="3106738"/>
              <a:ext cx="452437" cy="420687"/>
            </a:xfrm>
            <a:prstGeom prst="rect">
              <a:avLst/>
            </a:prstGeom>
            <a:solidFill>
              <a:schemeClr val="tx2">
                <a:lumMod val="25000"/>
                <a:lumOff val="75000"/>
              </a:schemeClr>
            </a:solidFill>
            <a:ln w="12700" cap="flat" cmpd="sng" algn="ctr">
              <a:solidFill>
                <a:schemeClr val="tx1"/>
              </a:solidFill>
              <a:prstDash val="solid"/>
              <a:round/>
              <a:headEnd type="none" w="sm" len="sm"/>
              <a:tailEnd type="none" w="sm" len="sm"/>
            </a:ln>
            <a:effectLst/>
          </p:spPr>
          <p:txBody>
            <a:bodyPr/>
            <a:lstStyle/>
            <a:p>
              <a:pPr eaLnBrk="0" hangingPunct="0">
                <a:defRPr/>
              </a:pPr>
              <a:endParaRPr lang="en-US">
                <a:latin typeface="Arial" pitchFamily="-109" charset="0"/>
                <a:ea typeface="ＭＳ Ｐゴシック" charset="-128"/>
                <a:cs typeface="ＭＳ Ｐゴシック" charset="-128"/>
              </a:endParaRPr>
            </a:p>
          </p:txBody>
        </p:sp>
        <p:sp>
          <p:nvSpPr>
            <p:cNvPr id="105485" name="Oval 13"/>
            <p:cNvSpPr>
              <a:spLocks noChangeArrowheads="1"/>
            </p:cNvSpPr>
            <p:nvPr/>
          </p:nvSpPr>
          <p:spPr bwMode="auto">
            <a:xfrm>
              <a:off x="2471738" y="3286125"/>
              <a:ext cx="46037" cy="46038"/>
            </a:xfrm>
            <a:prstGeom prst="ellipse">
              <a:avLst/>
            </a:prstGeom>
            <a:solidFill>
              <a:schemeClr val="tx1"/>
            </a:solidFill>
            <a:ln w="12700">
              <a:solidFill>
                <a:schemeClr val="tx1"/>
              </a:solidFill>
              <a:round/>
              <a:headEnd type="none" w="sm" len="sm"/>
              <a:tailEnd type="none" w="sm" len="sm"/>
            </a:ln>
          </p:spPr>
          <p:txBody>
            <a:bodyPr/>
            <a:lstStyle/>
            <a:p>
              <a:pPr eaLnBrk="0" hangingPunct="0"/>
              <a:endParaRPr lang="en-US"/>
            </a:p>
          </p:txBody>
        </p:sp>
        <p:sp>
          <p:nvSpPr>
            <p:cNvPr id="105494" name="Rectangle 37"/>
            <p:cNvSpPr>
              <a:spLocks noChangeArrowheads="1"/>
            </p:cNvSpPr>
            <p:nvPr/>
          </p:nvSpPr>
          <p:spPr bwMode="auto">
            <a:xfrm>
              <a:off x="2762250" y="3130550"/>
              <a:ext cx="1570038"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6600"/>
                  </a:solidFill>
                  <a:latin typeface="Courier New" charset="0"/>
                </a:rPr>
                <a:t>directory</a:t>
              </a:r>
              <a:endParaRPr lang="en-US"/>
            </a:p>
          </p:txBody>
        </p:sp>
      </p:grpSp>
      <p:grpSp>
        <p:nvGrpSpPr>
          <p:cNvPr id="3" name="Group 2"/>
          <p:cNvGrpSpPr/>
          <p:nvPr/>
        </p:nvGrpSpPr>
        <p:grpSpPr>
          <a:xfrm>
            <a:off x="1150938" y="3292475"/>
            <a:ext cx="3181350" cy="1849438"/>
            <a:chOff x="1150938" y="3292475"/>
            <a:chExt cx="3181350" cy="1849438"/>
          </a:xfrm>
        </p:grpSpPr>
        <p:sp>
          <p:nvSpPr>
            <p:cNvPr id="105486" name="Rectangle 16"/>
            <p:cNvSpPr>
              <a:spLocks noChangeArrowheads="1"/>
            </p:cNvSpPr>
            <p:nvPr/>
          </p:nvSpPr>
          <p:spPr bwMode="auto">
            <a:xfrm>
              <a:off x="1360488" y="4835525"/>
              <a:ext cx="1609725" cy="306388"/>
            </a:xfrm>
            <a:prstGeom prst="rect">
              <a:avLst/>
            </a:prstGeom>
            <a:solidFill>
              <a:srgbClr val="EBD7C3"/>
            </a:solidFill>
            <a:ln w="12700">
              <a:solidFill>
                <a:schemeClr val="tx1"/>
              </a:solidFill>
              <a:round/>
              <a:headEnd type="none" w="sm" len="sm"/>
              <a:tailEnd type="none" w="sm" len="sm"/>
            </a:ln>
          </p:spPr>
          <p:txBody>
            <a:bodyPr/>
            <a:lstStyle/>
            <a:p>
              <a:pPr eaLnBrk="0" hangingPunct="0"/>
              <a:endParaRPr lang="en-US"/>
            </a:p>
          </p:txBody>
        </p:sp>
        <p:sp>
          <p:nvSpPr>
            <p:cNvPr id="105487" name="Rectangle 17"/>
            <p:cNvSpPr>
              <a:spLocks noChangeArrowheads="1"/>
            </p:cNvSpPr>
            <p:nvPr/>
          </p:nvSpPr>
          <p:spPr bwMode="auto">
            <a:xfrm>
              <a:off x="2268538" y="4081463"/>
              <a:ext cx="1609725" cy="306387"/>
            </a:xfrm>
            <a:prstGeom prst="rect">
              <a:avLst/>
            </a:prstGeom>
            <a:solidFill>
              <a:srgbClr val="EBD7C3"/>
            </a:solidFill>
            <a:ln w="12700">
              <a:solidFill>
                <a:schemeClr val="tx1"/>
              </a:solidFill>
              <a:round/>
              <a:headEnd type="none" w="sm" len="sm"/>
              <a:tailEnd type="none" w="sm" len="sm"/>
            </a:ln>
          </p:spPr>
          <p:txBody>
            <a:bodyPr/>
            <a:lstStyle/>
            <a:p>
              <a:pPr eaLnBrk="0" hangingPunct="0"/>
              <a:endParaRPr lang="en-US"/>
            </a:p>
          </p:txBody>
        </p:sp>
        <p:sp>
          <p:nvSpPr>
            <p:cNvPr id="105488" name="Rectangle 18"/>
            <p:cNvSpPr>
              <a:spLocks noChangeArrowheads="1"/>
            </p:cNvSpPr>
            <p:nvPr/>
          </p:nvSpPr>
          <p:spPr bwMode="auto">
            <a:xfrm>
              <a:off x="1814513" y="4456113"/>
              <a:ext cx="1609725" cy="306387"/>
            </a:xfrm>
            <a:prstGeom prst="rect">
              <a:avLst/>
            </a:prstGeom>
            <a:solidFill>
              <a:srgbClr val="EBD7C3"/>
            </a:solidFill>
            <a:ln w="12700">
              <a:solidFill>
                <a:schemeClr val="tx1"/>
              </a:solidFill>
              <a:round/>
              <a:headEnd type="none" w="sm" len="sm"/>
              <a:tailEnd type="none" w="sm" len="sm"/>
            </a:ln>
          </p:spPr>
          <p:txBody>
            <a:bodyPr/>
            <a:lstStyle/>
            <a:p>
              <a:pPr eaLnBrk="0" hangingPunct="0"/>
              <a:endParaRPr lang="en-US"/>
            </a:p>
          </p:txBody>
        </p:sp>
        <p:sp>
          <p:nvSpPr>
            <p:cNvPr id="105489" name="Rectangle 19"/>
            <p:cNvSpPr>
              <a:spLocks noChangeArrowheads="1"/>
            </p:cNvSpPr>
            <p:nvPr/>
          </p:nvSpPr>
          <p:spPr bwMode="auto">
            <a:xfrm>
              <a:off x="2720975" y="3713163"/>
              <a:ext cx="1611313" cy="306387"/>
            </a:xfrm>
            <a:prstGeom prst="rect">
              <a:avLst/>
            </a:prstGeom>
            <a:solidFill>
              <a:srgbClr val="EBD7C3"/>
            </a:solidFill>
            <a:ln w="12700">
              <a:solidFill>
                <a:schemeClr val="tx1"/>
              </a:solidFill>
              <a:round/>
              <a:headEnd type="none" w="sm" len="sm"/>
              <a:tailEnd type="none" w="sm" len="sm"/>
            </a:ln>
          </p:spPr>
          <p:txBody>
            <a:bodyPr/>
            <a:lstStyle/>
            <a:p>
              <a:pPr eaLnBrk="0" hangingPunct="0"/>
              <a:endParaRPr lang="en-US"/>
            </a:p>
          </p:txBody>
        </p:sp>
        <p:cxnSp>
          <p:nvCxnSpPr>
            <p:cNvPr id="105490" name="Elbow Connector 24"/>
            <p:cNvCxnSpPr>
              <a:cxnSpLocks noChangeShapeType="1"/>
              <a:stCxn id="105479" idx="7"/>
            </p:cNvCxnSpPr>
            <p:nvPr/>
          </p:nvCxnSpPr>
          <p:spPr bwMode="auto">
            <a:xfrm rot="16200000" flipH="1">
              <a:off x="407194" y="4036219"/>
              <a:ext cx="1697038" cy="209550"/>
            </a:xfrm>
            <a:prstGeom prst="bentConnector3">
              <a:avLst>
                <a:gd name="adj1" fmla="val 99051"/>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05491" name="Elbow Connector 27"/>
            <p:cNvCxnSpPr>
              <a:cxnSpLocks noChangeShapeType="1"/>
            </p:cNvCxnSpPr>
            <p:nvPr/>
          </p:nvCxnSpPr>
          <p:spPr bwMode="auto">
            <a:xfrm rot="16200000" flipH="1">
              <a:off x="1046956" y="3842545"/>
              <a:ext cx="1317625" cy="239712"/>
            </a:xfrm>
            <a:prstGeom prst="bentConnector2">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05492" name="Elbow Connector 29"/>
            <p:cNvCxnSpPr>
              <a:cxnSpLocks noChangeShapeType="1"/>
              <a:endCxn id="105487" idx="1"/>
            </p:cNvCxnSpPr>
            <p:nvPr/>
          </p:nvCxnSpPr>
          <p:spPr bwMode="auto">
            <a:xfrm rot="16200000" flipH="1">
              <a:off x="1697038" y="3663950"/>
              <a:ext cx="931862" cy="211138"/>
            </a:xfrm>
            <a:prstGeom prst="bentConnector2">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105493" name="Elbow Connector 29"/>
            <p:cNvCxnSpPr>
              <a:cxnSpLocks noChangeShapeType="1"/>
              <a:stCxn id="105485" idx="2"/>
              <a:endCxn id="105489" idx="1"/>
            </p:cNvCxnSpPr>
            <p:nvPr/>
          </p:nvCxnSpPr>
          <p:spPr bwMode="auto">
            <a:xfrm rot="10800000" flipH="1" flipV="1">
              <a:off x="2471738" y="3308350"/>
              <a:ext cx="249237" cy="557213"/>
            </a:xfrm>
            <a:prstGeom prst="bentConnector3">
              <a:avLst>
                <a:gd name="adj1" fmla="val 3819"/>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grpSp>
      <p:sp>
        <p:nvSpPr>
          <p:cNvPr id="85" name="Rectangle 3"/>
          <p:cNvSpPr txBox="1">
            <a:spLocks noChangeArrowheads="1"/>
          </p:cNvSpPr>
          <p:nvPr/>
        </p:nvSpPr>
        <p:spPr bwMode="auto">
          <a:xfrm>
            <a:off x="479425" y="5246688"/>
            <a:ext cx="6042025" cy="1158875"/>
          </a:xfrm>
          <a:prstGeom prst="rect">
            <a:avLst/>
          </a:prstGeom>
          <a:noFill/>
          <a:ln w="9525">
            <a:noFill/>
            <a:miter lim="800000"/>
            <a:headEnd/>
            <a:tailEnd/>
          </a:ln>
        </p:spPr>
        <p:txBody>
          <a:bodyPr lIns="63500" tIns="25400" rIns="63500" bIns="25400">
            <a:spAutoFit/>
          </a:bodyPr>
          <a:lstStyle/>
          <a:p>
            <a:pPr marL="203200" indent="-203200" eaLnBrk="0" hangingPunct="0">
              <a:spcBef>
                <a:spcPts val="0"/>
              </a:spcBef>
              <a:spcAft>
                <a:spcPts val="0"/>
              </a:spcAft>
              <a:buSzPct val="100000"/>
              <a:buFontTx/>
              <a:buChar char="•"/>
              <a:defRPr/>
            </a:pPr>
            <a:r>
              <a:rPr lang="en-US" sz="2400" b="0" kern="0" dirty="0">
                <a:solidFill>
                  <a:schemeClr val="tx1"/>
                </a:solidFill>
                <a:latin typeface="Arial"/>
                <a:ea typeface="ＭＳ Ｐゴシック" charset="-128"/>
                <a:cs typeface="ＭＳ Ｐゴシック" charset="-128"/>
              </a:rPr>
              <a:t>These are also more general</a:t>
            </a:r>
            <a:r>
              <a:rPr lang="en-US" kern="0" dirty="0">
                <a:solidFill>
                  <a:schemeClr val="tx1"/>
                </a:solidFill>
                <a:latin typeface="Arial"/>
                <a:ea typeface="ＭＳ Ｐゴシック" charset="-128"/>
                <a:cs typeface="ＭＳ Ｐゴシック" charset="-128"/>
              </a:rPr>
              <a:t>:</a:t>
            </a:r>
          </a:p>
          <a:p>
            <a:pPr marL="660400" lvl="1" indent="-203200" eaLnBrk="0" hangingPunct="0">
              <a:spcBef>
                <a:spcPts val="0"/>
              </a:spcBef>
              <a:spcAft>
                <a:spcPts val="0"/>
              </a:spcAft>
              <a:buSzPct val="100000"/>
              <a:buFontTx/>
              <a:buChar char="•"/>
              <a:defRPr/>
            </a:pPr>
            <a:r>
              <a:rPr lang="en-US" sz="2400" b="0" kern="0" dirty="0">
                <a:solidFill>
                  <a:schemeClr val="tx1"/>
                </a:solidFill>
                <a:latin typeface="Arial"/>
                <a:ea typeface="ＭＳ Ｐゴシック" charset="-128"/>
                <a:cs typeface="ＭＳ Ｐゴシック" charset="-128"/>
              </a:rPr>
              <a:t>Multidimensional, unevenly distributed</a:t>
            </a:r>
          </a:p>
          <a:p>
            <a:pPr marL="660400" lvl="1" indent="-203200" eaLnBrk="0" hangingPunct="0">
              <a:spcBef>
                <a:spcPts val="0"/>
              </a:spcBef>
              <a:spcAft>
                <a:spcPts val="0"/>
              </a:spcAft>
              <a:buSzPct val="100000"/>
              <a:buFontTx/>
              <a:buChar char="•"/>
              <a:defRPr/>
            </a:pPr>
            <a:r>
              <a:rPr lang="en-US" sz="2400" b="0" kern="0" dirty="0">
                <a:solidFill>
                  <a:schemeClr val="tx1"/>
                </a:solidFill>
                <a:latin typeface="Arial"/>
                <a:ea typeface="ＭＳ Ｐゴシック" charset="-128"/>
                <a:cs typeface="ＭＳ Ｐゴシック" charset="-128"/>
              </a:rPr>
              <a:t>Ghost regions around blocks</a:t>
            </a:r>
          </a:p>
        </p:txBody>
      </p:sp>
      <p:cxnSp>
        <p:nvCxnSpPr>
          <p:cNvPr id="105520" name="Elbow Connector 86"/>
          <p:cNvCxnSpPr>
            <a:cxnSpLocks noChangeShapeType="1"/>
          </p:cNvCxnSpPr>
          <p:nvPr/>
        </p:nvCxnSpPr>
        <p:spPr bwMode="auto">
          <a:xfrm>
            <a:off x="1360488" y="2922588"/>
            <a:ext cx="2971800" cy="1879600"/>
          </a:xfrm>
          <a:prstGeom prst="bentConnector3">
            <a:avLst>
              <a:gd name="adj1" fmla="val 0"/>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cxnSp>
      <p:cxnSp>
        <p:nvCxnSpPr>
          <p:cNvPr id="105521" name="Elbow Connector 91"/>
          <p:cNvCxnSpPr>
            <a:cxnSpLocks noChangeShapeType="1"/>
          </p:cNvCxnSpPr>
          <p:nvPr/>
        </p:nvCxnSpPr>
        <p:spPr bwMode="auto">
          <a:xfrm>
            <a:off x="1819275" y="2922588"/>
            <a:ext cx="2524125" cy="1500187"/>
          </a:xfrm>
          <a:prstGeom prst="bentConnector3">
            <a:avLst>
              <a:gd name="adj1" fmla="val -324"/>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cxnSp>
      <p:cxnSp>
        <p:nvCxnSpPr>
          <p:cNvPr id="105522" name="Elbow Connector 95"/>
          <p:cNvCxnSpPr>
            <a:cxnSpLocks noChangeShapeType="1"/>
          </p:cNvCxnSpPr>
          <p:nvPr/>
        </p:nvCxnSpPr>
        <p:spPr bwMode="auto">
          <a:xfrm>
            <a:off x="2268538" y="2922588"/>
            <a:ext cx="2063750" cy="1127125"/>
          </a:xfrm>
          <a:prstGeom prst="bentConnector3">
            <a:avLst>
              <a:gd name="adj1" fmla="val 0"/>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cxnSp>
      <p:grpSp>
        <p:nvGrpSpPr>
          <p:cNvPr id="4" name="Group 3"/>
          <p:cNvGrpSpPr/>
          <p:nvPr/>
        </p:nvGrpSpPr>
        <p:grpSpPr>
          <a:xfrm>
            <a:off x="4597400" y="2981325"/>
            <a:ext cx="4610100" cy="3495675"/>
            <a:chOff x="4597400" y="2981325"/>
            <a:chExt cx="4610100" cy="3495675"/>
          </a:xfrm>
        </p:grpSpPr>
        <p:sp>
          <p:nvSpPr>
            <p:cNvPr id="41" name="Rectangle 40"/>
            <p:cNvSpPr/>
            <p:nvPr/>
          </p:nvSpPr>
          <p:spPr>
            <a:xfrm>
              <a:off x="4597400" y="2981325"/>
              <a:ext cx="4535488" cy="1319213"/>
            </a:xfrm>
            <a:prstGeom prst="rect">
              <a:avLst/>
            </a:prstGeom>
            <a:solidFill>
              <a:srgbClr val="FFFF93"/>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05496" name="Group 76"/>
            <p:cNvGrpSpPr>
              <a:grpSpLocks/>
            </p:cNvGrpSpPr>
            <p:nvPr/>
          </p:nvGrpSpPr>
          <p:grpSpPr bwMode="auto">
            <a:xfrm>
              <a:off x="6134100" y="4381500"/>
              <a:ext cx="501650" cy="465138"/>
              <a:chOff x="2254036" y="2345336"/>
              <a:chExt cx="502125" cy="465691"/>
            </a:xfrm>
          </p:grpSpPr>
          <p:sp>
            <p:nvSpPr>
              <p:cNvPr id="81" name="Cube 80"/>
              <p:cNvSpPr/>
              <p:nvPr/>
            </p:nvSpPr>
            <p:spPr>
              <a:xfrm>
                <a:off x="2255626" y="2553546"/>
                <a:ext cx="276487" cy="257481"/>
              </a:xfrm>
              <a:prstGeom prst="cube">
                <a:avLst/>
              </a:prstGeom>
              <a:solidFill>
                <a:schemeClr val="bg1">
                  <a:lumMod val="75000"/>
                  <a:alpha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2" name="Cube 81"/>
              <p:cNvSpPr/>
              <p:nvPr/>
            </p:nvSpPr>
            <p:spPr>
              <a:xfrm>
                <a:off x="2479674" y="2553546"/>
                <a:ext cx="276487" cy="257481"/>
              </a:xfrm>
              <a:prstGeom prst="cube">
                <a:avLst/>
              </a:prstGeom>
              <a:solidFill>
                <a:schemeClr val="bg1">
                  <a:lumMod val="75000"/>
                  <a:alpha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 name="Cube 82"/>
              <p:cNvSpPr/>
              <p:nvPr/>
            </p:nvSpPr>
            <p:spPr>
              <a:xfrm>
                <a:off x="2254036" y="2345336"/>
                <a:ext cx="276487" cy="257481"/>
              </a:xfrm>
              <a:prstGeom prst="cube">
                <a:avLst/>
              </a:prstGeom>
              <a:solidFill>
                <a:schemeClr val="bg1">
                  <a:lumMod val="75000"/>
                  <a:alpha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4" name="Cube 83"/>
              <p:cNvSpPr/>
              <p:nvPr/>
            </p:nvSpPr>
            <p:spPr>
              <a:xfrm>
                <a:off x="2478086" y="2345336"/>
                <a:ext cx="276487" cy="257481"/>
              </a:xfrm>
              <a:prstGeom prst="cube">
                <a:avLst/>
              </a:prstGeom>
              <a:solidFill>
                <a:schemeClr val="bg1">
                  <a:lumMod val="75000"/>
                  <a:alpha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4" name="Cube 43"/>
            <p:cNvSpPr/>
            <p:nvPr/>
          </p:nvSpPr>
          <p:spPr>
            <a:xfrm>
              <a:off x="6437313" y="5664200"/>
              <a:ext cx="842962" cy="812800"/>
            </a:xfrm>
            <a:prstGeom prst="cube">
              <a:avLst/>
            </a:prstGeom>
            <a:solidFill>
              <a:srgbClr val="529354">
                <a:alpha val="50000"/>
              </a:srgbClr>
            </a:solidFill>
            <a:ln>
              <a:solidFill>
                <a:srgbClr val="4F913C"/>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 name="Cube 44"/>
            <p:cNvSpPr/>
            <p:nvPr/>
          </p:nvSpPr>
          <p:spPr>
            <a:xfrm>
              <a:off x="7010400" y="5664200"/>
              <a:ext cx="842963" cy="812800"/>
            </a:xfrm>
            <a:prstGeom prst="cube">
              <a:avLst/>
            </a:prstGeom>
            <a:solidFill>
              <a:srgbClr val="DAB590">
                <a:alpha val="50000"/>
              </a:srgbClr>
            </a:solidFill>
            <a:ln>
              <a:solidFill>
                <a:srgbClr val="984D3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 name="Cube 45"/>
            <p:cNvSpPr/>
            <p:nvPr/>
          </p:nvSpPr>
          <p:spPr>
            <a:xfrm>
              <a:off x="6430963" y="5106988"/>
              <a:ext cx="842962" cy="814387"/>
            </a:xfrm>
            <a:prstGeom prst="cube">
              <a:avLst/>
            </a:prstGeom>
            <a:solidFill>
              <a:schemeClr val="accent2">
                <a:lumMod val="60000"/>
                <a:lumOff val="40000"/>
                <a:alpha val="5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7" name="Cube 46"/>
            <p:cNvSpPr/>
            <p:nvPr/>
          </p:nvSpPr>
          <p:spPr>
            <a:xfrm>
              <a:off x="7004050" y="5106988"/>
              <a:ext cx="842963" cy="814387"/>
            </a:xfrm>
            <a:prstGeom prst="cube">
              <a:avLst/>
            </a:prstGeom>
            <a:solidFill>
              <a:schemeClr val="accent1">
                <a:lumMod val="40000"/>
                <a:lumOff val="60000"/>
                <a:alpha val="5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 name="Cube 47"/>
            <p:cNvSpPr/>
            <p:nvPr/>
          </p:nvSpPr>
          <p:spPr>
            <a:xfrm>
              <a:off x="6937375" y="3384550"/>
              <a:ext cx="842963" cy="812800"/>
            </a:xfrm>
            <a:prstGeom prst="cube">
              <a:avLst/>
            </a:prstGeom>
            <a:solidFill>
              <a:srgbClr val="529354">
                <a:alpha val="50000"/>
              </a:srgbClr>
            </a:solidFill>
            <a:ln>
              <a:solidFill>
                <a:srgbClr val="4F913C"/>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 name="Cube 48"/>
            <p:cNvSpPr/>
            <p:nvPr/>
          </p:nvSpPr>
          <p:spPr>
            <a:xfrm>
              <a:off x="8050213" y="3384550"/>
              <a:ext cx="842962" cy="812800"/>
            </a:xfrm>
            <a:prstGeom prst="cube">
              <a:avLst/>
            </a:prstGeom>
            <a:solidFill>
              <a:srgbClr val="DAB590">
                <a:alpha val="50000"/>
              </a:srgbClr>
            </a:solidFill>
            <a:ln>
              <a:solidFill>
                <a:srgbClr val="984D35"/>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0" name="Cube 49"/>
            <p:cNvSpPr/>
            <p:nvPr/>
          </p:nvSpPr>
          <p:spPr>
            <a:xfrm>
              <a:off x="4773613" y="3384550"/>
              <a:ext cx="842962" cy="812800"/>
            </a:xfrm>
            <a:prstGeom prst="cube">
              <a:avLst/>
            </a:prstGeom>
            <a:solidFill>
              <a:schemeClr val="accent2">
                <a:lumMod val="60000"/>
                <a:lumOff val="40000"/>
                <a:alpha val="50000"/>
              </a:schemeClr>
            </a:solidFill>
            <a:ln>
              <a:solidFill>
                <a:schemeClr val="accent2">
                  <a:lumMod val="75000"/>
                </a:schemeClr>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 name="Cube 50"/>
            <p:cNvSpPr/>
            <p:nvPr/>
          </p:nvSpPr>
          <p:spPr>
            <a:xfrm>
              <a:off x="5848350" y="3384550"/>
              <a:ext cx="842963" cy="812800"/>
            </a:xfrm>
            <a:prstGeom prst="cube">
              <a:avLst/>
            </a:prstGeom>
            <a:solidFill>
              <a:schemeClr val="accent1">
                <a:lumMod val="40000"/>
                <a:lumOff val="60000"/>
                <a:alpha val="50000"/>
              </a:schemeClr>
            </a:solidFill>
            <a:ln>
              <a:solidFill>
                <a:schemeClr val="accent1">
                  <a:lumMod val="75000"/>
                </a:schemeClr>
              </a:solid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2" name="Straight Arrow Connector 51"/>
            <p:cNvCxnSpPr>
              <a:endCxn id="50" idx="3"/>
            </p:cNvCxnSpPr>
            <p:nvPr/>
          </p:nvCxnSpPr>
          <p:spPr>
            <a:xfrm rot="10800000">
              <a:off x="5094288" y="4197350"/>
              <a:ext cx="1130300" cy="341313"/>
            </a:xfrm>
            <a:prstGeom prst="straightConnector1">
              <a:avLst/>
            </a:prstGeom>
            <a:ln>
              <a:solidFill>
                <a:schemeClr val="bg2">
                  <a:lumMod val="2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endCxn id="51" idx="3"/>
            </p:cNvCxnSpPr>
            <p:nvPr/>
          </p:nvCxnSpPr>
          <p:spPr>
            <a:xfrm rot="16200000" flipV="1">
              <a:off x="6142037" y="4222751"/>
              <a:ext cx="341313" cy="290512"/>
            </a:xfrm>
            <a:prstGeom prst="straightConnector1">
              <a:avLst/>
            </a:prstGeom>
            <a:ln>
              <a:solidFill>
                <a:schemeClr val="bg2">
                  <a:lumMod val="2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endCxn id="48" idx="3"/>
            </p:cNvCxnSpPr>
            <p:nvPr/>
          </p:nvCxnSpPr>
          <p:spPr>
            <a:xfrm flipV="1">
              <a:off x="6251575" y="4197350"/>
              <a:ext cx="1006475" cy="560388"/>
            </a:xfrm>
            <a:prstGeom prst="straightConnector1">
              <a:avLst/>
            </a:prstGeom>
            <a:ln>
              <a:solidFill>
                <a:schemeClr val="bg2">
                  <a:lumMod val="25000"/>
                </a:schemeClr>
              </a:solidFill>
              <a:tailEnd type="arrow"/>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4597400" y="4300538"/>
              <a:ext cx="4535488" cy="69215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8" name="Straight Connector 57"/>
            <p:cNvCxnSpPr/>
            <p:nvPr/>
          </p:nvCxnSpPr>
          <p:spPr>
            <a:xfrm rot="5400000">
              <a:off x="4728369" y="4002882"/>
              <a:ext cx="1978025" cy="1587"/>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rot="5400000">
              <a:off x="5826125" y="3992563"/>
              <a:ext cx="2001837" cy="1588"/>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rot="5400000">
              <a:off x="6919119" y="3999706"/>
              <a:ext cx="1993900" cy="1588"/>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nvGrpSpPr>
            <p:cNvPr id="105512" name="Group 77"/>
            <p:cNvGrpSpPr>
              <a:grpSpLocks/>
            </p:cNvGrpSpPr>
            <p:nvPr/>
          </p:nvGrpSpPr>
          <p:grpSpPr bwMode="auto">
            <a:xfrm>
              <a:off x="5086350" y="4381500"/>
              <a:ext cx="501650" cy="465138"/>
              <a:chOff x="2254036" y="2345336"/>
              <a:chExt cx="502125" cy="465691"/>
            </a:xfrm>
          </p:grpSpPr>
          <p:sp>
            <p:nvSpPr>
              <p:cNvPr id="77" name="Cube 76"/>
              <p:cNvSpPr/>
              <p:nvPr/>
            </p:nvSpPr>
            <p:spPr>
              <a:xfrm>
                <a:off x="2255626" y="2553546"/>
                <a:ext cx="276487" cy="257481"/>
              </a:xfrm>
              <a:prstGeom prst="cube">
                <a:avLst/>
              </a:prstGeom>
              <a:solidFill>
                <a:schemeClr val="bg1">
                  <a:lumMod val="75000"/>
                  <a:alpha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8" name="Cube 77"/>
              <p:cNvSpPr/>
              <p:nvPr/>
            </p:nvSpPr>
            <p:spPr>
              <a:xfrm>
                <a:off x="2479674" y="2553546"/>
                <a:ext cx="276487" cy="257481"/>
              </a:xfrm>
              <a:prstGeom prst="cube">
                <a:avLst/>
              </a:prstGeom>
              <a:solidFill>
                <a:schemeClr val="bg1">
                  <a:lumMod val="75000"/>
                  <a:alpha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 name="Cube 78"/>
              <p:cNvSpPr/>
              <p:nvPr/>
            </p:nvSpPr>
            <p:spPr>
              <a:xfrm>
                <a:off x="2254036" y="2345336"/>
                <a:ext cx="276487" cy="257481"/>
              </a:xfrm>
              <a:prstGeom prst="cube">
                <a:avLst/>
              </a:prstGeom>
              <a:solidFill>
                <a:schemeClr val="bg1">
                  <a:lumMod val="75000"/>
                  <a:alpha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0" name="Cube 79"/>
              <p:cNvSpPr/>
              <p:nvPr/>
            </p:nvSpPr>
            <p:spPr>
              <a:xfrm>
                <a:off x="2478086" y="2345336"/>
                <a:ext cx="276487" cy="257481"/>
              </a:xfrm>
              <a:prstGeom prst="cube">
                <a:avLst/>
              </a:prstGeom>
              <a:solidFill>
                <a:schemeClr val="bg1">
                  <a:lumMod val="75000"/>
                  <a:alpha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5513" name="Group 82"/>
            <p:cNvGrpSpPr>
              <a:grpSpLocks/>
            </p:cNvGrpSpPr>
            <p:nvPr/>
          </p:nvGrpSpPr>
          <p:grpSpPr bwMode="auto">
            <a:xfrm>
              <a:off x="7258050" y="4383088"/>
              <a:ext cx="501650" cy="466725"/>
              <a:chOff x="2254036" y="2345336"/>
              <a:chExt cx="502125" cy="465691"/>
            </a:xfrm>
          </p:grpSpPr>
          <p:sp>
            <p:nvSpPr>
              <p:cNvPr id="73" name="Cube 72"/>
              <p:cNvSpPr/>
              <p:nvPr/>
            </p:nvSpPr>
            <p:spPr>
              <a:xfrm>
                <a:off x="2255626" y="2554422"/>
                <a:ext cx="276487" cy="256605"/>
              </a:xfrm>
              <a:prstGeom prst="cube">
                <a:avLst/>
              </a:prstGeom>
              <a:solidFill>
                <a:schemeClr val="bg1">
                  <a:lumMod val="75000"/>
                  <a:alpha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4" name="Cube 73"/>
              <p:cNvSpPr/>
              <p:nvPr/>
            </p:nvSpPr>
            <p:spPr>
              <a:xfrm>
                <a:off x="2479674" y="2554422"/>
                <a:ext cx="276487" cy="256605"/>
              </a:xfrm>
              <a:prstGeom prst="cube">
                <a:avLst/>
              </a:prstGeom>
              <a:solidFill>
                <a:schemeClr val="bg1">
                  <a:lumMod val="75000"/>
                  <a:alpha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5" name="Cube 74"/>
              <p:cNvSpPr/>
              <p:nvPr/>
            </p:nvSpPr>
            <p:spPr>
              <a:xfrm>
                <a:off x="2254036" y="2345336"/>
                <a:ext cx="276487" cy="256605"/>
              </a:xfrm>
              <a:prstGeom prst="cube">
                <a:avLst/>
              </a:prstGeom>
              <a:solidFill>
                <a:schemeClr val="bg1">
                  <a:lumMod val="75000"/>
                  <a:alpha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6" name="Cube 75"/>
              <p:cNvSpPr/>
              <p:nvPr/>
            </p:nvSpPr>
            <p:spPr>
              <a:xfrm>
                <a:off x="2478086" y="2345336"/>
                <a:ext cx="276487" cy="256605"/>
              </a:xfrm>
              <a:prstGeom prst="cube">
                <a:avLst/>
              </a:prstGeom>
              <a:solidFill>
                <a:schemeClr val="bg1">
                  <a:lumMod val="75000"/>
                  <a:alpha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5514" name="Group 87"/>
            <p:cNvGrpSpPr>
              <a:grpSpLocks/>
            </p:cNvGrpSpPr>
            <p:nvPr/>
          </p:nvGrpSpPr>
          <p:grpSpPr bwMode="auto">
            <a:xfrm>
              <a:off x="8370888" y="4384675"/>
              <a:ext cx="501650" cy="466725"/>
              <a:chOff x="2254036" y="2345336"/>
              <a:chExt cx="502125" cy="465691"/>
            </a:xfrm>
          </p:grpSpPr>
          <p:sp>
            <p:nvSpPr>
              <p:cNvPr id="69" name="Cube 68"/>
              <p:cNvSpPr/>
              <p:nvPr/>
            </p:nvSpPr>
            <p:spPr>
              <a:xfrm>
                <a:off x="2255625" y="2554422"/>
                <a:ext cx="276487" cy="256605"/>
              </a:xfrm>
              <a:prstGeom prst="cube">
                <a:avLst/>
              </a:prstGeom>
              <a:solidFill>
                <a:schemeClr val="bg1">
                  <a:lumMod val="75000"/>
                  <a:alpha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0" name="Cube 69"/>
              <p:cNvSpPr/>
              <p:nvPr/>
            </p:nvSpPr>
            <p:spPr>
              <a:xfrm>
                <a:off x="2479674" y="2554422"/>
                <a:ext cx="276487" cy="256605"/>
              </a:xfrm>
              <a:prstGeom prst="cube">
                <a:avLst/>
              </a:prstGeom>
              <a:solidFill>
                <a:schemeClr val="bg1">
                  <a:lumMod val="75000"/>
                  <a:alpha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1" name="Cube 70"/>
              <p:cNvSpPr/>
              <p:nvPr/>
            </p:nvSpPr>
            <p:spPr>
              <a:xfrm>
                <a:off x="2254036" y="2345336"/>
                <a:ext cx="276487" cy="256605"/>
              </a:xfrm>
              <a:prstGeom prst="cube">
                <a:avLst/>
              </a:prstGeom>
              <a:solidFill>
                <a:schemeClr val="bg1">
                  <a:lumMod val="75000"/>
                  <a:alpha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2" name="Cube 71"/>
              <p:cNvSpPr/>
              <p:nvPr/>
            </p:nvSpPr>
            <p:spPr>
              <a:xfrm>
                <a:off x="2478085" y="2345336"/>
                <a:ext cx="276487" cy="256605"/>
              </a:xfrm>
              <a:prstGeom prst="cube">
                <a:avLst/>
              </a:prstGeom>
              <a:solidFill>
                <a:schemeClr val="bg1">
                  <a:lumMod val="75000"/>
                  <a:alpha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cxnSp>
          <p:nvCxnSpPr>
            <p:cNvPr id="64" name="Straight Arrow Connector 63"/>
            <p:cNvCxnSpPr>
              <a:endCxn id="49" idx="3"/>
            </p:cNvCxnSpPr>
            <p:nvPr/>
          </p:nvCxnSpPr>
          <p:spPr>
            <a:xfrm flipV="1">
              <a:off x="6465888" y="4197350"/>
              <a:ext cx="1905000" cy="582613"/>
            </a:xfrm>
            <a:prstGeom prst="straightConnector1">
              <a:avLst/>
            </a:prstGeom>
            <a:ln>
              <a:solidFill>
                <a:schemeClr val="bg2">
                  <a:lumMod val="2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rot="5400000">
              <a:off x="5372894" y="4658519"/>
              <a:ext cx="685800" cy="1588"/>
            </a:xfrm>
            <a:prstGeom prst="line">
              <a:avLst/>
            </a:prstGeom>
            <a:ln w="12700">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rot="5400000">
              <a:off x="6482557" y="4634706"/>
              <a:ext cx="685800" cy="1587"/>
            </a:xfrm>
            <a:prstGeom prst="line">
              <a:avLst/>
            </a:prstGeom>
            <a:ln w="12700">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5400000">
              <a:off x="7571582" y="4647406"/>
              <a:ext cx="685800" cy="1587"/>
            </a:xfrm>
            <a:prstGeom prst="line">
              <a:avLst/>
            </a:prstGeom>
            <a:ln w="12700">
              <a:solidFill>
                <a:schemeClr val="tx1"/>
              </a:solidFill>
              <a:prstDash val="solid"/>
            </a:ln>
          </p:spPr>
          <p:style>
            <a:lnRef idx="2">
              <a:schemeClr val="accent1"/>
            </a:lnRef>
            <a:fillRef idx="0">
              <a:schemeClr val="accent1"/>
            </a:fillRef>
            <a:effectRef idx="1">
              <a:schemeClr val="accent1"/>
            </a:effectRef>
            <a:fontRef idx="minor">
              <a:schemeClr val="tx1"/>
            </a:fontRef>
          </p:style>
        </p:cxnSp>
        <p:sp>
          <p:nvSpPr>
            <p:cNvPr id="105523" name="TextBox 108"/>
            <p:cNvSpPr txBox="1">
              <a:spLocks noChangeArrowheads="1"/>
            </p:cNvSpPr>
            <p:nvPr/>
          </p:nvSpPr>
          <p:spPr bwMode="auto">
            <a:xfrm>
              <a:off x="7853363" y="5073650"/>
              <a:ext cx="1354137"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r>
                <a:rPr lang="en-US" sz="1600" b="0" i="1"/>
                <a:t>physical and conceptual 3D array layout</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47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547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798513" y="173038"/>
            <a:ext cx="7812087" cy="434975"/>
          </a:xfrm>
        </p:spPr>
        <p:txBody>
          <a:bodyPr/>
          <a:lstStyle/>
          <a:p>
            <a:r>
              <a:rPr lang="en-US" dirty="0">
                <a:latin typeface="Arial" charset="0"/>
                <a:ea typeface="ＭＳ Ｐゴシック" charset="0"/>
                <a:cs typeface="ＭＳ Ｐゴシック" charset="0"/>
              </a:rPr>
              <a:t>Programming Challenges and Solutions</a:t>
            </a:r>
          </a:p>
        </p:txBody>
      </p:sp>
      <p:sp>
        <p:nvSpPr>
          <p:cNvPr id="25602" name="Content Placeholder 6"/>
          <p:cNvSpPr>
            <a:spLocks noGrp="1"/>
          </p:cNvSpPr>
          <p:nvPr>
            <p:ph idx="1"/>
          </p:nvPr>
        </p:nvSpPr>
        <p:spPr>
          <a:xfrm>
            <a:off x="304800" y="3962400"/>
            <a:ext cx="4114800" cy="2128838"/>
          </a:xfrm>
        </p:spPr>
        <p:txBody>
          <a:bodyPr/>
          <a:lstStyle/>
          <a:p>
            <a:pPr marL="0" indent="0">
              <a:buFontTx/>
              <a:buNone/>
            </a:pPr>
            <a:r>
              <a:rPr lang="en-US" sz="2000" b="1" u="sng">
                <a:latin typeface="Arial" charset="0"/>
                <a:ea typeface="ＭＳ Ｐゴシック" charset="0"/>
                <a:cs typeface="ＭＳ Ｐゴシック" charset="0"/>
              </a:rPr>
              <a:t>Message Passing Programming </a:t>
            </a:r>
          </a:p>
          <a:p>
            <a:pPr marL="0" indent="0">
              <a:buFontTx/>
              <a:buNone/>
            </a:pPr>
            <a:r>
              <a:rPr lang="en-US" sz="2000">
                <a:latin typeface="Arial" charset="0"/>
                <a:ea typeface="ＭＳ Ｐゴシック" charset="0"/>
                <a:cs typeface="ＭＳ Ｐゴシック" charset="0"/>
              </a:rPr>
              <a:t>Divide up domain in pieces</a:t>
            </a:r>
          </a:p>
          <a:p>
            <a:pPr marL="0" indent="0">
              <a:buFontTx/>
              <a:buNone/>
            </a:pPr>
            <a:r>
              <a:rPr lang="en-US" sz="2000">
                <a:latin typeface="Arial" charset="0"/>
                <a:ea typeface="ＭＳ Ｐゴシック" charset="0"/>
                <a:cs typeface="ＭＳ Ｐゴシック" charset="0"/>
              </a:rPr>
              <a:t>Each compute one piece</a:t>
            </a:r>
          </a:p>
          <a:p>
            <a:pPr marL="0" indent="0">
              <a:buFontTx/>
              <a:buNone/>
            </a:pPr>
            <a:r>
              <a:rPr lang="en-US" sz="2000">
                <a:latin typeface="Arial" charset="0"/>
                <a:ea typeface="ＭＳ Ｐゴシック" charset="0"/>
                <a:cs typeface="ＭＳ Ｐゴシック" charset="0"/>
              </a:rPr>
              <a:t>Exchange (send/receive) data</a:t>
            </a:r>
          </a:p>
          <a:p>
            <a:pPr marL="0" indent="0">
              <a:buFontTx/>
              <a:buNone/>
            </a:pPr>
            <a:endParaRPr lang="en-US" sz="2000">
              <a:latin typeface="Arial" charset="0"/>
              <a:ea typeface="ＭＳ Ｐゴシック" charset="0"/>
              <a:cs typeface="ＭＳ Ｐゴシック" charset="0"/>
            </a:endParaRPr>
          </a:p>
          <a:p>
            <a:pPr marL="0" indent="0">
              <a:buFontTx/>
              <a:buNone/>
            </a:pPr>
            <a:r>
              <a:rPr lang="en-US" sz="2000" b="1" i="1">
                <a:latin typeface="Arial" charset="0"/>
                <a:ea typeface="ＭＳ Ｐゴシック" charset="0"/>
                <a:cs typeface="ＭＳ Ｐゴシック" charset="0"/>
              </a:rPr>
              <a:t>PVM, MPI, and many libraries</a:t>
            </a:r>
          </a:p>
        </p:txBody>
      </p:sp>
      <p:pic>
        <p:nvPicPr>
          <p:cNvPr id="25604" name="Picture 5" descr="torso-eri-lindstrom.gif"/>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457200" y="1150938"/>
            <a:ext cx="1990725" cy="245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3" descr="TruckMesh.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146300" y="2705100"/>
            <a:ext cx="1546225" cy="124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Content Placeholder 6"/>
          <p:cNvSpPr txBox="1">
            <a:spLocks/>
          </p:cNvSpPr>
          <p:nvPr/>
        </p:nvSpPr>
        <p:spPr bwMode="auto">
          <a:xfrm>
            <a:off x="4318000" y="3962400"/>
            <a:ext cx="46482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20000"/>
              </a:spcBef>
            </a:pPr>
            <a:r>
              <a:rPr lang="en-US" u="sng">
                <a:solidFill>
                  <a:schemeClr val="tx1"/>
                </a:solidFill>
              </a:rPr>
              <a:t>Global Address Space Programming</a:t>
            </a:r>
          </a:p>
          <a:p>
            <a:pPr>
              <a:spcBef>
                <a:spcPct val="20000"/>
              </a:spcBef>
            </a:pPr>
            <a:r>
              <a:rPr lang="en-US" b="0">
                <a:solidFill>
                  <a:schemeClr val="tx1"/>
                </a:solidFill>
              </a:rPr>
              <a:t>Each start computing</a:t>
            </a:r>
          </a:p>
          <a:p>
            <a:pPr>
              <a:spcBef>
                <a:spcPct val="20000"/>
              </a:spcBef>
            </a:pPr>
            <a:r>
              <a:rPr lang="en-US" b="0">
                <a:solidFill>
                  <a:schemeClr val="tx1"/>
                </a:solidFill>
              </a:rPr>
              <a:t>Grab whatever you need whenever</a:t>
            </a:r>
          </a:p>
          <a:p>
            <a:pPr>
              <a:spcBef>
                <a:spcPct val="20000"/>
              </a:spcBef>
            </a:pPr>
            <a:endParaRPr lang="en-US" b="0">
              <a:solidFill>
                <a:schemeClr val="tx1"/>
              </a:solidFill>
            </a:endParaRPr>
          </a:p>
          <a:p>
            <a:pPr>
              <a:spcBef>
                <a:spcPct val="20000"/>
              </a:spcBef>
            </a:pPr>
            <a:r>
              <a:rPr lang="en-US" i="1">
                <a:solidFill>
                  <a:schemeClr val="tx1"/>
                </a:solidFill>
              </a:rPr>
              <a:t>Global Address Space Languages and Libraries </a:t>
            </a:r>
          </a:p>
          <a:p>
            <a:pPr>
              <a:spcBef>
                <a:spcPct val="20000"/>
              </a:spcBef>
            </a:pPr>
            <a:endParaRPr lang="en-US" b="0">
              <a:solidFill>
                <a:schemeClr val="tx1"/>
              </a:solidFill>
            </a:endParaRP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0632" y="1130300"/>
            <a:ext cx="1671273" cy="1676400"/>
          </a:xfrm>
          <a:prstGeom prst="ellipse">
            <a:avLst/>
          </a:prstGeom>
        </p:spPr>
      </p:pic>
      <p:pic>
        <p:nvPicPr>
          <p:cNvPr id="25608" name="Picture 11" descr="semanticweb2-300x300.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578600" y="1219200"/>
            <a:ext cx="20955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12" descr="protein_map.gif"/>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4546600" y="1879600"/>
            <a:ext cx="2070100"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108113" y="6157788"/>
            <a:ext cx="7097415" cy="400110"/>
          </a:xfrm>
          <a:prstGeom prst="rect">
            <a:avLst/>
          </a:prstGeom>
          <a:noFill/>
        </p:spPr>
        <p:txBody>
          <a:bodyPr wrap="square" rtlCol="0">
            <a:spAutoFit/>
          </a:bodyPr>
          <a:lstStyle/>
          <a:p>
            <a:r>
              <a:rPr lang="en-US" dirty="0" smtClean="0"/>
              <a:t>~10% of NERSC apps use some kind of PGAS-like model</a:t>
            </a:r>
            <a:endParaRPr lang="en-US" dirty="0"/>
          </a:p>
        </p:txBody>
      </p:sp>
    </p:spTree>
    <p:extLst>
      <p:ext uri="{BB962C8B-B14F-4D97-AF65-F5344CB8AC3E}">
        <p14:creationId xmlns:p14="http://schemas.microsoft.com/office/powerpoint/2010/main" val="10337490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Memory Consistency in UPC</a:t>
            </a:r>
          </a:p>
        </p:txBody>
      </p:sp>
      <p:sp>
        <p:nvSpPr>
          <p:cNvPr id="107524" name="Rectangle 3"/>
          <p:cNvSpPr>
            <a:spLocks noGrp="1" noChangeArrowheads="1"/>
          </p:cNvSpPr>
          <p:nvPr>
            <p:ph type="body" idx="1"/>
          </p:nvPr>
        </p:nvSpPr>
        <p:spPr>
          <a:xfrm>
            <a:off x="609600" y="914400"/>
            <a:ext cx="8001000" cy="5070475"/>
          </a:xfrm>
        </p:spPr>
        <p:txBody>
          <a:bodyPr/>
          <a:lstStyle/>
          <a:p>
            <a:r>
              <a:rPr lang="en-US" sz="2000">
                <a:latin typeface="Arial" charset="0"/>
                <a:ea typeface="ＭＳ Ｐゴシック" charset="0"/>
                <a:cs typeface="ＭＳ Ｐゴシック" charset="0"/>
              </a:rPr>
              <a:t>The consistency model defines the order in which one thread may see another threads accesses to memory</a:t>
            </a:r>
          </a:p>
          <a:p>
            <a:pPr lvl="1"/>
            <a:r>
              <a:rPr lang="en-US" sz="2000">
                <a:latin typeface="Arial" charset="0"/>
                <a:ea typeface="ＭＳ Ｐゴシック" charset="0"/>
              </a:rPr>
              <a:t>If you write a program with unsychronized accesses, what happens?</a:t>
            </a:r>
          </a:p>
          <a:p>
            <a:pPr lvl="1"/>
            <a:r>
              <a:rPr lang="en-US" sz="2000">
                <a:latin typeface="Arial" charset="0"/>
                <a:ea typeface="ＭＳ Ｐゴシック" charset="0"/>
              </a:rPr>
              <a:t>Does this work?</a:t>
            </a:r>
          </a:p>
          <a:p>
            <a:pPr lvl="2">
              <a:buFontTx/>
              <a:buNone/>
            </a:pPr>
            <a:r>
              <a:rPr lang="en-US" sz="1800" b="1">
                <a:latin typeface="Courier New" charset="0"/>
                <a:ea typeface="ＭＳ Ｐゴシック" charset="0"/>
              </a:rPr>
              <a:t>data = …            while (!flag) { };</a:t>
            </a:r>
          </a:p>
          <a:p>
            <a:pPr lvl="2">
              <a:buFontTx/>
              <a:buNone/>
            </a:pPr>
            <a:r>
              <a:rPr lang="en-US" sz="1800" b="1">
                <a:latin typeface="Courier New" charset="0"/>
                <a:ea typeface="ＭＳ Ｐゴシック" charset="0"/>
              </a:rPr>
              <a:t>flag = 1;           … = data;   // use the data</a:t>
            </a:r>
          </a:p>
          <a:p>
            <a:r>
              <a:rPr lang="en-US" sz="2000">
                <a:latin typeface="Arial" charset="0"/>
                <a:ea typeface="ＭＳ Ｐゴシック" charset="0"/>
                <a:cs typeface="ＭＳ Ｐゴシック" charset="0"/>
              </a:rPr>
              <a:t>UPC has two types of accesses: </a:t>
            </a:r>
          </a:p>
          <a:p>
            <a:pPr lvl="1"/>
            <a:r>
              <a:rPr lang="en-US" sz="2000">
                <a:latin typeface="Arial" charset="0"/>
                <a:ea typeface="ＭＳ Ｐゴシック" charset="0"/>
              </a:rPr>
              <a:t>Strict: will always appear in order</a:t>
            </a:r>
          </a:p>
          <a:p>
            <a:pPr lvl="1"/>
            <a:r>
              <a:rPr lang="en-US" sz="2000">
                <a:latin typeface="Arial" charset="0"/>
                <a:ea typeface="ＭＳ Ｐゴシック" charset="0"/>
              </a:rPr>
              <a:t>Relaxed: May appear out of order to other threads</a:t>
            </a:r>
          </a:p>
          <a:p>
            <a:r>
              <a:rPr lang="en-US" sz="2000">
                <a:latin typeface="Arial" charset="0"/>
                <a:ea typeface="ＭＳ Ｐゴシック" charset="0"/>
                <a:cs typeface="ＭＳ Ｐゴシック" charset="0"/>
              </a:rPr>
              <a:t>There are several ways of designating the type, commonly:</a:t>
            </a:r>
          </a:p>
          <a:p>
            <a:pPr lvl="1"/>
            <a:r>
              <a:rPr lang="en-US" sz="2000">
                <a:latin typeface="Arial" charset="0"/>
                <a:ea typeface="ＭＳ Ｐゴシック" charset="0"/>
              </a:rPr>
              <a:t>Use the include file:</a:t>
            </a:r>
          </a:p>
          <a:p>
            <a:pPr lvl="2">
              <a:buFontTx/>
              <a:buNone/>
            </a:pPr>
            <a:r>
              <a:rPr lang="en-US" sz="1800" b="1">
                <a:latin typeface="Courier New" charset="0"/>
                <a:ea typeface="ＭＳ Ｐゴシック" charset="0"/>
              </a:rPr>
              <a:t>#include &lt;upc_relaxed.h&gt;</a:t>
            </a:r>
          </a:p>
          <a:p>
            <a:pPr lvl="1"/>
            <a:r>
              <a:rPr lang="en-US" sz="2000">
                <a:latin typeface="Arial" charset="0"/>
                <a:ea typeface="ＭＳ Ｐゴシック" charset="0"/>
              </a:rPr>
              <a:t>Which makes all accesses in the file relaxed by default </a:t>
            </a:r>
          </a:p>
          <a:p>
            <a:pPr lvl="1"/>
            <a:r>
              <a:rPr lang="en-US" sz="2000">
                <a:latin typeface="Arial" charset="0"/>
                <a:ea typeface="ＭＳ Ｐゴシック" charset="0"/>
              </a:rPr>
              <a:t>Use strict on variables that are used as synchronization (</a:t>
            </a:r>
            <a:r>
              <a:rPr lang="en-US" sz="2000" b="1">
                <a:latin typeface="Courier New" charset="0"/>
                <a:ea typeface="ＭＳ Ｐゴシック" charset="0"/>
              </a:rPr>
              <a:t>flag</a:t>
            </a:r>
            <a:r>
              <a:rPr lang="en-US" sz="2000">
                <a:latin typeface="Arial" charset="0"/>
                <a:ea typeface="ＭＳ Ｐゴシック" charset="0"/>
              </a:rPr>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a:xfrm>
            <a:off x="920187" y="189358"/>
            <a:ext cx="6980238" cy="914400"/>
          </a:xfrm>
        </p:spPr>
        <p:txBody>
          <a:bodyPr/>
          <a:lstStyle/>
          <a:p>
            <a:pPr>
              <a:defRPr/>
            </a:pPr>
            <a:r>
              <a:rPr lang="en-US" dirty="0" smtClean="0">
                <a:cs typeface="+mj-cs"/>
              </a:rPr>
              <a:t>Properties of UPC memory model</a:t>
            </a:r>
          </a:p>
        </p:txBody>
      </p:sp>
      <p:sp>
        <p:nvSpPr>
          <p:cNvPr id="454659" name="Rectangle 3"/>
          <p:cNvSpPr>
            <a:spLocks noGrp="1" noChangeArrowheads="1"/>
          </p:cNvSpPr>
          <p:nvPr>
            <p:ph type="body" idx="1"/>
          </p:nvPr>
        </p:nvSpPr>
        <p:spPr/>
        <p:txBody>
          <a:bodyPr/>
          <a:lstStyle/>
          <a:p>
            <a:pPr>
              <a:lnSpc>
                <a:spcPct val="90000"/>
              </a:lnSpc>
              <a:defRPr/>
            </a:pPr>
            <a:r>
              <a:rPr lang="en-US" dirty="0" smtClean="0">
                <a:cs typeface="+mn-cs"/>
              </a:rPr>
              <a:t>Definitions:</a:t>
            </a:r>
          </a:p>
          <a:p>
            <a:pPr lvl="1">
              <a:lnSpc>
                <a:spcPct val="90000"/>
              </a:lnSpc>
              <a:defRPr/>
            </a:pPr>
            <a:r>
              <a:rPr lang="en-US" dirty="0" smtClean="0"/>
              <a:t>A </a:t>
            </a:r>
            <a:r>
              <a:rPr lang="en-US" dirty="0" smtClean="0">
                <a:solidFill>
                  <a:schemeClr val="hlink"/>
                </a:solidFill>
              </a:rPr>
              <a:t>data race </a:t>
            </a:r>
            <a:r>
              <a:rPr lang="en-US" dirty="0" smtClean="0"/>
              <a:t>is:</a:t>
            </a:r>
          </a:p>
          <a:p>
            <a:pPr lvl="2">
              <a:lnSpc>
                <a:spcPct val="90000"/>
              </a:lnSpc>
              <a:defRPr/>
            </a:pPr>
            <a:r>
              <a:rPr lang="en-US" dirty="0" smtClean="0"/>
              <a:t>Two concurrent memory operations from two different threads to the same memory location in which at least one is a write.</a:t>
            </a:r>
          </a:p>
          <a:p>
            <a:pPr lvl="1">
              <a:lnSpc>
                <a:spcPct val="90000"/>
              </a:lnSpc>
              <a:defRPr/>
            </a:pPr>
            <a:r>
              <a:rPr lang="en-US" dirty="0" smtClean="0"/>
              <a:t>A </a:t>
            </a:r>
            <a:r>
              <a:rPr lang="en-US" dirty="0" smtClean="0">
                <a:solidFill>
                  <a:schemeClr val="hlink"/>
                </a:solidFill>
              </a:rPr>
              <a:t>race-free </a:t>
            </a:r>
            <a:r>
              <a:rPr lang="en-US" smtClean="0">
                <a:solidFill>
                  <a:schemeClr val="hlink"/>
                </a:solidFill>
              </a:rPr>
              <a:t>program</a:t>
            </a:r>
            <a:r>
              <a:rPr lang="en-US" smtClean="0"/>
              <a:t> is </a:t>
            </a:r>
            <a:r>
              <a:rPr lang="en-US" dirty="0" smtClean="0"/>
              <a:t>one in which:</a:t>
            </a:r>
          </a:p>
          <a:p>
            <a:pPr lvl="2">
              <a:lnSpc>
                <a:spcPct val="90000"/>
              </a:lnSpc>
              <a:defRPr/>
            </a:pPr>
            <a:r>
              <a:rPr lang="en-US" dirty="0" smtClean="0"/>
              <a:t>All executions of the program are free of data races (would be nice if the user could only worry about naïve implementations)</a:t>
            </a:r>
          </a:p>
          <a:p>
            <a:pPr>
              <a:lnSpc>
                <a:spcPct val="90000"/>
              </a:lnSpc>
              <a:defRPr/>
            </a:pPr>
            <a:r>
              <a:rPr lang="en-US" dirty="0" smtClean="0">
                <a:cs typeface="+mn-cs"/>
              </a:rPr>
              <a:t>And states that programs will be sequentially consistent (behave as if all operations from each thread execute in order) if either of the following holds:</a:t>
            </a:r>
          </a:p>
          <a:p>
            <a:pPr lvl="1">
              <a:lnSpc>
                <a:spcPct val="90000"/>
              </a:lnSpc>
              <a:defRPr/>
            </a:pPr>
            <a:r>
              <a:rPr lang="en-US" dirty="0" smtClean="0"/>
              <a:t>The program is race-free</a:t>
            </a:r>
          </a:p>
          <a:p>
            <a:pPr lvl="1">
              <a:lnSpc>
                <a:spcPct val="90000"/>
              </a:lnSpc>
              <a:defRPr/>
            </a:pPr>
            <a:r>
              <a:rPr lang="en-US" dirty="0" smtClean="0"/>
              <a:t>The program contains no relaxed operations</a:t>
            </a:r>
          </a:p>
        </p:txBody>
      </p:sp>
    </p:spTree>
    <p:extLst>
      <p:ext uri="{BB962C8B-B14F-4D97-AF65-F5344CB8AC3E}">
        <p14:creationId xmlns:p14="http://schemas.microsoft.com/office/powerpoint/2010/main" val="35802234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4114" name="Rectangle 2"/>
          <p:cNvSpPr>
            <a:spLocks noGrp="1" noChangeArrowheads="1"/>
          </p:cNvSpPr>
          <p:nvPr>
            <p:ph type="title"/>
          </p:nvPr>
        </p:nvSpPr>
        <p:spPr/>
        <p:txBody>
          <a:bodyPr/>
          <a:lstStyle/>
          <a:p>
            <a:pPr>
              <a:defRPr/>
            </a:pPr>
            <a:r>
              <a:rPr lang="en-US" smtClean="0">
                <a:cs typeface="+mj-cs"/>
              </a:rPr>
              <a:t>Intuition on Strict Oderings</a:t>
            </a:r>
          </a:p>
        </p:txBody>
      </p:sp>
      <p:sp>
        <p:nvSpPr>
          <p:cNvPr id="474115" name="Rectangle 3"/>
          <p:cNvSpPr>
            <a:spLocks noGrp="1" noChangeArrowheads="1"/>
          </p:cNvSpPr>
          <p:nvPr>
            <p:ph type="body" idx="1"/>
          </p:nvPr>
        </p:nvSpPr>
        <p:spPr>
          <a:xfrm>
            <a:off x="227012" y="2693075"/>
            <a:ext cx="8839200" cy="3662362"/>
          </a:xfrm>
        </p:spPr>
        <p:txBody>
          <a:bodyPr/>
          <a:lstStyle/>
          <a:p>
            <a:pPr>
              <a:defRPr/>
            </a:pPr>
            <a:r>
              <a:rPr lang="en-US" sz="2200" dirty="0" smtClean="0">
                <a:cs typeface="+mn-cs"/>
              </a:rPr>
              <a:t>Each thread may </a:t>
            </a:r>
            <a:r>
              <a:rPr lang="ja-JP" altLang="en-US" sz="2200" dirty="0" smtClean="0">
                <a:latin typeface="Arial"/>
                <a:cs typeface="+mn-cs"/>
              </a:rPr>
              <a:t>“</a:t>
            </a:r>
            <a:r>
              <a:rPr lang="en-US" sz="2200" dirty="0" smtClean="0">
                <a:cs typeface="+mn-cs"/>
              </a:rPr>
              <a:t>build</a:t>
            </a:r>
            <a:r>
              <a:rPr lang="ja-JP" altLang="en-US" sz="2200" dirty="0" smtClean="0">
                <a:latin typeface="Arial"/>
                <a:cs typeface="+mn-cs"/>
              </a:rPr>
              <a:t>”</a:t>
            </a:r>
            <a:r>
              <a:rPr lang="en-US" sz="2200" dirty="0" smtClean="0">
                <a:cs typeface="+mn-cs"/>
              </a:rPr>
              <a:t> its own total order to explain behavior</a:t>
            </a:r>
          </a:p>
          <a:p>
            <a:pPr>
              <a:defRPr/>
            </a:pPr>
            <a:r>
              <a:rPr lang="en-US" sz="2200" dirty="0" smtClean="0">
                <a:cs typeface="+mn-cs"/>
              </a:rPr>
              <a:t>They all agree on the strict ordering shown above in black, but</a:t>
            </a:r>
          </a:p>
          <a:p>
            <a:pPr lvl="1">
              <a:defRPr/>
            </a:pPr>
            <a:r>
              <a:rPr lang="en-US" dirty="0" smtClean="0"/>
              <a:t>Different threads may see relaxed writes in different orders</a:t>
            </a:r>
          </a:p>
          <a:p>
            <a:pPr lvl="2">
              <a:defRPr/>
            </a:pPr>
            <a:r>
              <a:rPr lang="en-US" dirty="0" smtClean="0"/>
              <a:t>Allows non-blocking writes to be used in implementations</a:t>
            </a:r>
          </a:p>
          <a:p>
            <a:pPr lvl="1">
              <a:defRPr/>
            </a:pPr>
            <a:r>
              <a:rPr lang="en-US" dirty="0" smtClean="0"/>
              <a:t>Each thread sees own dependencies, but not those of other threads</a:t>
            </a:r>
          </a:p>
          <a:p>
            <a:pPr lvl="2">
              <a:defRPr/>
            </a:pPr>
            <a:r>
              <a:rPr lang="en-US" dirty="0" smtClean="0"/>
              <a:t>Weak, but otherwise there would place consistency requirements on some relaxed operations (e.g., local cache control insufficient)</a:t>
            </a:r>
          </a:p>
          <a:p>
            <a:pPr lvl="2">
              <a:defRPr/>
            </a:pPr>
            <a:r>
              <a:rPr lang="en-US" dirty="0" smtClean="0"/>
              <a:t>Preserving dependencies requires usual compiler/</a:t>
            </a:r>
            <a:r>
              <a:rPr lang="en-US" dirty="0" err="1" smtClean="0"/>
              <a:t>hw</a:t>
            </a:r>
            <a:r>
              <a:rPr lang="en-US" dirty="0" smtClean="0"/>
              <a:t> analysis</a:t>
            </a:r>
          </a:p>
        </p:txBody>
      </p:sp>
      <p:grpSp>
        <p:nvGrpSpPr>
          <p:cNvPr id="2" name="Group 1"/>
          <p:cNvGrpSpPr/>
          <p:nvPr/>
        </p:nvGrpSpPr>
        <p:grpSpPr>
          <a:xfrm>
            <a:off x="282575" y="1455738"/>
            <a:ext cx="8601075" cy="963612"/>
            <a:chOff x="300038" y="1792288"/>
            <a:chExt cx="8601075" cy="963612"/>
          </a:xfrm>
        </p:grpSpPr>
        <p:sp>
          <p:nvSpPr>
            <p:cNvPr id="474116" name="Line 4"/>
            <p:cNvSpPr>
              <a:spLocks noChangeShapeType="1"/>
            </p:cNvSpPr>
            <p:nvPr/>
          </p:nvSpPr>
          <p:spPr bwMode="auto">
            <a:xfrm>
              <a:off x="752475" y="2620963"/>
              <a:ext cx="3911600" cy="0"/>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a:defRPr/>
              </a:pPr>
              <a:endParaRPr lang="en-US">
                <a:cs typeface="+mn-cs"/>
              </a:endParaRPr>
            </a:p>
          </p:txBody>
        </p:sp>
        <p:sp>
          <p:nvSpPr>
            <p:cNvPr id="474117" name="Line 5"/>
            <p:cNvSpPr>
              <a:spLocks noChangeShapeType="1"/>
            </p:cNvSpPr>
            <p:nvPr/>
          </p:nvSpPr>
          <p:spPr bwMode="auto">
            <a:xfrm>
              <a:off x="779463" y="2060575"/>
              <a:ext cx="3911600" cy="0"/>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a:defRPr/>
              </a:pPr>
              <a:endParaRPr lang="en-US">
                <a:cs typeface="+mn-cs"/>
              </a:endParaRPr>
            </a:p>
          </p:txBody>
        </p:sp>
        <p:sp>
          <p:nvSpPr>
            <p:cNvPr id="474118" name="Rectangle 6"/>
            <p:cNvSpPr>
              <a:spLocks noChangeArrowheads="1"/>
            </p:cNvSpPr>
            <p:nvPr/>
          </p:nvSpPr>
          <p:spPr bwMode="auto">
            <a:xfrm>
              <a:off x="1330325" y="2587625"/>
              <a:ext cx="76200" cy="76200"/>
            </a:xfrm>
            <a:prstGeom prst="rect">
              <a:avLst/>
            </a:prstGeom>
            <a:solidFill>
              <a:srgbClr val="00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pPr>
                <a:defRPr/>
              </a:pPr>
              <a:endParaRPr lang="en-US">
                <a:cs typeface="+mn-cs"/>
              </a:endParaRPr>
            </a:p>
          </p:txBody>
        </p:sp>
        <p:sp>
          <p:nvSpPr>
            <p:cNvPr id="474119" name="Rectangle 7"/>
            <p:cNvSpPr>
              <a:spLocks noChangeArrowheads="1"/>
            </p:cNvSpPr>
            <p:nvPr/>
          </p:nvSpPr>
          <p:spPr bwMode="auto">
            <a:xfrm>
              <a:off x="3927475" y="2587625"/>
              <a:ext cx="76200" cy="76200"/>
            </a:xfrm>
            <a:prstGeom prst="rect">
              <a:avLst/>
            </a:prstGeom>
            <a:solidFill>
              <a:srgbClr val="00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pPr>
                <a:defRPr/>
              </a:pPr>
              <a:endParaRPr lang="en-US">
                <a:cs typeface="+mn-cs"/>
              </a:endParaRPr>
            </a:p>
          </p:txBody>
        </p:sp>
        <p:sp>
          <p:nvSpPr>
            <p:cNvPr id="474120" name="Rectangle 8"/>
            <p:cNvSpPr>
              <a:spLocks noChangeArrowheads="1"/>
            </p:cNvSpPr>
            <p:nvPr/>
          </p:nvSpPr>
          <p:spPr bwMode="auto">
            <a:xfrm>
              <a:off x="2681288" y="2587625"/>
              <a:ext cx="76200" cy="76200"/>
            </a:xfrm>
            <a:prstGeom prst="rect">
              <a:avLst/>
            </a:prstGeom>
            <a:solidFill>
              <a:srgbClr val="00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pPr>
                <a:defRPr/>
              </a:pPr>
              <a:endParaRPr lang="en-US">
                <a:cs typeface="+mn-cs"/>
              </a:endParaRPr>
            </a:p>
          </p:txBody>
        </p:sp>
        <p:sp>
          <p:nvSpPr>
            <p:cNvPr id="474121" name="Rectangle 9"/>
            <p:cNvSpPr>
              <a:spLocks noChangeArrowheads="1"/>
            </p:cNvSpPr>
            <p:nvPr/>
          </p:nvSpPr>
          <p:spPr bwMode="auto">
            <a:xfrm>
              <a:off x="1011238" y="2032000"/>
              <a:ext cx="76200" cy="76200"/>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pPr>
                <a:defRPr/>
              </a:pPr>
              <a:endParaRPr lang="en-US">
                <a:cs typeface="+mn-cs"/>
              </a:endParaRPr>
            </a:p>
          </p:txBody>
        </p:sp>
        <p:sp>
          <p:nvSpPr>
            <p:cNvPr id="474122" name="Rectangle 10"/>
            <p:cNvSpPr>
              <a:spLocks noChangeArrowheads="1"/>
            </p:cNvSpPr>
            <p:nvPr/>
          </p:nvSpPr>
          <p:spPr bwMode="auto">
            <a:xfrm>
              <a:off x="1943100" y="1962150"/>
              <a:ext cx="150813" cy="150813"/>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pPr>
                <a:defRPr/>
              </a:pPr>
              <a:endParaRPr lang="en-US">
                <a:cs typeface="+mn-cs"/>
              </a:endParaRPr>
            </a:p>
          </p:txBody>
        </p:sp>
        <p:sp>
          <p:nvSpPr>
            <p:cNvPr id="474123" name="Rectangle 11"/>
            <p:cNvSpPr>
              <a:spLocks noChangeArrowheads="1"/>
            </p:cNvSpPr>
            <p:nvPr/>
          </p:nvSpPr>
          <p:spPr bwMode="auto">
            <a:xfrm>
              <a:off x="2860675" y="2036763"/>
              <a:ext cx="76200" cy="76200"/>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pPr>
                <a:defRPr/>
              </a:pPr>
              <a:endParaRPr lang="en-US">
                <a:cs typeface="+mn-cs"/>
              </a:endParaRPr>
            </a:p>
          </p:txBody>
        </p:sp>
        <p:sp>
          <p:nvSpPr>
            <p:cNvPr id="474124" name="Line 12"/>
            <p:cNvSpPr>
              <a:spLocks noChangeShapeType="1"/>
            </p:cNvSpPr>
            <p:nvPr/>
          </p:nvSpPr>
          <p:spPr bwMode="auto">
            <a:xfrm>
              <a:off x="4972050" y="2047875"/>
              <a:ext cx="3911600" cy="0"/>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a:defRPr/>
              </a:pPr>
              <a:endParaRPr lang="en-US">
                <a:cs typeface="+mn-cs"/>
              </a:endParaRPr>
            </a:p>
          </p:txBody>
        </p:sp>
        <p:sp>
          <p:nvSpPr>
            <p:cNvPr id="474125" name="Rectangle 13"/>
            <p:cNvSpPr>
              <a:spLocks noChangeArrowheads="1"/>
            </p:cNvSpPr>
            <p:nvPr/>
          </p:nvSpPr>
          <p:spPr bwMode="auto">
            <a:xfrm>
              <a:off x="5549900" y="2024063"/>
              <a:ext cx="76200" cy="76200"/>
            </a:xfrm>
            <a:prstGeom prst="rect">
              <a:avLst/>
            </a:prstGeom>
            <a:solidFill>
              <a:srgbClr val="00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pPr>
                <a:defRPr/>
              </a:pPr>
              <a:endParaRPr lang="en-US">
                <a:cs typeface="+mn-cs"/>
              </a:endParaRPr>
            </a:p>
          </p:txBody>
        </p:sp>
        <p:sp>
          <p:nvSpPr>
            <p:cNvPr id="474126" name="Rectangle 14"/>
            <p:cNvSpPr>
              <a:spLocks noChangeArrowheads="1"/>
            </p:cNvSpPr>
            <p:nvPr/>
          </p:nvSpPr>
          <p:spPr bwMode="auto">
            <a:xfrm>
              <a:off x="8147050" y="2024063"/>
              <a:ext cx="76200" cy="76200"/>
            </a:xfrm>
            <a:prstGeom prst="rect">
              <a:avLst/>
            </a:prstGeom>
            <a:solidFill>
              <a:srgbClr val="00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pPr>
                <a:defRPr/>
              </a:pPr>
              <a:endParaRPr lang="en-US">
                <a:cs typeface="+mn-cs"/>
              </a:endParaRPr>
            </a:p>
          </p:txBody>
        </p:sp>
        <p:sp>
          <p:nvSpPr>
            <p:cNvPr id="474127" name="Rectangle 15"/>
            <p:cNvSpPr>
              <a:spLocks noChangeArrowheads="1"/>
            </p:cNvSpPr>
            <p:nvPr/>
          </p:nvSpPr>
          <p:spPr bwMode="auto">
            <a:xfrm>
              <a:off x="5203825" y="2019300"/>
              <a:ext cx="76200" cy="76200"/>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pPr>
                <a:defRPr/>
              </a:pPr>
              <a:endParaRPr lang="en-US">
                <a:cs typeface="+mn-cs"/>
              </a:endParaRPr>
            </a:p>
          </p:txBody>
        </p:sp>
        <p:sp>
          <p:nvSpPr>
            <p:cNvPr id="474128" name="Rectangle 16"/>
            <p:cNvSpPr>
              <a:spLocks noChangeArrowheads="1"/>
            </p:cNvSpPr>
            <p:nvPr/>
          </p:nvSpPr>
          <p:spPr bwMode="auto">
            <a:xfrm>
              <a:off x="7666038" y="2024063"/>
              <a:ext cx="76200" cy="76200"/>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pPr>
                <a:defRPr/>
              </a:pPr>
              <a:endParaRPr lang="en-US">
                <a:cs typeface="+mn-cs"/>
              </a:endParaRPr>
            </a:p>
          </p:txBody>
        </p:sp>
        <p:sp>
          <p:nvSpPr>
            <p:cNvPr id="474129" name="Rectangle 17"/>
            <p:cNvSpPr>
              <a:spLocks noChangeArrowheads="1"/>
            </p:cNvSpPr>
            <p:nvPr/>
          </p:nvSpPr>
          <p:spPr bwMode="auto">
            <a:xfrm>
              <a:off x="7053263" y="2024063"/>
              <a:ext cx="76200" cy="76200"/>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pPr>
                <a:defRPr/>
              </a:pPr>
              <a:endParaRPr lang="en-US">
                <a:cs typeface="+mn-cs"/>
              </a:endParaRPr>
            </a:p>
          </p:txBody>
        </p:sp>
        <p:sp>
          <p:nvSpPr>
            <p:cNvPr id="474130" name="Text Box 18"/>
            <p:cNvSpPr txBox="1">
              <a:spLocks noChangeArrowheads="1"/>
            </p:cNvSpPr>
            <p:nvPr/>
          </p:nvSpPr>
          <p:spPr bwMode="auto">
            <a:xfrm>
              <a:off x="300038" y="1792288"/>
              <a:ext cx="4683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cs typeface="+mn-cs"/>
                </a:rPr>
                <a:t>P</a:t>
              </a:r>
              <a:r>
                <a:rPr lang="en-US" baseline="-25000">
                  <a:cs typeface="+mn-cs"/>
                </a:rPr>
                <a:t>0</a:t>
              </a:r>
            </a:p>
          </p:txBody>
        </p:sp>
        <p:sp>
          <p:nvSpPr>
            <p:cNvPr id="474131" name="Text Box 19"/>
            <p:cNvSpPr txBox="1">
              <a:spLocks noChangeArrowheads="1"/>
            </p:cNvSpPr>
            <p:nvPr/>
          </p:nvSpPr>
          <p:spPr bwMode="auto">
            <a:xfrm>
              <a:off x="300038" y="2419350"/>
              <a:ext cx="4683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defRPr/>
              </a:pPr>
              <a:r>
                <a:rPr lang="en-US">
                  <a:cs typeface="+mn-cs"/>
                </a:rPr>
                <a:t>P</a:t>
              </a:r>
              <a:r>
                <a:rPr lang="en-US" baseline="-25000">
                  <a:cs typeface="+mn-cs"/>
                </a:rPr>
                <a:t>1</a:t>
              </a:r>
            </a:p>
          </p:txBody>
        </p:sp>
        <p:cxnSp>
          <p:nvCxnSpPr>
            <p:cNvPr id="474132" name="AutoShape 20"/>
            <p:cNvCxnSpPr>
              <a:cxnSpLocks noChangeShapeType="1"/>
              <a:stCxn id="474121" idx="0"/>
              <a:endCxn id="474122" idx="0"/>
            </p:cNvCxnSpPr>
            <p:nvPr/>
          </p:nvCxnSpPr>
          <p:spPr bwMode="auto">
            <a:xfrm rot="16200000">
              <a:off x="1499394" y="1512094"/>
              <a:ext cx="69850" cy="969962"/>
            </a:xfrm>
            <a:prstGeom prst="curvedConnector3">
              <a:avLst>
                <a:gd name="adj1" fmla="val 427273"/>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4133" name="AutoShape 21"/>
            <p:cNvCxnSpPr>
              <a:cxnSpLocks noChangeShapeType="1"/>
              <a:stCxn id="474122" idx="0"/>
              <a:endCxn id="474123" idx="0"/>
            </p:cNvCxnSpPr>
            <p:nvPr/>
          </p:nvCxnSpPr>
          <p:spPr bwMode="auto">
            <a:xfrm rot="5400000" flipV="1">
              <a:off x="2421731" y="1559719"/>
              <a:ext cx="74613" cy="879475"/>
            </a:xfrm>
            <a:prstGeom prst="curvedConnector3">
              <a:avLst>
                <a:gd name="adj1" fmla="val -306384"/>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74134" name="Rectangle 22"/>
            <p:cNvSpPr>
              <a:spLocks noChangeArrowheads="1"/>
            </p:cNvSpPr>
            <p:nvPr/>
          </p:nvSpPr>
          <p:spPr bwMode="auto">
            <a:xfrm>
              <a:off x="3703638" y="2024063"/>
              <a:ext cx="76200" cy="76200"/>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pPr>
                <a:defRPr/>
              </a:pPr>
              <a:endParaRPr lang="en-US">
                <a:cs typeface="+mn-cs"/>
              </a:endParaRPr>
            </a:p>
          </p:txBody>
        </p:sp>
        <p:cxnSp>
          <p:nvCxnSpPr>
            <p:cNvPr id="474135" name="AutoShape 23"/>
            <p:cNvCxnSpPr>
              <a:cxnSpLocks noChangeShapeType="1"/>
              <a:stCxn id="474122" idx="0"/>
              <a:endCxn id="474134" idx="0"/>
            </p:cNvCxnSpPr>
            <p:nvPr/>
          </p:nvCxnSpPr>
          <p:spPr bwMode="auto">
            <a:xfrm rot="5400000" flipV="1">
              <a:off x="2849562" y="1131888"/>
              <a:ext cx="61913" cy="1722438"/>
            </a:xfrm>
            <a:prstGeom prst="curvedConnector3">
              <a:avLst>
                <a:gd name="adj1" fmla="val -730773"/>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4136" name="AutoShape 24"/>
            <p:cNvCxnSpPr>
              <a:cxnSpLocks noChangeShapeType="1"/>
              <a:stCxn id="474118" idx="0"/>
              <a:endCxn id="474140" idx="0"/>
            </p:cNvCxnSpPr>
            <p:nvPr/>
          </p:nvCxnSpPr>
          <p:spPr bwMode="auto">
            <a:xfrm rot="16200000">
              <a:off x="1817688" y="2098675"/>
              <a:ext cx="39687" cy="938213"/>
            </a:xfrm>
            <a:prstGeom prst="curvedConnector3">
              <a:avLst>
                <a:gd name="adj1" fmla="val 676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4137" name="AutoShape 25"/>
            <p:cNvCxnSpPr>
              <a:cxnSpLocks noChangeShapeType="1"/>
              <a:stCxn id="474140" idx="0"/>
              <a:endCxn id="474120" idx="0"/>
            </p:cNvCxnSpPr>
            <p:nvPr/>
          </p:nvCxnSpPr>
          <p:spPr bwMode="auto">
            <a:xfrm rot="5400000" flipV="1">
              <a:off x="2493169" y="2361407"/>
              <a:ext cx="39687" cy="412750"/>
            </a:xfrm>
            <a:prstGeom prst="curvedConnector3">
              <a:avLst>
                <a:gd name="adj1" fmla="val -576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4138" name="AutoShape 26"/>
            <p:cNvCxnSpPr>
              <a:cxnSpLocks noChangeShapeType="1"/>
              <a:stCxn id="474140" idx="0"/>
              <a:endCxn id="474119" idx="0"/>
            </p:cNvCxnSpPr>
            <p:nvPr/>
          </p:nvCxnSpPr>
          <p:spPr bwMode="auto">
            <a:xfrm rot="5400000" flipV="1">
              <a:off x="3116263" y="1738313"/>
              <a:ext cx="39687" cy="1658937"/>
            </a:xfrm>
            <a:prstGeom prst="curvedConnector3">
              <a:avLst>
                <a:gd name="adj1" fmla="val -1060005"/>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74139" name="Rectangle 27"/>
            <p:cNvSpPr>
              <a:spLocks noChangeArrowheads="1"/>
            </p:cNvSpPr>
            <p:nvPr/>
          </p:nvSpPr>
          <p:spPr bwMode="auto">
            <a:xfrm>
              <a:off x="6113463" y="1993900"/>
              <a:ext cx="150812" cy="150813"/>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pPr>
                <a:defRPr/>
              </a:pPr>
              <a:endParaRPr lang="en-US">
                <a:cs typeface="+mn-cs"/>
              </a:endParaRPr>
            </a:p>
          </p:txBody>
        </p:sp>
        <p:sp>
          <p:nvSpPr>
            <p:cNvPr id="474140" name="Rectangle 28"/>
            <p:cNvSpPr>
              <a:spLocks noChangeArrowheads="1"/>
            </p:cNvSpPr>
            <p:nvPr/>
          </p:nvSpPr>
          <p:spPr bwMode="auto">
            <a:xfrm>
              <a:off x="2230438" y="2547938"/>
              <a:ext cx="150812" cy="150812"/>
            </a:xfrm>
            <a:prstGeom prst="rect">
              <a:avLst/>
            </a:prstGeom>
            <a:solidFill>
              <a:srgbClr val="00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pPr>
                <a:defRPr/>
              </a:pPr>
              <a:endParaRPr lang="en-US">
                <a:cs typeface="+mn-cs"/>
              </a:endParaRPr>
            </a:p>
          </p:txBody>
        </p:sp>
        <p:sp>
          <p:nvSpPr>
            <p:cNvPr id="474141" name="Rectangle 29"/>
            <p:cNvSpPr>
              <a:spLocks noChangeArrowheads="1"/>
            </p:cNvSpPr>
            <p:nvPr/>
          </p:nvSpPr>
          <p:spPr bwMode="auto">
            <a:xfrm>
              <a:off x="6743700" y="1979613"/>
              <a:ext cx="150813" cy="150812"/>
            </a:xfrm>
            <a:prstGeom prst="rect">
              <a:avLst/>
            </a:prstGeom>
            <a:solidFill>
              <a:srgbClr val="00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pPr>
                <a:defRPr/>
              </a:pPr>
              <a:endParaRPr lang="en-US">
                <a:cs typeface="+mn-cs"/>
              </a:endParaRPr>
            </a:p>
          </p:txBody>
        </p:sp>
        <p:sp>
          <p:nvSpPr>
            <p:cNvPr id="474142" name="Line 30"/>
            <p:cNvSpPr>
              <a:spLocks noChangeShapeType="1"/>
            </p:cNvSpPr>
            <p:nvPr/>
          </p:nvSpPr>
          <p:spPr bwMode="auto">
            <a:xfrm>
              <a:off x="4989513" y="2603500"/>
              <a:ext cx="3911600" cy="0"/>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a:defRPr/>
              </a:pPr>
              <a:endParaRPr lang="en-US">
                <a:cs typeface="+mn-cs"/>
              </a:endParaRPr>
            </a:p>
          </p:txBody>
        </p:sp>
        <p:sp>
          <p:nvSpPr>
            <p:cNvPr id="474143" name="Rectangle 31"/>
            <p:cNvSpPr>
              <a:spLocks noChangeArrowheads="1"/>
            </p:cNvSpPr>
            <p:nvPr/>
          </p:nvSpPr>
          <p:spPr bwMode="auto">
            <a:xfrm>
              <a:off x="5567363" y="2579688"/>
              <a:ext cx="76200" cy="76200"/>
            </a:xfrm>
            <a:prstGeom prst="rect">
              <a:avLst/>
            </a:prstGeom>
            <a:solidFill>
              <a:srgbClr val="00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pPr>
                <a:defRPr/>
              </a:pPr>
              <a:endParaRPr lang="en-US">
                <a:cs typeface="+mn-cs"/>
              </a:endParaRPr>
            </a:p>
          </p:txBody>
        </p:sp>
        <p:sp>
          <p:nvSpPr>
            <p:cNvPr id="474144" name="Rectangle 32"/>
            <p:cNvSpPr>
              <a:spLocks noChangeArrowheads="1"/>
            </p:cNvSpPr>
            <p:nvPr/>
          </p:nvSpPr>
          <p:spPr bwMode="auto">
            <a:xfrm>
              <a:off x="7204075" y="2565400"/>
              <a:ext cx="76200" cy="76200"/>
            </a:xfrm>
            <a:prstGeom prst="rect">
              <a:avLst/>
            </a:prstGeom>
            <a:solidFill>
              <a:srgbClr val="00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pPr>
                <a:defRPr/>
              </a:pPr>
              <a:endParaRPr lang="en-US">
                <a:cs typeface="+mn-cs"/>
              </a:endParaRPr>
            </a:p>
          </p:txBody>
        </p:sp>
        <p:sp>
          <p:nvSpPr>
            <p:cNvPr id="474145" name="Rectangle 33"/>
            <p:cNvSpPr>
              <a:spLocks noChangeArrowheads="1"/>
            </p:cNvSpPr>
            <p:nvPr/>
          </p:nvSpPr>
          <p:spPr bwMode="auto">
            <a:xfrm>
              <a:off x="5821363" y="2576513"/>
              <a:ext cx="76200" cy="76200"/>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pPr>
                <a:defRPr/>
              </a:pPr>
              <a:endParaRPr lang="en-US">
                <a:cs typeface="+mn-cs"/>
              </a:endParaRPr>
            </a:p>
          </p:txBody>
        </p:sp>
        <p:sp>
          <p:nvSpPr>
            <p:cNvPr id="474146" name="Rectangle 34"/>
            <p:cNvSpPr>
              <a:spLocks noChangeArrowheads="1"/>
            </p:cNvSpPr>
            <p:nvPr/>
          </p:nvSpPr>
          <p:spPr bwMode="auto">
            <a:xfrm>
              <a:off x="7683500" y="2579688"/>
              <a:ext cx="76200" cy="76200"/>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pPr>
                <a:defRPr/>
              </a:pPr>
              <a:endParaRPr lang="en-US">
                <a:cs typeface="+mn-cs"/>
              </a:endParaRPr>
            </a:p>
          </p:txBody>
        </p:sp>
        <p:sp>
          <p:nvSpPr>
            <p:cNvPr id="474147" name="Rectangle 35"/>
            <p:cNvSpPr>
              <a:spLocks noChangeArrowheads="1"/>
            </p:cNvSpPr>
            <p:nvPr/>
          </p:nvSpPr>
          <p:spPr bwMode="auto">
            <a:xfrm>
              <a:off x="7985125" y="2565400"/>
              <a:ext cx="76200" cy="76200"/>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pPr>
                <a:defRPr/>
              </a:pPr>
              <a:endParaRPr lang="en-US">
                <a:cs typeface="+mn-cs"/>
              </a:endParaRPr>
            </a:p>
          </p:txBody>
        </p:sp>
        <p:sp>
          <p:nvSpPr>
            <p:cNvPr id="474148" name="Rectangle 36"/>
            <p:cNvSpPr>
              <a:spLocks noChangeArrowheads="1"/>
            </p:cNvSpPr>
            <p:nvPr/>
          </p:nvSpPr>
          <p:spPr bwMode="auto">
            <a:xfrm>
              <a:off x="6130925" y="2549525"/>
              <a:ext cx="150813" cy="150813"/>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pPr>
                <a:defRPr/>
              </a:pPr>
              <a:endParaRPr lang="en-US">
                <a:cs typeface="+mn-cs"/>
              </a:endParaRPr>
            </a:p>
          </p:txBody>
        </p:sp>
        <p:sp>
          <p:nvSpPr>
            <p:cNvPr id="474149" name="Rectangle 37"/>
            <p:cNvSpPr>
              <a:spLocks noChangeArrowheads="1"/>
            </p:cNvSpPr>
            <p:nvPr/>
          </p:nvSpPr>
          <p:spPr bwMode="auto">
            <a:xfrm>
              <a:off x="6761163" y="2535238"/>
              <a:ext cx="150812" cy="150812"/>
            </a:xfrm>
            <a:prstGeom prst="rect">
              <a:avLst/>
            </a:prstGeom>
            <a:solidFill>
              <a:srgbClr val="00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lstStyle/>
            <a:p>
              <a:pPr>
                <a:defRPr/>
              </a:pPr>
              <a:endParaRPr lang="en-US">
                <a:cs typeface="+mn-cs"/>
              </a:endParaRPr>
            </a:p>
          </p:txBody>
        </p:sp>
      </p:grpSp>
    </p:spTree>
    <p:extLst>
      <p:ext uri="{BB962C8B-B14F-4D97-AF65-F5344CB8AC3E}">
        <p14:creationId xmlns:p14="http://schemas.microsoft.com/office/powerpoint/2010/main" val="16063117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1"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Synchronization- Fence</a:t>
            </a:r>
          </a:p>
        </p:txBody>
      </p:sp>
      <p:sp>
        <p:nvSpPr>
          <p:cNvPr id="109572" name="Rectangle 3"/>
          <p:cNvSpPr>
            <a:spLocks noGrp="1" noChangeArrowheads="1"/>
          </p:cNvSpPr>
          <p:nvPr>
            <p:ph type="body" idx="1"/>
          </p:nvPr>
        </p:nvSpPr>
        <p:spPr>
          <a:xfrm>
            <a:off x="685800" y="1828800"/>
            <a:ext cx="7993063" cy="2759075"/>
          </a:xfrm>
        </p:spPr>
        <p:txBody>
          <a:bodyPr/>
          <a:lstStyle/>
          <a:p>
            <a:r>
              <a:rPr lang="en-US">
                <a:latin typeface="Arial" charset="0"/>
                <a:ea typeface="ＭＳ Ｐゴシック" charset="0"/>
                <a:cs typeface="ＭＳ Ｐゴシック" charset="0"/>
              </a:rPr>
              <a:t>Upc provides a fence construct</a:t>
            </a:r>
          </a:p>
          <a:p>
            <a:pPr lvl="1"/>
            <a:r>
              <a:rPr lang="en-US">
                <a:solidFill>
                  <a:schemeClr val="accent2"/>
                </a:solidFill>
                <a:latin typeface="Arial" charset="0"/>
                <a:ea typeface="ＭＳ Ｐゴシック" charset="0"/>
              </a:rPr>
              <a:t>Equivalent to a null strict reference, and has the syntax</a:t>
            </a:r>
          </a:p>
          <a:p>
            <a:pPr lvl="2"/>
            <a:r>
              <a:rPr lang="en-US">
                <a:solidFill>
                  <a:schemeClr val="accent2"/>
                </a:solidFill>
                <a:latin typeface="Arial" charset="0"/>
                <a:ea typeface="ＭＳ Ｐゴシック" charset="0"/>
              </a:rPr>
              <a:t>upc_fence;</a:t>
            </a:r>
          </a:p>
          <a:p>
            <a:pPr lvl="1"/>
            <a:r>
              <a:rPr lang="en-US">
                <a:solidFill>
                  <a:schemeClr val="accent2"/>
                </a:solidFill>
                <a:latin typeface="Arial" charset="0"/>
                <a:ea typeface="ＭＳ Ｐゴシック" charset="0"/>
              </a:rPr>
              <a:t>UPC ensures that all shared references issued before the upc_fence are complete</a:t>
            </a:r>
          </a:p>
          <a:p>
            <a:pPr lvl="1"/>
            <a:endParaRPr lang="en-US">
              <a:solidFill>
                <a:schemeClr val="accent2"/>
              </a:solidFill>
              <a:latin typeface="Arial" charset="0"/>
              <a:ea typeface="ＭＳ Ｐゴシック"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UPC Performance Features</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92232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UPC Compiler Implementation</a:t>
            </a:r>
            <a:endParaRPr lang="en-US" dirty="0"/>
          </a:p>
        </p:txBody>
      </p:sp>
      <p:sp>
        <p:nvSpPr>
          <p:cNvPr id="4" name="Text Placeholder 3"/>
          <p:cNvSpPr>
            <a:spLocks noGrp="1"/>
          </p:cNvSpPr>
          <p:nvPr>
            <p:ph type="body" idx="1"/>
          </p:nvPr>
        </p:nvSpPr>
        <p:spPr>
          <a:xfrm>
            <a:off x="457200" y="1302224"/>
            <a:ext cx="4040188" cy="420628"/>
          </a:xfrm>
        </p:spPr>
        <p:txBody>
          <a:bodyPr/>
          <a:lstStyle/>
          <a:p>
            <a:pPr algn="ctr"/>
            <a:r>
              <a:rPr lang="en-US" b="0" dirty="0" smtClean="0"/>
              <a:t>UPC-to-C translator</a:t>
            </a:r>
            <a:endParaRPr lang="en-US" b="0" dirty="0"/>
          </a:p>
        </p:txBody>
      </p:sp>
      <p:sp>
        <p:nvSpPr>
          <p:cNvPr id="5" name="Content Placeholder 4"/>
          <p:cNvSpPr>
            <a:spLocks noGrp="1"/>
          </p:cNvSpPr>
          <p:nvPr>
            <p:ph sz="half" idx="2"/>
          </p:nvPr>
        </p:nvSpPr>
        <p:spPr>
          <a:xfrm>
            <a:off x="457200" y="4338536"/>
            <a:ext cx="3931920" cy="2051151"/>
          </a:xfrm>
        </p:spPr>
        <p:txBody>
          <a:bodyPr>
            <a:normAutofit fontScale="92500" lnSpcReduction="10000"/>
          </a:bodyPr>
          <a:lstStyle/>
          <a:p>
            <a:r>
              <a:rPr lang="en-US" dirty="0" smtClean="0"/>
              <a:t>Pros: portable, can use any backend C compiler</a:t>
            </a:r>
          </a:p>
          <a:p>
            <a:r>
              <a:rPr lang="en-US" dirty="0" smtClean="0"/>
              <a:t>Cons: may lose program information between the two compilation phases</a:t>
            </a:r>
          </a:p>
          <a:p>
            <a:r>
              <a:rPr lang="en-US" dirty="0" smtClean="0"/>
              <a:t>Example: Berkeley UPC</a:t>
            </a:r>
            <a:endParaRPr lang="en-US" dirty="0"/>
          </a:p>
        </p:txBody>
      </p:sp>
      <p:sp>
        <p:nvSpPr>
          <p:cNvPr id="6" name="Text Placeholder 5"/>
          <p:cNvSpPr>
            <a:spLocks noGrp="1"/>
          </p:cNvSpPr>
          <p:nvPr>
            <p:ph type="body" sz="quarter" idx="4294967295"/>
          </p:nvPr>
        </p:nvSpPr>
        <p:spPr>
          <a:xfrm>
            <a:off x="4645025" y="1312577"/>
            <a:ext cx="4148676" cy="420628"/>
          </a:xfrm>
          <a:noFill/>
          <a:ln>
            <a:noFill/>
          </a:ln>
        </p:spPr>
        <p:txBody>
          <a:bodyPr vert="horz" wrap="square" lIns="63500" tIns="25400" rIns="63500" bIns="25400" numCol="1" anchor="b" anchorCtr="0" compatLnSpc="1">
            <a:prstTxWarp prst="textNoShape">
              <a:avLst/>
            </a:prstTxWarp>
            <a:spAutoFit/>
          </a:bodyPr>
          <a:lstStyle/>
          <a:p>
            <a:pPr marL="0" indent="0" algn="ctr">
              <a:buNone/>
            </a:pPr>
            <a:r>
              <a:rPr lang="en-US" dirty="0" smtClean="0"/>
              <a:t>UPC-</a:t>
            </a:r>
            <a:r>
              <a:rPr lang="en-US" dirty="0"/>
              <a:t>to</a:t>
            </a:r>
            <a:r>
              <a:rPr lang="en-US" dirty="0" smtClean="0"/>
              <a:t>-object-code compiler </a:t>
            </a:r>
            <a:endParaRPr lang="en-US" dirty="0"/>
          </a:p>
        </p:txBody>
      </p:sp>
      <p:sp>
        <p:nvSpPr>
          <p:cNvPr id="7" name="Content Placeholder 6"/>
          <p:cNvSpPr>
            <a:spLocks noGrp="1"/>
          </p:cNvSpPr>
          <p:nvPr>
            <p:ph sz="quarter" idx="4294967295"/>
          </p:nvPr>
        </p:nvSpPr>
        <p:spPr>
          <a:xfrm>
            <a:off x="4754880" y="4338536"/>
            <a:ext cx="3931920" cy="2051152"/>
          </a:xfrm>
        </p:spPr>
        <p:txBody>
          <a:bodyPr>
            <a:normAutofit fontScale="92500"/>
          </a:bodyPr>
          <a:lstStyle/>
          <a:p>
            <a:r>
              <a:rPr lang="en-US" dirty="0" smtClean="0"/>
              <a:t>Pros: better for implementing UPC specific optimizations</a:t>
            </a:r>
          </a:p>
          <a:p>
            <a:r>
              <a:rPr lang="en-US" dirty="0" smtClean="0"/>
              <a:t>Cons: less portable</a:t>
            </a:r>
          </a:p>
          <a:p>
            <a:r>
              <a:rPr lang="en-US" dirty="0" smtClean="0"/>
              <a:t>Example: GCC UPC and most vendor UPC compilers</a:t>
            </a:r>
            <a:endParaRPr lang="en-US" dirty="0"/>
          </a:p>
        </p:txBody>
      </p:sp>
      <p:grpSp>
        <p:nvGrpSpPr>
          <p:cNvPr id="17" name="Group 16"/>
          <p:cNvGrpSpPr/>
          <p:nvPr/>
        </p:nvGrpSpPr>
        <p:grpSpPr>
          <a:xfrm>
            <a:off x="904673" y="2316162"/>
            <a:ext cx="2694561" cy="1905324"/>
            <a:chOff x="904673" y="2316162"/>
            <a:chExt cx="2694561" cy="1905324"/>
          </a:xfrm>
        </p:grpSpPr>
        <p:sp>
          <p:nvSpPr>
            <p:cNvPr id="11" name="TextBox 10"/>
            <p:cNvSpPr txBox="1"/>
            <p:nvPr/>
          </p:nvSpPr>
          <p:spPr>
            <a:xfrm>
              <a:off x="1381328" y="2316162"/>
              <a:ext cx="1828800" cy="369332"/>
            </a:xfrm>
            <a:prstGeom prst="rect">
              <a:avLst/>
            </a:prstGeom>
            <a:noFill/>
          </p:spPr>
          <p:txBody>
            <a:bodyPr wrap="square" rtlCol="0">
              <a:spAutoFit/>
            </a:bodyPr>
            <a:lstStyle/>
            <a:p>
              <a:pPr algn="ctr" defTabSz="457200" fontAlgn="auto">
                <a:spcBef>
                  <a:spcPts val="0"/>
                </a:spcBef>
                <a:spcAft>
                  <a:spcPts val="0"/>
                </a:spcAft>
              </a:pPr>
              <a:r>
                <a:rPr lang="en-US" sz="1800" b="0" dirty="0" smtClean="0">
                  <a:solidFill>
                    <a:prstClr val="black"/>
                  </a:solidFill>
                  <a:latin typeface="Arial"/>
                  <a:ea typeface="+mn-ea"/>
                  <a:cs typeface="+mn-cs"/>
                </a:rPr>
                <a:t>UPC code</a:t>
              </a:r>
              <a:endParaRPr lang="en-US" sz="1800" b="0" dirty="0">
                <a:solidFill>
                  <a:prstClr val="black"/>
                </a:solidFill>
                <a:latin typeface="Arial"/>
                <a:ea typeface="+mn-ea"/>
                <a:cs typeface="+mn-cs"/>
              </a:endParaRPr>
            </a:p>
          </p:txBody>
        </p:sp>
        <p:sp>
          <p:nvSpPr>
            <p:cNvPr id="12" name="Rounded Rectangle 11"/>
            <p:cNvSpPr/>
            <p:nvPr/>
          </p:nvSpPr>
          <p:spPr>
            <a:xfrm>
              <a:off x="904673" y="2957209"/>
              <a:ext cx="2694561" cy="6614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en-US" sz="1800" b="0" dirty="0" smtClean="0">
                  <a:solidFill>
                    <a:prstClr val="white"/>
                  </a:solidFill>
                  <a:latin typeface="Arial"/>
                </a:rPr>
                <a:t>UPC source-to-source translator</a:t>
              </a:r>
              <a:endParaRPr lang="en-US" sz="1800" b="0" dirty="0">
                <a:solidFill>
                  <a:prstClr val="white"/>
                </a:solidFill>
                <a:latin typeface="Arial"/>
              </a:endParaRPr>
            </a:p>
          </p:txBody>
        </p:sp>
        <p:sp>
          <p:nvSpPr>
            <p:cNvPr id="14" name="TextBox 13"/>
            <p:cNvSpPr txBox="1"/>
            <p:nvPr/>
          </p:nvSpPr>
          <p:spPr>
            <a:xfrm>
              <a:off x="1381328" y="3852154"/>
              <a:ext cx="1828800" cy="369332"/>
            </a:xfrm>
            <a:prstGeom prst="rect">
              <a:avLst/>
            </a:prstGeom>
            <a:noFill/>
          </p:spPr>
          <p:txBody>
            <a:bodyPr wrap="square" rtlCol="0">
              <a:spAutoFit/>
            </a:bodyPr>
            <a:lstStyle/>
            <a:p>
              <a:pPr algn="ctr" defTabSz="457200" fontAlgn="auto">
                <a:spcBef>
                  <a:spcPts val="0"/>
                </a:spcBef>
                <a:spcAft>
                  <a:spcPts val="0"/>
                </a:spcAft>
              </a:pPr>
              <a:r>
                <a:rPr lang="en-US" sz="1800" b="0" dirty="0" smtClean="0">
                  <a:solidFill>
                    <a:prstClr val="black"/>
                  </a:solidFill>
                  <a:latin typeface="Arial"/>
                  <a:ea typeface="+mn-ea"/>
                  <a:cs typeface="+mn-cs"/>
                </a:rPr>
                <a:t>C code</a:t>
              </a:r>
              <a:endParaRPr lang="en-US" sz="1800" b="0" dirty="0">
                <a:solidFill>
                  <a:prstClr val="black"/>
                </a:solidFill>
                <a:latin typeface="Arial"/>
                <a:ea typeface="+mn-ea"/>
                <a:cs typeface="+mn-cs"/>
              </a:endParaRPr>
            </a:p>
          </p:txBody>
        </p:sp>
        <p:sp>
          <p:nvSpPr>
            <p:cNvPr id="15" name="Down Arrow 14"/>
            <p:cNvSpPr/>
            <p:nvPr/>
          </p:nvSpPr>
          <p:spPr>
            <a:xfrm>
              <a:off x="2247089" y="2685494"/>
              <a:ext cx="165371" cy="271715"/>
            </a:xfrm>
            <a:prstGeom prst="downArrow">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800" b="0">
                <a:solidFill>
                  <a:prstClr val="white"/>
                </a:solidFill>
                <a:latin typeface="Arial"/>
              </a:endParaRPr>
            </a:p>
          </p:txBody>
        </p:sp>
      </p:grpSp>
      <p:grpSp>
        <p:nvGrpSpPr>
          <p:cNvPr id="18" name="Group 17"/>
          <p:cNvGrpSpPr/>
          <p:nvPr/>
        </p:nvGrpSpPr>
        <p:grpSpPr>
          <a:xfrm>
            <a:off x="5492885" y="2316162"/>
            <a:ext cx="2694561" cy="1905324"/>
            <a:chOff x="904673" y="2316162"/>
            <a:chExt cx="2694561" cy="1905324"/>
          </a:xfrm>
        </p:grpSpPr>
        <p:sp>
          <p:nvSpPr>
            <p:cNvPr id="19" name="TextBox 18"/>
            <p:cNvSpPr txBox="1"/>
            <p:nvPr/>
          </p:nvSpPr>
          <p:spPr>
            <a:xfrm>
              <a:off x="1381328" y="2316162"/>
              <a:ext cx="1828800" cy="369332"/>
            </a:xfrm>
            <a:prstGeom prst="rect">
              <a:avLst/>
            </a:prstGeom>
            <a:noFill/>
          </p:spPr>
          <p:txBody>
            <a:bodyPr wrap="square" rtlCol="0">
              <a:spAutoFit/>
            </a:bodyPr>
            <a:lstStyle/>
            <a:p>
              <a:pPr algn="ctr" defTabSz="457200" fontAlgn="auto">
                <a:spcBef>
                  <a:spcPts val="0"/>
                </a:spcBef>
                <a:spcAft>
                  <a:spcPts val="0"/>
                </a:spcAft>
              </a:pPr>
              <a:r>
                <a:rPr lang="en-US" sz="1800" b="0" dirty="0" smtClean="0">
                  <a:solidFill>
                    <a:prstClr val="black"/>
                  </a:solidFill>
                  <a:latin typeface="Arial"/>
                  <a:ea typeface="+mn-ea"/>
                  <a:cs typeface="+mn-cs"/>
                </a:rPr>
                <a:t>UPC code</a:t>
              </a:r>
              <a:endParaRPr lang="en-US" sz="1800" b="0" dirty="0">
                <a:solidFill>
                  <a:prstClr val="black"/>
                </a:solidFill>
                <a:latin typeface="Arial"/>
                <a:ea typeface="+mn-ea"/>
                <a:cs typeface="+mn-cs"/>
              </a:endParaRPr>
            </a:p>
          </p:txBody>
        </p:sp>
        <p:sp>
          <p:nvSpPr>
            <p:cNvPr id="20" name="Rounded Rectangle 19"/>
            <p:cNvSpPr/>
            <p:nvPr/>
          </p:nvSpPr>
          <p:spPr>
            <a:xfrm>
              <a:off x="904673" y="2957209"/>
              <a:ext cx="2694561" cy="66148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457200" fontAlgn="auto">
                <a:spcBef>
                  <a:spcPts val="0"/>
                </a:spcBef>
                <a:spcAft>
                  <a:spcPts val="0"/>
                </a:spcAft>
              </a:pPr>
              <a:r>
                <a:rPr lang="en-US" sz="1800" b="0" dirty="0" smtClean="0">
                  <a:solidFill>
                    <a:prstClr val="white"/>
                  </a:solidFill>
                  <a:latin typeface="Arial"/>
                </a:rPr>
                <a:t>UPC source-to-object-code complier</a:t>
              </a:r>
              <a:endParaRPr lang="en-US" sz="1800" b="0" dirty="0">
                <a:solidFill>
                  <a:prstClr val="white"/>
                </a:solidFill>
                <a:latin typeface="Arial"/>
              </a:endParaRPr>
            </a:p>
          </p:txBody>
        </p:sp>
        <p:sp>
          <p:nvSpPr>
            <p:cNvPr id="21" name="TextBox 20"/>
            <p:cNvSpPr txBox="1"/>
            <p:nvPr/>
          </p:nvSpPr>
          <p:spPr>
            <a:xfrm>
              <a:off x="1381328" y="3852154"/>
              <a:ext cx="1828800" cy="369332"/>
            </a:xfrm>
            <a:prstGeom prst="rect">
              <a:avLst/>
            </a:prstGeom>
            <a:noFill/>
          </p:spPr>
          <p:txBody>
            <a:bodyPr wrap="square" rtlCol="0">
              <a:spAutoFit/>
            </a:bodyPr>
            <a:lstStyle/>
            <a:p>
              <a:pPr algn="ctr" defTabSz="457200" fontAlgn="auto">
                <a:spcBef>
                  <a:spcPts val="0"/>
                </a:spcBef>
                <a:spcAft>
                  <a:spcPts val="0"/>
                </a:spcAft>
              </a:pPr>
              <a:r>
                <a:rPr lang="en-US" sz="1800" b="0" dirty="0" smtClean="0">
                  <a:solidFill>
                    <a:prstClr val="black"/>
                  </a:solidFill>
                  <a:latin typeface="Arial"/>
                  <a:ea typeface="+mn-ea"/>
                  <a:cs typeface="+mn-cs"/>
                </a:rPr>
                <a:t>Machine Instr.</a:t>
              </a:r>
              <a:endParaRPr lang="en-US" sz="1800" b="0" dirty="0">
                <a:solidFill>
                  <a:prstClr val="black"/>
                </a:solidFill>
                <a:latin typeface="Arial"/>
                <a:ea typeface="+mn-ea"/>
                <a:cs typeface="+mn-cs"/>
              </a:endParaRPr>
            </a:p>
          </p:txBody>
        </p:sp>
        <p:sp>
          <p:nvSpPr>
            <p:cNvPr id="22" name="Down Arrow 21"/>
            <p:cNvSpPr/>
            <p:nvPr/>
          </p:nvSpPr>
          <p:spPr>
            <a:xfrm>
              <a:off x="2247089" y="2685494"/>
              <a:ext cx="165371" cy="271715"/>
            </a:xfrm>
            <a:prstGeom prst="down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457200" fontAlgn="auto">
                <a:spcBef>
                  <a:spcPts val="0"/>
                </a:spcBef>
                <a:spcAft>
                  <a:spcPts val="0"/>
                </a:spcAft>
              </a:pPr>
              <a:endParaRPr lang="en-US" sz="1800" b="0">
                <a:solidFill>
                  <a:prstClr val="white"/>
                </a:solidFill>
                <a:latin typeface="Arial"/>
              </a:endParaRPr>
            </a:p>
          </p:txBody>
        </p:sp>
      </p:grpSp>
      <p:sp>
        <p:nvSpPr>
          <p:cNvPr id="24" name="Down Arrow 23"/>
          <p:cNvSpPr/>
          <p:nvPr/>
        </p:nvSpPr>
        <p:spPr>
          <a:xfrm>
            <a:off x="6822330" y="3618690"/>
            <a:ext cx="165371" cy="271715"/>
          </a:xfrm>
          <a:prstGeom prst="down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457200" fontAlgn="auto">
              <a:spcBef>
                <a:spcPts val="0"/>
              </a:spcBef>
              <a:spcAft>
                <a:spcPts val="0"/>
              </a:spcAft>
            </a:pPr>
            <a:endParaRPr lang="en-US" sz="1800" b="0">
              <a:solidFill>
                <a:prstClr val="white"/>
              </a:solidFill>
              <a:latin typeface="Arial"/>
            </a:endParaRPr>
          </a:p>
        </p:txBody>
      </p:sp>
      <p:sp>
        <p:nvSpPr>
          <p:cNvPr id="25" name="Down Arrow 24"/>
          <p:cNvSpPr/>
          <p:nvPr/>
        </p:nvSpPr>
        <p:spPr>
          <a:xfrm>
            <a:off x="2234118" y="3618690"/>
            <a:ext cx="165371" cy="271715"/>
          </a:xfrm>
          <a:prstGeom prst="downArrow">
            <a:avLst/>
          </a:prstGeom>
          <a:solidFill>
            <a:srgbClr val="8E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800" b="0">
              <a:solidFill>
                <a:prstClr val="white"/>
              </a:solidFill>
              <a:latin typeface="Arial"/>
            </a:endParaRPr>
          </a:p>
        </p:txBody>
      </p:sp>
    </p:spTree>
    <p:extLst>
      <p:ext uri="{BB962C8B-B14F-4D97-AF65-F5344CB8AC3E}">
        <p14:creationId xmlns:p14="http://schemas.microsoft.com/office/powerpoint/2010/main" val="29674453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Exemplar Programming System Stack on Cray</a:t>
            </a:r>
            <a:endParaRPr lang="en-US" dirty="0"/>
          </a:p>
        </p:txBody>
      </p:sp>
      <p:sp>
        <p:nvSpPr>
          <p:cNvPr id="9" name="Rectangle 8"/>
          <p:cNvSpPr/>
          <p:nvPr/>
        </p:nvSpPr>
        <p:spPr>
          <a:xfrm>
            <a:off x="469900" y="4547610"/>
            <a:ext cx="8229600" cy="685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fontAlgn="auto">
              <a:spcBef>
                <a:spcPts val="0"/>
              </a:spcBef>
              <a:spcAft>
                <a:spcPts val="0"/>
              </a:spcAft>
            </a:pPr>
            <a:r>
              <a:rPr lang="en-US" sz="1800" b="0" dirty="0" smtClean="0">
                <a:solidFill>
                  <a:prstClr val="black"/>
                </a:solidFill>
                <a:latin typeface="Arial"/>
              </a:rPr>
              <a:t>Cray Communication Libraries (DMAPP/GNI)</a:t>
            </a:r>
            <a:endParaRPr lang="en-US" sz="1800" b="0" dirty="0">
              <a:solidFill>
                <a:prstClr val="black"/>
              </a:solidFill>
              <a:latin typeface="Arial"/>
            </a:endParaRPr>
          </a:p>
        </p:txBody>
      </p:sp>
      <p:sp>
        <p:nvSpPr>
          <p:cNvPr id="10" name="Rectangle 9"/>
          <p:cNvSpPr/>
          <p:nvPr/>
        </p:nvSpPr>
        <p:spPr>
          <a:xfrm>
            <a:off x="6565900" y="3324141"/>
            <a:ext cx="2133600" cy="10694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fontAlgn="auto">
              <a:spcBef>
                <a:spcPts val="0"/>
              </a:spcBef>
              <a:spcAft>
                <a:spcPts val="0"/>
              </a:spcAft>
            </a:pPr>
            <a:r>
              <a:rPr lang="en-US" sz="1800" b="0" dirty="0" smtClean="0">
                <a:solidFill>
                  <a:prstClr val="white"/>
                </a:solidFill>
                <a:latin typeface="Arial"/>
              </a:rPr>
              <a:t>Cray MPI / MPICH2</a:t>
            </a:r>
            <a:endParaRPr lang="en-US" sz="1800" b="0" dirty="0">
              <a:solidFill>
                <a:prstClr val="white"/>
              </a:solidFill>
              <a:latin typeface="Arial"/>
            </a:endParaRPr>
          </a:p>
        </p:txBody>
      </p:sp>
      <p:sp>
        <p:nvSpPr>
          <p:cNvPr id="11" name="Rectangle 10"/>
          <p:cNvSpPr/>
          <p:nvPr/>
        </p:nvSpPr>
        <p:spPr>
          <a:xfrm>
            <a:off x="6565900" y="1191721"/>
            <a:ext cx="2133600" cy="65074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457200" fontAlgn="auto">
              <a:spcBef>
                <a:spcPts val="0"/>
              </a:spcBef>
              <a:spcAft>
                <a:spcPts val="0"/>
              </a:spcAft>
            </a:pPr>
            <a:r>
              <a:rPr lang="en-US" sz="1800" b="0" dirty="0" smtClean="0">
                <a:solidFill>
                  <a:prstClr val="black"/>
                </a:solidFill>
                <a:latin typeface="Arial"/>
              </a:rPr>
              <a:t>MPI Apps</a:t>
            </a:r>
            <a:endParaRPr lang="en-US" sz="1800" b="0" dirty="0">
              <a:solidFill>
                <a:prstClr val="black"/>
              </a:solidFill>
              <a:latin typeface="Arial"/>
            </a:endParaRPr>
          </a:p>
        </p:txBody>
      </p:sp>
      <p:sp>
        <p:nvSpPr>
          <p:cNvPr id="12" name="Rectangle 11"/>
          <p:cNvSpPr/>
          <p:nvPr/>
        </p:nvSpPr>
        <p:spPr>
          <a:xfrm>
            <a:off x="482600" y="3720451"/>
            <a:ext cx="2916402"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en-US" sz="1800" b="0" dirty="0" smtClean="0">
                <a:solidFill>
                  <a:prstClr val="white"/>
                </a:solidFill>
                <a:latin typeface="Arial"/>
              </a:rPr>
              <a:t>GASNet GNI Conduit</a:t>
            </a:r>
            <a:endParaRPr lang="en-US" sz="1800" b="0" dirty="0">
              <a:solidFill>
                <a:prstClr val="white"/>
              </a:solidFill>
              <a:latin typeface="Arial"/>
            </a:endParaRPr>
          </a:p>
        </p:txBody>
      </p:sp>
      <p:sp>
        <p:nvSpPr>
          <p:cNvPr id="13" name="Rectangle 12"/>
          <p:cNvSpPr/>
          <p:nvPr/>
        </p:nvSpPr>
        <p:spPr>
          <a:xfrm>
            <a:off x="2125559" y="2973208"/>
            <a:ext cx="1229658" cy="65560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r>
              <a:rPr lang="en-US" sz="1800" b="0" dirty="0" smtClean="0">
                <a:solidFill>
                  <a:prstClr val="black"/>
                </a:solidFill>
                <a:latin typeface="Arial"/>
              </a:rPr>
              <a:t>BUPC Runtime</a:t>
            </a:r>
            <a:endParaRPr lang="en-US" sz="1800" b="0" dirty="0">
              <a:solidFill>
                <a:prstClr val="black"/>
              </a:solidFill>
              <a:latin typeface="Arial"/>
            </a:endParaRPr>
          </a:p>
        </p:txBody>
      </p:sp>
      <p:sp>
        <p:nvSpPr>
          <p:cNvPr id="15" name="Rectangle 14"/>
          <p:cNvSpPr/>
          <p:nvPr/>
        </p:nvSpPr>
        <p:spPr>
          <a:xfrm>
            <a:off x="2425699" y="1190776"/>
            <a:ext cx="2043690" cy="65168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457200" fontAlgn="auto">
              <a:spcBef>
                <a:spcPts val="0"/>
              </a:spcBef>
              <a:spcAft>
                <a:spcPts val="0"/>
              </a:spcAft>
            </a:pPr>
            <a:r>
              <a:rPr lang="en-US" sz="1800" b="0" dirty="0" smtClean="0">
                <a:solidFill>
                  <a:prstClr val="black"/>
                </a:solidFill>
                <a:latin typeface="Arial"/>
              </a:rPr>
              <a:t>UPC Apps</a:t>
            </a:r>
            <a:endParaRPr lang="en-US" sz="1800" b="0" dirty="0">
              <a:solidFill>
                <a:prstClr val="black"/>
              </a:solidFill>
              <a:latin typeface="Arial"/>
            </a:endParaRPr>
          </a:p>
        </p:txBody>
      </p:sp>
      <p:sp>
        <p:nvSpPr>
          <p:cNvPr id="17" name="Rectangle 16"/>
          <p:cNvSpPr/>
          <p:nvPr/>
        </p:nvSpPr>
        <p:spPr>
          <a:xfrm>
            <a:off x="3780588" y="3720454"/>
            <a:ext cx="2527300" cy="67309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457200" fontAlgn="auto">
              <a:spcBef>
                <a:spcPts val="0"/>
              </a:spcBef>
              <a:spcAft>
                <a:spcPts val="0"/>
              </a:spcAft>
            </a:pPr>
            <a:r>
              <a:rPr lang="en-US" sz="1800" b="0" dirty="0" smtClean="0">
                <a:solidFill>
                  <a:prstClr val="white"/>
                </a:solidFill>
                <a:latin typeface="Arial"/>
              </a:rPr>
              <a:t>Cray PGAS Runtime</a:t>
            </a:r>
            <a:endParaRPr lang="en-US" sz="1800" b="0" dirty="0">
              <a:solidFill>
                <a:prstClr val="white"/>
              </a:solidFill>
              <a:latin typeface="Arial"/>
            </a:endParaRPr>
          </a:p>
        </p:txBody>
      </p:sp>
      <p:sp>
        <p:nvSpPr>
          <p:cNvPr id="18" name="Rectangle 17"/>
          <p:cNvSpPr/>
          <p:nvPr/>
        </p:nvSpPr>
        <p:spPr>
          <a:xfrm>
            <a:off x="469900" y="5300971"/>
            <a:ext cx="8229600" cy="641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fontAlgn="auto">
              <a:spcBef>
                <a:spcPts val="0"/>
              </a:spcBef>
              <a:spcAft>
                <a:spcPts val="0"/>
              </a:spcAft>
            </a:pPr>
            <a:r>
              <a:rPr lang="en-US" sz="1800" b="0" dirty="0" smtClean="0">
                <a:solidFill>
                  <a:prstClr val="black"/>
                </a:solidFill>
                <a:latin typeface="Arial"/>
              </a:rPr>
              <a:t>Cray Networks (Gemini/Aries)</a:t>
            </a:r>
            <a:endParaRPr lang="en-US" sz="1800" b="0" dirty="0">
              <a:solidFill>
                <a:prstClr val="black"/>
              </a:solidFill>
              <a:latin typeface="Arial"/>
            </a:endParaRPr>
          </a:p>
        </p:txBody>
      </p:sp>
      <p:sp>
        <p:nvSpPr>
          <p:cNvPr id="21" name="Rectangle 20"/>
          <p:cNvSpPr/>
          <p:nvPr/>
        </p:nvSpPr>
        <p:spPr>
          <a:xfrm>
            <a:off x="3780587" y="2858437"/>
            <a:ext cx="1244643" cy="7703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457200" fontAlgn="auto">
              <a:spcBef>
                <a:spcPts val="0"/>
              </a:spcBef>
              <a:spcAft>
                <a:spcPts val="0"/>
              </a:spcAft>
            </a:pPr>
            <a:r>
              <a:rPr lang="en-US" sz="1800" b="0" dirty="0" smtClean="0">
                <a:solidFill>
                  <a:prstClr val="white"/>
                </a:solidFill>
                <a:latin typeface="Arial"/>
              </a:rPr>
              <a:t>Cray UPC Compiler</a:t>
            </a:r>
            <a:endParaRPr lang="en-US" sz="1800" b="0" dirty="0">
              <a:solidFill>
                <a:prstClr val="white"/>
              </a:solidFill>
              <a:latin typeface="Arial"/>
            </a:endParaRPr>
          </a:p>
        </p:txBody>
      </p:sp>
      <p:sp>
        <p:nvSpPr>
          <p:cNvPr id="22" name="Rectangle 21"/>
          <p:cNvSpPr/>
          <p:nvPr/>
        </p:nvSpPr>
        <p:spPr>
          <a:xfrm>
            <a:off x="2112859" y="2167443"/>
            <a:ext cx="1242358" cy="6909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r>
              <a:rPr lang="en-US" sz="1800" b="0" dirty="0" smtClean="0">
                <a:solidFill>
                  <a:prstClr val="black"/>
                </a:solidFill>
                <a:latin typeface="Arial"/>
              </a:rPr>
              <a:t>BUPC Compiler</a:t>
            </a:r>
            <a:endParaRPr lang="en-US" sz="1800" b="0" dirty="0">
              <a:solidFill>
                <a:prstClr val="black"/>
              </a:solidFill>
              <a:latin typeface="Arial"/>
            </a:endParaRPr>
          </a:p>
        </p:txBody>
      </p:sp>
      <p:sp>
        <p:nvSpPr>
          <p:cNvPr id="23" name="Rectangle 22"/>
          <p:cNvSpPr/>
          <p:nvPr/>
        </p:nvSpPr>
        <p:spPr>
          <a:xfrm>
            <a:off x="482600" y="2973208"/>
            <a:ext cx="1255270" cy="65504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457200" fontAlgn="auto">
              <a:spcBef>
                <a:spcPts val="0"/>
              </a:spcBef>
              <a:spcAft>
                <a:spcPts val="0"/>
              </a:spcAft>
            </a:pPr>
            <a:r>
              <a:rPr lang="en-US" sz="1800" b="0" dirty="0" smtClean="0">
                <a:solidFill>
                  <a:prstClr val="black"/>
                </a:solidFill>
                <a:latin typeface="Arial"/>
              </a:rPr>
              <a:t>Chapel</a:t>
            </a:r>
          </a:p>
          <a:p>
            <a:pPr algn="ctr" defTabSz="457200" fontAlgn="auto">
              <a:spcBef>
                <a:spcPts val="0"/>
              </a:spcBef>
              <a:spcAft>
                <a:spcPts val="0"/>
              </a:spcAft>
            </a:pPr>
            <a:r>
              <a:rPr lang="en-US" sz="1800" b="0" dirty="0" smtClean="0">
                <a:solidFill>
                  <a:prstClr val="black"/>
                </a:solidFill>
                <a:latin typeface="Arial"/>
              </a:rPr>
              <a:t>Runtime</a:t>
            </a:r>
          </a:p>
        </p:txBody>
      </p:sp>
      <p:cxnSp>
        <p:nvCxnSpPr>
          <p:cNvPr id="29" name="Straight Arrow Connector 28"/>
          <p:cNvCxnSpPr>
            <a:stCxn id="15" idx="2"/>
            <a:endCxn id="22" idx="0"/>
          </p:cNvCxnSpPr>
          <p:nvPr/>
        </p:nvCxnSpPr>
        <p:spPr>
          <a:xfrm flipH="1">
            <a:off x="2734038" y="1842464"/>
            <a:ext cx="713506" cy="32497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15" idx="2"/>
            <a:endCxn id="21" idx="0"/>
          </p:cNvCxnSpPr>
          <p:nvPr/>
        </p:nvCxnSpPr>
        <p:spPr>
          <a:xfrm>
            <a:off x="3447544" y="1842464"/>
            <a:ext cx="955365" cy="101597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5" name="Straight Arrow Connector 34"/>
          <p:cNvCxnSpPr>
            <a:stCxn id="11" idx="2"/>
            <a:endCxn id="10" idx="0"/>
          </p:cNvCxnSpPr>
          <p:nvPr/>
        </p:nvCxnSpPr>
        <p:spPr>
          <a:xfrm>
            <a:off x="7632700" y="1842464"/>
            <a:ext cx="0" cy="148167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1" name="Rectangle 30"/>
          <p:cNvSpPr/>
          <p:nvPr/>
        </p:nvSpPr>
        <p:spPr>
          <a:xfrm>
            <a:off x="5119497" y="2857881"/>
            <a:ext cx="1188391" cy="7703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457200" fontAlgn="auto">
              <a:spcBef>
                <a:spcPts val="0"/>
              </a:spcBef>
              <a:spcAft>
                <a:spcPts val="0"/>
              </a:spcAft>
            </a:pPr>
            <a:r>
              <a:rPr lang="en-US" sz="1800" b="0" dirty="0" smtClean="0">
                <a:solidFill>
                  <a:prstClr val="white"/>
                </a:solidFill>
                <a:latin typeface="Arial"/>
              </a:rPr>
              <a:t>Cray CAF Compiler</a:t>
            </a:r>
            <a:endParaRPr lang="en-US" sz="1800" b="0" dirty="0">
              <a:solidFill>
                <a:prstClr val="white"/>
              </a:solidFill>
              <a:latin typeface="Arial"/>
            </a:endParaRPr>
          </a:p>
        </p:txBody>
      </p:sp>
      <p:sp>
        <p:nvSpPr>
          <p:cNvPr id="37" name="Rectangle 36"/>
          <p:cNvSpPr/>
          <p:nvPr/>
        </p:nvSpPr>
        <p:spPr>
          <a:xfrm>
            <a:off x="5106797" y="1190776"/>
            <a:ext cx="1201091" cy="6516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457200" fontAlgn="auto">
              <a:spcBef>
                <a:spcPts val="0"/>
              </a:spcBef>
              <a:spcAft>
                <a:spcPts val="0"/>
              </a:spcAft>
            </a:pPr>
            <a:r>
              <a:rPr lang="en-US" sz="1800" b="0" dirty="0" smtClean="0">
                <a:solidFill>
                  <a:prstClr val="black"/>
                </a:solidFill>
                <a:latin typeface="Arial"/>
              </a:rPr>
              <a:t>CAF Apps</a:t>
            </a:r>
            <a:endParaRPr lang="en-US" sz="1800" b="0" dirty="0">
              <a:solidFill>
                <a:prstClr val="black"/>
              </a:solidFill>
              <a:latin typeface="Arial"/>
            </a:endParaRPr>
          </a:p>
        </p:txBody>
      </p:sp>
      <p:cxnSp>
        <p:nvCxnSpPr>
          <p:cNvPr id="38" name="Straight Arrow Connector 37"/>
          <p:cNvCxnSpPr>
            <a:stCxn id="37" idx="2"/>
            <a:endCxn id="31" idx="0"/>
          </p:cNvCxnSpPr>
          <p:nvPr/>
        </p:nvCxnSpPr>
        <p:spPr>
          <a:xfrm>
            <a:off x="5707343" y="1842464"/>
            <a:ext cx="6350" cy="10154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1" name="Rectangle 50"/>
          <p:cNvSpPr/>
          <p:nvPr/>
        </p:nvSpPr>
        <p:spPr>
          <a:xfrm>
            <a:off x="469900" y="2167443"/>
            <a:ext cx="1255270" cy="69099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457200" fontAlgn="auto">
              <a:spcBef>
                <a:spcPts val="0"/>
              </a:spcBef>
              <a:spcAft>
                <a:spcPts val="0"/>
              </a:spcAft>
            </a:pPr>
            <a:r>
              <a:rPr lang="en-US" sz="1800" b="0" dirty="0" smtClean="0">
                <a:solidFill>
                  <a:prstClr val="black"/>
                </a:solidFill>
                <a:latin typeface="Arial"/>
              </a:rPr>
              <a:t>Chapel</a:t>
            </a:r>
          </a:p>
          <a:p>
            <a:pPr algn="ctr" defTabSz="457200" fontAlgn="auto">
              <a:spcBef>
                <a:spcPts val="0"/>
              </a:spcBef>
              <a:spcAft>
                <a:spcPts val="0"/>
              </a:spcAft>
            </a:pPr>
            <a:r>
              <a:rPr lang="en-US" sz="1800" b="0" dirty="0" smtClean="0">
                <a:solidFill>
                  <a:prstClr val="black"/>
                </a:solidFill>
                <a:latin typeface="Arial"/>
              </a:rPr>
              <a:t>Compiler</a:t>
            </a:r>
          </a:p>
        </p:txBody>
      </p:sp>
      <p:sp>
        <p:nvSpPr>
          <p:cNvPr id="52" name="Rectangle 51"/>
          <p:cNvSpPr/>
          <p:nvPr/>
        </p:nvSpPr>
        <p:spPr>
          <a:xfrm>
            <a:off x="469900" y="1187415"/>
            <a:ext cx="1255270" cy="65504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457200" fontAlgn="auto">
              <a:spcBef>
                <a:spcPts val="0"/>
              </a:spcBef>
              <a:spcAft>
                <a:spcPts val="0"/>
              </a:spcAft>
            </a:pPr>
            <a:r>
              <a:rPr lang="en-US" sz="1800" b="0" dirty="0" smtClean="0">
                <a:solidFill>
                  <a:prstClr val="black"/>
                </a:solidFill>
                <a:latin typeface="Arial"/>
              </a:rPr>
              <a:t>Chapel</a:t>
            </a:r>
          </a:p>
          <a:p>
            <a:pPr algn="ctr" defTabSz="457200" fontAlgn="auto">
              <a:spcBef>
                <a:spcPts val="0"/>
              </a:spcBef>
              <a:spcAft>
                <a:spcPts val="0"/>
              </a:spcAft>
            </a:pPr>
            <a:r>
              <a:rPr lang="en-US" sz="1800" b="0" dirty="0" smtClean="0">
                <a:solidFill>
                  <a:prstClr val="black"/>
                </a:solidFill>
                <a:latin typeface="Arial"/>
              </a:rPr>
              <a:t>Apps</a:t>
            </a:r>
          </a:p>
        </p:txBody>
      </p:sp>
      <p:cxnSp>
        <p:nvCxnSpPr>
          <p:cNvPr id="61" name="Straight Arrow Connector 60"/>
          <p:cNvCxnSpPr>
            <a:stCxn id="52" idx="2"/>
            <a:endCxn id="51" idx="0"/>
          </p:cNvCxnSpPr>
          <p:nvPr/>
        </p:nvCxnSpPr>
        <p:spPr>
          <a:xfrm>
            <a:off x="1097535" y="1842464"/>
            <a:ext cx="0" cy="32497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008843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Berkeley UPC Software Stack</a:t>
            </a:r>
            <a:endParaRPr lang="en-US" dirty="0"/>
          </a:p>
        </p:txBody>
      </p:sp>
      <p:grpSp>
        <p:nvGrpSpPr>
          <p:cNvPr id="5" name="Group 4"/>
          <p:cNvGrpSpPr/>
          <p:nvPr/>
        </p:nvGrpSpPr>
        <p:grpSpPr>
          <a:xfrm>
            <a:off x="1333500" y="1372840"/>
            <a:ext cx="6477000" cy="3809200"/>
            <a:chOff x="1333500" y="1600200"/>
            <a:chExt cx="6477000" cy="3809200"/>
          </a:xfrm>
        </p:grpSpPr>
        <p:sp>
          <p:nvSpPr>
            <p:cNvPr id="19" name="Freeform 18"/>
            <p:cNvSpPr/>
            <p:nvPr/>
          </p:nvSpPr>
          <p:spPr>
            <a:xfrm>
              <a:off x="2209800" y="2360868"/>
              <a:ext cx="4724400" cy="459863"/>
            </a:xfrm>
            <a:custGeom>
              <a:avLst/>
              <a:gdLst>
                <a:gd name="connsiteX0" fmla="*/ 0 w 8222213"/>
                <a:gd name="connsiteY0" fmla="*/ 105083 h 1050827"/>
                <a:gd name="connsiteX1" fmla="*/ 30778 w 8222213"/>
                <a:gd name="connsiteY1" fmla="*/ 30778 h 1050827"/>
                <a:gd name="connsiteX2" fmla="*/ 105083 w 8222213"/>
                <a:gd name="connsiteY2" fmla="*/ 0 h 1050827"/>
                <a:gd name="connsiteX3" fmla="*/ 8117130 w 8222213"/>
                <a:gd name="connsiteY3" fmla="*/ 0 h 1050827"/>
                <a:gd name="connsiteX4" fmla="*/ 8191435 w 8222213"/>
                <a:gd name="connsiteY4" fmla="*/ 30778 h 1050827"/>
                <a:gd name="connsiteX5" fmla="*/ 8222213 w 8222213"/>
                <a:gd name="connsiteY5" fmla="*/ 105083 h 1050827"/>
                <a:gd name="connsiteX6" fmla="*/ 8222213 w 8222213"/>
                <a:gd name="connsiteY6" fmla="*/ 945744 h 1050827"/>
                <a:gd name="connsiteX7" fmla="*/ 8191435 w 8222213"/>
                <a:gd name="connsiteY7" fmla="*/ 1020049 h 1050827"/>
                <a:gd name="connsiteX8" fmla="*/ 8117130 w 8222213"/>
                <a:gd name="connsiteY8" fmla="*/ 1050827 h 1050827"/>
                <a:gd name="connsiteX9" fmla="*/ 105083 w 8222213"/>
                <a:gd name="connsiteY9" fmla="*/ 1050827 h 1050827"/>
                <a:gd name="connsiteX10" fmla="*/ 30778 w 8222213"/>
                <a:gd name="connsiteY10" fmla="*/ 1020049 h 1050827"/>
                <a:gd name="connsiteX11" fmla="*/ 0 w 8222213"/>
                <a:gd name="connsiteY11" fmla="*/ 945744 h 1050827"/>
                <a:gd name="connsiteX12" fmla="*/ 0 w 8222213"/>
                <a:gd name="connsiteY12" fmla="*/ 105083 h 10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2213" h="1050827">
                  <a:moveTo>
                    <a:pt x="0" y="105083"/>
                  </a:moveTo>
                  <a:cubicBezTo>
                    <a:pt x="0" y="77213"/>
                    <a:pt x="11071" y="50485"/>
                    <a:pt x="30778" y="30778"/>
                  </a:cubicBezTo>
                  <a:cubicBezTo>
                    <a:pt x="50485" y="11071"/>
                    <a:pt x="77213" y="0"/>
                    <a:pt x="105083" y="0"/>
                  </a:cubicBezTo>
                  <a:lnTo>
                    <a:pt x="8117130" y="0"/>
                  </a:lnTo>
                  <a:cubicBezTo>
                    <a:pt x="8145000" y="0"/>
                    <a:pt x="8171728" y="11071"/>
                    <a:pt x="8191435" y="30778"/>
                  </a:cubicBezTo>
                  <a:cubicBezTo>
                    <a:pt x="8211142" y="50485"/>
                    <a:pt x="8222213" y="77213"/>
                    <a:pt x="8222213" y="105083"/>
                  </a:cubicBezTo>
                  <a:lnTo>
                    <a:pt x="8222213" y="945744"/>
                  </a:lnTo>
                  <a:cubicBezTo>
                    <a:pt x="8222213" y="973614"/>
                    <a:pt x="8211142" y="1000342"/>
                    <a:pt x="8191435" y="1020049"/>
                  </a:cubicBezTo>
                  <a:cubicBezTo>
                    <a:pt x="8171728" y="1039756"/>
                    <a:pt x="8145000" y="1050827"/>
                    <a:pt x="8117130" y="1050827"/>
                  </a:cubicBezTo>
                  <a:lnTo>
                    <a:pt x="105083" y="1050827"/>
                  </a:lnTo>
                  <a:cubicBezTo>
                    <a:pt x="77213" y="1050827"/>
                    <a:pt x="50485" y="1039756"/>
                    <a:pt x="30778" y="1020049"/>
                  </a:cubicBezTo>
                  <a:cubicBezTo>
                    <a:pt x="11071" y="1000342"/>
                    <a:pt x="0" y="973614"/>
                    <a:pt x="0" y="945744"/>
                  </a:cubicBezTo>
                  <a:lnTo>
                    <a:pt x="0" y="105083"/>
                  </a:ln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202228" tIns="202228" rIns="202228" bIns="202228" numCol="1" spcCol="1270" anchor="ctr" anchorCtr="0">
              <a:noAutofit/>
            </a:bodyPr>
            <a:lstStyle/>
            <a:p>
              <a:pPr algn="ctr" defTabSz="2000250" fontAlgn="auto">
                <a:lnSpc>
                  <a:spcPct val="90000"/>
                </a:lnSpc>
                <a:spcAft>
                  <a:spcPct val="35000"/>
                </a:spcAft>
              </a:pPr>
              <a:r>
                <a:rPr lang="en-US" b="0" dirty="0" smtClean="0">
                  <a:solidFill>
                    <a:prstClr val="black"/>
                  </a:solidFill>
                  <a:latin typeface="Arial"/>
                </a:rPr>
                <a:t>UPC-to-C Translator</a:t>
              </a:r>
              <a:endParaRPr lang="en-US" b="0" dirty="0">
                <a:solidFill>
                  <a:prstClr val="black"/>
                </a:solidFill>
                <a:latin typeface="Arial"/>
              </a:endParaRPr>
            </a:p>
          </p:txBody>
        </p:sp>
        <p:sp>
          <p:nvSpPr>
            <p:cNvPr id="25" name="Freeform 24"/>
            <p:cNvSpPr/>
            <p:nvPr/>
          </p:nvSpPr>
          <p:spPr>
            <a:xfrm>
              <a:off x="2209800" y="1600200"/>
              <a:ext cx="4724400" cy="459863"/>
            </a:xfrm>
            <a:custGeom>
              <a:avLst/>
              <a:gdLst>
                <a:gd name="connsiteX0" fmla="*/ 0 w 8222213"/>
                <a:gd name="connsiteY0" fmla="*/ 105083 h 1050827"/>
                <a:gd name="connsiteX1" fmla="*/ 30778 w 8222213"/>
                <a:gd name="connsiteY1" fmla="*/ 30778 h 1050827"/>
                <a:gd name="connsiteX2" fmla="*/ 105083 w 8222213"/>
                <a:gd name="connsiteY2" fmla="*/ 0 h 1050827"/>
                <a:gd name="connsiteX3" fmla="*/ 8117130 w 8222213"/>
                <a:gd name="connsiteY3" fmla="*/ 0 h 1050827"/>
                <a:gd name="connsiteX4" fmla="*/ 8191435 w 8222213"/>
                <a:gd name="connsiteY4" fmla="*/ 30778 h 1050827"/>
                <a:gd name="connsiteX5" fmla="*/ 8222213 w 8222213"/>
                <a:gd name="connsiteY5" fmla="*/ 105083 h 1050827"/>
                <a:gd name="connsiteX6" fmla="*/ 8222213 w 8222213"/>
                <a:gd name="connsiteY6" fmla="*/ 945744 h 1050827"/>
                <a:gd name="connsiteX7" fmla="*/ 8191435 w 8222213"/>
                <a:gd name="connsiteY7" fmla="*/ 1020049 h 1050827"/>
                <a:gd name="connsiteX8" fmla="*/ 8117130 w 8222213"/>
                <a:gd name="connsiteY8" fmla="*/ 1050827 h 1050827"/>
                <a:gd name="connsiteX9" fmla="*/ 105083 w 8222213"/>
                <a:gd name="connsiteY9" fmla="*/ 1050827 h 1050827"/>
                <a:gd name="connsiteX10" fmla="*/ 30778 w 8222213"/>
                <a:gd name="connsiteY10" fmla="*/ 1020049 h 1050827"/>
                <a:gd name="connsiteX11" fmla="*/ 0 w 8222213"/>
                <a:gd name="connsiteY11" fmla="*/ 945744 h 1050827"/>
                <a:gd name="connsiteX12" fmla="*/ 0 w 8222213"/>
                <a:gd name="connsiteY12" fmla="*/ 105083 h 10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2213" h="1050827">
                  <a:moveTo>
                    <a:pt x="0" y="105083"/>
                  </a:moveTo>
                  <a:cubicBezTo>
                    <a:pt x="0" y="77213"/>
                    <a:pt x="11071" y="50485"/>
                    <a:pt x="30778" y="30778"/>
                  </a:cubicBezTo>
                  <a:cubicBezTo>
                    <a:pt x="50485" y="11071"/>
                    <a:pt x="77213" y="0"/>
                    <a:pt x="105083" y="0"/>
                  </a:cubicBezTo>
                  <a:lnTo>
                    <a:pt x="8117130" y="0"/>
                  </a:lnTo>
                  <a:cubicBezTo>
                    <a:pt x="8145000" y="0"/>
                    <a:pt x="8171728" y="11071"/>
                    <a:pt x="8191435" y="30778"/>
                  </a:cubicBezTo>
                  <a:cubicBezTo>
                    <a:pt x="8211142" y="50485"/>
                    <a:pt x="8222213" y="77213"/>
                    <a:pt x="8222213" y="105083"/>
                  </a:cubicBezTo>
                  <a:lnTo>
                    <a:pt x="8222213" y="945744"/>
                  </a:lnTo>
                  <a:cubicBezTo>
                    <a:pt x="8222213" y="973614"/>
                    <a:pt x="8211142" y="1000342"/>
                    <a:pt x="8191435" y="1020049"/>
                  </a:cubicBezTo>
                  <a:cubicBezTo>
                    <a:pt x="8171728" y="1039756"/>
                    <a:pt x="8145000" y="1050827"/>
                    <a:pt x="8117130" y="1050827"/>
                  </a:cubicBezTo>
                  <a:lnTo>
                    <a:pt x="105083" y="1050827"/>
                  </a:lnTo>
                  <a:cubicBezTo>
                    <a:pt x="77213" y="1050827"/>
                    <a:pt x="50485" y="1039756"/>
                    <a:pt x="30778" y="1020049"/>
                  </a:cubicBezTo>
                  <a:cubicBezTo>
                    <a:pt x="11071" y="1000342"/>
                    <a:pt x="0" y="973614"/>
                    <a:pt x="0" y="945744"/>
                  </a:cubicBezTo>
                  <a:lnTo>
                    <a:pt x="0" y="105083"/>
                  </a:lnTo>
                  <a:close/>
                </a:path>
              </a:pathLst>
            </a:custGeom>
            <a:ln/>
          </p:spPr>
          <p:style>
            <a:lnRef idx="2">
              <a:schemeClr val="accent2"/>
            </a:lnRef>
            <a:fillRef idx="1">
              <a:schemeClr val="lt1"/>
            </a:fillRef>
            <a:effectRef idx="0">
              <a:schemeClr val="accent2"/>
            </a:effectRef>
            <a:fontRef idx="minor">
              <a:schemeClr val="dk1"/>
            </a:fontRef>
          </p:style>
          <p:txBody>
            <a:bodyPr spcFirstLastPara="0" vert="horz" wrap="square" lIns="202228" tIns="202228" rIns="202228" bIns="202228" numCol="1" spcCol="1270" anchor="ctr" anchorCtr="0">
              <a:noAutofit/>
            </a:bodyPr>
            <a:lstStyle/>
            <a:p>
              <a:pPr algn="ctr" defTabSz="2000250" fontAlgn="auto">
                <a:lnSpc>
                  <a:spcPct val="90000"/>
                </a:lnSpc>
                <a:spcAft>
                  <a:spcPct val="35000"/>
                </a:spcAft>
              </a:pPr>
              <a:r>
                <a:rPr lang="en-US" b="0" dirty="0" smtClean="0">
                  <a:solidFill>
                    <a:prstClr val="black"/>
                  </a:solidFill>
                  <a:latin typeface="Arial"/>
                </a:rPr>
                <a:t>UPC Applications</a:t>
              </a:r>
              <a:endParaRPr lang="en-US" b="0" dirty="0">
                <a:solidFill>
                  <a:prstClr val="black"/>
                </a:solidFill>
                <a:latin typeface="Arial"/>
              </a:endParaRPr>
            </a:p>
          </p:txBody>
        </p:sp>
        <p:sp>
          <p:nvSpPr>
            <p:cNvPr id="27" name="Freeform 26"/>
            <p:cNvSpPr/>
            <p:nvPr/>
          </p:nvSpPr>
          <p:spPr>
            <a:xfrm>
              <a:off x="2209800" y="3783593"/>
              <a:ext cx="4724400" cy="483608"/>
            </a:xfrm>
            <a:custGeom>
              <a:avLst/>
              <a:gdLst>
                <a:gd name="connsiteX0" fmla="*/ 0 w 8222213"/>
                <a:gd name="connsiteY0" fmla="*/ 105083 h 1050827"/>
                <a:gd name="connsiteX1" fmla="*/ 30778 w 8222213"/>
                <a:gd name="connsiteY1" fmla="*/ 30778 h 1050827"/>
                <a:gd name="connsiteX2" fmla="*/ 105083 w 8222213"/>
                <a:gd name="connsiteY2" fmla="*/ 0 h 1050827"/>
                <a:gd name="connsiteX3" fmla="*/ 8117130 w 8222213"/>
                <a:gd name="connsiteY3" fmla="*/ 0 h 1050827"/>
                <a:gd name="connsiteX4" fmla="*/ 8191435 w 8222213"/>
                <a:gd name="connsiteY4" fmla="*/ 30778 h 1050827"/>
                <a:gd name="connsiteX5" fmla="*/ 8222213 w 8222213"/>
                <a:gd name="connsiteY5" fmla="*/ 105083 h 1050827"/>
                <a:gd name="connsiteX6" fmla="*/ 8222213 w 8222213"/>
                <a:gd name="connsiteY6" fmla="*/ 945744 h 1050827"/>
                <a:gd name="connsiteX7" fmla="*/ 8191435 w 8222213"/>
                <a:gd name="connsiteY7" fmla="*/ 1020049 h 1050827"/>
                <a:gd name="connsiteX8" fmla="*/ 8117130 w 8222213"/>
                <a:gd name="connsiteY8" fmla="*/ 1050827 h 1050827"/>
                <a:gd name="connsiteX9" fmla="*/ 105083 w 8222213"/>
                <a:gd name="connsiteY9" fmla="*/ 1050827 h 1050827"/>
                <a:gd name="connsiteX10" fmla="*/ 30778 w 8222213"/>
                <a:gd name="connsiteY10" fmla="*/ 1020049 h 1050827"/>
                <a:gd name="connsiteX11" fmla="*/ 0 w 8222213"/>
                <a:gd name="connsiteY11" fmla="*/ 945744 h 1050827"/>
                <a:gd name="connsiteX12" fmla="*/ 0 w 8222213"/>
                <a:gd name="connsiteY12" fmla="*/ 105083 h 10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2213" h="1050827">
                  <a:moveTo>
                    <a:pt x="0" y="105083"/>
                  </a:moveTo>
                  <a:cubicBezTo>
                    <a:pt x="0" y="77213"/>
                    <a:pt x="11071" y="50485"/>
                    <a:pt x="30778" y="30778"/>
                  </a:cubicBezTo>
                  <a:cubicBezTo>
                    <a:pt x="50485" y="11071"/>
                    <a:pt x="77213" y="0"/>
                    <a:pt x="105083" y="0"/>
                  </a:cubicBezTo>
                  <a:lnTo>
                    <a:pt x="8117130" y="0"/>
                  </a:lnTo>
                  <a:cubicBezTo>
                    <a:pt x="8145000" y="0"/>
                    <a:pt x="8171728" y="11071"/>
                    <a:pt x="8191435" y="30778"/>
                  </a:cubicBezTo>
                  <a:cubicBezTo>
                    <a:pt x="8211142" y="50485"/>
                    <a:pt x="8222213" y="77213"/>
                    <a:pt x="8222213" y="105083"/>
                  </a:cubicBezTo>
                  <a:lnTo>
                    <a:pt x="8222213" y="945744"/>
                  </a:lnTo>
                  <a:cubicBezTo>
                    <a:pt x="8222213" y="973614"/>
                    <a:pt x="8211142" y="1000342"/>
                    <a:pt x="8191435" y="1020049"/>
                  </a:cubicBezTo>
                  <a:cubicBezTo>
                    <a:pt x="8171728" y="1039756"/>
                    <a:pt x="8145000" y="1050827"/>
                    <a:pt x="8117130" y="1050827"/>
                  </a:cubicBezTo>
                  <a:lnTo>
                    <a:pt x="105083" y="1050827"/>
                  </a:lnTo>
                  <a:cubicBezTo>
                    <a:pt x="77213" y="1050827"/>
                    <a:pt x="50485" y="1039756"/>
                    <a:pt x="30778" y="1020049"/>
                  </a:cubicBezTo>
                  <a:cubicBezTo>
                    <a:pt x="11071" y="1000342"/>
                    <a:pt x="0" y="973614"/>
                    <a:pt x="0" y="945744"/>
                  </a:cubicBezTo>
                  <a:lnTo>
                    <a:pt x="0" y="105083"/>
                  </a:ln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202228" tIns="202228" rIns="202228" bIns="202228" numCol="1" spcCol="1270" anchor="ctr" anchorCtr="0">
              <a:noAutofit/>
            </a:bodyPr>
            <a:lstStyle/>
            <a:p>
              <a:pPr algn="ctr" defTabSz="2000250" fontAlgn="auto">
                <a:lnSpc>
                  <a:spcPct val="90000"/>
                </a:lnSpc>
                <a:spcAft>
                  <a:spcPct val="35000"/>
                </a:spcAft>
              </a:pPr>
              <a:r>
                <a:rPr lang="en-US" b="0" dirty="0" smtClean="0">
                  <a:solidFill>
                    <a:prstClr val="black"/>
                  </a:solidFill>
                  <a:latin typeface="Arial"/>
                </a:rPr>
                <a:t>UPC Runtime</a:t>
              </a:r>
              <a:endParaRPr lang="en-US" b="0" dirty="0">
                <a:solidFill>
                  <a:prstClr val="black"/>
                </a:solidFill>
                <a:latin typeface="Arial"/>
              </a:endParaRPr>
            </a:p>
          </p:txBody>
        </p:sp>
        <p:sp>
          <p:nvSpPr>
            <p:cNvPr id="17" name="Freeform 16"/>
            <p:cNvSpPr/>
            <p:nvPr/>
          </p:nvSpPr>
          <p:spPr>
            <a:xfrm>
              <a:off x="2209800" y="4389862"/>
              <a:ext cx="4724400" cy="459863"/>
            </a:xfrm>
            <a:custGeom>
              <a:avLst/>
              <a:gdLst>
                <a:gd name="connsiteX0" fmla="*/ 0 w 8222213"/>
                <a:gd name="connsiteY0" fmla="*/ 105083 h 1050827"/>
                <a:gd name="connsiteX1" fmla="*/ 30778 w 8222213"/>
                <a:gd name="connsiteY1" fmla="*/ 30778 h 1050827"/>
                <a:gd name="connsiteX2" fmla="*/ 105083 w 8222213"/>
                <a:gd name="connsiteY2" fmla="*/ 0 h 1050827"/>
                <a:gd name="connsiteX3" fmla="*/ 8117130 w 8222213"/>
                <a:gd name="connsiteY3" fmla="*/ 0 h 1050827"/>
                <a:gd name="connsiteX4" fmla="*/ 8191435 w 8222213"/>
                <a:gd name="connsiteY4" fmla="*/ 30778 h 1050827"/>
                <a:gd name="connsiteX5" fmla="*/ 8222213 w 8222213"/>
                <a:gd name="connsiteY5" fmla="*/ 105083 h 1050827"/>
                <a:gd name="connsiteX6" fmla="*/ 8222213 w 8222213"/>
                <a:gd name="connsiteY6" fmla="*/ 945744 h 1050827"/>
                <a:gd name="connsiteX7" fmla="*/ 8191435 w 8222213"/>
                <a:gd name="connsiteY7" fmla="*/ 1020049 h 1050827"/>
                <a:gd name="connsiteX8" fmla="*/ 8117130 w 8222213"/>
                <a:gd name="connsiteY8" fmla="*/ 1050827 h 1050827"/>
                <a:gd name="connsiteX9" fmla="*/ 105083 w 8222213"/>
                <a:gd name="connsiteY9" fmla="*/ 1050827 h 1050827"/>
                <a:gd name="connsiteX10" fmla="*/ 30778 w 8222213"/>
                <a:gd name="connsiteY10" fmla="*/ 1020049 h 1050827"/>
                <a:gd name="connsiteX11" fmla="*/ 0 w 8222213"/>
                <a:gd name="connsiteY11" fmla="*/ 945744 h 1050827"/>
                <a:gd name="connsiteX12" fmla="*/ 0 w 8222213"/>
                <a:gd name="connsiteY12" fmla="*/ 105083 h 10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2213" h="1050827">
                  <a:moveTo>
                    <a:pt x="0" y="105083"/>
                  </a:moveTo>
                  <a:cubicBezTo>
                    <a:pt x="0" y="77213"/>
                    <a:pt x="11071" y="50485"/>
                    <a:pt x="30778" y="30778"/>
                  </a:cubicBezTo>
                  <a:cubicBezTo>
                    <a:pt x="50485" y="11071"/>
                    <a:pt x="77213" y="0"/>
                    <a:pt x="105083" y="0"/>
                  </a:cubicBezTo>
                  <a:lnTo>
                    <a:pt x="8117130" y="0"/>
                  </a:lnTo>
                  <a:cubicBezTo>
                    <a:pt x="8145000" y="0"/>
                    <a:pt x="8171728" y="11071"/>
                    <a:pt x="8191435" y="30778"/>
                  </a:cubicBezTo>
                  <a:cubicBezTo>
                    <a:pt x="8211142" y="50485"/>
                    <a:pt x="8222213" y="77213"/>
                    <a:pt x="8222213" y="105083"/>
                  </a:cubicBezTo>
                  <a:lnTo>
                    <a:pt x="8222213" y="945744"/>
                  </a:lnTo>
                  <a:cubicBezTo>
                    <a:pt x="8222213" y="973614"/>
                    <a:pt x="8211142" y="1000342"/>
                    <a:pt x="8191435" y="1020049"/>
                  </a:cubicBezTo>
                  <a:cubicBezTo>
                    <a:pt x="8171728" y="1039756"/>
                    <a:pt x="8145000" y="1050827"/>
                    <a:pt x="8117130" y="1050827"/>
                  </a:cubicBezTo>
                  <a:lnTo>
                    <a:pt x="105083" y="1050827"/>
                  </a:lnTo>
                  <a:cubicBezTo>
                    <a:pt x="77213" y="1050827"/>
                    <a:pt x="50485" y="1039756"/>
                    <a:pt x="30778" y="1020049"/>
                  </a:cubicBezTo>
                  <a:cubicBezTo>
                    <a:pt x="11071" y="1000342"/>
                    <a:pt x="0" y="973614"/>
                    <a:pt x="0" y="945744"/>
                  </a:cubicBezTo>
                  <a:lnTo>
                    <a:pt x="0" y="105083"/>
                  </a:ln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202228" tIns="202228" rIns="202228" bIns="202228" numCol="1" spcCol="1270" anchor="ctr" anchorCtr="0">
              <a:noAutofit/>
            </a:bodyPr>
            <a:lstStyle/>
            <a:p>
              <a:pPr algn="ctr" defTabSz="2000250" fontAlgn="auto">
                <a:lnSpc>
                  <a:spcPct val="90000"/>
                </a:lnSpc>
                <a:spcAft>
                  <a:spcPct val="35000"/>
                </a:spcAft>
              </a:pPr>
              <a:r>
                <a:rPr lang="en-US" b="0" dirty="0" err="1" smtClean="0">
                  <a:solidFill>
                    <a:prstClr val="black"/>
                  </a:solidFill>
                  <a:latin typeface="Arial"/>
                </a:rPr>
                <a:t>GASNet</a:t>
              </a:r>
              <a:r>
                <a:rPr lang="en-US" b="0" dirty="0" smtClean="0">
                  <a:solidFill>
                    <a:prstClr val="black"/>
                  </a:solidFill>
                  <a:latin typeface="Arial"/>
                </a:rPr>
                <a:t> Communication Library </a:t>
              </a:r>
              <a:endParaRPr lang="en-US" b="0" dirty="0">
                <a:solidFill>
                  <a:prstClr val="black"/>
                </a:solidFill>
                <a:latin typeface="Arial"/>
              </a:endParaRPr>
            </a:p>
          </p:txBody>
        </p:sp>
        <p:sp>
          <p:nvSpPr>
            <p:cNvPr id="30" name="Freeform 29"/>
            <p:cNvSpPr/>
            <p:nvPr/>
          </p:nvSpPr>
          <p:spPr>
            <a:xfrm>
              <a:off x="2209800" y="4949537"/>
              <a:ext cx="4724400" cy="459863"/>
            </a:xfrm>
            <a:custGeom>
              <a:avLst/>
              <a:gdLst>
                <a:gd name="connsiteX0" fmla="*/ 0 w 8222213"/>
                <a:gd name="connsiteY0" fmla="*/ 105083 h 1050827"/>
                <a:gd name="connsiteX1" fmla="*/ 30778 w 8222213"/>
                <a:gd name="connsiteY1" fmla="*/ 30778 h 1050827"/>
                <a:gd name="connsiteX2" fmla="*/ 105083 w 8222213"/>
                <a:gd name="connsiteY2" fmla="*/ 0 h 1050827"/>
                <a:gd name="connsiteX3" fmla="*/ 8117130 w 8222213"/>
                <a:gd name="connsiteY3" fmla="*/ 0 h 1050827"/>
                <a:gd name="connsiteX4" fmla="*/ 8191435 w 8222213"/>
                <a:gd name="connsiteY4" fmla="*/ 30778 h 1050827"/>
                <a:gd name="connsiteX5" fmla="*/ 8222213 w 8222213"/>
                <a:gd name="connsiteY5" fmla="*/ 105083 h 1050827"/>
                <a:gd name="connsiteX6" fmla="*/ 8222213 w 8222213"/>
                <a:gd name="connsiteY6" fmla="*/ 945744 h 1050827"/>
                <a:gd name="connsiteX7" fmla="*/ 8191435 w 8222213"/>
                <a:gd name="connsiteY7" fmla="*/ 1020049 h 1050827"/>
                <a:gd name="connsiteX8" fmla="*/ 8117130 w 8222213"/>
                <a:gd name="connsiteY8" fmla="*/ 1050827 h 1050827"/>
                <a:gd name="connsiteX9" fmla="*/ 105083 w 8222213"/>
                <a:gd name="connsiteY9" fmla="*/ 1050827 h 1050827"/>
                <a:gd name="connsiteX10" fmla="*/ 30778 w 8222213"/>
                <a:gd name="connsiteY10" fmla="*/ 1020049 h 1050827"/>
                <a:gd name="connsiteX11" fmla="*/ 0 w 8222213"/>
                <a:gd name="connsiteY11" fmla="*/ 945744 h 1050827"/>
                <a:gd name="connsiteX12" fmla="*/ 0 w 8222213"/>
                <a:gd name="connsiteY12" fmla="*/ 105083 h 10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2213" h="1050827">
                  <a:moveTo>
                    <a:pt x="0" y="105083"/>
                  </a:moveTo>
                  <a:cubicBezTo>
                    <a:pt x="0" y="77213"/>
                    <a:pt x="11071" y="50485"/>
                    <a:pt x="30778" y="30778"/>
                  </a:cubicBezTo>
                  <a:cubicBezTo>
                    <a:pt x="50485" y="11071"/>
                    <a:pt x="77213" y="0"/>
                    <a:pt x="105083" y="0"/>
                  </a:cubicBezTo>
                  <a:lnTo>
                    <a:pt x="8117130" y="0"/>
                  </a:lnTo>
                  <a:cubicBezTo>
                    <a:pt x="8145000" y="0"/>
                    <a:pt x="8171728" y="11071"/>
                    <a:pt x="8191435" y="30778"/>
                  </a:cubicBezTo>
                  <a:cubicBezTo>
                    <a:pt x="8211142" y="50485"/>
                    <a:pt x="8222213" y="77213"/>
                    <a:pt x="8222213" y="105083"/>
                  </a:cubicBezTo>
                  <a:lnTo>
                    <a:pt x="8222213" y="945744"/>
                  </a:lnTo>
                  <a:cubicBezTo>
                    <a:pt x="8222213" y="973614"/>
                    <a:pt x="8211142" y="1000342"/>
                    <a:pt x="8191435" y="1020049"/>
                  </a:cubicBezTo>
                  <a:cubicBezTo>
                    <a:pt x="8171728" y="1039756"/>
                    <a:pt x="8145000" y="1050827"/>
                    <a:pt x="8117130" y="1050827"/>
                  </a:cubicBezTo>
                  <a:lnTo>
                    <a:pt x="105083" y="1050827"/>
                  </a:lnTo>
                  <a:cubicBezTo>
                    <a:pt x="77213" y="1050827"/>
                    <a:pt x="50485" y="1039756"/>
                    <a:pt x="30778" y="1020049"/>
                  </a:cubicBezTo>
                  <a:cubicBezTo>
                    <a:pt x="11071" y="1000342"/>
                    <a:pt x="0" y="973614"/>
                    <a:pt x="0" y="945744"/>
                  </a:cubicBezTo>
                  <a:lnTo>
                    <a:pt x="0" y="105083"/>
                  </a:lnTo>
                  <a:close/>
                </a:path>
              </a:pathLst>
            </a:custGeom>
            <a:ln/>
          </p:spPr>
          <p:style>
            <a:lnRef idx="1">
              <a:schemeClr val="dk1"/>
            </a:lnRef>
            <a:fillRef idx="2">
              <a:schemeClr val="dk1"/>
            </a:fillRef>
            <a:effectRef idx="1">
              <a:schemeClr val="dk1"/>
            </a:effectRef>
            <a:fontRef idx="minor">
              <a:schemeClr val="dk1"/>
            </a:fontRef>
          </p:style>
          <p:txBody>
            <a:bodyPr spcFirstLastPara="0" vert="horz" wrap="square" lIns="202228" tIns="202228" rIns="202228" bIns="202228" numCol="1" spcCol="1270" anchor="ctr" anchorCtr="0">
              <a:noAutofit/>
            </a:bodyPr>
            <a:lstStyle/>
            <a:p>
              <a:pPr algn="ctr" defTabSz="2000250" fontAlgn="auto">
                <a:lnSpc>
                  <a:spcPct val="90000"/>
                </a:lnSpc>
                <a:spcAft>
                  <a:spcPct val="35000"/>
                </a:spcAft>
              </a:pPr>
              <a:r>
                <a:rPr lang="en-US" b="0" dirty="0" smtClean="0">
                  <a:solidFill>
                    <a:prstClr val="black"/>
                  </a:solidFill>
                  <a:latin typeface="Arial"/>
                </a:rPr>
                <a:t>Network and OS API</a:t>
              </a:r>
              <a:endParaRPr lang="en-US" b="0" dirty="0">
                <a:solidFill>
                  <a:prstClr val="black"/>
                </a:solidFill>
                <a:latin typeface="Arial"/>
              </a:endParaRPr>
            </a:p>
          </p:txBody>
        </p:sp>
        <p:sp>
          <p:nvSpPr>
            <p:cNvPr id="32" name="Freeform 31"/>
            <p:cNvSpPr/>
            <p:nvPr/>
          </p:nvSpPr>
          <p:spPr>
            <a:xfrm>
              <a:off x="2209800" y="3209969"/>
              <a:ext cx="4724400" cy="459863"/>
            </a:xfrm>
            <a:custGeom>
              <a:avLst/>
              <a:gdLst>
                <a:gd name="connsiteX0" fmla="*/ 0 w 8222213"/>
                <a:gd name="connsiteY0" fmla="*/ 105083 h 1050827"/>
                <a:gd name="connsiteX1" fmla="*/ 30778 w 8222213"/>
                <a:gd name="connsiteY1" fmla="*/ 30778 h 1050827"/>
                <a:gd name="connsiteX2" fmla="*/ 105083 w 8222213"/>
                <a:gd name="connsiteY2" fmla="*/ 0 h 1050827"/>
                <a:gd name="connsiteX3" fmla="*/ 8117130 w 8222213"/>
                <a:gd name="connsiteY3" fmla="*/ 0 h 1050827"/>
                <a:gd name="connsiteX4" fmla="*/ 8191435 w 8222213"/>
                <a:gd name="connsiteY4" fmla="*/ 30778 h 1050827"/>
                <a:gd name="connsiteX5" fmla="*/ 8222213 w 8222213"/>
                <a:gd name="connsiteY5" fmla="*/ 105083 h 1050827"/>
                <a:gd name="connsiteX6" fmla="*/ 8222213 w 8222213"/>
                <a:gd name="connsiteY6" fmla="*/ 945744 h 1050827"/>
                <a:gd name="connsiteX7" fmla="*/ 8191435 w 8222213"/>
                <a:gd name="connsiteY7" fmla="*/ 1020049 h 1050827"/>
                <a:gd name="connsiteX8" fmla="*/ 8117130 w 8222213"/>
                <a:gd name="connsiteY8" fmla="*/ 1050827 h 1050827"/>
                <a:gd name="connsiteX9" fmla="*/ 105083 w 8222213"/>
                <a:gd name="connsiteY9" fmla="*/ 1050827 h 1050827"/>
                <a:gd name="connsiteX10" fmla="*/ 30778 w 8222213"/>
                <a:gd name="connsiteY10" fmla="*/ 1020049 h 1050827"/>
                <a:gd name="connsiteX11" fmla="*/ 0 w 8222213"/>
                <a:gd name="connsiteY11" fmla="*/ 945744 h 1050827"/>
                <a:gd name="connsiteX12" fmla="*/ 0 w 8222213"/>
                <a:gd name="connsiteY12" fmla="*/ 105083 h 10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2213" h="1050827">
                  <a:moveTo>
                    <a:pt x="0" y="105083"/>
                  </a:moveTo>
                  <a:cubicBezTo>
                    <a:pt x="0" y="77213"/>
                    <a:pt x="11071" y="50485"/>
                    <a:pt x="30778" y="30778"/>
                  </a:cubicBezTo>
                  <a:cubicBezTo>
                    <a:pt x="50485" y="11071"/>
                    <a:pt x="77213" y="0"/>
                    <a:pt x="105083" y="0"/>
                  </a:cubicBezTo>
                  <a:lnTo>
                    <a:pt x="8117130" y="0"/>
                  </a:lnTo>
                  <a:cubicBezTo>
                    <a:pt x="8145000" y="0"/>
                    <a:pt x="8171728" y="11071"/>
                    <a:pt x="8191435" y="30778"/>
                  </a:cubicBezTo>
                  <a:cubicBezTo>
                    <a:pt x="8211142" y="50485"/>
                    <a:pt x="8222213" y="77213"/>
                    <a:pt x="8222213" y="105083"/>
                  </a:cubicBezTo>
                  <a:lnTo>
                    <a:pt x="8222213" y="945744"/>
                  </a:lnTo>
                  <a:cubicBezTo>
                    <a:pt x="8222213" y="973614"/>
                    <a:pt x="8211142" y="1000342"/>
                    <a:pt x="8191435" y="1020049"/>
                  </a:cubicBezTo>
                  <a:cubicBezTo>
                    <a:pt x="8171728" y="1039756"/>
                    <a:pt x="8145000" y="1050827"/>
                    <a:pt x="8117130" y="1050827"/>
                  </a:cubicBezTo>
                  <a:lnTo>
                    <a:pt x="105083" y="1050827"/>
                  </a:lnTo>
                  <a:cubicBezTo>
                    <a:pt x="77213" y="1050827"/>
                    <a:pt x="50485" y="1039756"/>
                    <a:pt x="30778" y="1020049"/>
                  </a:cubicBezTo>
                  <a:cubicBezTo>
                    <a:pt x="11071" y="1000342"/>
                    <a:pt x="0" y="973614"/>
                    <a:pt x="0" y="945744"/>
                  </a:cubicBezTo>
                  <a:lnTo>
                    <a:pt x="0" y="105083"/>
                  </a:lnTo>
                  <a:close/>
                </a:path>
              </a:pathLst>
            </a:custGeom>
            <a:ln/>
          </p:spPr>
          <p:style>
            <a:lnRef idx="2">
              <a:schemeClr val="dk1"/>
            </a:lnRef>
            <a:fillRef idx="1">
              <a:schemeClr val="lt1"/>
            </a:fillRef>
            <a:effectRef idx="0">
              <a:schemeClr val="dk1"/>
            </a:effectRef>
            <a:fontRef idx="minor">
              <a:schemeClr val="dk1"/>
            </a:fontRef>
          </p:style>
          <p:txBody>
            <a:bodyPr spcFirstLastPara="0" vert="horz" wrap="square" lIns="202228" tIns="202228" rIns="202228" bIns="202228" numCol="1" spcCol="1270" anchor="ctr" anchorCtr="0">
              <a:noAutofit/>
            </a:bodyPr>
            <a:lstStyle/>
            <a:p>
              <a:pPr algn="ctr" defTabSz="2000250" fontAlgn="auto">
                <a:lnSpc>
                  <a:spcPct val="90000"/>
                </a:lnSpc>
                <a:spcAft>
                  <a:spcPct val="35000"/>
                </a:spcAft>
              </a:pPr>
              <a:r>
                <a:rPr lang="en-US" b="0" dirty="0" smtClean="0">
                  <a:solidFill>
                    <a:prstClr val="black"/>
                  </a:solidFill>
                  <a:latin typeface="Arial"/>
                </a:rPr>
                <a:t>C code with Runtime Calls</a:t>
              </a:r>
              <a:endParaRPr lang="en-US" b="0" dirty="0">
                <a:solidFill>
                  <a:prstClr val="black"/>
                </a:solidFill>
                <a:latin typeface="Arial"/>
              </a:endParaRPr>
            </a:p>
          </p:txBody>
        </p:sp>
        <p:sp>
          <p:nvSpPr>
            <p:cNvPr id="35" name="Down Arrow 34"/>
            <p:cNvSpPr/>
            <p:nvPr/>
          </p:nvSpPr>
          <p:spPr>
            <a:xfrm>
              <a:off x="4343400" y="2113551"/>
              <a:ext cx="457200" cy="172449"/>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36" name="Down Arrow 35"/>
            <p:cNvSpPr/>
            <p:nvPr/>
          </p:nvSpPr>
          <p:spPr>
            <a:xfrm>
              <a:off x="4343400" y="2941113"/>
              <a:ext cx="457200" cy="172449"/>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4" name="Down Arrow 13"/>
            <p:cNvSpPr/>
            <p:nvPr/>
          </p:nvSpPr>
          <p:spPr>
            <a:xfrm>
              <a:off x="1333500" y="1600200"/>
              <a:ext cx="685800" cy="3809200"/>
            </a:xfrm>
            <a:prstGeom prst="downArrow">
              <a:avLst/>
            </a:prstGeom>
          </p:spPr>
          <p:style>
            <a:lnRef idx="1">
              <a:schemeClr val="accent4"/>
            </a:lnRef>
            <a:fillRef idx="2">
              <a:schemeClr val="accent4"/>
            </a:fillRef>
            <a:effectRef idx="1">
              <a:schemeClr val="accent4"/>
            </a:effectRef>
            <a:fontRef idx="minor">
              <a:schemeClr val="dk1"/>
            </a:fontRef>
          </p:style>
          <p:txBody>
            <a:bodyPr vert="vert270" rtlCol="0" anchor="ctr" anchorCtr="1"/>
            <a:lstStyle/>
            <a:p>
              <a:pPr algn="ctr" defTabSz="457200" fontAlgn="auto">
                <a:spcBef>
                  <a:spcPts val="0"/>
                </a:spcBef>
                <a:spcAft>
                  <a:spcPts val="0"/>
                </a:spcAft>
              </a:pPr>
              <a:r>
                <a:rPr lang="en-US" sz="1800" b="0" dirty="0" smtClean="0">
                  <a:solidFill>
                    <a:prstClr val="black"/>
                  </a:solidFill>
                  <a:latin typeface="Arial"/>
                </a:rPr>
                <a:t>Hardware Dependant</a:t>
              </a:r>
              <a:endParaRPr lang="en-US" sz="1800" b="0" dirty="0">
                <a:solidFill>
                  <a:prstClr val="black"/>
                </a:solidFill>
                <a:latin typeface="Arial"/>
              </a:endParaRPr>
            </a:p>
          </p:txBody>
        </p:sp>
        <p:sp>
          <p:nvSpPr>
            <p:cNvPr id="20" name="Down Arrow 19"/>
            <p:cNvSpPr/>
            <p:nvPr/>
          </p:nvSpPr>
          <p:spPr>
            <a:xfrm flipV="1">
              <a:off x="7124700" y="1600200"/>
              <a:ext cx="685800" cy="3809200"/>
            </a:xfrm>
            <a:prstGeom prst="downArrow">
              <a:avLst/>
            </a:prstGeom>
          </p:spPr>
          <p:style>
            <a:lnRef idx="1">
              <a:schemeClr val="accent3"/>
            </a:lnRef>
            <a:fillRef idx="2">
              <a:schemeClr val="accent3"/>
            </a:fillRef>
            <a:effectRef idx="1">
              <a:schemeClr val="accent3"/>
            </a:effectRef>
            <a:fontRef idx="minor">
              <a:schemeClr val="dk1"/>
            </a:fontRef>
          </p:style>
          <p:txBody>
            <a:bodyPr vert="vert270" rtlCol="0" anchor="ctr" anchorCtr="1"/>
            <a:lstStyle/>
            <a:p>
              <a:pPr algn="ctr" defTabSz="457200" fontAlgn="auto">
                <a:spcBef>
                  <a:spcPts val="0"/>
                </a:spcBef>
                <a:spcAft>
                  <a:spcPts val="0"/>
                </a:spcAft>
              </a:pPr>
              <a:r>
                <a:rPr lang="en-US" sz="1800" b="0" dirty="0" smtClean="0">
                  <a:solidFill>
                    <a:prstClr val="black"/>
                  </a:solidFill>
                  <a:latin typeface="Arial"/>
                </a:rPr>
                <a:t>Language Dependant</a:t>
              </a:r>
              <a:endParaRPr lang="en-US" sz="1800" b="0" dirty="0">
                <a:solidFill>
                  <a:prstClr val="black"/>
                </a:solidFill>
                <a:latin typeface="Arial"/>
              </a:endParaRPr>
            </a:p>
          </p:txBody>
        </p:sp>
      </p:grpSp>
      <p:sp>
        <p:nvSpPr>
          <p:cNvPr id="4" name="TextBox 3"/>
          <p:cNvSpPr txBox="1"/>
          <p:nvPr/>
        </p:nvSpPr>
        <p:spPr>
          <a:xfrm>
            <a:off x="1660613" y="5454256"/>
            <a:ext cx="5975230" cy="646331"/>
          </a:xfrm>
          <a:prstGeom prst="rect">
            <a:avLst/>
          </a:prstGeom>
          <a:noFill/>
        </p:spPr>
        <p:txBody>
          <a:bodyPr wrap="square" rtlCol="0">
            <a:spAutoFit/>
          </a:bodyPr>
          <a:lstStyle/>
          <a:p>
            <a:pPr defTabSz="457200" fontAlgn="auto">
              <a:spcBef>
                <a:spcPts val="0"/>
              </a:spcBef>
              <a:spcAft>
                <a:spcPts val="0"/>
              </a:spcAft>
            </a:pPr>
            <a:r>
              <a:rPr lang="en-US" sz="1800" b="0" dirty="0" smtClean="0">
                <a:solidFill>
                  <a:srgbClr val="3366FF"/>
                </a:solidFill>
                <a:latin typeface="Arial"/>
                <a:ea typeface="+mn-ea"/>
                <a:cs typeface="+mn-cs"/>
              </a:rPr>
              <a:t>Tip: you can choose your favorite C compiler (e.g., clang, </a:t>
            </a:r>
            <a:r>
              <a:rPr lang="en-US" sz="1800" b="0" dirty="0" err="1" smtClean="0">
                <a:solidFill>
                  <a:srgbClr val="3366FF"/>
                </a:solidFill>
                <a:latin typeface="Arial"/>
                <a:ea typeface="+mn-ea"/>
                <a:cs typeface="+mn-cs"/>
              </a:rPr>
              <a:t>icc</a:t>
            </a:r>
            <a:r>
              <a:rPr lang="en-US" sz="1800" b="0" dirty="0" smtClean="0">
                <a:solidFill>
                  <a:srgbClr val="3366FF"/>
                </a:solidFill>
                <a:latin typeface="Arial"/>
                <a:ea typeface="+mn-ea"/>
                <a:cs typeface="+mn-cs"/>
              </a:rPr>
              <a:t>, </a:t>
            </a:r>
            <a:r>
              <a:rPr lang="en-US" sz="1800" b="0" dirty="0" err="1" smtClean="0">
                <a:solidFill>
                  <a:srgbClr val="3366FF"/>
                </a:solidFill>
                <a:latin typeface="Arial"/>
                <a:ea typeface="+mn-ea"/>
                <a:cs typeface="+mn-cs"/>
              </a:rPr>
              <a:t>gcc</a:t>
            </a:r>
            <a:r>
              <a:rPr lang="en-US" sz="1800" b="0" dirty="0" smtClean="0">
                <a:solidFill>
                  <a:srgbClr val="3366FF"/>
                </a:solidFill>
                <a:latin typeface="Arial"/>
                <a:ea typeface="+mn-ea"/>
                <a:cs typeface="+mn-cs"/>
              </a:rPr>
              <a:t>, </a:t>
            </a:r>
            <a:r>
              <a:rPr lang="en-US" sz="1800" b="0" dirty="0" err="1" smtClean="0">
                <a:solidFill>
                  <a:srgbClr val="3366FF"/>
                </a:solidFill>
                <a:latin typeface="Arial"/>
                <a:ea typeface="+mn-ea"/>
                <a:cs typeface="+mn-cs"/>
              </a:rPr>
              <a:t>nvcc</a:t>
            </a:r>
            <a:r>
              <a:rPr lang="en-US" sz="1800" b="0" dirty="0" smtClean="0">
                <a:solidFill>
                  <a:srgbClr val="3366FF"/>
                </a:solidFill>
                <a:latin typeface="Arial"/>
                <a:ea typeface="+mn-ea"/>
                <a:cs typeface="+mn-cs"/>
              </a:rPr>
              <a:t>, </a:t>
            </a:r>
            <a:r>
              <a:rPr lang="en-US" sz="1800" b="0" dirty="0" err="1" smtClean="0">
                <a:solidFill>
                  <a:srgbClr val="3366FF"/>
                </a:solidFill>
                <a:latin typeface="Arial"/>
                <a:ea typeface="+mn-ea"/>
                <a:cs typeface="+mn-cs"/>
              </a:rPr>
              <a:t>xlc</a:t>
            </a:r>
            <a:r>
              <a:rPr lang="en-US" sz="1800" b="0" dirty="0" smtClean="0">
                <a:solidFill>
                  <a:srgbClr val="3366FF"/>
                </a:solidFill>
                <a:latin typeface="Arial"/>
                <a:ea typeface="+mn-ea"/>
                <a:cs typeface="+mn-cs"/>
              </a:rPr>
              <a:t>) as the backend compiler with BUPC.</a:t>
            </a:r>
            <a:endParaRPr lang="en-US" sz="1800" b="0" dirty="0">
              <a:solidFill>
                <a:srgbClr val="3366FF"/>
              </a:solidFill>
              <a:latin typeface="Arial"/>
              <a:ea typeface="+mn-ea"/>
              <a:cs typeface="+mn-cs"/>
            </a:endParaRPr>
          </a:p>
        </p:txBody>
      </p:sp>
    </p:spTree>
    <p:extLst>
      <p:ext uri="{BB962C8B-B14F-4D97-AF65-F5344CB8AC3E}">
        <p14:creationId xmlns:p14="http://schemas.microsoft.com/office/powerpoint/2010/main" val="20572282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GASNet Software Stack</a:t>
            </a:r>
            <a:endParaRPr lang="en-US" dirty="0"/>
          </a:p>
        </p:txBody>
      </p:sp>
      <p:grpSp>
        <p:nvGrpSpPr>
          <p:cNvPr id="5" name="Group 4"/>
          <p:cNvGrpSpPr/>
          <p:nvPr/>
        </p:nvGrpSpPr>
        <p:grpSpPr>
          <a:xfrm>
            <a:off x="1304807" y="1216041"/>
            <a:ext cx="6553200" cy="4525963"/>
            <a:chOff x="1295400" y="1600200"/>
            <a:chExt cx="6553200" cy="4525963"/>
          </a:xfrm>
        </p:grpSpPr>
        <p:sp>
          <p:nvSpPr>
            <p:cNvPr id="19" name="Freeform 18"/>
            <p:cNvSpPr/>
            <p:nvPr/>
          </p:nvSpPr>
          <p:spPr>
            <a:xfrm>
              <a:off x="1304808" y="2695873"/>
              <a:ext cx="6543792" cy="1557616"/>
            </a:xfrm>
            <a:custGeom>
              <a:avLst/>
              <a:gdLst>
                <a:gd name="connsiteX0" fmla="*/ 0 w 8222213"/>
                <a:gd name="connsiteY0" fmla="*/ 105083 h 1050827"/>
                <a:gd name="connsiteX1" fmla="*/ 30778 w 8222213"/>
                <a:gd name="connsiteY1" fmla="*/ 30778 h 1050827"/>
                <a:gd name="connsiteX2" fmla="*/ 105083 w 8222213"/>
                <a:gd name="connsiteY2" fmla="*/ 0 h 1050827"/>
                <a:gd name="connsiteX3" fmla="*/ 8117130 w 8222213"/>
                <a:gd name="connsiteY3" fmla="*/ 0 h 1050827"/>
                <a:gd name="connsiteX4" fmla="*/ 8191435 w 8222213"/>
                <a:gd name="connsiteY4" fmla="*/ 30778 h 1050827"/>
                <a:gd name="connsiteX5" fmla="*/ 8222213 w 8222213"/>
                <a:gd name="connsiteY5" fmla="*/ 105083 h 1050827"/>
                <a:gd name="connsiteX6" fmla="*/ 8222213 w 8222213"/>
                <a:gd name="connsiteY6" fmla="*/ 945744 h 1050827"/>
                <a:gd name="connsiteX7" fmla="*/ 8191435 w 8222213"/>
                <a:gd name="connsiteY7" fmla="*/ 1020049 h 1050827"/>
                <a:gd name="connsiteX8" fmla="*/ 8117130 w 8222213"/>
                <a:gd name="connsiteY8" fmla="*/ 1050827 h 1050827"/>
                <a:gd name="connsiteX9" fmla="*/ 105083 w 8222213"/>
                <a:gd name="connsiteY9" fmla="*/ 1050827 h 1050827"/>
                <a:gd name="connsiteX10" fmla="*/ 30778 w 8222213"/>
                <a:gd name="connsiteY10" fmla="*/ 1020049 h 1050827"/>
                <a:gd name="connsiteX11" fmla="*/ 0 w 8222213"/>
                <a:gd name="connsiteY11" fmla="*/ 945744 h 1050827"/>
                <a:gd name="connsiteX12" fmla="*/ 0 w 8222213"/>
                <a:gd name="connsiteY12" fmla="*/ 105083 h 10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2213" h="1050827">
                  <a:moveTo>
                    <a:pt x="0" y="105083"/>
                  </a:moveTo>
                  <a:cubicBezTo>
                    <a:pt x="0" y="77213"/>
                    <a:pt x="11071" y="50485"/>
                    <a:pt x="30778" y="30778"/>
                  </a:cubicBezTo>
                  <a:cubicBezTo>
                    <a:pt x="50485" y="11071"/>
                    <a:pt x="77213" y="0"/>
                    <a:pt x="105083" y="0"/>
                  </a:cubicBezTo>
                  <a:lnTo>
                    <a:pt x="8117130" y="0"/>
                  </a:lnTo>
                  <a:cubicBezTo>
                    <a:pt x="8145000" y="0"/>
                    <a:pt x="8171728" y="11071"/>
                    <a:pt x="8191435" y="30778"/>
                  </a:cubicBezTo>
                  <a:cubicBezTo>
                    <a:pt x="8211142" y="50485"/>
                    <a:pt x="8222213" y="77213"/>
                    <a:pt x="8222213" y="105083"/>
                  </a:cubicBezTo>
                  <a:lnTo>
                    <a:pt x="8222213" y="945744"/>
                  </a:lnTo>
                  <a:cubicBezTo>
                    <a:pt x="8222213" y="973614"/>
                    <a:pt x="8211142" y="1000342"/>
                    <a:pt x="8191435" y="1020049"/>
                  </a:cubicBezTo>
                  <a:cubicBezTo>
                    <a:pt x="8171728" y="1039756"/>
                    <a:pt x="8145000" y="1050827"/>
                    <a:pt x="8117130" y="1050827"/>
                  </a:cubicBezTo>
                  <a:lnTo>
                    <a:pt x="105083" y="1050827"/>
                  </a:lnTo>
                  <a:cubicBezTo>
                    <a:pt x="77213" y="1050827"/>
                    <a:pt x="50485" y="1039756"/>
                    <a:pt x="30778" y="1020049"/>
                  </a:cubicBezTo>
                  <a:cubicBezTo>
                    <a:pt x="11071" y="1000342"/>
                    <a:pt x="0" y="973614"/>
                    <a:pt x="0" y="945744"/>
                  </a:cubicBezTo>
                  <a:lnTo>
                    <a:pt x="0" y="105083"/>
                  </a:ln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202228" tIns="202228" rIns="202228" bIns="202228" numCol="1" spcCol="1270" anchor="ctr" anchorCtr="0">
              <a:noAutofit/>
            </a:bodyPr>
            <a:lstStyle/>
            <a:p>
              <a:pPr algn="ctr" defTabSz="2000250" fontAlgn="auto">
                <a:lnSpc>
                  <a:spcPct val="90000"/>
                </a:lnSpc>
                <a:spcAft>
                  <a:spcPct val="35000"/>
                </a:spcAft>
              </a:pPr>
              <a:endParaRPr lang="en-US" b="0" dirty="0">
                <a:solidFill>
                  <a:prstClr val="black"/>
                </a:solidFill>
                <a:latin typeface="Arial"/>
              </a:endParaRPr>
            </a:p>
          </p:txBody>
        </p:sp>
        <p:sp>
          <p:nvSpPr>
            <p:cNvPr id="20" name="Freeform 19"/>
            <p:cNvSpPr/>
            <p:nvPr/>
          </p:nvSpPr>
          <p:spPr>
            <a:xfrm>
              <a:off x="1421308" y="3422917"/>
              <a:ext cx="2024008" cy="641077"/>
            </a:xfrm>
            <a:custGeom>
              <a:avLst/>
              <a:gdLst>
                <a:gd name="connsiteX0" fmla="*/ 0 w 4936919"/>
                <a:gd name="connsiteY0" fmla="*/ 105083 h 1050827"/>
                <a:gd name="connsiteX1" fmla="*/ 30778 w 4936919"/>
                <a:gd name="connsiteY1" fmla="*/ 30778 h 1050827"/>
                <a:gd name="connsiteX2" fmla="*/ 105083 w 4936919"/>
                <a:gd name="connsiteY2" fmla="*/ 0 h 1050827"/>
                <a:gd name="connsiteX3" fmla="*/ 4831836 w 4936919"/>
                <a:gd name="connsiteY3" fmla="*/ 0 h 1050827"/>
                <a:gd name="connsiteX4" fmla="*/ 4906141 w 4936919"/>
                <a:gd name="connsiteY4" fmla="*/ 30778 h 1050827"/>
                <a:gd name="connsiteX5" fmla="*/ 4936919 w 4936919"/>
                <a:gd name="connsiteY5" fmla="*/ 105083 h 1050827"/>
                <a:gd name="connsiteX6" fmla="*/ 4936919 w 4936919"/>
                <a:gd name="connsiteY6" fmla="*/ 945744 h 1050827"/>
                <a:gd name="connsiteX7" fmla="*/ 4906141 w 4936919"/>
                <a:gd name="connsiteY7" fmla="*/ 1020049 h 1050827"/>
                <a:gd name="connsiteX8" fmla="*/ 4831836 w 4936919"/>
                <a:gd name="connsiteY8" fmla="*/ 1050827 h 1050827"/>
                <a:gd name="connsiteX9" fmla="*/ 105083 w 4936919"/>
                <a:gd name="connsiteY9" fmla="*/ 1050827 h 1050827"/>
                <a:gd name="connsiteX10" fmla="*/ 30778 w 4936919"/>
                <a:gd name="connsiteY10" fmla="*/ 1020049 h 1050827"/>
                <a:gd name="connsiteX11" fmla="*/ 0 w 4936919"/>
                <a:gd name="connsiteY11" fmla="*/ 945744 h 1050827"/>
                <a:gd name="connsiteX12" fmla="*/ 0 w 4936919"/>
                <a:gd name="connsiteY12" fmla="*/ 105083 h 10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6919" h="1050827">
                  <a:moveTo>
                    <a:pt x="0" y="105083"/>
                  </a:moveTo>
                  <a:cubicBezTo>
                    <a:pt x="0" y="77213"/>
                    <a:pt x="11071" y="50485"/>
                    <a:pt x="30778" y="30778"/>
                  </a:cubicBezTo>
                  <a:cubicBezTo>
                    <a:pt x="50485" y="11071"/>
                    <a:pt x="77213" y="0"/>
                    <a:pt x="105083" y="0"/>
                  </a:cubicBezTo>
                  <a:lnTo>
                    <a:pt x="4831836" y="0"/>
                  </a:lnTo>
                  <a:cubicBezTo>
                    <a:pt x="4859706" y="0"/>
                    <a:pt x="4886434" y="11071"/>
                    <a:pt x="4906141" y="30778"/>
                  </a:cubicBezTo>
                  <a:cubicBezTo>
                    <a:pt x="4925848" y="50485"/>
                    <a:pt x="4936919" y="77213"/>
                    <a:pt x="4936919" y="105083"/>
                  </a:cubicBezTo>
                  <a:lnTo>
                    <a:pt x="4936919" y="945744"/>
                  </a:lnTo>
                  <a:cubicBezTo>
                    <a:pt x="4936919" y="973614"/>
                    <a:pt x="4925848" y="1000342"/>
                    <a:pt x="4906141" y="1020049"/>
                  </a:cubicBezTo>
                  <a:cubicBezTo>
                    <a:pt x="4886434" y="1039756"/>
                    <a:pt x="4859706" y="1050827"/>
                    <a:pt x="4831836" y="1050827"/>
                  </a:cubicBezTo>
                  <a:lnTo>
                    <a:pt x="105083" y="1050827"/>
                  </a:lnTo>
                  <a:cubicBezTo>
                    <a:pt x="77213" y="1050827"/>
                    <a:pt x="50485" y="1039756"/>
                    <a:pt x="30778" y="1020049"/>
                  </a:cubicBezTo>
                  <a:cubicBezTo>
                    <a:pt x="11071" y="1000342"/>
                    <a:pt x="0" y="973614"/>
                    <a:pt x="0" y="945744"/>
                  </a:cubicBezTo>
                  <a:lnTo>
                    <a:pt x="0" y="105083"/>
                  </a:lnTo>
                  <a:close/>
                </a:path>
              </a:pathLst>
            </a:custGeom>
            <a:ln/>
          </p:spPr>
          <p:style>
            <a:lnRef idx="2">
              <a:schemeClr val="accent2"/>
            </a:lnRef>
            <a:fillRef idx="1">
              <a:schemeClr val="lt1"/>
            </a:fillRef>
            <a:effectRef idx="0">
              <a:schemeClr val="accent2"/>
            </a:effectRef>
            <a:fontRef idx="minor">
              <a:schemeClr val="dk1"/>
            </a:fontRef>
          </p:style>
          <p:txBody>
            <a:bodyPr spcFirstLastPara="0" vert="horz" wrap="square" lIns="87928" tIns="87928" rIns="87928" bIns="87928" numCol="1" spcCol="1270" anchor="ctr" anchorCtr="0">
              <a:noAutofit/>
            </a:bodyPr>
            <a:lstStyle/>
            <a:p>
              <a:pPr algn="ctr" defTabSz="666750" fontAlgn="auto">
                <a:lnSpc>
                  <a:spcPct val="90000"/>
                </a:lnSpc>
                <a:spcAft>
                  <a:spcPct val="35000"/>
                </a:spcAft>
              </a:pPr>
              <a:r>
                <a:rPr lang="en-US" b="0" dirty="0" smtClean="0">
                  <a:solidFill>
                    <a:prstClr val="black"/>
                  </a:solidFill>
                  <a:latin typeface="Arial"/>
                </a:rPr>
                <a:t>Active Messages</a:t>
              </a:r>
              <a:endParaRPr lang="en-US" b="0" dirty="0">
                <a:solidFill>
                  <a:prstClr val="black"/>
                </a:solidFill>
                <a:latin typeface="Arial"/>
              </a:endParaRPr>
            </a:p>
          </p:txBody>
        </p:sp>
        <p:sp>
          <p:nvSpPr>
            <p:cNvPr id="21" name="Freeform 20"/>
            <p:cNvSpPr/>
            <p:nvPr/>
          </p:nvSpPr>
          <p:spPr>
            <a:xfrm>
              <a:off x="1295400" y="4469157"/>
              <a:ext cx="6501404" cy="913093"/>
            </a:xfrm>
            <a:custGeom>
              <a:avLst/>
              <a:gdLst>
                <a:gd name="connsiteX0" fmla="*/ 0 w 4912860"/>
                <a:gd name="connsiteY0" fmla="*/ 105083 h 1050827"/>
                <a:gd name="connsiteX1" fmla="*/ 30778 w 4912860"/>
                <a:gd name="connsiteY1" fmla="*/ 30778 h 1050827"/>
                <a:gd name="connsiteX2" fmla="*/ 105083 w 4912860"/>
                <a:gd name="connsiteY2" fmla="*/ 0 h 1050827"/>
                <a:gd name="connsiteX3" fmla="*/ 4807777 w 4912860"/>
                <a:gd name="connsiteY3" fmla="*/ 0 h 1050827"/>
                <a:gd name="connsiteX4" fmla="*/ 4882082 w 4912860"/>
                <a:gd name="connsiteY4" fmla="*/ 30778 h 1050827"/>
                <a:gd name="connsiteX5" fmla="*/ 4912860 w 4912860"/>
                <a:gd name="connsiteY5" fmla="*/ 105083 h 1050827"/>
                <a:gd name="connsiteX6" fmla="*/ 4912860 w 4912860"/>
                <a:gd name="connsiteY6" fmla="*/ 945744 h 1050827"/>
                <a:gd name="connsiteX7" fmla="*/ 4882082 w 4912860"/>
                <a:gd name="connsiteY7" fmla="*/ 1020049 h 1050827"/>
                <a:gd name="connsiteX8" fmla="*/ 4807777 w 4912860"/>
                <a:gd name="connsiteY8" fmla="*/ 1050827 h 1050827"/>
                <a:gd name="connsiteX9" fmla="*/ 105083 w 4912860"/>
                <a:gd name="connsiteY9" fmla="*/ 1050827 h 1050827"/>
                <a:gd name="connsiteX10" fmla="*/ 30778 w 4912860"/>
                <a:gd name="connsiteY10" fmla="*/ 1020049 h 1050827"/>
                <a:gd name="connsiteX11" fmla="*/ 0 w 4912860"/>
                <a:gd name="connsiteY11" fmla="*/ 945744 h 1050827"/>
                <a:gd name="connsiteX12" fmla="*/ 0 w 4912860"/>
                <a:gd name="connsiteY12" fmla="*/ 105083 h 10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860" h="1050827">
                  <a:moveTo>
                    <a:pt x="0" y="105083"/>
                  </a:moveTo>
                  <a:cubicBezTo>
                    <a:pt x="0" y="77213"/>
                    <a:pt x="11071" y="50485"/>
                    <a:pt x="30778" y="30778"/>
                  </a:cubicBezTo>
                  <a:cubicBezTo>
                    <a:pt x="50485" y="11071"/>
                    <a:pt x="77213" y="0"/>
                    <a:pt x="105083" y="0"/>
                  </a:cubicBezTo>
                  <a:lnTo>
                    <a:pt x="4807777" y="0"/>
                  </a:lnTo>
                  <a:cubicBezTo>
                    <a:pt x="4835647" y="0"/>
                    <a:pt x="4862375" y="11071"/>
                    <a:pt x="4882082" y="30778"/>
                  </a:cubicBezTo>
                  <a:cubicBezTo>
                    <a:pt x="4901789" y="50485"/>
                    <a:pt x="4912860" y="77213"/>
                    <a:pt x="4912860" y="105083"/>
                  </a:cubicBezTo>
                  <a:lnTo>
                    <a:pt x="4912860" y="945744"/>
                  </a:lnTo>
                  <a:cubicBezTo>
                    <a:pt x="4912860" y="973614"/>
                    <a:pt x="4901789" y="1000342"/>
                    <a:pt x="4882082" y="1020049"/>
                  </a:cubicBezTo>
                  <a:cubicBezTo>
                    <a:pt x="4862375" y="1039756"/>
                    <a:pt x="4835647" y="1050827"/>
                    <a:pt x="4807777" y="1050827"/>
                  </a:cubicBezTo>
                  <a:lnTo>
                    <a:pt x="105083" y="1050827"/>
                  </a:lnTo>
                  <a:cubicBezTo>
                    <a:pt x="77213" y="1050827"/>
                    <a:pt x="50485" y="1039756"/>
                    <a:pt x="30778" y="1020049"/>
                  </a:cubicBezTo>
                  <a:cubicBezTo>
                    <a:pt x="11071" y="1000342"/>
                    <a:pt x="0" y="973614"/>
                    <a:pt x="0" y="945744"/>
                  </a:cubicBezTo>
                  <a:lnTo>
                    <a:pt x="0" y="105083"/>
                  </a:lnTo>
                  <a:close/>
                </a:path>
              </a:pathLst>
            </a:custGeom>
            <a:ln>
              <a:solidFill>
                <a:schemeClr val="accent4"/>
              </a:solidFill>
            </a:ln>
          </p:spPr>
          <p:style>
            <a:lnRef idx="2">
              <a:schemeClr val="dk1"/>
            </a:lnRef>
            <a:fillRef idx="1">
              <a:schemeClr val="lt1"/>
            </a:fillRef>
            <a:effectRef idx="0">
              <a:schemeClr val="dk1"/>
            </a:effectRef>
            <a:fontRef idx="minor">
              <a:schemeClr val="dk1"/>
            </a:fontRef>
          </p:style>
          <p:txBody>
            <a:bodyPr spcFirstLastPara="0" vert="horz" wrap="square" lIns="87928" tIns="87928" rIns="87928" bIns="87928" numCol="1" spcCol="1270" anchor="ctr" anchorCtr="0">
              <a:noAutofit/>
            </a:bodyPr>
            <a:lstStyle/>
            <a:p>
              <a:pPr algn="ctr" defTabSz="666750" fontAlgn="auto">
                <a:spcAft>
                  <a:spcPts val="0"/>
                </a:spcAft>
              </a:pPr>
              <a:r>
                <a:rPr lang="en-US" b="0" dirty="0" smtClean="0">
                  <a:solidFill>
                    <a:prstClr val="black"/>
                  </a:solidFill>
                  <a:latin typeface="Arial"/>
                </a:rPr>
                <a:t>Low-level communication APIs (e.g., Cray GNI, IBM PAMI, IB Verbs, Portals 4, UDP, shared-memory)</a:t>
              </a:r>
              <a:endParaRPr lang="en-US" b="0" dirty="0">
                <a:solidFill>
                  <a:prstClr val="black"/>
                </a:solidFill>
                <a:latin typeface="Arial"/>
              </a:endParaRPr>
            </a:p>
          </p:txBody>
        </p:sp>
        <p:sp>
          <p:nvSpPr>
            <p:cNvPr id="22" name="Freeform 21"/>
            <p:cNvSpPr/>
            <p:nvPr/>
          </p:nvSpPr>
          <p:spPr>
            <a:xfrm>
              <a:off x="1295400" y="5485086"/>
              <a:ext cx="6501404" cy="641077"/>
            </a:xfrm>
            <a:custGeom>
              <a:avLst/>
              <a:gdLst>
                <a:gd name="connsiteX0" fmla="*/ 0 w 4912860"/>
                <a:gd name="connsiteY0" fmla="*/ 105083 h 1050827"/>
                <a:gd name="connsiteX1" fmla="*/ 30778 w 4912860"/>
                <a:gd name="connsiteY1" fmla="*/ 30778 h 1050827"/>
                <a:gd name="connsiteX2" fmla="*/ 105083 w 4912860"/>
                <a:gd name="connsiteY2" fmla="*/ 0 h 1050827"/>
                <a:gd name="connsiteX3" fmla="*/ 4807777 w 4912860"/>
                <a:gd name="connsiteY3" fmla="*/ 0 h 1050827"/>
                <a:gd name="connsiteX4" fmla="*/ 4882082 w 4912860"/>
                <a:gd name="connsiteY4" fmla="*/ 30778 h 1050827"/>
                <a:gd name="connsiteX5" fmla="*/ 4912860 w 4912860"/>
                <a:gd name="connsiteY5" fmla="*/ 105083 h 1050827"/>
                <a:gd name="connsiteX6" fmla="*/ 4912860 w 4912860"/>
                <a:gd name="connsiteY6" fmla="*/ 945744 h 1050827"/>
                <a:gd name="connsiteX7" fmla="*/ 4882082 w 4912860"/>
                <a:gd name="connsiteY7" fmla="*/ 1020049 h 1050827"/>
                <a:gd name="connsiteX8" fmla="*/ 4807777 w 4912860"/>
                <a:gd name="connsiteY8" fmla="*/ 1050827 h 1050827"/>
                <a:gd name="connsiteX9" fmla="*/ 105083 w 4912860"/>
                <a:gd name="connsiteY9" fmla="*/ 1050827 h 1050827"/>
                <a:gd name="connsiteX10" fmla="*/ 30778 w 4912860"/>
                <a:gd name="connsiteY10" fmla="*/ 1020049 h 1050827"/>
                <a:gd name="connsiteX11" fmla="*/ 0 w 4912860"/>
                <a:gd name="connsiteY11" fmla="*/ 945744 h 1050827"/>
                <a:gd name="connsiteX12" fmla="*/ 0 w 4912860"/>
                <a:gd name="connsiteY12" fmla="*/ 105083 h 10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860" h="1050827">
                  <a:moveTo>
                    <a:pt x="0" y="105083"/>
                  </a:moveTo>
                  <a:cubicBezTo>
                    <a:pt x="0" y="77213"/>
                    <a:pt x="11071" y="50485"/>
                    <a:pt x="30778" y="30778"/>
                  </a:cubicBezTo>
                  <a:cubicBezTo>
                    <a:pt x="50485" y="11071"/>
                    <a:pt x="77213" y="0"/>
                    <a:pt x="105083" y="0"/>
                  </a:cubicBezTo>
                  <a:lnTo>
                    <a:pt x="4807777" y="0"/>
                  </a:lnTo>
                  <a:cubicBezTo>
                    <a:pt x="4835647" y="0"/>
                    <a:pt x="4862375" y="11071"/>
                    <a:pt x="4882082" y="30778"/>
                  </a:cubicBezTo>
                  <a:cubicBezTo>
                    <a:pt x="4901789" y="50485"/>
                    <a:pt x="4912860" y="77213"/>
                    <a:pt x="4912860" y="105083"/>
                  </a:cubicBezTo>
                  <a:lnTo>
                    <a:pt x="4912860" y="945744"/>
                  </a:lnTo>
                  <a:cubicBezTo>
                    <a:pt x="4912860" y="973614"/>
                    <a:pt x="4901789" y="1000342"/>
                    <a:pt x="4882082" y="1020049"/>
                  </a:cubicBezTo>
                  <a:cubicBezTo>
                    <a:pt x="4862375" y="1039756"/>
                    <a:pt x="4835647" y="1050827"/>
                    <a:pt x="4807777" y="1050827"/>
                  </a:cubicBezTo>
                  <a:lnTo>
                    <a:pt x="105083" y="1050827"/>
                  </a:lnTo>
                  <a:cubicBezTo>
                    <a:pt x="77213" y="1050827"/>
                    <a:pt x="50485" y="1039756"/>
                    <a:pt x="30778" y="1020049"/>
                  </a:cubicBezTo>
                  <a:cubicBezTo>
                    <a:pt x="11071" y="1000342"/>
                    <a:pt x="0" y="973614"/>
                    <a:pt x="0" y="945744"/>
                  </a:cubicBezTo>
                  <a:lnTo>
                    <a:pt x="0" y="105083"/>
                  </a:lnTo>
                  <a:close/>
                </a:path>
              </a:pathLst>
            </a:custGeom>
            <a:ln/>
          </p:spPr>
          <p:style>
            <a:lnRef idx="1">
              <a:schemeClr val="dk1"/>
            </a:lnRef>
            <a:fillRef idx="2">
              <a:schemeClr val="dk1"/>
            </a:fillRef>
            <a:effectRef idx="1">
              <a:schemeClr val="dk1"/>
            </a:effectRef>
            <a:fontRef idx="minor">
              <a:schemeClr val="dk1"/>
            </a:fontRef>
          </p:style>
          <p:txBody>
            <a:bodyPr spcFirstLastPara="0" vert="horz" wrap="square" lIns="87928" tIns="87928" rIns="87928" bIns="87928" numCol="1" spcCol="1270" anchor="ctr" anchorCtr="0">
              <a:noAutofit/>
            </a:bodyPr>
            <a:lstStyle/>
            <a:p>
              <a:pPr algn="ctr" defTabSz="666750" fontAlgn="auto">
                <a:lnSpc>
                  <a:spcPct val="90000"/>
                </a:lnSpc>
                <a:spcAft>
                  <a:spcPct val="35000"/>
                </a:spcAft>
              </a:pPr>
              <a:r>
                <a:rPr lang="en-US" b="0" dirty="0" smtClean="0">
                  <a:solidFill>
                    <a:prstClr val="white">
                      <a:lumMod val="50000"/>
                    </a:prstClr>
                  </a:solidFill>
                  <a:latin typeface="Arial"/>
                </a:rPr>
                <a:t>Interconnect</a:t>
              </a:r>
              <a:endParaRPr lang="en-US" b="0" dirty="0">
                <a:solidFill>
                  <a:prstClr val="white">
                    <a:lumMod val="50000"/>
                  </a:prstClr>
                </a:solidFill>
                <a:latin typeface="Arial"/>
              </a:endParaRPr>
            </a:p>
          </p:txBody>
        </p:sp>
        <p:sp>
          <p:nvSpPr>
            <p:cNvPr id="23" name="Freeform 22"/>
            <p:cNvSpPr/>
            <p:nvPr/>
          </p:nvSpPr>
          <p:spPr>
            <a:xfrm>
              <a:off x="3553270" y="3422917"/>
              <a:ext cx="2012569" cy="641077"/>
            </a:xfrm>
            <a:custGeom>
              <a:avLst/>
              <a:gdLst>
                <a:gd name="connsiteX0" fmla="*/ 0 w 1507953"/>
                <a:gd name="connsiteY0" fmla="*/ 105083 h 1050827"/>
                <a:gd name="connsiteX1" fmla="*/ 30778 w 1507953"/>
                <a:gd name="connsiteY1" fmla="*/ 30778 h 1050827"/>
                <a:gd name="connsiteX2" fmla="*/ 105083 w 1507953"/>
                <a:gd name="connsiteY2" fmla="*/ 0 h 1050827"/>
                <a:gd name="connsiteX3" fmla="*/ 1402870 w 1507953"/>
                <a:gd name="connsiteY3" fmla="*/ 0 h 1050827"/>
                <a:gd name="connsiteX4" fmla="*/ 1477175 w 1507953"/>
                <a:gd name="connsiteY4" fmla="*/ 30778 h 1050827"/>
                <a:gd name="connsiteX5" fmla="*/ 1507953 w 1507953"/>
                <a:gd name="connsiteY5" fmla="*/ 105083 h 1050827"/>
                <a:gd name="connsiteX6" fmla="*/ 1507953 w 1507953"/>
                <a:gd name="connsiteY6" fmla="*/ 945744 h 1050827"/>
                <a:gd name="connsiteX7" fmla="*/ 1477175 w 1507953"/>
                <a:gd name="connsiteY7" fmla="*/ 1020049 h 1050827"/>
                <a:gd name="connsiteX8" fmla="*/ 1402870 w 1507953"/>
                <a:gd name="connsiteY8" fmla="*/ 1050827 h 1050827"/>
                <a:gd name="connsiteX9" fmla="*/ 105083 w 1507953"/>
                <a:gd name="connsiteY9" fmla="*/ 1050827 h 1050827"/>
                <a:gd name="connsiteX10" fmla="*/ 30778 w 1507953"/>
                <a:gd name="connsiteY10" fmla="*/ 1020049 h 1050827"/>
                <a:gd name="connsiteX11" fmla="*/ 0 w 1507953"/>
                <a:gd name="connsiteY11" fmla="*/ 945744 h 1050827"/>
                <a:gd name="connsiteX12" fmla="*/ 0 w 1507953"/>
                <a:gd name="connsiteY12" fmla="*/ 105083 h 10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7953" h="1050827">
                  <a:moveTo>
                    <a:pt x="0" y="105083"/>
                  </a:moveTo>
                  <a:cubicBezTo>
                    <a:pt x="0" y="77213"/>
                    <a:pt x="11071" y="50485"/>
                    <a:pt x="30778" y="30778"/>
                  </a:cubicBezTo>
                  <a:cubicBezTo>
                    <a:pt x="50485" y="11071"/>
                    <a:pt x="77213" y="0"/>
                    <a:pt x="105083" y="0"/>
                  </a:cubicBezTo>
                  <a:lnTo>
                    <a:pt x="1402870" y="0"/>
                  </a:lnTo>
                  <a:cubicBezTo>
                    <a:pt x="1430740" y="0"/>
                    <a:pt x="1457468" y="11071"/>
                    <a:pt x="1477175" y="30778"/>
                  </a:cubicBezTo>
                  <a:cubicBezTo>
                    <a:pt x="1496882" y="50485"/>
                    <a:pt x="1507953" y="77213"/>
                    <a:pt x="1507953" y="105083"/>
                  </a:cubicBezTo>
                  <a:lnTo>
                    <a:pt x="1507953" y="945744"/>
                  </a:lnTo>
                  <a:cubicBezTo>
                    <a:pt x="1507953" y="973614"/>
                    <a:pt x="1496882" y="1000342"/>
                    <a:pt x="1477175" y="1020049"/>
                  </a:cubicBezTo>
                  <a:cubicBezTo>
                    <a:pt x="1457468" y="1039756"/>
                    <a:pt x="1430740" y="1050827"/>
                    <a:pt x="1402870" y="1050827"/>
                  </a:cubicBezTo>
                  <a:lnTo>
                    <a:pt x="105083" y="1050827"/>
                  </a:lnTo>
                  <a:cubicBezTo>
                    <a:pt x="77213" y="1050827"/>
                    <a:pt x="50485" y="1039756"/>
                    <a:pt x="30778" y="1020049"/>
                  </a:cubicBezTo>
                  <a:cubicBezTo>
                    <a:pt x="11071" y="1000342"/>
                    <a:pt x="0" y="973614"/>
                    <a:pt x="0" y="945744"/>
                  </a:cubicBezTo>
                  <a:lnTo>
                    <a:pt x="0" y="105083"/>
                  </a:lnTo>
                  <a:close/>
                </a:path>
              </a:pathLst>
            </a:custGeom>
            <a:ln/>
          </p:spPr>
          <p:style>
            <a:lnRef idx="2">
              <a:schemeClr val="accent2"/>
            </a:lnRef>
            <a:fillRef idx="1">
              <a:schemeClr val="lt1"/>
            </a:fillRef>
            <a:effectRef idx="0">
              <a:schemeClr val="accent2"/>
            </a:effectRef>
            <a:fontRef idx="minor">
              <a:schemeClr val="dk1"/>
            </a:fontRef>
          </p:style>
          <p:txBody>
            <a:bodyPr spcFirstLastPara="0" vert="horz" wrap="square" lIns="87928" tIns="87928" rIns="87928" bIns="87928" numCol="1" spcCol="1270" anchor="ctr" anchorCtr="0">
              <a:noAutofit/>
            </a:bodyPr>
            <a:lstStyle/>
            <a:p>
              <a:pPr algn="ctr" defTabSz="666750" fontAlgn="auto">
                <a:lnSpc>
                  <a:spcPct val="90000"/>
                </a:lnSpc>
                <a:spcAft>
                  <a:spcPct val="35000"/>
                </a:spcAft>
              </a:pPr>
              <a:r>
                <a:rPr lang="en-US" b="0" dirty="0" smtClean="0">
                  <a:solidFill>
                    <a:prstClr val="black"/>
                  </a:solidFill>
                  <a:latin typeface="Arial"/>
                </a:rPr>
                <a:t>One-sided Communication</a:t>
              </a:r>
              <a:endParaRPr lang="en-US" b="0" dirty="0">
                <a:solidFill>
                  <a:prstClr val="black"/>
                </a:solidFill>
                <a:latin typeface="Arial"/>
              </a:endParaRPr>
            </a:p>
          </p:txBody>
        </p:sp>
        <p:sp>
          <p:nvSpPr>
            <p:cNvPr id="25" name="Freeform 24"/>
            <p:cNvSpPr/>
            <p:nvPr/>
          </p:nvSpPr>
          <p:spPr>
            <a:xfrm>
              <a:off x="1304807" y="1600200"/>
              <a:ext cx="6543793" cy="939911"/>
            </a:xfrm>
            <a:custGeom>
              <a:avLst/>
              <a:gdLst>
                <a:gd name="connsiteX0" fmla="*/ 0 w 8222213"/>
                <a:gd name="connsiteY0" fmla="*/ 105083 h 1050827"/>
                <a:gd name="connsiteX1" fmla="*/ 30778 w 8222213"/>
                <a:gd name="connsiteY1" fmla="*/ 30778 h 1050827"/>
                <a:gd name="connsiteX2" fmla="*/ 105083 w 8222213"/>
                <a:gd name="connsiteY2" fmla="*/ 0 h 1050827"/>
                <a:gd name="connsiteX3" fmla="*/ 8117130 w 8222213"/>
                <a:gd name="connsiteY3" fmla="*/ 0 h 1050827"/>
                <a:gd name="connsiteX4" fmla="*/ 8191435 w 8222213"/>
                <a:gd name="connsiteY4" fmla="*/ 30778 h 1050827"/>
                <a:gd name="connsiteX5" fmla="*/ 8222213 w 8222213"/>
                <a:gd name="connsiteY5" fmla="*/ 105083 h 1050827"/>
                <a:gd name="connsiteX6" fmla="*/ 8222213 w 8222213"/>
                <a:gd name="connsiteY6" fmla="*/ 945744 h 1050827"/>
                <a:gd name="connsiteX7" fmla="*/ 8191435 w 8222213"/>
                <a:gd name="connsiteY7" fmla="*/ 1020049 h 1050827"/>
                <a:gd name="connsiteX8" fmla="*/ 8117130 w 8222213"/>
                <a:gd name="connsiteY8" fmla="*/ 1050827 h 1050827"/>
                <a:gd name="connsiteX9" fmla="*/ 105083 w 8222213"/>
                <a:gd name="connsiteY9" fmla="*/ 1050827 h 1050827"/>
                <a:gd name="connsiteX10" fmla="*/ 30778 w 8222213"/>
                <a:gd name="connsiteY10" fmla="*/ 1020049 h 1050827"/>
                <a:gd name="connsiteX11" fmla="*/ 0 w 8222213"/>
                <a:gd name="connsiteY11" fmla="*/ 945744 h 1050827"/>
                <a:gd name="connsiteX12" fmla="*/ 0 w 8222213"/>
                <a:gd name="connsiteY12" fmla="*/ 105083 h 10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2213" h="1050827">
                  <a:moveTo>
                    <a:pt x="0" y="105083"/>
                  </a:moveTo>
                  <a:cubicBezTo>
                    <a:pt x="0" y="77213"/>
                    <a:pt x="11071" y="50485"/>
                    <a:pt x="30778" y="30778"/>
                  </a:cubicBezTo>
                  <a:cubicBezTo>
                    <a:pt x="50485" y="11071"/>
                    <a:pt x="77213" y="0"/>
                    <a:pt x="105083" y="0"/>
                  </a:cubicBezTo>
                  <a:lnTo>
                    <a:pt x="8117130" y="0"/>
                  </a:lnTo>
                  <a:cubicBezTo>
                    <a:pt x="8145000" y="0"/>
                    <a:pt x="8171728" y="11071"/>
                    <a:pt x="8191435" y="30778"/>
                  </a:cubicBezTo>
                  <a:cubicBezTo>
                    <a:pt x="8211142" y="50485"/>
                    <a:pt x="8222213" y="77213"/>
                    <a:pt x="8222213" y="105083"/>
                  </a:cubicBezTo>
                  <a:lnTo>
                    <a:pt x="8222213" y="945744"/>
                  </a:lnTo>
                  <a:cubicBezTo>
                    <a:pt x="8222213" y="973614"/>
                    <a:pt x="8211142" y="1000342"/>
                    <a:pt x="8191435" y="1020049"/>
                  </a:cubicBezTo>
                  <a:cubicBezTo>
                    <a:pt x="8171728" y="1039756"/>
                    <a:pt x="8145000" y="1050827"/>
                    <a:pt x="8117130" y="1050827"/>
                  </a:cubicBezTo>
                  <a:lnTo>
                    <a:pt x="105083" y="1050827"/>
                  </a:lnTo>
                  <a:cubicBezTo>
                    <a:pt x="77213" y="1050827"/>
                    <a:pt x="50485" y="1039756"/>
                    <a:pt x="30778" y="1020049"/>
                  </a:cubicBezTo>
                  <a:cubicBezTo>
                    <a:pt x="11071" y="1000342"/>
                    <a:pt x="0" y="973614"/>
                    <a:pt x="0" y="945744"/>
                  </a:cubicBezTo>
                  <a:lnTo>
                    <a:pt x="0" y="105083"/>
                  </a:lnTo>
                  <a:close/>
                </a:path>
              </a:pathLst>
            </a:custGeom>
            <a:ln/>
          </p:spPr>
          <p:style>
            <a:lnRef idx="2">
              <a:schemeClr val="accent3"/>
            </a:lnRef>
            <a:fillRef idx="1">
              <a:schemeClr val="lt1"/>
            </a:fillRef>
            <a:effectRef idx="0">
              <a:schemeClr val="accent3"/>
            </a:effectRef>
            <a:fontRef idx="minor">
              <a:schemeClr val="dk1"/>
            </a:fontRef>
          </p:style>
          <p:txBody>
            <a:bodyPr spcFirstLastPara="0" vert="horz" wrap="square" lIns="202228" tIns="202228" rIns="202228" bIns="202228" numCol="1" spcCol="1270" anchor="ctr" anchorCtr="0">
              <a:noAutofit/>
            </a:bodyPr>
            <a:lstStyle/>
            <a:p>
              <a:pPr algn="ctr" defTabSz="2000250" fontAlgn="auto">
                <a:lnSpc>
                  <a:spcPct val="90000"/>
                </a:lnSpc>
                <a:spcAft>
                  <a:spcPct val="35000"/>
                </a:spcAft>
              </a:pPr>
              <a:r>
                <a:rPr lang="en-US" b="0" dirty="0" smtClean="0">
                  <a:solidFill>
                    <a:prstClr val="black"/>
                  </a:solidFill>
                  <a:latin typeface="Arial"/>
                </a:rPr>
                <a:t>PGAS Programming Systems (e.g., BUPC, CAF 2.0, Chapel, </a:t>
              </a:r>
              <a:r>
                <a:rPr lang="en-US" b="0" dirty="0" err="1" smtClean="0">
                  <a:solidFill>
                    <a:prstClr val="black"/>
                  </a:solidFill>
                  <a:latin typeface="Arial"/>
                </a:rPr>
                <a:t>OpenSHMEM</a:t>
              </a:r>
              <a:r>
                <a:rPr lang="en-US" b="0" dirty="0" smtClean="0">
                  <a:solidFill>
                    <a:prstClr val="black"/>
                  </a:solidFill>
                  <a:latin typeface="Arial"/>
                </a:rPr>
                <a:t>, Titanium, and DEGAS)</a:t>
              </a:r>
              <a:endParaRPr lang="en-US" b="0" dirty="0">
                <a:solidFill>
                  <a:prstClr val="black"/>
                </a:solidFill>
                <a:latin typeface="Arial"/>
              </a:endParaRPr>
            </a:p>
          </p:txBody>
        </p:sp>
        <p:sp>
          <p:nvSpPr>
            <p:cNvPr id="28" name="Freeform 27"/>
            <p:cNvSpPr/>
            <p:nvPr/>
          </p:nvSpPr>
          <p:spPr>
            <a:xfrm>
              <a:off x="5700352" y="3436481"/>
              <a:ext cx="2021899" cy="627513"/>
            </a:xfrm>
            <a:custGeom>
              <a:avLst/>
              <a:gdLst>
                <a:gd name="connsiteX0" fmla="*/ 0 w 1507953"/>
                <a:gd name="connsiteY0" fmla="*/ 105083 h 1050827"/>
                <a:gd name="connsiteX1" fmla="*/ 30778 w 1507953"/>
                <a:gd name="connsiteY1" fmla="*/ 30778 h 1050827"/>
                <a:gd name="connsiteX2" fmla="*/ 105083 w 1507953"/>
                <a:gd name="connsiteY2" fmla="*/ 0 h 1050827"/>
                <a:gd name="connsiteX3" fmla="*/ 1402870 w 1507953"/>
                <a:gd name="connsiteY3" fmla="*/ 0 h 1050827"/>
                <a:gd name="connsiteX4" fmla="*/ 1477175 w 1507953"/>
                <a:gd name="connsiteY4" fmla="*/ 30778 h 1050827"/>
                <a:gd name="connsiteX5" fmla="*/ 1507953 w 1507953"/>
                <a:gd name="connsiteY5" fmla="*/ 105083 h 1050827"/>
                <a:gd name="connsiteX6" fmla="*/ 1507953 w 1507953"/>
                <a:gd name="connsiteY6" fmla="*/ 945744 h 1050827"/>
                <a:gd name="connsiteX7" fmla="*/ 1477175 w 1507953"/>
                <a:gd name="connsiteY7" fmla="*/ 1020049 h 1050827"/>
                <a:gd name="connsiteX8" fmla="*/ 1402870 w 1507953"/>
                <a:gd name="connsiteY8" fmla="*/ 1050827 h 1050827"/>
                <a:gd name="connsiteX9" fmla="*/ 105083 w 1507953"/>
                <a:gd name="connsiteY9" fmla="*/ 1050827 h 1050827"/>
                <a:gd name="connsiteX10" fmla="*/ 30778 w 1507953"/>
                <a:gd name="connsiteY10" fmla="*/ 1020049 h 1050827"/>
                <a:gd name="connsiteX11" fmla="*/ 0 w 1507953"/>
                <a:gd name="connsiteY11" fmla="*/ 945744 h 1050827"/>
                <a:gd name="connsiteX12" fmla="*/ 0 w 1507953"/>
                <a:gd name="connsiteY12" fmla="*/ 105083 h 105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7953" h="1050827">
                  <a:moveTo>
                    <a:pt x="0" y="105083"/>
                  </a:moveTo>
                  <a:cubicBezTo>
                    <a:pt x="0" y="77213"/>
                    <a:pt x="11071" y="50485"/>
                    <a:pt x="30778" y="30778"/>
                  </a:cubicBezTo>
                  <a:cubicBezTo>
                    <a:pt x="50485" y="11071"/>
                    <a:pt x="77213" y="0"/>
                    <a:pt x="105083" y="0"/>
                  </a:cubicBezTo>
                  <a:lnTo>
                    <a:pt x="1402870" y="0"/>
                  </a:lnTo>
                  <a:cubicBezTo>
                    <a:pt x="1430740" y="0"/>
                    <a:pt x="1457468" y="11071"/>
                    <a:pt x="1477175" y="30778"/>
                  </a:cubicBezTo>
                  <a:cubicBezTo>
                    <a:pt x="1496882" y="50485"/>
                    <a:pt x="1507953" y="77213"/>
                    <a:pt x="1507953" y="105083"/>
                  </a:cubicBezTo>
                  <a:lnTo>
                    <a:pt x="1507953" y="945744"/>
                  </a:lnTo>
                  <a:cubicBezTo>
                    <a:pt x="1507953" y="973614"/>
                    <a:pt x="1496882" y="1000342"/>
                    <a:pt x="1477175" y="1020049"/>
                  </a:cubicBezTo>
                  <a:cubicBezTo>
                    <a:pt x="1457468" y="1039756"/>
                    <a:pt x="1430740" y="1050827"/>
                    <a:pt x="1402870" y="1050827"/>
                  </a:cubicBezTo>
                  <a:lnTo>
                    <a:pt x="105083" y="1050827"/>
                  </a:lnTo>
                  <a:cubicBezTo>
                    <a:pt x="77213" y="1050827"/>
                    <a:pt x="50485" y="1039756"/>
                    <a:pt x="30778" y="1020049"/>
                  </a:cubicBezTo>
                  <a:cubicBezTo>
                    <a:pt x="11071" y="1000342"/>
                    <a:pt x="0" y="973614"/>
                    <a:pt x="0" y="945744"/>
                  </a:cubicBezTo>
                  <a:lnTo>
                    <a:pt x="0" y="105083"/>
                  </a:lnTo>
                  <a:close/>
                </a:path>
              </a:pathLst>
            </a:custGeom>
            <a:ln/>
          </p:spPr>
          <p:style>
            <a:lnRef idx="2">
              <a:schemeClr val="accent2"/>
            </a:lnRef>
            <a:fillRef idx="1">
              <a:schemeClr val="lt1"/>
            </a:fillRef>
            <a:effectRef idx="0">
              <a:schemeClr val="accent2"/>
            </a:effectRef>
            <a:fontRef idx="minor">
              <a:schemeClr val="dk1"/>
            </a:fontRef>
          </p:style>
          <p:txBody>
            <a:bodyPr spcFirstLastPara="0" vert="horz" wrap="square" lIns="87928" tIns="87928" rIns="87928" bIns="87928" numCol="1" spcCol="1270" anchor="ctr" anchorCtr="0">
              <a:noAutofit/>
            </a:bodyPr>
            <a:lstStyle/>
            <a:p>
              <a:pPr algn="ctr" defTabSz="666750" fontAlgn="auto">
                <a:lnSpc>
                  <a:spcPct val="90000"/>
                </a:lnSpc>
                <a:spcBef>
                  <a:spcPts val="0"/>
                </a:spcBef>
                <a:spcAft>
                  <a:spcPct val="35000"/>
                </a:spcAft>
              </a:pPr>
              <a:r>
                <a:rPr lang="en-US" b="0" dirty="0" smtClean="0">
                  <a:solidFill>
                    <a:prstClr val="black"/>
                  </a:solidFill>
                  <a:latin typeface="Arial"/>
                </a:rPr>
                <a:t>Collective Communication</a:t>
              </a:r>
              <a:endParaRPr lang="en-US" b="0" dirty="0">
                <a:solidFill>
                  <a:prstClr val="black"/>
                </a:solidFill>
                <a:latin typeface="Arial"/>
              </a:endParaRPr>
            </a:p>
          </p:txBody>
        </p:sp>
        <p:sp>
          <p:nvSpPr>
            <p:cNvPr id="3" name="TextBox 2"/>
            <p:cNvSpPr txBox="1"/>
            <p:nvPr/>
          </p:nvSpPr>
          <p:spPr>
            <a:xfrm>
              <a:off x="2727324" y="2846693"/>
              <a:ext cx="3683681" cy="461665"/>
            </a:xfrm>
            <a:prstGeom prst="rect">
              <a:avLst/>
            </a:prstGeom>
            <a:noFill/>
          </p:spPr>
          <p:txBody>
            <a:bodyPr wrap="square" rtlCol="0">
              <a:spAutoFit/>
            </a:bodyPr>
            <a:lstStyle/>
            <a:p>
              <a:pPr algn="ctr" defTabSz="457200" fontAlgn="auto">
                <a:spcBef>
                  <a:spcPts val="0"/>
                </a:spcBef>
                <a:spcAft>
                  <a:spcPts val="0"/>
                </a:spcAft>
              </a:pPr>
              <a:r>
                <a:rPr lang="en-US" sz="2400" b="0" dirty="0" smtClean="0">
                  <a:solidFill>
                    <a:srgbClr val="C0504D"/>
                  </a:solidFill>
                  <a:latin typeface="Arial"/>
                  <a:ea typeface="+mn-ea"/>
                  <a:cs typeface="+mn-cs"/>
                </a:rPr>
                <a:t>GASNet</a:t>
              </a:r>
              <a:endParaRPr lang="en-US" sz="2400" b="0" dirty="0">
                <a:solidFill>
                  <a:srgbClr val="C0504D"/>
                </a:solidFill>
                <a:latin typeface="Arial"/>
                <a:ea typeface="+mn-ea"/>
                <a:cs typeface="+mn-cs"/>
              </a:endParaRPr>
            </a:p>
          </p:txBody>
        </p:sp>
      </p:grpSp>
    </p:spTree>
    <p:extLst>
      <p:ext uri="{BB962C8B-B14F-4D97-AF65-F5344CB8AC3E}">
        <p14:creationId xmlns:p14="http://schemas.microsoft.com/office/powerpoint/2010/main" val="5015345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Implementing UPC Shared Data Access</a:t>
            </a:r>
            <a:endParaRPr lang="en-US" dirty="0"/>
          </a:p>
        </p:txBody>
      </p:sp>
      <p:sp>
        <p:nvSpPr>
          <p:cNvPr id="7" name="Content Placeholder 6"/>
          <p:cNvSpPr>
            <a:spLocks noGrp="1"/>
          </p:cNvSpPr>
          <p:nvPr>
            <p:ph sz="half" idx="4294967295"/>
          </p:nvPr>
        </p:nvSpPr>
        <p:spPr>
          <a:xfrm>
            <a:off x="3824450" y="1143000"/>
            <a:ext cx="1604962" cy="609600"/>
          </a:xfrm>
        </p:spPr>
        <p:txBody>
          <a:bodyPr>
            <a:normAutofit fontScale="70000" lnSpcReduction="20000"/>
          </a:bodyPr>
          <a:lstStyle/>
          <a:p>
            <a:pPr>
              <a:buNone/>
            </a:pPr>
            <a:r>
              <a:rPr lang="en-US" sz="2900" dirty="0" smtClean="0">
                <a:solidFill>
                  <a:srgbClr val="3366FF"/>
                </a:solidFill>
              </a:rPr>
              <a:t>shared</a:t>
            </a:r>
            <a:r>
              <a:rPr lang="en-US" sz="2900" dirty="0" smtClean="0"/>
              <a:t> </a:t>
            </a:r>
            <a:r>
              <a:rPr lang="en-US" sz="2900" dirty="0" err="1" smtClean="0"/>
              <a:t>int</a:t>
            </a:r>
            <a:r>
              <a:rPr lang="en-US" sz="2900" dirty="0" smtClean="0"/>
              <a:t> s;</a:t>
            </a:r>
          </a:p>
          <a:p>
            <a:pPr>
              <a:buNone/>
            </a:pPr>
            <a:r>
              <a:rPr lang="en-US" sz="2900" dirty="0" smtClean="0"/>
              <a:t>s= </a:t>
            </a:r>
            <a:r>
              <a:rPr lang="en-US" sz="2900" dirty="0"/>
              <a:t>5</a:t>
            </a:r>
            <a:r>
              <a:rPr lang="en-US" sz="2900" dirty="0" smtClean="0"/>
              <a:t>;</a:t>
            </a:r>
          </a:p>
          <a:p>
            <a:pPr algn="ctr">
              <a:buNone/>
            </a:pPr>
            <a:endParaRPr lang="en-US" sz="2400" dirty="0" smtClean="0"/>
          </a:p>
        </p:txBody>
      </p:sp>
      <p:grpSp>
        <p:nvGrpSpPr>
          <p:cNvPr id="8" name="Group 7"/>
          <p:cNvGrpSpPr/>
          <p:nvPr/>
        </p:nvGrpSpPr>
        <p:grpSpPr>
          <a:xfrm>
            <a:off x="2615811" y="1905000"/>
            <a:ext cx="3937389" cy="1366391"/>
            <a:chOff x="2615811" y="1905000"/>
            <a:chExt cx="3937389" cy="1366391"/>
          </a:xfrm>
        </p:grpSpPr>
        <p:sp>
          <p:nvSpPr>
            <p:cNvPr id="11" name="Rectangle 10"/>
            <p:cNvSpPr/>
            <p:nvPr/>
          </p:nvSpPr>
          <p:spPr>
            <a:xfrm>
              <a:off x="2743200" y="2209800"/>
              <a:ext cx="3657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r>
                <a:rPr lang="en-US" sz="1800" b="0" dirty="0" smtClean="0">
                  <a:solidFill>
                    <a:prstClr val="white"/>
                  </a:solidFill>
                  <a:latin typeface="Arial"/>
                </a:rPr>
                <a:t>UPC-to-C Translator</a:t>
              </a:r>
              <a:endParaRPr lang="en-US" sz="1800" b="0" dirty="0">
                <a:solidFill>
                  <a:prstClr val="white"/>
                </a:solidFill>
                <a:latin typeface="Arial"/>
              </a:endParaRPr>
            </a:p>
          </p:txBody>
        </p:sp>
        <p:sp>
          <p:nvSpPr>
            <p:cNvPr id="12" name="TextBox 11"/>
            <p:cNvSpPr txBox="1"/>
            <p:nvPr/>
          </p:nvSpPr>
          <p:spPr>
            <a:xfrm>
              <a:off x="2615811" y="2932837"/>
              <a:ext cx="3937389" cy="338554"/>
            </a:xfrm>
            <a:prstGeom prst="rect">
              <a:avLst/>
            </a:prstGeom>
            <a:noFill/>
          </p:spPr>
          <p:txBody>
            <a:bodyPr wrap="square" rtlCol="0">
              <a:spAutoFit/>
            </a:bodyPr>
            <a:lstStyle/>
            <a:p>
              <a:pPr algn="ctr" defTabSz="457200" fontAlgn="auto">
                <a:spcBef>
                  <a:spcPts val="0"/>
                </a:spcBef>
                <a:spcAft>
                  <a:spcPts val="0"/>
                </a:spcAft>
              </a:pPr>
              <a:r>
                <a:rPr lang="en-US" sz="1600" b="0" dirty="0" smtClean="0">
                  <a:solidFill>
                    <a:prstClr val="black"/>
                  </a:solidFill>
                  <a:latin typeface="Arial"/>
                  <a:ea typeface="+mn-ea"/>
                  <a:cs typeface="+mn-cs"/>
                </a:rPr>
                <a:t>UPCR_PUT_PSHARED_VAL(s, 0, 5, 4);</a:t>
              </a:r>
              <a:endParaRPr lang="en-US" sz="1600" b="0" dirty="0">
                <a:solidFill>
                  <a:prstClr val="black"/>
                </a:solidFill>
                <a:latin typeface="Arial"/>
                <a:ea typeface="+mn-ea"/>
                <a:cs typeface="+mn-cs"/>
              </a:endParaRPr>
            </a:p>
          </p:txBody>
        </p:sp>
        <p:sp>
          <p:nvSpPr>
            <p:cNvPr id="37" name="Down Arrow 36"/>
            <p:cNvSpPr/>
            <p:nvPr/>
          </p:nvSpPr>
          <p:spPr>
            <a:xfrm>
              <a:off x="4403566" y="1905000"/>
              <a:ext cx="457200" cy="228600"/>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38" name="Down Arrow 37"/>
            <p:cNvSpPr/>
            <p:nvPr/>
          </p:nvSpPr>
          <p:spPr>
            <a:xfrm>
              <a:off x="4403566" y="2590800"/>
              <a:ext cx="457200" cy="228600"/>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nvGrpSpPr>
          <p:cNvPr id="9" name="Group 8"/>
          <p:cNvGrpSpPr/>
          <p:nvPr/>
        </p:nvGrpSpPr>
        <p:grpSpPr>
          <a:xfrm>
            <a:off x="914400" y="3429000"/>
            <a:ext cx="7315201" cy="1937334"/>
            <a:chOff x="914400" y="3429000"/>
            <a:chExt cx="7315201" cy="1937334"/>
          </a:xfrm>
        </p:grpSpPr>
        <p:sp>
          <p:nvSpPr>
            <p:cNvPr id="15" name="Rectangle 14"/>
            <p:cNvSpPr/>
            <p:nvPr/>
          </p:nvSpPr>
          <p:spPr>
            <a:xfrm>
              <a:off x="2743200" y="3429000"/>
              <a:ext cx="3657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r>
                <a:rPr lang="en-US" sz="1800" b="0" dirty="0" smtClean="0">
                  <a:solidFill>
                    <a:prstClr val="white"/>
                  </a:solidFill>
                  <a:latin typeface="Arial"/>
                </a:rPr>
                <a:t>UPC Runtime</a:t>
              </a:r>
              <a:endParaRPr lang="en-US" sz="1800" b="0" dirty="0">
                <a:solidFill>
                  <a:prstClr val="white"/>
                </a:solidFill>
                <a:latin typeface="Arial"/>
              </a:endParaRPr>
            </a:p>
          </p:txBody>
        </p:sp>
        <p:sp>
          <p:nvSpPr>
            <p:cNvPr id="16" name="Rectangle 15"/>
            <p:cNvSpPr/>
            <p:nvPr/>
          </p:nvSpPr>
          <p:spPr>
            <a:xfrm>
              <a:off x="914400" y="5029199"/>
              <a:ext cx="2743200" cy="304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200" fontAlgn="auto">
                <a:spcBef>
                  <a:spcPts val="0"/>
                </a:spcBef>
                <a:spcAft>
                  <a:spcPts val="0"/>
                </a:spcAft>
              </a:pPr>
              <a:r>
                <a:rPr lang="en-US" sz="1800" b="0" dirty="0" err="1" smtClean="0">
                  <a:solidFill>
                    <a:prstClr val="black"/>
                  </a:solidFill>
                  <a:latin typeface="Arial"/>
                </a:rPr>
                <a:t>GASNet</a:t>
              </a:r>
              <a:endParaRPr lang="en-US" sz="1800" b="0" dirty="0">
                <a:solidFill>
                  <a:prstClr val="black"/>
                </a:solidFill>
                <a:latin typeface="Arial"/>
              </a:endParaRPr>
            </a:p>
          </p:txBody>
        </p:sp>
        <p:sp>
          <p:nvSpPr>
            <p:cNvPr id="17" name="Rectangle 16"/>
            <p:cNvSpPr/>
            <p:nvPr/>
          </p:nvSpPr>
          <p:spPr>
            <a:xfrm>
              <a:off x="5486401" y="5061534"/>
              <a:ext cx="2743200" cy="304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200" fontAlgn="auto">
                <a:spcBef>
                  <a:spcPts val="0"/>
                </a:spcBef>
                <a:spcAft>
                  <a:spcPts val="0"/>
                </a:spcAft>
              </a:pPr>
              <a:r>
                <a:rPr lang="en-US" sz="1800" b="0" dirty="0" smtClean="0">
                  <a:solidFill>
                    <a:prstClr val="black"/>
                  </a:solidFill>
                  <a:latin typeface="Arial"/>
                </a:rPr>
                <a:t>Local Memory operation</a:t>
              </a:r>
              <a:endParaRPr lang="en-US" sz="1800" b="0" dirty="0">
                <a:solidFill>
                  <a:prstClr val="black"/>
                </a:solidFill>
                <a:latin typeface="Arial"/>
              </a:endParaRPr>
            </a:p>
          </p:txBody>
        </p:sp>
        <p:sp>
          <p:nvSpPr>
            <p:cNvPr id="18" name="Flowchart: Decision 17"/>
            <p:cNvSpPr/>
            <p:nvPr/>
          </p:nvSpPr>
          <p:spPr>
            <a:xfrm>
              <a:off x="3276600" y="4114800"/>
              <a:ext cx="2667000" cy="725789"/>
            </a:xfrm>
            <a:prstGeom prst="flowChartDecisi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fontAlgn="auto">
                <a:spcBef>
                  <a:spcPts val="0"/>
                </a:spcBef>
                <a:spcAft>
                  <a:spcPts val="0"/>
                </a:spcAft>
              </a:pPr>
              <a:r>
                <a:rPr lang="en-US" sz="1800" b="0" i="1" dirty="0" smtClean="0">
                  <a:solidFill>
                    <a:prstClr val="black"/>
                  </a:solidFill>
                  <a:latin typeface="Arial"/>
                </a:rPr>
                <a:t>Where is  “s”?</a:t>
              </a:r>
              <a:endParaRPr lang="en-US" sz="1800" b="0" i="1" dirty="0">
                <a:solidFill>
                  <a:prstClr val="black"/>
                </a:solidFill>
                <a:latin typeface="Arial"/>
              </a:endParaRPr>
            </a:p>
          </p:txBody>
        </p:sp>
        <p:cxnSp>
          <p:nvCxnSpPr>
            <p:cNvPr id="20" name="Elbow Connector 19"/>
            <p:cNvCxnSpPr>
              <a:stCxn id="18" idx="1"/>
            </p:cNvCxnSpPr>
            <p:nvPr/>
          </p:nvCxnSpPr>
          <p:spPr>
            <a:xfrm rot="10800000" flipV="1">
              <a:off x="2286000" y="4477694"/>
              <a:ext cx="990600" cy="551505"/>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sp>
          <p:nvSpPr>
            <p:cNvPr id="24" name="TextBox 23"/>
            <p:cNvSpPr txBox="1"/>
            <p:nvPr/>
          </p:nvSpPr>
          <p:spPr>
            <a:xfrm>
              <a:off x="2362200" y="3930134"/>
              <a:ext cx="990600" cy="369332"/>
            </a:xfrm>
            <a:prstGeom prst="rect">
              <a:avLst/>
            </a:prstGeom>
            <a:noFill/>
          </p:spPr>
          <p:txBody>
            <a:bodyPr wrap="square" rtlCol="0">
              <a:spAutoFit/>
            </a:bodyPr>
            <a:lstStyle/>
            <a:p>
              <a:pPr defTabSz="457200" fontAlgn="auto">
                <a:spcBef>
                  <a:spcPts val="0"/>
                </a:spcBef>
                <a:spcAft>
                  <a:spcPts val="0"/>
                </a:spcAft>
              </a:pPr>
              <a:r>
                <a:rPr lang="en-US" sz="1800" b="0" dirty="0" smtClean="0">
                  <a:solidFill>
                    <a:prstClr val="black"/>
                  </a:solidFill>
                  <a:latin typeface="Arial"/>
                  <a:ea typeface="+mn-ea"/>
                  <a:cs typeface="+mn-cs"/>
                </a:rPr>
                <a:t>Remote</a:t>
              </a:r>
              <a:endParaRPr lang="en-US" sz="1800" b="0" dirty="0">
                <a:solidFill>
                  <a:prstClr val="black"/>
                </a:solidFill>
                <a:latin typeface="Arial"/>
                <a:ea typeface="+mn-ea"/>
                <a:cs typeface="+mn-cs"/>
              </a:endParaRPr>
            </a:p>
          </p:txBody>
        </p:sp>
        <p:cxnSp>
          <p:nvCxnSpPr>
            <p:cNvPr id="25" name="Elbow Connector 19"/>
            <p:cNvCxnSpPr>
              <a:stCxn id="18" idx="3"/>
            </p:cNvCxnSpPr>
            <p:nvPr/>
          </p:nvCxnSpPr>
          <p:spPr>
            <a:xfrm>
              <a:off x="5943600" y="4477695"/>
              <a:ext cx="914400" cy="551505"/>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sp>
          <p:nvSpPr>
            <p:cNvPr id="29" name="TextBox 28"/>
            <p:cNvSpPr txBox="1"/>
            <p:nvPr/>
          </p:nvSpPr>
          <p:spPr>
            <a:xfrm>
              <a:off x="6096000" y="3930134"/>
              <a:ext cx="914400" cy="369332"/>
            </a:xfrm>
            <a:prstGeom prst="rect">
              <a:avLst/>
            </a:prstGeom>
            <a:noFill/>
          </p:spPr>
          <p:txBody>
            <a:bodyPr wrap="square" rtlCol="0">
              <a:spAutoFit/>
            </a:bodyPr>
            <a:lstStyle/>
            <a:p>
              <a:pPr defTabSz="457200" fontAlgn="auto">
                <a:spcBef>
                  <a:spcPts val="0"/>
                </a:spcBef>
                <a:spcAft>
                  <a:spcPts val="0"/>
                </a:spcAft>
              </a:pPr>
              <a:r>
                <a:rPr lang="en-US" sz="1800" b="0" dirty="0" smtClean="0">
                  <a:solidFill>
                    <a:prstClr val="black"/>
                  </a:solidFill>
                  <a:latin typeface="Arial"/>
                  <a:ea typeface="+mn-ea"/>
                  <a:cs typeface="+mn-cs"/>
                </a:rPr>
                <a:t>Local</a:t>
              </a:r>
              <a:endParaRPr lang="en-US" sz="1800" b="0" dirty="0">
                <a:solidFill>
                  <a:prstClr val="black"/>
                </a:solidFill>
                <a:latin typeface="Arial"/>
                <a:ea typeface="+mn-ea"/>
                <a:cs typeface="+mn-cs"/>
              </a:endParaRPr>
            </a:p>
          </p:txBody>
        </p:sp>
        <p:sp>
          <p:nvSpPr>
            <p:cNvPr id="46" name="Down Arrow 45"/>
            <p:cNvSpPr/>
            <p:nvPr/>
          </p:nvSpPr>
          <p:spPr>
            <a:xfrm>
              <a:off x="4343400" y="3810000"/>
              <a:ext cx="457200" cy="228600"/>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sp>
        <p:nvSpPr>
          <p:cNvPr id="3" name="TextBox 2"/>
          <p:cNvSpPr txBox="1"/>
          <p:nvPr/>
        </p:nvSpPr>
        <p:spPr>
          <a:xfrm>
            <a:off x="2285999" y="5581979"/>
            <a:ext cx="4724402" cy="646331"/>
          </a:xfrm>
          <a:prstGeom prst="rect">
            <a:avLst/>
          </a:prstGeom>
          <a:noFill/>
        </p:spPr>
        <p:txBody>
          <a:bodyPr wrap="square" rtlCol="0">
            <a:spAutoFit/>
          </a:bodyPr>
          <a:lstStyle/>
          <a:p>
            <a:pPr defTabSz="457200" fontAlgn="auto">
              <a:spcBef>
                <a:spcPts val="0"/>
              </a:spcBef>
              <a:spcAft>
                <a:spcPts val="0"/>
              </a:spcAft>
            </a:pPr>
            <a:r>
              <a:rPr lang="en-US" sz="1800" b="0" dirty="0" smtClean="0">
                <a:solidFill>
                  <a:srgbClr val="3366FF"/>
                </a:solidFill>
                <a:latin typeface="Arial"/>
                <a:ea typeface="+mn-ea"/>
                <a:cs typeface="+mn-cs"/>
              </a:rPr>
              <a:t>Tip: try “</a:t>
            </a:r>
            <a:r>
              <a:rPr lang="en-US" sz="1800" b="0" dirty="0" err="1" smtClean="0">
                <a:solidFill>
                  <a:srgbClr val="3366FF"/>
                </a:solidFill>
                <a:latin typeface="Consolas"/>
                <a:ea typeface="+mn-ea"/>
                <a:cs typeface="Consolas"/>
              </a:rPr>
              <a:t>upcc</a:t>
            </a:r>
            <a:r>
              <a:rPr lang="en-US" sz="1800" b="0" dirty="0" smtClean="0">
                <a:solidFill>
                  <a:srgbClr val="3366FF"/>
                </a:solidFill>
                <a:latin typeface="Consolas"/>
                <a:ea typeface="+mn-ea"/>
                <a:cs typeface="Consolas"/>
              </a:rPr>
              <a:t> –trans </a:t>
            </a:r>
            <a:r>
              <a:rPr lang="en-US" sz="1800" b="0" dirty="0" err="1" smtClean="0">
                <a:solidFill>
                  <a:srgbClr val="3366FF"/>
                </a:solidFill>
                <a:latin typeface="Consolas"/>
                <a:ea typeface="+mn-ea"/>
                <a:cs typeface="Consolas"/>
              </a:rPr>
              <a:t>test.upc</a:t>
            </a:r>
            <a:r>
              <a:rPr lang="en-US" sz="1800" b="0" dirty="0" smtClean="0">
                <a:solidFill>
                  <a:srgbClr val="3366FF"/>
                </a:solidFill>
                <a:latin typeface="Arial"/>
                <a:ea typeface="+mn-ea"/>
                <a:cs typeface="+mn-cs"/>
              </a:rPr>
              <a:t>” to see the translated C code for Berkeley UPC.</a:t>
            </a:r>
            <a:endParaRPr lang="en-US" sz="1800" b="0" dirty="0">
              <a:solidFill>
                <a:srgbClr val="3366FF"/>
              </a:solidFill>
              <a:latin typeface="Arial"/>
              <a:ea typeface="+mn-ea"/>
              <a:cs typeface="+mn-cs"/>
            </a:endParaRPr>
          </a:p>
        </p:txBody>
      </p:sp>
      <p:grpSp>
        <p:nvGrpSpPr>
          <p:cNvPr id="10" name="Group 9"/>
          <p:cNvGrpSpPr/>
          <p:nvPr/>
        </p:nvGrpSpPr>
        <p:grpSpPr>
          <a:xfrm>
            <a:off x="7010400" y="3179791"/>
            <a:ext cx="1969152" cy="1260418"/>
            <a:chOff x="7010400" y="3179791"/>
            <a:chExt cx="1969152" cy="1260418"/>
          </a:xfrm>
        </p:grpSpPr>
        <p:sp>
          <p:nvSpPr>
            <p:cNvPr id="4" name="Right Brace 3"/>
            <p:cNvSpPr/>
            <p:nvPr/>
          </p:nvSpPr>
          <p:spPr bwMode="auto">
            <a:xfrm>
              <a:off x="7010400" y="3179791"/>
              <a:ext cx="547616" cy="1260418"/>
            </a:xfrm>
            <a:prstGeom prst="rightBrace">
              <a:avLst/>
            </a:prstGeom>
            <a:noFill/>
            <a:ln w="19050" cap="flat" cmpd="sng" algn="ctr">
              <a:solidFill>
                <a:schemeClr val="accent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accent1"/>
                </a:solidFill>
                <a:effectLst/>
                <a:latin typeface="Arial" pitchFamily="-109" charset="0"/>
              </a:endParaRPr>
            </a:p>
          </p:txBody>
        </p:sp>
        <p:sp>
          <p:nvSpPr>
            <p:cNvPr id="5" name="TextBox 4"/>
            <p:cNvSpPr txBox="1"/>
            <p:nvPr/>
          </p:nvSpPr>
          <p:spPr>
            <a:xfrm>
              <a:off x="7593947" y="3271391"/>
              <a:ext cx="1385605" cy="1077218"/>
            </a:xfrm>
            <a:prstGeom prst="rect">
              <a:avLst/>
            </a:prstGeom>
            <a:noFill/>
            <a:ln>
              <a:noFill/>
            </a:ln>
          </p:spPr>
          <p:txBody>
            <a:bodyPr wrap="square" rtlCol="0">
              <a:spAutoFit/>
            </a:bodyPr>
            <a:lstStyle/>
            <a:p>
              <a:r>
                <a:rPr lang="en-US" sz="1600" dirty="0" smtClean="0">
                  <a:solidFill>
                    <a:schemeClr val="accent2"/>
                  </a:solidFill>
                </a:rPr>
                <a:t>Runtime Address </a:t>
              </a:r>
              <a:r>
                <a:rPr lang="en-US" sz="1600" dirty="0">
                  <a:solidFill>
                    <a:schemeClr val="accent2"/>
                  </a:solidFill>
                </a:rPr>
                <a:t>T</a:t>
              </a:r>
              <a:r>
                <a:rPr lang="en-US" sz="1600" dirty="0" smtClean="0">
                  <a:solidFill>
                    <a:schemeClr val="accent2"/>
                  </a:solidFill>
                </a:rPr>
                <a:t>ranslation Overheads</a:t>
              </a:r>
              <a:endParaRPr lang="en-US" sz="1600" dirty="0">
                <a:solidFill>
                  <a:schemeClr val="accent2"/>
                </a:solidFill>
              </a:endParaRPr>
            </a:p>
          </p:txBody>
        </p:sp>
      </p:grpSp>
    </p:spTree>
    <p:extLst>
      <p:ext uri="{BB962C8B-B14F-4D97-AF65-F5344CB8AC3E}">
        <p14:creationId xmlns:p14="http://schemas.microsoft.com/office/powerpoint/2010/main" val="40515946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Science Across the “Irregularity” Spectrum</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76673186"/>
              </p:ext>
            </p:extLst>
          </p:nvPr>
        </p:nvGraphicFramePr>
        <p:xfrm>
          <a:off x="457200" y="1320801"/>
          <a:ext cx="8229600" cy="387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p:cNvSpPr txBox="1">
            <a:spLocks/>
          </p:cNvSpPr>
          <p:nvPr/>
        </p:nvSpPr>
        <p:spPr bwMode="auto">
          <a:xfrm>
            <a:off x="508000" y="5270500"/>
            <a:ext cx="8407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ctr" rtl="0" eaLnBrk="0" fontAlgn="base" hangingPunct="0">
              <a:spcBef>
                <a:spcPct val="0"/>
              </a:spcBef>
              <a:spcAft>
                <a:spcPct val="0"/>
              </a:spcAft>
              <a:defRPr sz="3200" b="1">
                <a:solidFill>
                  <a:srgbClr val="000099"/>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200" b="1">
                <a:solidFill>
                  <a:srgbClr val="000099"/>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200" b="1">
                <a:solidFill>
                  <a:srgbClr val="000099"/>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200" b="1">
                <a:solidFill>
                  <a:srgbClr val="000099"/>
                </a:solidFill>
                <a:latin typeface="Arial" pitchFamily="-65" charset="0"/>
                <a:ea typeface="ＭＳ Ｐゴシック" pitchFamily="-65" charset="-128"/>
                <a:cs typeface="ＭＳ Ｐゴシック" pitchFamily="-65" charset="-128"/>
              </a:defRPr>
            </a:lvl5pPr>
            <a:lvl6pPr marL="457200" algn="ctr" rtl="0" fontAlgn="base">
              <a:spcBef>
                <a:spcPct val="0"/>
              </a:spcBef>
              <a:spcAft>
                <a:spcPct val="0"/>
              </a:spcAft>
              <a:defRPr sz="3200" b="1">
                <a:solidFill>
                  <a:srgbClr val="000099"/>
                </a:solidFill>
                <a:latin typeface="Arial" pitchFamily="-65" charset="0"/>
              </a:defRPr>
            </a:lvl6pPr>
            <a:lvl7pPr marL="914400" algn="ctr" rtl="0" fontAlgn="base">
              <a:spcBef>
                <a:spcPct val="0"/>
              </a:spcBef>
              <a:spcAft>
                <a:spcPct val="0"/>
              </a:spcAft>
              <a:defRPr sz="3200" b="1">
                <a:solidFill>
                  <a:srgbClr val="000099"/>
                </a:solidFill>
                <a:latin typeface="Arial" pitchFamily="-65" charset="0"/>
              </a:defRPr>
            </a:lvl7pPr>
            <a:lvl8pPr marL="1371600" algn="ctr" rtl="0" fontAlgn="base">
              <a:spcBef>
                <a:spcPct val="0"/>
              </a:spcBef>
              <a:spcAft>
                <a:spcPct val="0"/>
              </a:spcAft>
              <a:defRPr sz="3200" b="1">
                <a:solidFill>
                  <a:srgbClr val="000099"/>
                </a:solidFill>
                <a:latin typeface="Arial" pitchFamily="-65" charset="0"/>
              </a:defRPr>
            </a:lvl8pPr>
            <a:lvl9pPr marL="1828800" algn="ctr" rtl="0" fontAlgn="base">
              <a:spcBef>
                <a:spcPct val="0"/>
              </a:spcBef>
              <a:spcAft>
                <a:spcPct val="0"/>
              </a:spcAft>
              <a:defRPr sz="3200" b="1">
                <a:solidFill>
                  <a:srgbClr val="000099"/>
                </a:solidFill>
                <a:latin typeface="Arial" pitchFamily="-65" charset="0"/>
              </a:defRPr>
            </a:lvl9pPr>
          </a:lstStyle>
          <a:p>
            <a:r>
              <a:rPr lang="en-US" dirty="0" smtClean="0"/>
              <a:t>Data analysis and simulation</a:t>
            </a:r>
            <a:endParaRPr lang="en-US" dirty="0"/>
          </a:p>
        </p:txBody>
      </p:sp>
      <p:sp>
        <p:nvSpPr>
          <p:cNvPr id="3" name="Rounded Rectangle 2"/>
          <p:cNvSpPr/>
          <p:nvPr/>
        </p:nvSpPr>
        <p:spPr bwMode="auto">
          <a:xfrm>
            <a:off x="6559175" y="1225176"/>
            <a:ext cx="2051425" cy="4105088"/>
          </a:xfrm>
          <a:prstGeom prst="round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accent1"/>
              </a:solidFill>
              <a:effectLst/>
              <a:latin typeface="Arial" pitchFamily="-109" charset="0"/>
            </a:endParaRPr>
          </a:p>
        </p:txBody>
      </p:sp>
      <p:sp>
        <p:nvSpPr>
          <p:cNvPr id="7" name="Rounded Rectangle 6"/>
          <p:cNvSpPr/>
          <p:nvPr/>
        </p:nvSpPr>
        <p:spPr bwMode="auto">
          <a:xfrm>
            <a:off x="4518212" y="1225176"/>
            <a:ext cx="2040964" cy="4105088"/>
          </a:xfrm>
          <a:prstGeom prst="round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accent1"/>
              </a:solidFill>
              <a:effectLst/>
              <a:latin typeface="Arial" pitchFamily="-109" charset="0"/>
            </a:endParaRPr>
          </a:p>
        </p:txBody>
      </p:sp>
    </p:spTree>
    <p:extLst>
      <p:ext uri="{BB962C8B-B14F-4D97-AF65-F5344CB8AC3E}">
        <p14:creationId xmlns:p14="http://schemas.microsoft.com/office/powerpoint/2010/main" val="24361999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When Address Translation Overheads </a:t>
            </a:r>
            <a:r>
              <a:rPr lang="en-US" dirty="0"/>
              <a:t>M</a:t>
            </a:r>
            <a:r>
              <a:rPr lang="en-US" dirty="0" smtClean="0"/>
              <a:t>atter?</a:t>
            </a:r>
            <a:endParaRPr lang="en-US" dirty="0"/>
          </a:p>
        </p:txBody>
      </p:sp>
      <p:sp>
        <p:nvSpPr>
          <p:cNvPr id="7" name="Text Placeholder 6"/>
          <p:cNvSpPr>
            <a:spLocks noGrp="1"/>
          </p:cNvSpPr>
          <p:nvPr>
            <p:ph type="body" idx="1"/>
          </p:nvPr>
        </p:nvSpPr>
        <p:spPr>
          <a:xfrm>
            <a:off x="457200" y="1083090"/>
            <a:ext cx="3879686" cy="546415"/>
          </a:xfrm>
        </p:spPr>
        <p:txBody>
          <a:bodyPr/>
          <a:lstStyle/>
          <a:p>
            <a:r>
              <a:rPr lang="en-US" dirty="0" smtClean="0"/>
              <a:t>Case 1: access local data</a:t>
            </a:r>
            <a:endParaRPr lang="en-US" dirty="0"/>
          </a:p>
        </p:txBody>
      </p:sp>
      <p:sp>
        <p:nvSpPr>
          <p:cNvPr id="5" name="Content Placeholder 4"/>
          <p:cNvSpPr>
            <a:spLocks noGrp="1"/>
          </p:cNvSpPr>
          <p:nvPr>
            <p:ph sz="half" idx="2"/>
          </p:nvPr>
        </p:nvSpPr>
        <p:spPr/>
        <p:txBody>
          <a:bodyPr>
            <a:normAutofit fontScale="85000" lnSpcReduction="20000"/>
          </a:bodyPr>
          <a:lstStyle/>
          <a:p>
            <a:pPr marL="514350" indent="-514350">
              <a:buFont typeface="+mj-lt"/>
              <a:buAutoNum type="arabicPeriod"/>
            </a:pPr>
            <a:r>
              <a:rPr lang="en-US" sz="2800" dirty="0" smtClean="0">
                <a:solidFill>
                  <a:schemeClr val="bg1">
                    <a:lumMod val="50000"/>
                  </a:schemeClr>
                </a:solidFill>
              </a:rPr>
              <a:t>Get the partition id of the global address (1 cycle)</a:t>
            </a:r>
          </a:p>
          <a:p>
            <a:pPr marL="514350" indent="-514350">
              <a:buFont typeface="+mj-lt"/>
              <a:buAutoNum type="arabicPeriod"/>
            </a:pPr>
            <a:r>
              <a:rPr lang="en-US" sz="2800" dirty="0" smtClean="0">
                <a:solidFill>
                  <a:schemeClr val="bg1">
                    <a:lumMod val="50000"/>
                  </a:schemeClr>
                </a:solidFill>
              </a:rPr>
              <a:t>Check if the partition is local (1 cycle)</a:t>
            </a:r>
          </a:p>
          <a:p>
            <a:pPr marL="514350" indent="-514350">
              <a:buFont typeface="+mj-lt"/>
              <a:buAutoNum type="arabicPeriod"/>
            </a:pPr>
            <a:r>
              <a:rPr lang="en-US" sz="2800" dirty="0" smtClean="0">
                <a:solidFill>
                  <a:schemeClr val="bg1">
                    <a:lumMod val="50000"/>
                  </a:schemeClr>
                </a:solidFill>
              </a:rPr>
              <a:t>Get the local address of the partition (1 cycle)</a:t>
            </a:r>
          </a:p>
          <a:p>
            <a:pPr marL="514350" indent="-514350">
              <a:buFont typeface="+mj-lt"/>
              <a:buAutoNum type="arabicPeriod"/>
            </a:pPr>
            <a:r>
              <a:rPr lang="en-US" sz="2800" dirty="0" smtClean="0"/>
              <a:t>Access data through the local address (1 cycle)</a:t>
            </a:r>
          </a:p>
          <a:p>
            <a:pPr marL="0" indent="0">
              <a:buNone/>
            </a:pPr>
            <a:endParaRPr lang="en-US" sz="2800" dirty="0" smtClean="0">
              <a:solidFill>
                <a:srgbClr val="3366FF"/>
              </a:solidFill>
            </a:endParaRPr>
          </a:p>
          <a:p>
            <a:pPr marL="0" indent="0">
              <a:buNone/>
            </a:pPr>
            <a:r>
              <a:rPr lang="en-US" sz="2800" dirty="0" smtClean="0">
                <a:solidFill>
                  <a:srgbClr val="3366FF"/>
                </a:solidFill>
              </a:rPr>
              <a:t>3 CPU cycles for address translation vs. 1 cycle for real work </a:t>
            </a:r>
          </a:p>
          <a:p>
            <a:pPr marL="0" indent="0">
              <a:buNone/>
            </a:pPr>
            <a:r>
              <a:rPr lang="en-US" sz="2800" dirty="0" smtClean="0">
                <a:solidFill>
                  <a:srgbClr val="FF0000"/>
                </a:solidFill>
              </a:rPr>
              <a:t>(Bad: 3X overhead)</a:t>
            </a:r>
          </a:p>
          <a:p>
            <a:pPr marL="514350" indent="-514350">
              <a:buFont typeface="+mj-lt"/>
              <a:buAutoNum type="arabicPeriod"/>
            </a:pPr>
            <a:endParaRPr lang="en-US" dirty="0"/>
          </a:p>
        </p:txBody>
      </p:sp>
      <p:sp>
        <p:nvSpPr>
          <p:cNvPr id="9" name="Content Placeholder 8"/>
          <p:cNvSpPr>
            <a:spLocks noGrp="1"/>
          </p:cNvSpPr>
          <p:nvPr>
            <p:ph sz="quarter" idx="4294967295"/>
          </p:nvPr>
        </p:nvSpPr>
        <p:spPr>
          <a:xfrm>
            <a:off x="4645025" y="1722852"/>
            <a:ext cx="4041775" cy="4403311"/>
          </a:xfrm>
        </p:spPr>
        <p:txBody>
          <a:bodyPr>
            <a:normAutofit fontScale="92500" lnSpcReduction="20000"/>
          </a:bodyPr>
          <a:lstStyle/>
          <a:p>
            <a:pPr marL="514350" indent="-514350">
              <a:buFont typeface="+mj-lt"/>
              <a:buAutoNum type="arabicPeriod"/>
            </a:pPr>
            <a:r>
              <a:rPr lang="en-US" sz="2600" dirty="0">
                <a:solidFill>
                  <a:srgbClr val="7F7F7F"/>
                </a:solidFill>
              </a:rPr>
              <a:t>Get the partition id of the global address (1 cycle)</a:t>
            </a:r>
          </a:p>
          <a:p>
            <a:pPr marL="514350" indent="-514350">
              <a:buFont typeface="+mj-lt"/>
              <a:buAutoNum type="arabicPeriod"/>
            </a:pPr>
            <a:r>
              <a:rPr lang="en-US" sz="2600" dirty="0">
                <a:solidFill>
                  <a:srgbClr val="7F7F7F"/>
                </a:solidFill>
              </a:rPr>
              <a:t>Check if the partition is local (1 cycle)</a:t>
            </a:r>
          </a:p>
          <a:p>
            <a:pPr marL="514350" indent="-514350">
              <a:buFont typeface="+mj-lt"/>
              <a:buAutoNum type="arabicPeriod"/>
            </a:pPr>
            <a:r>
              <a:rPr lang="en-US" sz="2600" dirty="0">
                <a:solidFill>
                  <a:srgbClr val="7F7F7F"/>
                </a:solidFill>
              </a:rPr>
              <a:t>Get the local address of the partition (1 cycle)</a:t>
            </a:r>
          </a:p>
          <a:p>
            <a:pPr marL="514350" indent="-514350">
              <a:buFont typeface="+mj-lt"/>
              <a:buAutoNum type="arabicPeriod"/>
            </a:pPr>
            <a:r>
              <a:rPr lang="en-US" sz="2600" dirty="0"/>
              <a:t>Access </a:t>
            </a:r>
            <a:r>
              <a:rPr lang="en-US" sz="2600" dirty="0" smtClean="0"/>
              <a:t>data </a:t>
            </a:r>
            <a:r>
              <a:rPr lang="en-US" sz="2600" dirty="0"/>
              <a:t>through </a:t>
            </a:r>
            <a:r>
              <a:rPr lang="en-US" sz="2600" dirty="0" smtClean="0"/>
              <a:t>the network (~10</a:t>
            </a:r>
            <a:r>
              <a:rPr lang="en-US" sz="2600" baseline="30000" dirty="0"/>
              <a:t>4</a:t>
            </a:r>
            <a:r>
              <a:rPr lang="en-US" sz="2600" dirty="0" smtClean="0"/>
              <a:t> cycles)</a:t>
            </a:r>
            <a:endParaRPr lang="en-US" sz="2600" dirty="0"/>
          </a:p>
          <a:p>
            <a:pPr marL="0" indent="0">
              <a:buNone/>
            </a:pPr>
            <a:endParaRPr lang="en-US" sz="2800" dirty="0" smtClean="0">
              <a:solidFill>
                <a:srgbClr val="3366FF"/>
              </a:solidFill>
            </a:endParaRPr>
          </a:p>
          <a:p>
            <a:pPr marL="0" indent="0">
              <a:buNone/>
            </a:pPr>
            <a:r>
              <a:rPr lang="en-US" sz="2600" dirty="0" smtClean="0">
                <a:solidFill>
                  <a:srgbClr val="3366FF"/>
                </a:solidFill>
              </a:rPr>
              <a:t>3 CPU cycles </a:t>
            </a:r>
            <a:r>
              <a:rPr lang="en-US" sz="2600" dirty="0">
                <a:solidFill>
                  <a:srgbClr val="3366FF"/>
                </a:solidFill>
              </a:rPr>
              <a:t>for address translation </a:t>
            </a:r>
            <a:r>
              <a:rPr lang="en-US" sz="2600" dirty="0" smtClean="0">
                <a:solidFill>
                  <a:srgbClr val="3366FF"/>
                </a:solidFill>
              </a:rPr>
              <a:t>vs. </a:t>
            </a:r>
            <a:r>
              <a:rPr lang="en-US" sz="2600" dirty="0">
                <a:solidFill>
                  <a:srgbClr val="3366FF"/>
                </a:solidFill>
              </a:rPr>
              <a:t>~</a:t>
            </a:r>
            <a:r>
              <a:rPr lang="en-US" sz="2600" dirty="0" smtClean="0">
                <a:solidFill>
                  <a:srgbClr val="3366FF"/>
                </a:solidFill>
              </a:rPr>
              <a:t>10</a:t>
            </a:r>
            <a:r>
              <a:rPr lang="en-US" sz="2600" baseline="30000" dirty="0" smtClean="0">
                <a:solidFill>
                  <a:srgbClr val="3366FF"/>
                </a:solidFill>
              </a:rPr>
              <a:t>4</a:t>
            </a:r>
            <a:r>
              <a:rPr lang="en-US" sz="2600" dirty="0" smtClean="0">
                <a:solidFill>
                  <a:srgbClr val="3366FF"/>
                </a:solidFill>
              </a:rPr>
              <a:t> cycles for real work </a:t>
            </a:r>
          </a:p>
          <a:p>
            <a:pPr marL="0" indent="0">
              <a:buNone/>
            </a:pPr>
            <a:r>
              <a:rPr lang="en-US" sz="2600" dirty="0" smtClean="0">
                <a:solidFill>
                  <a:schemeClr val="accent3"/>
                </a:solidFill>
              </a:rPr>
              <a:t>(Good: 0.3% </a:t>
            </a:r>
            <a:r>
              <a:rPr lang="en-US" sz="2600" dirty="0">
                <a:solidFill>
                  <a:schemeClr val="accent3"/>
                </a:solidFill>
              </a:rPr>
              <a:t>overhead)</a:t>
            </a:r>
          </a:p>
          <a:p>
            <a:pPr marL="514350" indent="-514350">
              <a:buFont typeface="+mj-lt"/>
              <a:buAutoNum type="arabicPeriod"/>
            </a:pPr>
            <a:endParaRPr lang="en-US" sz="2600" dirty="0"/>
          </a:p>
          <a:p>
            <a:endParaRPr lang="en-US" dirty="0"/>
          </a:p>
        </p:txBody>
      </p:sp>
      <p:sp>
        <p:nvSpPr>
          <p:cNvPr id="11" name="Text Placeholder 6"/>
          <p:cNvSpPr>
            <a:spLocks noGrp="1"/>
          </p:cNvSpPr>
          <p:nvPr>
            <p:ph type="body" idx="1"/>
          </p:nvPr>
        </p:nvSpPr>
        <p:spPr>
          <a:xfrm>
            <a:off x="4645024" y="839545"/>
            <a:ext cx="4172512" cy="789960"/>
          </a:xfrm>
        </p:spPr>
        <p:txBody>
          <a:bodyPr/>
          <a:lstStyle/>
          <a:p>
            <a:r>
              <a:rPr lang="en-US" dirty="0" smtClean="0"/>
              <a:t>Case 2: access remote data</a:t>
            </a:r>
            <a:endParaRPr lang="en-US" dirty="0"/>
          </a:p>
        </p:txBody>
      </p:sp>
    </p:spTree>
    <p:extLst>
      <p:ext uri="{BB962C8B-B14F-4D97-AF65-F5344CB8AC3E}">
        <p14:creationId xmlns:p14="http://schemas.microsoft.com/office/powerpoint/2010/main" val="24243841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p:cNvSpPr>
            <a:spLocks noGrp="1"/>
          </p:cNvSpPr>
          <p:nvPr>
            <p:ph type="title"/>
          </p:nvPr>
        </p:nvSpPr>
        <p:spPr>
          <a:xfrm>
            <a:off x="533400" y="95852"/>
            <a:ext cx="8153400" cy="587101"/>
          </a:xfrm>
        </p:spPr>
        <p:txBody>
          <a:bodyPr>
            <a:normAutofit fontScale="90000"/>
          </a:bodyPr>
          <a:lstStyle/>
          <a:p>
            <a:r>
              <a:rPr lang="en-US" dirty="0" smtClean="0"/>
              <a:t>Performance: Pointer-to-local vs. Pointer-to-shared</a:t>
            </a:r>
            <a:endParaRPr lang="en-US" dirty="0"/>
          </a:p>
        </p:txBody>
      </p:sp>
      <p:graphicFrame>
        <p:nvGraphicFramePr>
          <p:cNvPr id="20" name="Content Placeholder 19"/>
          <p:cNvGraphicFramePr>
            <a:graphicFrameLocks noGrp="1"/>
          </p:cNvGraphicFramePr>
          <p:nvPr>
            <p:ph sz="half" idx="1"/>
            <p:extLst>
              <p:ext uri="{D42A27DB-BD31-4B8C-83A1-F6EECF244321}">
                <p14:modId xmlns:p14="http://schemas.microsoft.com/office/powerpoint/2010/main" val="4228507071"/>
              </p:ext>
            </p:extLst>
          </p:nvPr>
        </p:nvGraphicFramePr>
        <p:xfrm>
          <a:off x="457200" y="1317982"/>
          <a:ext cx="4038600" cy="39419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ontent Placeholder 16"/>
          <p:cNvGraphicFramePr>
            <a:graphicFrameLocks noGrp="1"/>
          </p:cNvGraphicFramePr>
          <p:nvPr>
            <p:ph sz="half" idx="2"/>
            <p:extLst>
              <p:ext uri="{D42A27DB-BD31-4B8C-83A1-F6EECF244321}">
                <p14:modId xmlns:p14="http://schemas.microsoft.com/office/powerpoint/2010/main" val="1259139416"/>
              </p:ext>
            </p:extLst>
          </p:nvPr>
        </p:nvGraphicFramePr>
        <p:xfrm>
          <a:off x="4648200" y="1317982"/>
          <a:ext cx="4038600" cy="3941965"/>
        </p:xfrm>
        <a:graphic>
          <a:graphicData uri="http://schemas.openxmlformats.org/drawingml/2006/chart">
            <c:chart xmlns:c="http://schemas.openxmlformats.org/drawingml/2006/chart" xmlns:r="http://schemas.openxmlformats.org/officeDocument/2006/relationships" r:id="rId3"/>
          </a:graphicData>
        </a:graphic>
      </p:graphicFrame>
      <p:sp>
        <p:nvSpPr>
          <p:cNvPr id="3" name="Down Arrow 2"/>
          <p:cNvSpPr/>
          <p:nvPr/>
        </p:nvSpPr>
        <p:spPr>
          <a:xfrm>
            <a:off x="4200873" y="2503655"/>
            <a:ext cx="589853" cy="1809742"/>
          </a:xfrm>
          <a:prstGeom prst="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fontAlgn="auto">
              <a:spcBef>
                <a:spcPts val="0"/>
              </a:spcBef>
              <a:spcAft>
                <a:spcPts val="0"/>
              </a:spcAft>
            </a:pPr>
            <a:r>
              <a:rPr lang="en-US" sz="1800" b="0" dirty="0" smtClean="0">
                <a:solidFill>
                  <a:prstClr val="black"/>
                </a:solidFill>
                <a:latin typeface="Arial"/>
              </a:rPr>
              <a:t>Good</a:t>
            </a:r>
            <a:endParaRPr lang="en-US" sz="1800" b="0" dirty="0">
              <a:solidFill>
                <a:prstClr val="black"/>
              </a:solidFill>
              <a:latin typeface="Arial"/>
            </a:endParaRPr>
          </a:p>
        </p:txBody>
      </p:sp>
      <p:sp>
        <p:nvSpPr>
          <p:cNvPr id="11" name="TextBox 10"/>
          <p:cNvSpPr txBox="1"/>
          <p:nvPr/>
        </p:nvSpPr>
        <p:spPr>
          <a:xfrm>
            <a:off x="1821012" y="5259947"/>
            <a:ext cx="5510959" cy="923330"/>
          </a:xfrm>
          <a:prstGeom prst="rect">
            <a:avLst/>
          </a:prstGeom>
          <a:noFill/>
        </p:spPr>
        <p:txBody>
          <a:bodyPr wrap="square" rtlCol="0">
            <a:spAutoFit/>
          </a:bodyPr>
          <a:lstStyle/>
          <a:p>
            <a:pPr defTabSz="457200" fontAlgn="auto">
              <a:spcBef>
                <a:spcPts val="0"/>
              </a:spcBef>
              <a:spcAft>
                <a:spcPts val="0"/>
              </a:spcAft>
            </a:pPr>
            <a:r>
              <a:rPr lang="en-US" sz="1800" b="0" dirty="0" smtClean="0">
                <a:solidFill>
                  <a:srgbClr val="3366FF"/>
                </a:solidFill>
                <a:latin typeface="Arial"/>
                <a:ea typeface="+mn-ea"/>
                <a:cs typeface="+mn-cs"/>
              </a:rPr>
              <a:t>Tip: Cast a pointer-to-shared to a regular C pointer for accessing the local portion of a shared object. E.g., </a:t>
            </a:r>
            <a:r>
              <a:rPr lang="en-US" sz="1800" b="0" dirty="0" err="1" smtClean="0">
                <a:solidFill>
                  <a:srgbClr val="3366FF"/>
                </a:solidFill>
                <a:latin typeface="Arial"/>
                <a:ea typeface="+mn-ea"/>
                <a:cs typeface="+mn-cs"/>
              </a:rPr>
              <a:t>int</a:t>
            </a:r>
            <a:r>
              <a:rPr lang="en-US" sz="1800" b="0" dirty="0" smtClean="0">
                <a:solidFill>
                  <a:srgbClr val="3366FF"/>
                </a:solidFill>
                <a:latin typeface="Arial"/>
                <a:ea typeface="+mn-ea"/>
                <a:cs typeface="+mn-cs"/>
              </a:rPr>
              <a:t> *p = (</a:t>
            </a:r>
            <a:r>
              <a:rPr lang="en-US" sz="1800" b="0" dirty="0" err="1" smtClean="0">
                <a:solidFill>
                  <a:srgbClr val="3366FF"/>
                </a:solidFill>
                <a:latin typeface="Arial"/>
                <a:ea typeface="+mn-ea"/>
                <a:cs typeface="+mn-cs"/>
              </a:rPr>
              <a:t>int</a:t>
            </a:r>
            <a:r>
              <a:rPr lang="en-US" sz="1800" b="0" dirty="0" smtClean="0">
                <a:solidFill>
                  <a:srgbClr val="3366FF"/>
                </a:solidFill>
                <a:latin typeface="Arial"/>
                <a:ea typeface="+mn-ea"/>
                <a:cs typeface="+mn-cs"/>
              </a:rPr>
              <a:t> *)</a:t>
            </a:r>
            <a:r>
              <a:rPr lang="en-US" sz="1800" b="0" dirty="0" err="1" smtClean="0">
                <a:solidFill>
                  <a:srgbClr val="3366FF"/>
                </a:solidFill>
                <a:latin typeface="Arial"/>
                <a:ea typeface="+mn-ea"/>
                <a:cs typeface="+mn-cs"/>
              </a:rPr>
              <a:t>pts</a:t>
            </a:r>
            <a:r>
              <a:rPr lang="en-US" sz="1800" b="0" dirty="0" smtClean="0">
                <a:solidFill>
                  <a:srgbClr val="3366FF"/>
                </a:solidFill>
                <a:latin typeface="Arial"/>
                <a:ea typeface="+mn-ea"/>
                <a:cs typeface="+mn-cs"/>
              </a:rPr>
              <a:t>; p[0] = 1;</a:t>
            </a:r>
            <a:endParaRPr lang="en-US" sz="1800" b="0" dirty="0">
              <a:solidFill>
                <a:srgbClr val="3366FF"/>
              </a:solidFill>
              <a:latin typeface="Arial"/>
              <a:ea typeface="+mn-ea"/>
              <a:cs typeface="+mn-cs"/>
            </a:endParaRPr>
          </a:p>
        </p:txBody>
      </p:sp>
    </p:spTree>
    <p:extLst>
      <p:ext uri="{BB962C8B-B14F-4D97-AF65-F5344CB8AC3E}">
        <p14:creationId xmlns:p14="http://schemas.microsoft.com/office/powerpoint/2010/main" val="2908554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399"/>
            <a:ext cx="8001000" cy="5161565"/>
          </a:xfrm>
        </p:spPr>
        <p:txBody>
          <a:bodyPr>
            <a:normAutofit/>
          </a:bodyPr>
          <a:lstStyle/>
          <a:p>
            <a:r>
              <a:rPr lang="en-US" sz="2800" dirty="0"/>
              <a:t>Move data in chunks</a:t>
            </a:r>
          </a:p>
          <a:p>
            <a:pPr marL="495300" lvl="1" indent="0">
              <a:buNone/>
            </a:pPr>
            <a:r>
              <a:rPr lang="en-US" sz="1800" dirty="0" err="1" smtClean="0">
                <a:solidFill>
                  <a:srgbClr val="3366FF"/>
                </a:solidFill>
                <a:latin typeface="Consolas"/>
                <a:cs typeface="Consolas"/>
              </a:rPr>
              <a:t>upc_mem</a:t>
            </a:r>
            <a:r>
              <a:rPr lang="en-US" sz="1800" dirty="0" smtClean="0">
                <a:solidFill>
                  <a:srgbClr val="3366FF"/>
                </a:solidFill>
                <a:latin typeface="Consolas"/>
                <a:cs typeface="Consolas"/>
              </a:rPr>
              <a:t>(</a:t>
            </a:r>
            <a:r>
              <a:rPr lang="en-US" sz="1800" dirty="0" err="1" smtClean="0">
                <a:solidFill>
                  <a:srgbClr val="3366FF"/>
                </a:solidFill>
                <a:latin typeface="Consolas"/>
                <a:cs typeface="Consolas"/>
              </a:rPr>
              <a:t>cpy|put|get</a:t>
            </a:r>
            <a:r>
              <a:rPr lang="en-US" sz="1800" dirty="0" smtClean="0">
                <a:solidFill>
                  <a:srgbClr val="3366FF"/>
                </a:solidFill>
                <a:latin typeface="Consolas"/>
                <a:cs typeface="Consolas"/>
              </a:rPr>
              <a:t>)</a:t>
            </a:r>
            <a:r>
              <a:rPr lang="en-US" sz="1800" dirty="0" smtClean="0">
                <a:solidFill>
                  <a:schemeClr val="tx1"/>
                </a:solidFill>
                <a:latin typeface="Consolas"/>
                <a:cs typeface="Consolas"/>
              </a:rPr>
              <a:t>(</a:t>
            </a:r>
            <a:r>
              <a:rPr lang="en-US" sz="1800" dirty="0">
                <a:solidFill>
                  <a:schemeClr val="tx1"/>
                </a:solidFill>
                <a:latin typeface="Consolas"/>
                <a:cs typeface="Consolas"/>
              </a:rPr>
              <a:t>…)</a:t>
            </a:r>
          </a:p>
          <a:p>
            <a:pPr marL="495300" lvl="1" indent="0">
              <a:buNone/>
            </a:pPr>
            <a:r>
              <a:rPr lang="en-US" sz="1800" dirty="0" smtClean="0">
                <a:solidFill>
                  <a:srgbClr val="3366FF"/>
                </a:solidFill>
                <a:latin typeface="Consolas"/>
                <a:cs typeface="Consolas"/>
              </a:rPr>
              <a:t>non-blocking </a:t>
            </a:r>
            <a:r>
              <a:rPr lang="en-US" sz="1800" dirty="0" err="1">
                <a:solidFill>
                  <a:srgbClr val="3366FF"/>
                </a:solidFill>
                <a:latin typeface="Consolas"/>
                <a:cs typeface="Consolas"/>
              </a:rPr>
              <a:t>upc_mem</a:t>
            </a:r>
            <a:r>
              <a:rPr lang="en-US" sz="1800" dirty="0">
                <a:solidFill>
                  <a:srgbClr val="3366FF"/>
                </a:solidFill>
                <a:latin typeface="Consolas"/>
                <a:cs typeface="Consolas"/>
              </a:rPr>
              <a:t>(</a:t>
            </a:r>
            <a:r>
              <a:rPr lang="en-US" sz="1800" dirty="0" err="1">
                <a:solidFill>
                  <a:srgbClr val="3366FF"/>
                </a:solidFill>
                <a:latin typeface="Consolas"/>
                <a:cs typeface="Consolas"/>
              </a:rPr>
              <a:t>cpy|put|get</a:t>
            </a:r>
            <a:r>
              <a:rPr lang="en-US" sz="1800" dirty="0">
                <a:solidFill>
                  <a:srgbClr val="3366FF"/>
                </a:solidFill>
                <a:latin typeface="Consolas"/>
                <a:cs typeface="Consolas"/>
              </a:rPr>
              <a:t>)</a:t>
            </a:r>
            <a:r>
              <a:rPr lang="en-US" sz="1800" dirty="0" smtClean="0">
                <a:solidFill>
                  <a:srgbClr val="3366FF"/>
                </a:solidFill>
                <a:latin typeface="Consolas"/>
                <a:cs typeface="Consolas"/>
              </a:rPr>
              <a:t> are </a:t>
            </a:r>
            <a:r>
              <a:rPr lang="en-US" sz="1800" dirty="0">
                <a:solidFill>
                  <a:srgbClr val="3366FF"/>
                </a:solidFill>
                <a:latin typeface="Consolas"/>
                <a:cs typeface="Consolas"/>
              </a:rPr>
              <a:t>even better</a:t>
            </a:r>
          </a:p>
          <a:p>
            <a:r>
              <a:rPr lang="en-US" sz="2800" dirty="0" smtClean="0"/>
              <a:t>Cast pointer-to-shared </a:t>
            </a:r>
            <a:r>
              <a:rPr lang="en-US" sz="2800" dirty="0"/>
              <a:t>to </a:t>
            </a:r>
            <a:r>
              <a:rPr lang="en-US" sz="2800" dirty="0" smtClean="0"/>
              <a:t>pointer-to-local </a:t>
            </a:r>
          </a:p>
          <a:p>
            <a:pPr marL="495300" lvl="1" indent="0">
              <a:buNone/>
            </a:pPr>
            <a:r>
              <a:rPr lang="en-US" sz="1800" dirty="0" smtClean="0">
                <a:solidFill>
                  <a:srgbClr val="3366FF"/>
                </a:solidFill>
                <a:latin typeface="Consolas"/>
                <a:cs typeface="Consolas"/>
              </a:rPr>
              <a:t>#include&lt;</a:t>
            </a:r>
            <a:r>
              <a:rPr lang="en-US" sz="1800" dirty="0" err="1">
                <a:solidFill>
                  <a:srgbClr val="3366FF"/>
                </a:solidFill>
                <a:latin typeface="Consolas"/>
                <a:cs typeface="Consolas"/>
              </a:rPr>
              <a:t>upc_castable.h</a:t>
            </a:r>
            <a:r>
              <a:rPr lang="en-US" sz="1800" dirty="0" smtClean="0">
                <a:solidFill>
                  <a:srgbClr val="3366FF"/>
                </a:solidFill>
                <a:latin typeface="Consolas"/>
                <a:cs typeface="Consolas"/>
              </a:rPr>
              <a:t>&gt; </a:t>
            </a:r>
            <a:r>
              <a:rPr lang="en-US" sz="1800" dirty="0" smtClean="0">
                <a:solidFill>
                  <a:schemeClr val="tx1">
                    <a:lumMod val="50000"/>
                    <a:lumOff val="50000"/>
                  </a:schemeClr>
                </a:solidFill>
                <a:latin typeface="Consolas"/>
                <a:cs typeface="Consolas"/>
              </a:rPr>
              <a:t>// in UPC 1.3</a:t>
            </a:r>
          </a:p>
          <a:p>
            <a:pPr marL="495300" lvl="1" indent="0">
              <a:buNone/>
            </a:pPr>
            <a:r>
              <a:rPr lang="en-US" sz="1800" dirty="0" smtClean="0">
                <a:solidFill>
                  <a:srgbClr val="3366FF"/>
                </a:solidFill>
                <a:latin typeface="Consolas"/>
                <a:cs typeface="Consolas"/>
              </a:rPr>
              <a:t>void </a:t>
            </a:r>
            <a:r>
              <a:rPr lang="en-US" sz="1800" dirty="0">
                <a:solidFill>
                  <a:srgbClr val="3366FF"/>
                </a:solidFill>
                <a:latin typeface="Consolas"/>
                <a:cs typeface="Consolas"/>
              </a:rPr>
              <a:t>*</a:t>
            </a:r>
            <a:r>
              <a:rPr lang="en-US" sz="1800" dirty="0" err="1">
                <a:solidFill>
                  <a:srgbClr val="3366FF"/>
                </a:solidFill>
                <a:latin typeface="Consolas"/>
                <a:cs typeface="Consolas"/>
              </a:rPr>
              <a:t>upc_cast</a:t>
            </a:r>
            <a:r>
              <a:rPr lang="en-US" sz="1800" dirty="0">
                <a:solidFill>
                  <a:srgbClr val="3366FF"/>
                </a:solidFill>
                <a:latin typeface="Consolas"/>
                <a:cs typeface="Consolas"/>
              </a:rPr>
              <a:t>(</a:t>
            </a:r>
            <a:r>
              <a:rPr lang="en-US" sz="1800" dirty="0" err="1">
                <a:solidFill>
                  <a:srgbClr val="3366FF"/>
                </a:solidFill>
                <a:latin typeface="Consolas"/>
                <a:cs typeface="Consolas"/>
              </a:rPr>
              <a:t>const</a:t>
            </a:r>
            <a:r>
              <a:rPr lang="en-US" sz="1800" dirty="0">
                <a:solidFill>
                  <a:srgbClr val="3366FF"/>
                </a:solidFill>
                <a:latin typeface="Consolas"/>
                <a:cs typeface="Consolas"/>
              </a:rPr>
              <a:t> shared void *</a:t>
            </a:r>
            <a:r>
              <a:rPr lang="en-US" sz="1800" dirty="0" err="1">
                <a:solidFill>
                  <a:srgbClr val="3366FF"/>
                </a:solidFill>
                <a:latin typeface="Consolas"/>
                <a:cs typeface="Consolas"/>
              </a:rPr>
              <a:t>ptr</a:t>
            </a:r>
            <a:r>
              <a:rPr lang="en-US" sz="1800" dirty="0">
                <a:solidFill>
                  <a:srgbClr val="3366FF"/>
                </a:solidFill>
                <a:latin typeface="Consolas"/>
                <a:cs typeface="Consolas"/>
              </a:rPr>
              <a:t>); </a:t>
            </a:r>
          </a:p>
          <a:p>
            <a:pPr marL="914400" lvl="2" indent="0">
              <a:buNone/>
            </a:pPr>
            <a:endParaRPr lang="en-US" dirty="0"/>
          </a:p>
          <a:p>
            <a:pPr marL="495300" lvl="1" indent="0">
              <a:buNone/>
            </a:pPr>
            <a:endParaRPr lang="en-US" dirty="0"/>
          </a:p>
          <a:p>
            <a:pPr marL="0" indent="0">
              <a:buNone/>
            </a:pPr>
            <a:endParaRPr lang="en-US" dirty="0"/>
          </a:p>
        </p:txBody>
      </p:sp>
      <p:sp>
        <p:nvSpPr>
          <p:cNvPr id="2" name="Title 1"/>
          <p:cNvSpPr>
            <a:spLocks noGrp="1"/>
          </p:cNvSpPr>
          <p:nvPr>
            <p:ph type="title"/>
          </p:nvPr>
        </p:nvSpPr>
        <p:spPr>
          <a:noFill/>
          <a:ln>
            <a:noFill/>
          </a:ln>
        </p:spPr>
        <p:txBody>
          <a:bodyPr vert="horz" wrap="square" lIns="63500" tIns="25400" rIns="63500" bIns="25400" numCol="1" anchor="t" anchorCtr="0" compatLnSpc="1">
            <a:prstTxWarp prst="textNoShape">
              <a:avLst/>
            </a:prstTxWarp>
            <a:normAutofit fontScale="90000"/>
          </a:bodyPr>
          <a:lstStyle/>
          <a:p>
            <a:r>
              <a:rPr lang="en-US" dirty="0"/>
              <a:t>How to Amortize Address Translation Overheads</a:t>
            </a:r>
          </a:p>
        </p:txBody>
      </p:sp>
      <p:grpSp>
        <p:nvGrpSpPr>
          <p:cNvPr id="7" name="Group 6"/>
          <p:cNvGrpSpPr/>
          <p:nvPr/>
        </p:nvGrpSpPr>
        <p:grpSpPr>
          <a:xfrm>
            <a:off x="4152790" y="3679607"/>
            <a:ext cx="2057400" cy="1828800"/>
            <a:chOff x="1219200" y="2238345"/>
            <a:chExt cx="2057400" cy="2133600"/>
          </a:xfrm>
        </p:grpSpPr>
        <p:sp>
          <p:nvSpPr>
            <p:cNvPr id="8" name="Rounded Rectangle 7"/>
            <p:cNvSpPr/>
            <p:nvPr/>
          </p:nvSpPr>
          <p:spPr>
            <a:xfrm>
              <a:off x="1219200" y="2238345"/>
              <a:ext cx="2057400" cy="2133600"/>
            </a:xfrm>
            <a:prstGeom prst="roundRect">
              <a:avLst/>
            </a:prstGeom>
            <a:noFill/>
            <a:ln w="28575" cmpd="sng">
              <a:solidFill>
                <a:srgbClr val="C0504D"/>
              </a:solidFill>
            </a:ln>
          </p:spPr>
          <p:style>
            <a:lnRef idx="1">
              <a:schemeClr val="dk1"/>
            </a:lnRef>
            <a:fillRef idx="2">
              <a:schemeClr val="dk1"/>
            </a:fillRef>
            <a:effectRef idx="1">
              <a:schemeClr val="dk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nvGrpSpPr>
            <p:cNvPr id="9" name="Group 11"/>
            <p:cNvGrpSpPr/>
            <p:nvPr/>
          </p:nvGrpSpPr>
          <p:grpSpPr>
            <a:xfrm>
              <a:off x="1524000" y="2466945"/>
              <a:ext cx="685800" cy="1676400"/>
              <a:chOff x="1447800" y="3581400"/>
              <a:chExt cx="685800" cy="1676400"/>
            </a:xfrm>
          </p:grpSpPr>
          <p:sp>
            <p:nvSpPr>
              <p:cNvPr id="14" name="Rectangle 13"/>
              <p:cNvSpPr/>
              <p:nvPr/>
            </p:nvSpPr>
            <p:spPr>
              <a:xfrm>
                <a:off x="1447800" y="3581400"/>
                <a:ext cx="685800" cy="1676400"/>
              </a:xfrm>
              <a:prstGeom prst="rect">
                <a:avLst/>
              </a:prstGeom>
              <a:solidFill>
                <a:schemeClr val="bg2"/>
              </a:solidFill>
              <a:ln>
                <a:solidFill>
                  <a:schemeClr val="accent1"/>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3" name="Freeform 12"/>
              <p:cNvSpPr/>
              <p:nvPr/>
            </p:nvSpPr>
            <p:spPr>
              <a:xfrm>
                <a:off x="1676400" y="3733800"/>
                <a:ext cx="263666" cy="1447800"/>
              </a:xfrm>
              <a:custGeom>
                <a:avLst/>
                <a:gdLst>
                  <a:gd name="connsiteX0" fmla="*/ 276479 w 643318"/>
                  <a:gd name="connsiteY0" fmla="*/ 0 h 1428244"/>
                  <a:gd name="connsiteX1" fmla="*/ 600160 w 643318"/>
                  <a:gd name="connsiteY1" fmla="*/ 153749 h 1428244"/>
                  <a:gd name="connsiteX2" fmla="*/ 17533 w 643318"/>
                  <a:gd name="connsiteY2" fmla="*/ 331774 h 1428244"/>
                  <a:gd name="connsiteX3" fmla="*/ 600160 w 643318"/>
                  <a:gd name="connsiteY3" fmla="*/ 501706 h 1428244"/>
                  <a:gd name="connsiteX4" fmla="*/ 1349 w 643318"/>
                  <a:gd name="connsiteY4" fmla="*/ 671639 h 1428244"/>
                  <a:gd name="connsiteX5" fmla="*/ 592068 w 643318"/>
                  <a:gd name="connsiteY5" fmla="*/ 865848 h 1428244"/>
                  <a:gd name="connsiteX6" fmla="*/ 33717 w 643318"/>
                  <a:gd name="connsiteY6" fmla="*/ 1035781 h 1428244"/>
                  <a:gd name="connsiteX7" fmla="*/ 592068 w 643318"/>
                  <a:gd name="connsiteY7" fmla="*/ 1229990 h 1428244"/>
                  <a:gd name="connsiteX8" fmla="*/ 333123 w 643318"/>
                  <a:gd name="connsiteY8" fmla="*/ 1399922 h 1428244"/>
                  <a:gd name="connsiteX9" fmla="*/ 300755 w 643318"/>
                  <a:gd name="connsiteY9" fmla="*/ 1399922 h 1428244"/>
                  <a:gd name="connsiteX10" fmla="*/ 308847 w 643318"/>
                  <a:gd name="connsiteY10" fmla="*/ 1399922 h 1428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318" h="1428244">
                    <a:moveTo>
                      <a:pt x="276479" y="0"/>
                    </a:moveTo>
                    <a:cubicBezTo>
                      <a:pt x="459898" y="49226"/>
                      <a:pt x="643318" y="98453"/>
                      <a:pt x="600160" y="153749"/>
                    </a:cubicBezTo>
                    <a:cubicBezTo>
                      <a:pt x="557002" y="209045"/>
                      <a:pt x="17533" y="273781"/>
                      <a:pt x="17533" y="331774"/>
                    </a:cubicBezTo>
                    <a:cubicBezTo>
                      <a:pt x="17533" y="389767"/>
                      <a:pt x="602857" y="445062"/>
                      <a:pt x="600160" y="501706"/>
                    </a:cubicBezTo>
                    <a:cubicBezTo>
                      <a:pt x="597463" y="558350"/>
                      <a:pt x="2698" y="610949"/>
                      <a:pt x="1349" y="671639"/>
                    </a:cubicBezTo>
                    <a:cubicBezTo>
                      <a:pt x="0" y="732329"/>
                      <a:pt x="586673" y="805158"/>
                      <a:pt x="592068" y="865848"/>
                    </a:cubicBezTo>
                    <a:cubicBezTo>
                      <a:pt x="597463" y="926538"/>
                      <a:pt x="33717" y="975091"/>
                      <a:pt x="33717" y="1035781"/>
                    </a:cubicBezTo>
                    <a:cubicBezTo>
                      <a:pt x="33717" y="1096471"/>
                      <a:pt x="542167" y="1169300"/>
                      <a:pt x="592068" y="1229990"/>
                    </a:cubicBezTo>
                    <a:cubicBezTo>
                      <a:pt x="641969" y="1290680"/>
                      <a:pt x="381675" y="1371600"/>
                      <a:pt x="333123" y="1399922"/>
                    </a:cubicBezTo>
                    <a:cubicBezTo>
                      <a:pt x="284571" y="1428244"/>
                      <a:pt x="300755" y="1399922"/>
                      <a:pt x="300755" y="1399922"/>
                    </a:cubicBezTo>
                    <a:lnTo>
                      <a:pt x="308847" y="1399922"/>
                    </a:lnTo>
                  </a:path>
                </a:pathLst>
              </a:custGeom>
              <a:ln>
                <a:headEnd type="none" w="med" len="med"/>
                <a:tailEnd type="triangle" w="med" len="med"/>
              </a:ln>
            </p:spPr>
            <p:style>
              <a:lnRef idx="2">
                <a:schemeClr val="dk1"/>
              </a:lnRef>
              <a:fillRef idx="0">
                <a:schemeClr val="dk1"/>
              </a:fillRef>
              <a:effectRef idx="1">
                <a:schemeClr val="dk1"/>
              </a:effectRef>
              <a:fontRef idx="minor">
                <a:schemeClr val="tx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nvGrpSpPr>
            <p:cNvPr id="10" name="Group 12"/>
            <p:cNvGrpSpPr/>
            <p:nvPr/>
          </p:nvGrpSpPr>
          <p:grpSpPr>
            <a:xfrm>
              <a:off x="2362200" y="2466945"/>
              <a:ext cx="685800" cy="1676400"/>
              <a:chOff x="1447800" y="3581400"/>
              <a:chExt cx="685800" cy="1676400"/>
            </a:xfrm>
          </p:grpSpPr>
          <p:sp>
            <p:nvSpPr>
              <p:cNvPr id="12" name="Rectangle 11"/>
              <p:cNvSpPr/>
              <p:nvPr/>
            </p:nvSpPr>
            <p:spPr>
              <a:xfrm>
                <a:off x="1447800" y="3581400"/>
                <a:ext cx="685800" cy="1676400"/>
              </a:xfrm>
              <a:prstGeom prst="rect">
                <a:avLst/>
              </a:prstGeom>
              <a:solidFill>
                <a:srgbClr val="EEECE1"/>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sp>
            <p:nvSpPr>
              <p:cNvPr id="11" name="Freeform 10"/>
              <p:cNvSpPr/>
              <p:nvPr/>
            </p:nvSpPr>
            <p:spPr>
              <a:xfrm>
                <a:off x="1676400" y="3733800"/>
                <a:ext cx="263666" cy="1447800"/>
              </a:xfrm>
              <a:custGeom>
                <a:avLst/>
                <a:gdLst>
                  <a:gd name="connsiteX0" fmla="*/ 276479 w 643318"/>
                  <a:gd name="connsiteY0" fmla="*/ 0 h 1428244"/>
                  <a:gd name="connsiteX1" fmla="*/ 600160 w 643318"/>
                  <a:gd name="connsiteY1" fmla="*/ 153749 h 1428244"/>
                  <a:gd name="connsiteX2" fmla="*/ 17533 w 643318"/>
                  <a:gd name="connsiteY2" fmla="*/ 331774 h 1428244"/>
                  <a:gd name="connsiteX3" fmla="*/ 600160 w 643318"/>
                  <a:gd name="connsiteY3" fmla="*/ 501706 h 1428244"/>
                  <a:gd name="connsiteX4" fmla="*/ 1349 w 643318"/>
                  <a:gd name="connsiteY4" fmla="*/ 671639 h 1428244"/>
                  <a:gd name="connsiteX5" fmla="*/ 592068 w 643318"/>
                  <a:gd name="connsiteY5" fmla="*/ 865848 h 1428244"/>
                  <a:gd name="connsiteX6" fmla="*/ 33717 w 643318"/>
                  <a:gd name="connsiteY6" fmla="*/ 1035781 h 1428244"/>
                  <a:gd name="connsiteX7" fmla="*/ 592068 w 643318"/>
                  <a:gd name="connsiteY7" fmla="*/ 1229990 h 1428244"/>
                  <a:gd name="connsiteX8" fmla="*/ 333123 w 643318"/>
                  <a:gd name="connsiteY8" fmla="*/ 1399922 h 1428244"/>
                  <a:gd name="connsiteX9" fmla="*/ 300755 w 643318"/>
                  <a:gd name="connsiteY9" fmla="*/ 1399922 h 1428244"/>
                  <a:gd name="connsiteX10" fmla="*/ 308847 w 643318"/>
                  <a:gd name="connsiteY10" fmla="*/ 1399922 h 1428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318" h="1428244">
                    <a:moveTo>
                      <a:pt x="276479" y="0"/>
                    </a:moveTo>
                    <a:cubicBezTo>
                      <a:pt x="459898" y="49226"/>
                      <a:pt x="643318" y="98453"/>
                      <a:pt x="600160" y="153749"/>
                    </a:cubicBezTo>
                    <a:cubicBezTo>
                      <a:pt x="557002" y="209045"/>
                      <a:pt x="17533" y="273781"/>
                      <a:pt x="17533" y="331774"/>
                    </a:cubicBezTo>
                    <a:cubicBezTo>
                      <a:pt x="17533" y="389767"/>
                      <a:pt x="602857" y="445062"/>
                      <a:pt x="600160" y="501706"/>
                    </a:cubicBezTo>
                    <a:cubicBezTo>
                      <a:pt x="597463" y="558350"/>
                      <a:pt x="2698" y="610949"/>
                      <a:pt x="1349" y="671639"/>
                    </a:cubicBezTo>
                    <a:cubicBezTo>
                      <a:pt x="0" y="732329"/>
                      <a:pt x="586673" y="805158"/>
                      <a:pt x="592068" y="865848"/>
                    </a:cubicBezTo>
                    <a:cubicBezTo>
                      <a:pt x="597463" y="926538"/>
                      <a:pt x="33717" y="975091"/>
                      <a:pt x="33717" y="1035781"/>
                    </a:cubicBezTo>
                    <a:cubicBezTo>
                      <a:pt x="33717" y="1096471"/>
                      <a:pt x="542167" y="1169300"/>
                      <a:pt x="592068" y="1229990"/>
                    </a:cubicBezTo>
                    <a:cubicBezTo>
                      <a:pt x="641969" y="1290680"/>
                      <a:pt x="381675" y="1371600"/>
                      <a:pt x="333123" y="1399922"/>
                    </a:cubicBezTo>
                    <a:cubicBezTo>
                      <a:pt x="284571" y="1428244"/>
                      <a:pt x="300755" y="1399922"/>
                      <a:pt x="300755" y="1399922"/>
                    </a:cubicBezTo>
                    <a:lnTo>
                      <a:pt x="308847" y="1399922"/>
                    </a:lnTo>
                  </a:path>
                </a:pathLst>
              </a:custGeom>
              <a:ln>
                <a:headEnd type="none" w="med" len="med"/>
                <a:tailEnd type="triangle" w="med" len="med"/>
              </a:ln>
            </p:spPr>
            <p:style>
              <a:lnRef idx="2">
                <a:schemeClr val="dk1"/>
              </a:lnRef>
              <a:fillRef idx="0">
                <a:schemeClr val="dk1"/>
              </a:fillRef>
              <a:effectRef idx="1">
                <a:schemeClr val="dk1"/>
              </a:effectRef>
              <a:fontRef idx="minor">
                <a:schemeClr val="tx1"/>
              </a:fontRef>
            </p:style>
            <p:txBody>
              <a:bodyPr rtlCol="0" anchor="ctr"/>
              <a:lstStyle/>
              <a:p>
                <a:pPr algn="ctr" defTabSz="457200" fontAlgn="auto">
                  <a:spcBef>
                    <a:spcPts val="0"/>
                  </a:spcBef>
                  <a:spcAft>
                    <a:spcPts val="0"/>
                  </a:spcAft>
                </a:pPr>
                <a:endParaRPr lang="en-US" sz="1800" b="0">
                  <a:solidFill>
                    <a:prstClr val="black"/>
                  </a:solidFill>
                  <a:latin typeface="Arial"/>
                </a:endParaRPr>
              </a:p>
            </p:txBody>
          </p:sp>
        </p:grpSp>
      </p:grpSp>
      <p:grpSp>
        <p:nvGrpSpPr>
          <p:cNvPr id="52" name="Group 51"/>
          <p:cNvGrpSpPr/>
          <p:nvPr/>
        </p:nvGrpSpPr>
        <p:grpSpPr>
          <a:xfrm>
            <a:off x="2300360" y="5737410"/>
            <a:ext cx="2611781" cy="338554"/>
            <a:chOff x="2993736" y="5842093"/>
            <a:chExt cx="2611781" cy="338554"/>
          </a:xfrm>
        </p:grpSpPr>
        <p:sp>
          <p:nvSpPr>
            <p:cNvPr id="16" name="Rounded Rectangle 15"/>
            <p:cNvSpPr/>
            <p:nvPr/>
          </p:nvSpPr>
          <p:spPr>
            <a:xfrm>
              <a:off x="2993736" y="5850553"/>
              <a:ext cx="304800" cy="330094"/>
            </a:xfrm>
            <a:prstGeom prst="roundRect">
              <a:avLst/>
            </a:prstGeom>
            <a:noFill/>
            <a:ln w="19050" cmpd="sng">
              <a:solidFill>
                <a:schemeClr val="accent2"/>
              </a:solidFill>
            </a:ln>
          </p:spPr>
          <p:style>
            <a:lnRef idx="1">
              <a:schemeClr val="dk1"/>
            </a:lnRef>
            <a:fillRef idx="2">
              <a:schemeClr val="dk1"/>
            </a:fillRef>
            <a:effectRef idx="1">
              <a:schemeClr val="dk1"/>
            </a:effectRef>
            <a:fontRef idx="minor">
              <a:schemeClr val="dk1"/>
            </a:fontRef>
          </p:style>
          <p:txBody>
            <a:bodyPr rtlCol="0" anchor="ctr"/>
            <a:lstStyle/>
            <a:p>
              <a:pPr algn="ctr" defTabSz="457200" fontAlgn="auto">
                <a:spcBef>
                  <a:spcPts val="0"/>
                </a:spcBef>
                <a:spcAft>
                  <a:spcPts val="0"/>
                </a:spcAft>
              </a:pPr>
              <a:endParaRPr lang="en-US" sz="1600" b="0">
                <a:solidFill>
                  <a:prstClr val="black"/>
                </a:solidFill>
                <a:latin typeface="Arial"/>
              </a:endParaRPr>
            </a:p>
          </p:txBody>
        </p:sp>
        <p:sp>
          <p:nvSpPr>
            <p:cNvPr id="17" name="TextBox 16"/>
            <p:cNvSpPr txBox="1"/>
            <p:nvPr/>
          </p:nvSpPr>
          <p:spPr>
            <a:xfrm>
              <a:off x="3409762" y="5842093"/>
              <a:ext cx="2195755" cy="307777"/>
            </a:xfrm>
            <a:prstGeom prst="rect">
              <a:avLst/>
            </a:prstGeom>
            <a:noFill/>
          </p:spPr>
          <p:txBody>
            <a:bodyPr wrap="square" rtlCol="0">
              <a:spAutoFit/>
            </a:bodyPr>
            <a:lstStyle/>
            <a:p>
              <a:pPr defTabSz="457200" fontAlgn="auto">
                <a:spcBef>
                  <a:spcPts val="0"/>
                </a:spcBef>
                <a:spcAft>
                  <a:spcPts val="0"/>
                </a:spcAft>
              </a:pPr>
              <a:r>
                <a:rPr lang="en-US" sz="1400" b="0" dirty="0" smtClean="0">
                  <a:solidFill>
                    <a:prstClr val="black"/>
                  </a:solidFill>
                  <a:latin typeface="Arial"/>
                  <a:ea typeface="+mn-ea"/>
                  <a:cs typeface="+mn-cs"/>
                </a:rPr>
                <a:t>Physical Shared-memory</a:t>
              </a:r>
              <a:endParaRPr lang="en-US" sz="1400" b="0" dirty="0">
                <a:solidFill>
                  <a:prstClr val="black"/>
                </a:solidFill>
                <a:latin typeface="Arial"/>
                <a:ea typeface="+mn-ea"/>
                <a:cs typeface="+mn-cs"/>
              </a:endParaRPr>
            </a:p>
          </p:txBody>
        </p:sp>
      </p:grpSp>
      <p:grpSp>
        <p:nvGrpSpPr>
          <p:cNvPr id="53" name="Group 52"/>
          <p:cNvGrpSpPr/>
          <p:nvPr/>
        </p:nvGrpSpPr>
        <p:grpSpPr>
          <a:xfrm>
            <a:off x="5295790" y="5703485"/>
            <a:ext cx="2453705" cy="369332"/>
            <a:chOff x="6156895" y="5754602"/>
            <a:chExt cx="2453705" cy="369332"/>
          </a:xfrm>
        </p:grpSpPr>
        <p:sp>
          <p:nvSpPr>
            <p:cNvPr id="19" name="TextBox 18"/>
            <p:cNvSpPr txBox="1"/>
            <p:nvPr/>
          </p:nvSpPr>
          <p:spPr>
            <a:xfrm>
              <a:off x="6622844" y="5754602"/>
              <a:ext cx="1987756" cy="307777"/>
            </a:xfrm>
            <a:prstGeom prst="rect">
              <a:avLst/>
            </a:prstGeom>
            <a:noFill/>
          </p:spPr>
          <p:txBody>
            <a:bodyPr wrap="square" rtlCol="0">
              <a:spAutoFit/>
            </a:bodyPr>
            <a:lstStyle/>
            <a:p>
              <a:pPr defTabSz="457200" fontAlgn="auto">
                <a:spcBef>
                  <a:spcPts val="0"/>
                </a:spcBef>
                <a:spcAft>
                  <a:spcPts val="0"/>
                </a:spcAft>
              </a:pPr>
              <a:r>
                <a:rPr lang="en-US" sz="1400" b="0" dirty="0" smtClean="0">
                  <a:solidFill>
                    <a:prstClr val="black"/>
                  </a:solidFill>
                  <a:latin typeface="Arial"/>
                  <a:ea typeface="+mn-ea"/>
                  <a:cs typeface="+mn-cs"/>
                </a:rPr>
                <a:t>Virtual Address Space</a:t>
              </a:r>
              <a:endParaRPr lang="en-US" sz="1400" b="0" dirty="0">
                <a:solidFill>
                  <a:prstClr val="black"/>
                </a:solidFill>
                <a:latin typeface="Arial"/>
                <a:ea typeface="+mn-ea"/>
                <a:cs typeface="+mn-cs"/>
              </a:endParaRPr>
            </a:p>
          </p:txBody>
        </p:sp>
        <p:sp>
          <p:nvSpPr>
            <p:cNvPr id="20" name="Rectangle 19"/>
            <p:cNvSpPr/>
            <p:nvPr/>
          </p:nvSpPr>
          <p:spPr>
            <a:xfrm>
              <a:off x="6156895" y="5782232"/>
              <a:ext cx="304800" cy="341702"/>
            </a:xfrm>
            <a:prstGeom prst="rect">
              <a:avLst/>
            </a:prstGeom>
            <a:solidFill>
              <a:srgbClr val="EEECE1"/>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defTabSz="457200" fontAlgn="auto">
                <a:spcBef>
                  <a:spcPts val="0"/>
                </a:spcBef>
                <a:spcAft>
                  <a:spcPts val="0"/>
                </a:spcAft>
              </a:pPr>
              <a:endParaRPr lang="en-US" sz="1400" b="0">
                <a:solidFill>
                  <a:prstClr val="black"/>
                </a:solidFill>
                <a:latin typeface="Arial"/>
              </a:endParaRPr>
            </a:p>
          </p:txBody>
        </p:sp>
      </p:grpSp>
      <p:cxnSp>
        <p:nvCxnSpPr>
          <p:cNvPr id="21" name="Straight Arrow Connector 20"/>
          <p:cNvCxnSpPr>
            <a:stCxn id="22" idx="3"/>
          </p:cNvCxnSpPr>
          <p:nvPr/>
        </p:nvCxnSpPr>
        <p:spPr>
          <a:xfrm flipV="1">
            <a:off x="3684533" y="4025681"/>
            <a:ext cx="921953" cy="8365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775701" y="4692997"/>
            <a:ext cx="1908832" cy="338554"/>
          </a:xfrm>
          <a:prstGeom prst="rect">
            <a:avLst/>
          </a:prstGeom>
          <a:noFill/>
        </p:spPr>
        <p:txBody>
          <a:bodyPr wrap="square" rtlCol="0">
            <a:spAutoFit/>
          </a:bodyPr>
          <a:lstStyle/>
          <a:p>
            <a:pPr defTabSz="457200" fontAlgn="auto">
              <a:spcBef>
                <a:spcPts val="0"/>
              </a:spcBef>
              <a:spcAft>
                <a:spcPts val="0"/>
              </a:spcAft>
            </a:pPr>
            <a:r>
              <a:rPr lang="en-US" sz="1600" b="0" dirty="0" err="1" smtClean="0">
                <a:solidFill>
                  <a:srgbClr val="3366FF"/>
                </a:solidFill>
                <a:latin typeface="Arial"/>
                <a:ea typeface="+mn-ea"/>
                <a:cs typeface="+mn-cs"/>
              </a:rPr>
              <a:t>int</a:t>
            </a:r>
            <a:r>
              <a:rPr lang="en-US" sz="1600" b="0" dirty="0" smtClean="0">
                <a:solidFill>
                  <a:srgbClr val="3366FF"/>
                </a:solidFill>
                <a:latin typeface="Arial"/>
                <a:ea typeface="+mn-ea"/>
                <a:cs typeface="+mn-cs"/>
              </a:rPr>
              <a:t> *p1 = (</a:t>
            </a:r>
            <a:r>
              <a:rPr lang="en-US" sz="1600" b="0" dirty="0" err="1" smtClean="0">
                <a:solidFill>
                  <a:srgbClr val="3366FF"/>
                </a:solidFill>
                <a:latin typeface="Arial"/>
                <a:ea typeface="+mn-ea"/>
                <a:cs typeface="+mn-cs"/>
              </a:rPr>
              <a:t>int</a:t>
            </a:r>
            <a:r>
              <a:rPr lang="en-US" sz="1600" b="0" dirty="0" smtClean="0">
                <a:solidFill>
                  <a:srgbClr val="3366FF"/>
                </a:solidFill>
                <a:latin typeface="Arial"/>
                <a:ea typeface="+mn-ea"/>
                <a:cs typeface="+mn-cs"/>
              </a:rPr>
              <a:t> *)sp1;</a:t>
            </a:r>
            <a:endParaRPr lang="en-US" sz="1600" b="0" dirty="0">
              <a:solidFill>
                <a:srgbClr val="3366FF"/>
              </a:solidFill>
              <a:latin typeface="Arial"/>
              <a:ea typeface="+mn-ea"/>
              <a:cs typeface="+mn-cs"/>
            </a:endParaRPr>
          </a:p>
        </p:txBody>
      </p:sp>
      <p:cxnSp>
        <p:nvCxnSpPr>
          <p:cNvPr id="24" name="Straight Arrow Connector 23"/>
          <p:cNvCxnSpPr>
            <a:stCxn id="25" idx="3"/>
          </p:cNvCxnSpPr>
          <p:nvPr/>
        </p:nvCxnSpPr>
        <p:spPr>
          <a:xfrm>
            <a:off x="3528410" y="3966356"/>
            <a:ext cx="1089134" cy="5932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5" name="TextBox 24"/>
          <p:cNvSpPr txBox="1"/>
          <p:nvPr/>
        </p:nvSpPr>
        <p:spPr>
          <a:xfrm>
            <a:off x="1958866" y="3797079"/>
            <a:ext cx="1569544" cy="338554"/>
          </a:xfrm>
          <a:prstGeom prst="rect">
            <a:avLst/>
          </a:prstGeom>
          <a:noFill/>
        </p:spPr>
        <p:txBody>
          <a:bodyPr wrap="square" rtlCol="0">
            <a:spAutoFit/>
          </a:bodyPr>
          <a:lstStyle/>
          <a:p>
            <a:pPr algn="ctr" defTabSz="457200" fontAlgn="auto">
              <a:spcBef>
                <a:spcPts val="0"/>
              </a:spcBef>
              <a:spcAft>
                <a:spcPts val="0"/>
              </a:spcAft>
            </a:pPr>
            <a:r>
              <a:rPr lang="en-US" sz="1600" b="0" dirty="0" smtClean="0">
                <a:solidFill>
                  <a:srgbClr val="C0504D"/>
                </a:solidFill>
                <a:latin typeface="Arial"/>
                <a:ea typeface="+mn-ea"/>
                <a:cs typeface="+mn-cs"/>
              </a:rPr>
              <a:t>shared </a:t>
            </a:r>
            <a:r>
              <a:rPr lang="en-US" sz="1600" b="0" dirty="0" err="1" smtClean="0">
                <a:solidFill>
                  <a:srgbClr val="C0504D"/>
                </a:solidFill>
                <a:latin typeface="Arial"/>
                <a:ea typeface="+mn-ea"/>
                <a:cs typeface="+mn-cs"/>
              </a:rPr>
              <a:t>int</a:t>
            </a:r>
            <a:r>
              <a:rPr lang="en-US" sz="1600" b="0" dirty="0" smtClean="0">
                <a:solidFill>
                  <a:srgbClr val="C0504D"/>
                </a:solidFill>
                <a:latin typeface="Arial"/>
                <a:ea typeface="+mn-ea"/>
                <a:cs typeface="+mn-cs"/>
              </a:rPr>
              <a:t> *sp1</a:t>
            </a:r>
            <a:endParaRPr lang="en-US" sz="1600" b="0" dirty="0">
              <a:solidFill>
                <a:srgbClr val="C0504D"/>
              </a:solidFill>
              <a:latin typeface="Arial"/>
              <a:ea typeface="+mn-ea"/>
              <a:cs typeface="+mn-cs"/>
            </a:endParaRPr>
          </a:p>
        </p:txBody>
      </p:sp>
      <p:sp>
        <p:nvSpPr>
          <p:cNvPr id="31" name="TextBox 30"/>
          <p:cNvSpPr txBox="1"/>
          <p:nvPr/>
        </p:nvSpPr>
        <p:spPr>
          <a:xfrm>
            <a:off x="1958866" y="4135633"/>
            <a:ext cx="1569544" cy="338554"/>
          </a:xfrm>
          <a:prstGeom prst="rect">
            <a:avLst/>
          </a:prstGeom>
          <a:noFill/>
        </p:spPr>
        <p:txBody>
          <a:bodyPr wrap="square" rtlCol="0">
            <a:spAutoFit/>
          </a:bodyPr>
          <a:lstStyle/>
          <a:p>
            <a:pPr algn="ctr" defTabSz="457200" fontAlgn="auto">
              <a:spcBef>
                <a:spcPts val="0"/>
              </a:spcBef>
              <a:spcAft>
                <a:spcPts val="0"/>
              </a:spcAft>
            </a:pPr>
            <a:r>
              <a:rPr lang="en-US" sz="1600" b="0" dirty="0" smtClean="0">
                <a:solidFill>
                  <a:srgbClr val="C0504D"/>
                </a:solidFill>
                <a:latin typeface="Arial"/>
                <a:ea typeface="+mn-ea"/>
                <a:cs typeface="+mn-cs"/>
              </a:rPr>
              <a:t>shared </a:t>
            </a:r>
            <a:r>
              <a:rPr lang="en-US" sz="1600" b="0" dirty="0" err="1" smtClean="0">
                <a:solidFill>
                  <a:srgbClr val="C0504D"/>
                </a:solidFill>
                <a:latin typeface="Arial"/>
                <a:ea typeface="+mn-ea"/>
                <a:cs typeface="+mn-cs"/>
              </a:rPr>
              <a:t>int</a:t>
            </a:r>
            <a:r>
              <a:rPr lang="en-US" sz="1600" b="0" dirty="0" smtClean="0">
                <a:solidFill>
                  <a:srgbClr val="C0504D"/>
                </a:solidFill>
                <a:latin typeface="Arial"/>
                <a:ea typeface="+mn-ea"/>
                <a:cs typeface="+mn-cs"/>
              </a:rPr>
              <a:t> *sp2</a:t>
            </a:r>
            <a:endParaRPr lang="en-US" sz="1600" b="0" dirty="0">
              <a:solidFill>
                <a:srgbClr val="C0504D"/>
              </a:solidFill>
              <a:latin typeface="Arial"/>
              <a:ea typeface="+mn-ea"/>
              <a:cs typeface="+mn-cs"/>
            </a:endParaRPr>
          </a:p>
        </p:txBody>
      </p:sp>
      <p:cxnSp>
        <p:nvCxnSpPr>
          <p:cNvPr id="32" name="Straight Arrow Connector 31"/>
          <p:cNvCxnSpPr>
            <a:stCxn id="31" idx="3"/>
          </p:cNvCxnSpPr>
          <p:nvPr/>
        </p:nvCxnSpPr>
        <p:spPr>
          <a:xfrm flipV="1">
            <a:off x="3528410" y="4085213"/>
            <a:ext cx="1995980" cy="21969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4" name="TextBox 33"/>
          <p:cNvSpPr txBox="1"/>
          <p:nvPr/>
        </p:nvSpPr>
        <p:spPr>
          <a:xfrm>
            <a:off x="1590437" y="3476965"/>
            <a:ext cx="2273775" cy="338554"/>
          </a:xfrm>
          <a:prstGeom prst="rect">
            <a:avLst/>
          </a:prstGeom>
          <a:noFill/>
        </p:spPr>
        <p:txBody>
          <a:bodyPr wrap="square" rtlCol="0">
            <a:spAutoFit/>
          </a:bodyPr>
          <a:lstStyle/>
          <a:p>
            <a:pPr defTabSz="457200" fontAlgn="auto">
              <a:spcBef>
                <a:spcPts val="0"/>
              </a:spcBef>
              <a:spcAft>
                <a:spcPts val="0"/>
              </a:spcAft>
            </a:pPr>
            <a:r>
              <a:rPr lang="en-US" sz="1600" b="0" dirty="0" smtClean="0">
                <a:solidFill>
                  <a:prstClr val="black"/>
                </a:solidFill>
                <a:latin typeface="Arial"/>
                <a:ea typeface="+mn-ea"/>
                <a:cs typeface="+mn-cs"/>
              </a:rPr>
              <a:t>Thread 1’s perspective</a:t>
            </a:r>
            <a:endParaRPr lang="en-US" sz="1600" b="0" dirty="0">
              <a:solidFill>
                <a:prstClr val="black"/>
              </a:solidFill>
              <a:latin typeface="Arial"/>
              <a:ea typeface="+mn-ea"/>
              <a:cs typeface="+mn-cs"/>
            </a:endParaRPr>
          </a:p>
        </p:txBody>
      </p:sp>
      <p:sp>
        <p:nvSpPr>
          <p:cNvPr id="41" name="TextBox 40"/>
          <p:cNvSpPr txBox="1"/>
          <p:nvPr/>
        </p:nvSpPr>
        <p:spPr>
          <a:xfrm>
            <a:off x="1408220" y="5162332"/>
            <a:ext cx="2430030" cy="338554"/>
          </a:xfrm>
          <a:prstGeom prst="rect">
            <a:avLst/>
          </a:prstGeom>
          <a:noFill/>
        </p:spPr>
        <p:txBody>
          <a:bodyPr wrap="square" rtlCol="0">
            <a:spAutoFit/>
          </a:bodyPr>
          <a:lstStyle/>
          <a:p>
            <a:pPr defTabSz="457200" fontAlgn="auto">
              <a:spcBef>
                <a:spcPts val="0"/>
              </a:spcBef>
              <a:spcAft>
                <a:spcPts val="0"/>
              </a:spcAft>
            </a:pPr>
            <a:r>
              <a:rPr lang="en-US" sz="1600" b="0" dirty="0" err="1" smtClean="0">
                <a:solidFill>
                  <a:srgbClr val="3366FF"/>
                </a:solidFill>
                <a:latin typeface="Arial"/>
                <a:ea typeface="+mn-ea"/>
                <a:cs typeface="+mn-cs"/>
              </a:rPr>
              <a:t>int</a:t>
            </a:r>
            <a:r>
              <a:rPr lang="en-US" sz="1600" b="0" dirty="0" smtClean="0">
                <a:solidFill>
                  <a:srgbClr val="3366FF"/>
                </a:solidFill>
                <a:latin typeface="Arial"/>
                <a:ea typeface="+mn-ea"/>
                <a:cs typeface="+mn-cs"/>
              </a:rPr>
              <a:t> *p2 = </a:t>
            </a:r>
            <a:r>
              <a:rPr lang="en-US" sz="1600" b="0" dirty="0" err="1" smtClean="0">
                <a:solidFill>
                  <a:srgbClr val="3366FF"/>
                </a:solidFill>
                <a:latin typeface="Arial"/>
                <a:ea typeface="+mn-ea"/>
                <a:cs typeface="+mn-cs"/>
              </a:rPr>
              <a:t>upc_cast</a:t>
            </a:r>
            <a:r>
              <a:rPr lang="en-US" sz="1600" b="0" dirty="0" smtClean="0">
                <a:solidFill>
                  <a:srgbClr val="3366FF"/>
                </a:solidFill>
                <a:latin typeface="Arial"/>
                <a:ea typeface="+mn-ea"/>
                <a:cs typeface="+mn-cs"/>
              </a:rPr>
              <a:t>(sp2);</a:t>
            </a:r>
            <a:endParaRPr lang="en-US" sz="1600" b="0" dirty="0">
              <a:solidFill>
                <a:srgbClr val="3366FF"/>
              </a:solidFill>
              <a:latin typeface="Arial"/>
              <a:ea typeface="+mn-ea"/>
              <a:cs typeface="+mn-cs"/>
            </a:endParaRPr>
          </a:p>
        </p:txBody>
      </p:sp>
      <p:cxnSp>
        <p:nvCxnSpPr>
          <p:cNvPr id="42" name="Straight Arrow Connector 41"/>
          <p:cNvCxnSpPr>
            <a:stCxn id="41" idx="3"/>
          </p:cNvCxnSpPr>
          <p:nvPr/>
        </p:nvCxnSpPr>
        <p:spPr>
          <a:xfrm flipV="1">
            <a:off x="3838250" y="4085213"/>
            <a:ext cx="1686140" cy="12463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438095" y="4722083"/>
            <a:ext cx="970125" cy="338554"/>
          </a:xfrm>
          <a:prstGeom prst="rect">
            <a:avLst/>
          </a:prstGeom>
          <a:noFill/>
        </p:spPr>
        <p:txBody>
          <a:bodyPr wrap="square" rtlCol="0">
            <a:spAutoFit/>
          </a:bodyPr>
          <a:lstStyle/>
          <a:p>
            <a:pPr defTabSz="457200" fontAlgn="auto">
              <a:spcBef>
                <a:spcPts val="0"/>
              </a:spcBef>
              <a:spcAft>
                <a:spcPts val="0"/>
              </a:spcAft>
            </a:pPr>
            <a:r>
              <a:rPr lang="en-US" sz="1600" b="0" dirty="0" smtClean="0">
                <a:solidFill>
                  <a:prstClr val="black"/>
                </a:solidFill>
                <a:latin typeface="Arial"/>
                <a:ea typeface="+mn-ea"/>
                <a:cs typeface="+mn-cs"/>
              </a:rPr>
              <a:t>UPC 1.2</a:t>
            </a:r>
            <a:endParaRPr lang="en-US" sz="1600" b="0" dirty="0">
              <a:solidFill>
                <a:prstClr val="black"/>
              </a:solidFill>
              <a:latin typeface="Arial"/>
              <a:ea typeface="+mn-ea"/>
              <a:cs typeface="+mn-cs"/>
            </a:endParaRPr>
          </a:p>
        </p:txBody>
      </p:sp>
      <p:sp>
        <p:nvSpPr>
          <p:cNvPr id="47" name="TextBox 46"/>
          <p:cNvSpPr txBox="1"/>
          <p:nvPr/>
        </p:nvSpPr>
        <p:spPr>
          <a:xfrm>
            <a:off x="438095" y="5202655"/>
            <a:ext cx="970125" cy="338554"/>
          </a:xfrm>
          <a:prstGeom prst="rect">
            <a:avLst/>
          </a:prstGeom>
          <a:noFill/>
        </p:spPr>
        <p:txBody>
          <a:bodyPr wrap="square" rtlCol="0">
            <a:spAutoFit/>
          </a:bodyPr>
          <a:lstStyle/>
          <a:p>
            <a:pPr defTabSz="457200" fontAlgn="auto">
              <a:spcBef>
                <a:spcPts val="0"/>
              </a:spcBef>
              <a:spcAft>
                <a:spcPts val="0"/>
              </a:spcAft>
            </a:pPr>
            <a:r>
              <a:rPr lang="en-US" sz="1600" b="0" dirty="0" smtClean="0">
                <a:solidFill>
                  <a:prstClr val="black"/>
                </a:solidFill>
                <a:latin typeface="Arial"/>
                <a:ea typeface="+mn-ea"/>
                <a:cs typeface="+mn-cs"/>
              </a:rPr>
              <a:t>UPC 1.3</a:t>
            </a:r>
            <a:endParaRPr lang="en-US" sz="1600" b="0" dirty="0">
              <a:solidFill>
                <a:prstClr val="black"/>
              </a:solidFill>
              <a:latin typeface="Arial"/>
              <a:ea typeface="+mn-ea"/>
              <a:cs typeface="+mn-cs"/>
            </a:endParaRPr>
          </a:p>
        </p:txBody>
      </p:sp>
      <p:sp>
        <p:nvSpPr>
          <p:cNvPr id="54" name="TextBox 53"/>
          <p:cNvSpPr txBox="1"/>
          <p:nvPr/>
        </p:nvSpPr>
        <p:spPr>
          <a:xfrm>
            <a:off x="6410762" y="3922200"/>
            <a:ext cx="2459421" cy="1384995"/>
          </a:xfrm>
          <a:prstGeom prst="rect">
            <a:avLst/>
          </a:prstGeom>
          <a:noFill/>
        </p:spPr>
        <p:txBody>
          <a:bodyPr wrap="square" rtlCol="0">
            <a:spAutoFit/>
          </a:bodyPr>
          <a:lstStyle/>
          <a:p>
            <a:pPr defTabSz="457200" fontAlgn="auto">
              <a:spcBef>
                <a:spcPts val="0"/>
              </a:spcBef>
              <a:spcAft>
                <a:spcPts val="0"/>
              </a:spcAft>
            </a:pPr>
            <a:r>
              <a:rPr lang="en-US" sz="1400" b="0" dirty="0" smtClean="0">
                <a:solidFill>
                  <a:srgbClr val="3366FF"/>
                </a:solidFill>
                <a:latin typeface="Arial"/>
                <a:ea typeface="+mn-ea"/>
                <a:cs typeface="+mn-cs"/>
              </a:rPr>
              <a:t>Tip: UPC 1.3 enables you to cast a pointer-to-shared with affinity to another UPC thread to a pointer-to-local if both threads share the same physical node.</a:t>
            </a:r>
            <a:endParaRPr lang="en-US" sz="1400" b="0" dirty="0">
              <a:solidFill>
                <a:srgbClr val="3366FF"/>
              </a:solidFill>
              <a:latin typeface="Arial"/>
              <a:ea typeface="+mn-ea"/>
              <a:cs typeface="+mn-cs"/>
            </a:endParaRPr>
          </a:p>
        </p:txBody>
      </p:sp>
      <p:sp>
        <p:nvSpPr>
          <p:cNvPr id="56" name="TextBox 55"/>
          <p:cNvSpPr txBox="1"/>
          <p:nvPr/>
        </p:nvSpPr>
        <p:spPr>
          <a:xfrm>
            <a:off x="4487401" y="3341052"/>
            <a:ext cx="612119" cy="369332"/>
          </a:xfrm>
          <a:prstGeom prst="rect">
            <a:avLst/>
          </a:prstGeom>
          <a:noFill/>
        </p:spPr>
        <p:txBody>
          <a:bodyPr wrap="square" rtlCol="0">
            <a:spAutoFit/>
          </a:bodyPr>
          <a:lstStyle/>
          <a:p>
            <a:pPr algn="ctr" defTabSz="457200" fontAlgn="auto">
              <a:spcBef>
                <a:spcPts val="0"/>
              </a:spcBef>
              <a:spcAft>
                <a:spcPts val="0"/>
              </a:spcAft>
            </a:pPr>
            <a:r>
              <a:rPr lang="en-US" sz="1800" b="0" dirty="0" smtClean="0">
                <a:solidFill>
                  <a:prstClr val="black"/>
                </a:solidFill>
                <a:latin typeface="Arial"/>
                <a:ea typeface="+mn-ea"/>
                <a:cs typeface="+mn-cs"/>
              </a:rPr>
              <a:t>T1</a:t>
            </a:r>
            <a:endParaRPr lang="en-US" sz="1800" b="0" dirty="0">
              <a:solidFill>
                <a:prstClr val="black"/>
              </a:solidFill>
              <a:latin typeface="Arial"/>
              <a:ea typeface="+mn-ea"/>
              <a:cs typeface="+mn-cs"/>
            </a:endParaRPr>
          </a:p>
        </p:txBody>
      </p:sp>
      <p:sp>
        <p:nvSpPr>
          <p:cNvPr id="57" name="TextBox 56"/>
          <p:cNvSpPr txBox="1"/>
          <p:nvPr/>
        </p:nvSpPr>
        <p:spPr>
          <a:xfrm>
            <a:off x="5295790" y="3335433"/>
            <a:ext cx="612119" cy="369332"/>
          </a:xfrm>
          <a:prstGeom prst="rect">
            <a:avLst/>
          </a:prstGeom>
          <a:noFill/>
        </p:spPr>
        <p:txBody>
          <a:bodyPr wrap="square" rtlCol="0">
            <a:spAutoFit/>
          </a:bodyPr>
          <a:lstStyle/>
          <a:p>
            <a:pPr algn="ctr" defTabSz="457200" fontAlgn="auto">
              <a:spcBef>
                <a:spcPts val="0"/>
              </a:spcBef>
              <a:spcAft>
                <a:spcPts val="0"/>
              </a:spcAft>
            </a:pPr>
            <a:r>
              <a:rPr lang="en-US" sz="1800" b="0" dirty="0" smtClean="0">
                <a:solidFill>
                  <a:prstClr val="black"/>
                </a:solidFill>
                <a:latin typeface="Arial"/>
                <a:ea typeface="+mn-ea"/>
                <a:cs typeface="+mn-cs"/>
              </a:rPr>
              <a:t>T2</a:t>
            </a:r>
            <a:endParaRPr lang="en-US" sz="1800" b="0" dirty="0">
              <a:solidFill>
                <a:prstClr val="black"/>
              </a:solidFill>
              <a:latin typeface="Arial"/>
              <a:ea typeface="+mn-ea"/>
              <a:cs typeface="+mn-cs"/>
            </a:endParaRPr>
          </a:p>
        </p:txBody>
      </p:sp>
    </p:spTree>
    <p:extLst>
      <p:ext uri="{BB962C8B-B14F-4D97-AF65-F5344CB8AC3E}">
        <p14:creationId xmlns:p14="http://schemas.microsoft.com/office/powerpoint/2010/main" val="4039811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Non-blocking </a:t>
            </a:r>
            <a:r>
              <a:rPr lang="en-US" dirty="0" err="1"/>
              <a:t>M</a:t>
            </a:r>
            <a:r>
              <a:rPr lang="en-US" dirty="0" err="1" smtClean="0"/>
              <a:t>emcpy</a:t>
            </a:r>
            <a:r>
              <a:rPr lang="en-US" dirty="0" smtClean="0"/>
              <a:t> is crucial to performance</a:t>
            </a:r>
            <a:endParaRPr lang="en-US" dirty="0"/>
          </a:p>
        </p:txBody>
      </p:sp>
      <p:sp>
        <p:nvSpPr>
          <p:cNvPr id="3" name="Content Placeholder 2"/>
          <p:cNvSpPr>
            <a:spLocks noGrp="1"/>
          </p:cNvSpPr>
          <p:nvPr>
            <p:ph idx="1"/>
          </p:nvPr>
        </p:nvSpPr>
        <p:spPr>
          <a:xfrm>
            <a:off x="1375103" y="1004497"/>
            <a:ext cx="6525173" cy="1463516"/>
          </a:xfrm>
        </p:spPr>
        <p:txBody>
          <a:bodyPr>
            <a:normAutofit/>
          </a:bodyPr>
          <a:lstStyle/>
          <a:p>
            <a:pPr marL="0" indent="0">
              <a:buNone/>
            </a:pPr>
            <a:r>
              <a:rPr lang="en-US" dirty="0" smtClean="0"/>
              <a:t>Hardware can reorder operations to improve performance (e.g., network adaptive routing),  but possible data dependencies may prohibit it. </a:t>
            </a:r>
          </a:p>
        </p:txBody>
      </p:sp>
      <p:sp>
        <p:nvSpPr>
          <p:cNvPr id="7" name="TextBox 6"/>
          <p:cNvSpPr txBox="1"/>
          <p:nvPr/>
        </p:nvSpPr>
        <p:spPr>
          <a:xfrm>
            <a:off x="1809033" y="5802997"/>
            <a:ext cx="5654724" cy="369332"/>
          </a:xfrm>
          <a:prstGeom prst="rect">
            <a:avLst/>
          </a:prstGeom>
          <a:noFill/>
        </p:spPr>
        <p:txBody>
          <a:bodyPr wrap="square" rtlCol="0">
            <a:spAutoFit/>
          </a:bodyPr>
          <a:lstStyle/>
          <a:p>
            <a:pPr defTabSz="457200" fontAlgn="auto">
              <a:spcBef>
                <a:spcPts val="0"/>
              </a:spcBef>
              <a:spcAft>
                <a:spcPts val="0"/>
              </a:spcAft>
            </a:pPr>
            <a:endParaRPr lang="en-US" sz="1800" b="0" dirty="0">
              <a:solidFill>
                <a:srgbClr val="3366FF"/>
              </a:solidFill>
              <a:latin typeface="Arial"/>
              <a:ea typeface="+mn-ea"/>
              <a:cs typeface="+mn-cs"/>
            </a:endParaRPr>
          </a:p>
        </p:txBody>
      </p:sp>
      <p:grpSp>
        <p:nvGrpSpPr>
          <p:cNvPr id="9" name="Group 8"/>
          <p:cNvGrpSpPr/>
          <p:nvPr/>
        </p:nvGrpSpPr>
        <p:grpSpPr>
          <a:xfrm>
            <a:off x="639270" y="2369104"/>
            <a:ext cx="3984344" cy="3745253"/>
            <a:chOff x="2362867" y="1149684"/>
            <a:chExt cx="3803318" cy="3927137"/>
          </a:xfrm>
        </p:grpSpPr>
        <p:grpSp>
          <p:nvGrpSpPr>
            <p:cNvPr id="11" name="Group 10"/>
            <p:cNvGrpSpPr/>
            <p:nvPr/>
          </p:nvGrpSpPr>
          <p:grpSpPr>
            <a:xfrm>
              <a:off x="2362867" y="1625802"/>
              <a:ext cx="3697573" cy="3451019"/>
              <a:chOff x="1296736" y="945763"/>
              <a:chExt cx="3697573" cy="3451019"/>
            </a:xfrm>
          </p:grpSpPr>
          <p:sp>
            <p:nvSpPr>
              <p:cNvPr id="14" name="Rounded Rectangle 13"/>
              <p:cNvSpPr/>
              <p:nvPr/>
            </p:nvSpPr>
            <p:spPr bwMode="auto">
              <a:xfrm>
                <a:off x="1443453" y="1787974"/>
                <a:ext cx="1350211" cy="508000"/>
              </a:xfrm>
              <a:prstGeom prst="roundRect">
                <a:avLst>
                  <a:gd name="adj" fmla="val 48246"/>
                </a:avLst>
              </a:prstGeom>
              <a:ln>
                <a:solidFill>
                  <a:srgbClr val="3366FF"/>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hangingPunct="0"/>
                <a:r>
                  <a:rPr lang="en-US" sz="1400" dirty="0">
                    <a:solidFill>
                      <a:srgbClr val="0000FF"/>
                    </a:solidFill>
                    <a:latin typeface="Arial" pitchFamily="-109" charset="0"/>
                  </a:rPr>
                  <a:t>put 2</a:t>
                </a:r>
                <a:r>
                  <a:rPr lang="en-US" sz="1400" dirty="0" smtClean="0">
                    <a:solidFill>
                      <a:srgbClr val="0000FF"/>
                    </a:solidFill>
                    <a:latin typeface="Arial" pitchFamily="-109" charset="0"/>
                  </a:rPr>
                  <a:t> to *</a:t>
                </a:r>
                <a:r>
                  <a:rPr lang="en-US" sz="1400" dirty="0">
                    <a:solidFill>
                      <a:srgbClr val="0000FF"/>
                    </a:solidFill>
                    <a:latin typeface="Arial" pitchFamily="-109" charset="0"/>
                  </a:rPr>
                  <a:t>p2</a:t>
                </a:r>
              </a:p>
            </p:txBody>
          </p:sp>
          <p:sp>
            <p:nvSpPr>
              <p:cNvPr id="15" name="Rounded Rectangle 14"/>
              <p:cNvSpPr/>
              <p:nvPr/>
            </p:nvSpPr>
            <p:spPr bwMode="auto">
              <a:xfrm>
                <a:off x="1443454" y="1145693"/>
                <a:ext cx="1350210" cy="480109"/>
              </a:xfrm>
              <a:prstGeom prst="roundRect">
                <a:avLst>
                  <a:gd name="adj" fmla="val 48246"/>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eaLnBrk="0" hangingPunct="0"/>
                <a:r>
                  <a:rPr lang="en-US" sz="1400" dirty="0">
                    <a:solidFill>
                      <a:srgbClr val="C0504D"/>
                    </a:solidFill>
                    <a:latin typeface="Arial" pitchFamily="-109" charset="0"/>
                  </a:rPr>
                  <a:t>put 1</a:t>
                </a:r>
                <a:r>
                  <a:rPr lang="en-US" sz="1400" dirty="0" smtClean="0">
                    <a:solidFill>
                      <a:srgbClr val="C0504D"/>
                    </a:solidFill>
                    <a:latin typeface="Arial" pitchFamily="-109" charset="0"/>
                  </a:rPr>
                  <a:t> to *p1</a:t>
                </a:r>
                <a:endParaRPr lang="en-US" sz="1400" dirty="0">
                  <a:solidFill>
                    <a:srgbClr val="C0504D"/>
                  </a:solidFill>
                  <a:latin typeface="Arial" pitchFamily="-109" charset="0"/>
                </a:endParaRPr>
              </a:p>
            </p:txBody>
          </p:sp>
          <p:cxnSp>
            <p:nvCxnSpPr>
              <p:cNvPr id="16" name="Straight Arrow Connector 15"/>
              <p:cNvCxnSpPr/>
              <p:nvPr/>
            </p:nvCxnSpPr>
            <p:spPr bwMode="auto">
              <a:xfrm>
                <a:off x="2793664" y="1363579"/>
                <a:ext cx="1470862" cy="0"/>
              </a:xfrm>
              <a:prstGeom prst="straightConnector1">
                <a:avLst/>
              </a:prstGeom>
              <a:ln w="38100" cmpd="sng">
                <a:headEnd type="none" w="sm" len="sm"/>
                <a:tailEnd type="arrow"/>
              </a:ln>
            </p:spPr>
            <p:style>
              <a:lnRef idx="2">
                <a:schemeClr val="accent2"/>
              </a:lnRef>
              <a:fillRef idx="0">
                <a:schemeClr val="accent2"/>
              </a:fillRef>
              <a:effectRef idx="1">
                <a:schemeClr val="accent2"/>
              </a:effectRef>
              <a:fontRef idx="minor">
                <a:schemeClr val="tx1"/>
              </a:fontRef>
            </p:style>
          </p:cxnSp>
          <p:cxnSp>
            <p:nvCxnSpPr>
              <p:cNvPr id="17" name="Straight Arrow Connector 16"/>
              <p:cNvCxnSpPr>
                <a:endCxn id="21" idx="0"/>
              </p:cNvCxnSpPr>
              <p:nvPr/>
            </p:nvCxnSpPr>
            <p:spPr bwMode="auto">
              <a:xfrm flipH="1">
                <a:off x="4260060" y="1389417"/>
                <a:ext cx="4133" cy="1640799"/>
              </a:xfrm>
              <a:prstGeom prst="straightConnector1">
                <a:avLst/>
              </a:prstGeom>
              <a:ln w="38100" cmpd="sng">
                <a:headEnd type="none" w="sm" len="sm"/>
                <a:tailEnd type="arrow"/>
              </a:ln>
            </p:spPr>
            <p:style>
              <a:lnRef idx="2">
                <a:schemeClr val="accent2"/>
              </a:lnRef>
              <a:fillRef idx="0">
                <a:schemeClr val="accent2"/>
              </a:fillRef>
              <a:effectRef idx="1">
                <a:schemeClr val="accent2"/>
              </a:effectRef>
              <a:fontRef idx="minor">
                <a:schemeClr val="tx1"/>
              </a:fontRef>
            </p:style>
          </p:cxnSp>
          <p:cxnSp>
            <p:nvCxnSpPr>
              <p:cNvPr id="18" name="Straight Arrow Connector 17"/>
              <p:cNvCxnSpPr>
                <a:endCxn id="21" idx="1"/>
              </p:cNvCxnSpPr>
              <p:nvPr/>
            </p:nvCxnSpPr>
            <p:spPr bwMode="auto">
              <a:xfrm>
                <a:off x="2098842" y="3711436"/>
                <a:ext cx="1426967" cy="2063"/>
              </a:xfrm>
              <a:prstGeom prst="straightConnector1">
                <a:avLst/>
              </a:prstGeom>
              <a:ln w="38100" cmpd="sng">
                <a:solidFill>
                  <a:srgbClr val="3366FF"/>
                </a:solidFill>
                <a:headEnd type="none" w="sm" len="sm"/>
                <a:tailEnd type="arrow"/>
              </a:ln>
            </p:spPr>
            <p:style>
              <a:lnRef idx="2">
                <a:schemeClr val="accent2"/>
              </a:lnRef>
              <a:fillRef idx="0">
                <a:schemeClr val="accent2"/>
              </a:fillRef>
              <a:effectRef idx="1">
                <a:schemeClr val="accent2"/>
              </a:effectRef>
              <a:fontRef idx="minor">
                <a:schemeClr val="tx1"/>
              </a:fontRef>
            </p:style>
          </p:cxnSp>
          <p:cxnSp>
            <p:nvCxnSpPr>
              <p:cNvPr id="19" name="Straight Arrow Connector 18"/>
              <p:cNvCxnSpPr>
                <a:stCxn id="14" idx="2"/>
              </p:cNvCxnSpPr>
              <p:nvPr/>
            </p:nvCxnSpPr>
            <p:spPr bwMode="auto">
              <a:xfrm>
                <a:off x="2118559" y="2295973"/>
                <a:ext cx="0" cy="1415463"/>
              </a:xfrm>
              <a:prstGeom prst="straightConnector1">
                <a:avLst/>
              </a:prstGeom>
              <a:ln w="38100" cmpd="sng">
                <a:solidFill>
                  <a:srgbClr val="3366FF"/>
                </a:solidFill>
                <a:headEnd type="none" w="sm" len="sm"/>
                <a:tailEnd type="arrow"/>
              </a:ln>
            </p:spPr>
            <p:style>
              <a:lnRef idx="2">
                <a:schemeClr val="accent2"/>
              </a:lnRef>
              <a:fillRef idx="0">
                <a:schemeClr val="accent2"/>
              </a:fillRef>
              <a:effectRef idx="1">
                <a:schemeClr val="accent2"/>
              </a:effectRef>
              <a:fontRef idx="minor">
                <a:schemeClr val="tx1"/>
              </a:fontRef>
            </p:style>
          </p:cxnSp>
          <p:sp>
            <p:nvSpPr>
              <p:cNvPr id="20" name="Rounded Rectangle 19"/>
              <p:cNvSpPr/>
              <p:nvPr/>
            </p:nvSpPr>
            <p:spPr bwMode="auto">
              <a:xfrm>
                <a:off x="1296736" y="945763"/>
                <a:ext cx="1684421" cy="1567499"/>
              </a:xfrm>
              <a:prstGeom prst="roundRect">
                <a:avLst/>
              </a:prstGeom>
              <a:noFill/>
              <a:ln w="38100" cap="flat" cmpd="sng" algn="ctr">
                <a:solidFill>
                  <a:srgbClr val="7F7F7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hangingPunct="0"/>
                <a:endParaRPr lang="en-US">
                  <a:solidFill>
                    <a:srgbClr val="4F81BD"/>
                  </a:solidFill>
                  <a:latin typeface="Arial" pitchFamily="-109" charset="0"/>
                  <a:ea typeface="+mn-ea"/>
                  <a:cs typeface="+mn-cs"/>
                </a:endParaRPr>
              </a:p>
            </p:txBody>
          </p:sp>
          <p:sp>
            <p:nvSpPr>
              <p:cNvPr id="21" name="Rounded Rectangle 20"/>
              <p:cNvSpPr/>
              <p:nvPr/>
            </p:nvSpPr>
            <p:spPr bwMode="auto">
              <a:xfrm>
                <a:off x="3525809" y="3030216"/>
                <a:ext cx="1468500" cy="1366566"/>
              </a:xfrm>
              <a:prstGeom prst="roundRect">
                <a:avLst/>
              </a:prstGeom>
              <a:noFill/>
              <a:ln w="38100" cap="flat" cmpd="sng" algn="ctr">
                <a:solidFill>
                  <a:srgbClr val="7F7F7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hangingPunct="0"/>
                <a:endParaRPr lang="en-US">
                  <a:solidFill>
                    <a:srgbClr val="4F81BD"/>
                  </a:solidFill>
                  <a:latin typeface="Arial" pitchFamily="-109" charset="0"/>
                  <a:ea typeface="+mn-ea"/>
                  <a:cs typeface="+mn-cs"/>
                </a:endParaRPr>
              </a:p>
            </p:txBody>
          </p:sp>
        </p:grpSp>
        <p:sp>
          <p:nvSpPr>
            <p:cNvPr id="12" name="TextBox 11"/>
            <p:cNvSpPr txBox="1"/>
            <p:nvPr/>
          </p:nvSpPr>
          <p:spPr>
            <a:xfrm>
              <a:off x="2362867" y="1149684"/>
              <a:ext cx="1684421" cy="369332"/>
            </a:xfrm>
            <a:prstGeom prst="rect">
              <a:avLst/>
            </a:prstGeom>
            <a:noFill/>
          </p:spPr>
          <p:txBody>
            <a:bodyPr wrap="square" rtlCol="0">
              <a:spAutoFit/>
            </a:bodyPr>
            <a:lstStyle/>
            <a:p>
              <a:pPr algn="ctr" defTabSz="457200" fontAlgn="auto">
                <a:spcBef>
                  <a:spcPts val="0"/>
                </a:spcBef>
                <a:spcAft>
                  <a:spcPts val="0"/>
                </a:spcAft>
              </a:pPr>
              <a:r>
                <a:rPr lang="en-US" sz="1800" b="0" dirty="0" err="1" smtClean="0">
                  <a:solidFill>
                    <a:prstClr val="black"/>
                  </a:solidFill>
                  <a:latin typeface="Arial"/>
                  <a:ea typeface="+mn-ea"/>
                  <a:cs typeface="+mn-cs"/>
                </a:rPr>
                <a:t>Src</a:t>
              </a:r>
              <a:r>
                <a:rPr lang="en-US" sz="1800" b="0" dirty="0" smtClean="0">
                  <a:solidFill>
                    <a:prstClr val="black"/>
                  </a:solidFill>
                  <a:latin typeface="Arial"/>
                  <a:ea typeface="+mn-ea"/>
                  <a:cs typeface="+mn-cs"/>
                </a:rPr>
                <a:t> Node</a:t>
              </a:r>
              <a:endParaRPr lang="en-US" sz="1800" b="0" dirty="0">
                <a:solidFill>
                  <a:prstClr val="black"/>
                </a:solidFill>
                <a:latin typeface="Arial"/>
                <a:ea typeface="+mn-ea"/>
                <a:cs typeface="+mn-cs"/>
              </a:endParaRPr>
            </a:p>
          </p:txBody>
        </p:sp>
        <p:sp>
          <p:nvSpPr>
            <p:cNvPr id="13" name="TextBox 12"/>
            <p:cNvSpPr txBox="1"/>
            <p:nvPr/>
          </p:nvSpPr>
          <p:spPr>
            <a:xfrm>
              <a:off x="4481764" y="4206809"/>
              <a:ext cx="1684421" cy="387268"/>
            </a:xfrm>
            <a:prstGeom prst="rect">
              <a:avLst/>
            </a:prstGeom>
            <a:noFill/>
          </p:spPr>
          <p:txBody>
            <a:bodyPr wrap="square" rtlCol="0">
              <a:spAutoFit/>
            </a:bodyPr>
            <a:lstStyle/>
            <a:p>
              <a:pPr algn="ctr" defTabSz="457200" fontAlgn="auto">
                <a:spcBef>
                  <a:spcPts val="0"/>
                </a:spcBef>
                <a:spcAft>
                  <a:spcPts val="0"/>
                </a:spcAft>
              </a:pPr>
              <a:r>
                <a:rPr lang="en-US" sz="1800" b="0" dirty="0" err="1" smtClean="0">
                  <a:solidFill>
                    <a:prstClr val="black"/>
                  </a:solidFill>
                  <a:latin typeface="Arial"/>
                  <a:ea typeface="+mn-ea"/>
                  <a:cs typeface="+mn-cs"/>
                </a:rPr>
                <a:t>Dst</a:t>
              </a:r>
              <a:r>
                <a:rPr lang="en-US" sz="1800" b="0" dirty="0" smtClean="0">
                  <a:solidFill>
                    <a:prstClr val="black"/>
                  </a:solidFill>
                  <a:latin typeface="Arial"/>
                  <a:ea typeface="+mn-ea"/>
                  <a:cs typeface="+mn-cs"/>
                </a:rPr>
                <a:t> Node</a:t>
              </a:r>
              <a:endParaRPr lang="en-US" sz="1800" b="0" dirty="0">
                <a:solidFill>
                  <a:prstClr val="black"/>
                </a:solidFill>
                <a:latin typeface="Arial"/>
                <a:ea typeface="+mn-ea"/>
                <a:cs typeface="+mn-cs"/>
              </a:endParaRPr>
            </a:p>
          </p:txBody>
        </p:sp>
      </p:grpSp>
      <p:sp>
        <p:nvSpPr>
          <p:cNvPr id="10" name="TextBox 9"/>
          <p:cNvSpPr txBox="1"/>
          <p:nvPr/>
        </p:nvSpPr>
        <p:spPr>
          <a:xfrm>
            <a:off x="4164657" y="3031719"/>
            <a:ext cx="3735619" cy="923330"/>
          </a:xfrm>
          <a:prstGeom prst="rect">
            <a:avLst/>
          </a:prstGeom>
          <a:noFill/>
        </p:spPr>
        <p:txBody>
          <a:bodyPr wrap="square" rtlCol="0">
            <a:spAutoFit/>
          </a:bodyPr>
          <a:lstStyle/>
          <a:p>
            <a:pPr algn="just" defTabSz="457200" fontAlgn="auto">
              <a:spcBef>
                <a:spcPts val="0"/>
              </a:spcBef>
              <a:spcAft>
                <a:spcPts val="0"/>
              </a:spcAft>
            </a:pPr>
            <a:r>
              <a:rPr lang="en-US" sz="1800" b="0" dirty="0" smtClean="0">
                <a:solidFill>
                  <a:prstClr val="black"/>
                </a:solidFill>
                <a:latin typeface="Arial"/>
                <a:ea typeface="+mn-ea"/>
                <a:cs typeface="+mn-cs"/>
              </a:rPr>
              <a:t>These two </a:t>
            </a:r>
            <a:r>
              <a:rPr lang="en-US" sz="1800" b="0" i="1" dirty="0" smtClean="0">
                <a:solidFill>
                  <a:prstClr val="black"/>
                </a:solidFill>
                <a:latin typeface="Arial"/>
                <a:ea typeface="+mn-ea"/>
                <a:cs typeface="+mn-cs"/>
              </a:rPr>
              <a:t>Put</a:t>
            </a:r>
            <a:r>
              <a:rPr lang="en-US" sz="1800" b="0" dirty="0" smtClean="0">
                <a:solidFill>
                  <a:prstClr val="black"/>
                </a:solidFill>
                <a:latin typeface="Arial"/>
                <a:ea typeface="+mn-ea"/>
                <a:cs typeface="+mn-cs"/>
              </a:rPr>
              <a:t> operations may be completed out-of-order </a:t>
            </a:r>
            <a:r>
              <a:rPr lang="en-US" sz="1800" i="1" dirty="0" err="1" smtClean="0">
                <a:solidFill>
                  <a:prstClr val="black"/>
                </a:solidFill>
                <a:latin typeface="Arial"/>
                <a:ea typeface="+mn-ea"/>
                <a:cs typeface="+mn-cs"/>
              </a:rPr>
              <a:t>iff</a:t>
            </a:r>
            <a:r>
              <a:rPr lang="en-US" sz="1800" i="1" dirty="0" smtClean="0">
                <a:solidFill>
                  <a:prstClr val="black"/>
                </a:solidFill>
                <a:latin typeface="Arial"/>
                <a:ea typeface="+mn-ea"/>
                <a:cs typeface="+mn-cs"/>
              </a:rPr>
              <a:t> </a:t>
            </a:r>
            <a:r>
              <a:rPr lang="en-US" sz="1800" i="1" dirty="0" smtClean="0">
                <a:solidFill>
                  <a:srgbClr val="C0504D"/>
                </a:solidFill>
                <a:latin typeface="Arial"/>
                <a:ea typeface="+mn-ea"/>
                <a:cs typeface="+mn-cs"/>
              </a:rPr>
              <a:t>p1</a:t>
            </a:r>
            <a:r>
              <a:rPr lang="en-US" sz="1800" i="1" dirty="0" smtClean="0">
                <a:solidFill>
                  <a:prstClr val="black"/>
                </a:solidFill>
                <a:latin typeface="Arial"/>
                <a:ea typeface="+mn-ea"/>
                <a:cs typeface="+mn-cs"/>
              </a:rPr>
              <a:t> and </a:t>
            </a:r>
            <a:r>
              <a:rPr lang="en-US" sz="1800" i="1" dirty="0" smtClean="0">
                <a:solidFill>
                  <a:srgbClr val="3366FF"/>
                </a:solidFill>
                <a:latin typeface="Arial"/>
                <a:ea typeface="+mn-ea"/>
                <a:cs typeface="+mn-cs"/>
              </a:rPr>
              <a:t>p2</a:t>
            </a:r>
            <a:r>
              <a:rPr lang="en-US" sz="1800" i="1" dirty="0" smtClean="0">
                <a:solidFill>
                  <a:prstClr val="black"/>
                </a:solidFill>
                <a:latin typeface="Arial"/>
                <a:ea typeface="+mn-ea"/>
                <a:cs typeface="+mn-cs"/>
              </a:rPr>
              <a:t> are different addresses</a:t>
            </a:r>
            <a:r>
              <a:rPr lang="en-US" sz="1800" dirty="0" smtClean="0">
                <a:solidFill>
                  <a:prstClr val="black"/>
                </a:solidFill>
                <a:latin typeface="Arial"/>
                <a:ea typeface="+mn-ea"/>
                <a:cs typeface="+mn-cs"/>
              </a:rPr>
              <a:t>.   </a:t>
            </a:r>
            <a:endParaRPr lang="en-US" sz="1800" b="0" dirty="0">
              <a:solidFill>
                <a:prstClr val="black"/>
              </a:solidFill>
              <a:latin typeface="Arial"/>
              <a:ea typeface="+mn-ea"/>
              <a:cs typeface="+mn-cs"/>
            </a:endParaRPr>
          </a:p>
        </p:txBody>
      </p:sp>
      <p:sp>
        <p:nvSpPr>
          <p:cNvPr id="22" name="TextBox 21"/>
          <p:cNvSpPr txBox="1"/>
          <p:nvPr/>
        </p:nvSpPr>
        <p:spPr>
          <a:xfrm>
            <a:off x="4719887" y="4677428"/>
            <a:ext cx="3890713" cy="1323439"/>
          </a:xfrm>
          <a:prstGeom prst="rect">
            <a:avLst/>
          </a:prstGeom>
          <a:noFill/>
        </p:spPr>
        <p:txBody>
          <a:bodyPr wrap="square" rtlCol="0">
            <a:spAutoFit/>
          </a:bodyPr>
          <a:lstStyle/>
          <a:p>
            <a:pPr defTabSz="457200" fontAlgn="auto">
              <a:spcBef>
                <a:spcPts val="0"/>
              </a:spcBef>
              <a:spcAft>
                <a:spcPts val="0"/>
              </a:spcAft>
            </a:pPr>
            <a:r>
              <a:rPr lang="en-US" b="0" i="1" dirty="0" smtClean="0">
                <a:solidFill>
                  <a:srgbClr val="0000FF"/>
                </a:solidFill>
                <a:latin typeface="Arial"/>
                <a:ea typeface="+mn-ea"/>
                <a:cs typeface="+mn-cs"/>
              </a:rPr>
              <a:t>By using non-blocking </a:t>
            </a:r>
            <a:r>
              <a:rPr lang="en-US" b="0" i="1" dirty="0" err="1" smtClean="0">
                <a:solidFill>
                  <a:srgbClr val="0000FF"/>
                </a:solidFill>
                <a:latin typeface="Arial"/>
                <a:ea typeface="+mn-ea"/>
                <a:cs typeface="+mn-cs"/>
              </a:rPr>
              <a:t>memcpy</a:t>
            </a:r>
            <a:r>
              <a:rPr lang="en-US" b="0" i="1" dirty="0" smtClean="0">
                <a:solidFill>
                  <a:srgbClr val="0000FF"/>
                </a:solidFill>
                <a:latin typeface="Arial"/>
                <a:ea typeface="+mn-ea"/>
                <a:cs typeface="+mn-cs"/>
              </a:rPr>
              <a:t>, the user gives the permission to complete memory operations in arbitrary order. </a:t>
            </a:r>
            <a:endParaRPr lang="en-US" i="1" dirty="0">
              <a:solidFill>
                <a:srgbClr val="0000FF"/>
              </a:solidFill>
              <a:latin typeface="Arial"/>
              <a:ea typeface="+mn-ea"/>
              <a:cs typeface="+mn-cs"/>
            </a:endParaRPr>
          </a:p>
        </p:txBody>
      </p:sp>
    </p:spTree>
    <p:extLst>
      <p:ext uri="{BB962C8B-B14F-4D97-AF65-F5344CB8AC3E}">
        <p14:creationId xmlns:p14="http://schemas.microsoft.com/office/powerpoint/2010/main" val="5058979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 1.3 Non-blocking </a:t>
            </a:r>
            <a:r>
              <a:rPr lang="en-US" dirty="0" err="1" smtClean="0"/>
              <a:t>Memcpy</a:t>
            </a:r>
            <a:endParaRPr lang="en-US" dirty="0"/>
          </a:p>
        </p:txBody>
      </p:sp>
      <p:sp>
        <p:nvSpPr>
          <p:cNvPr id="3" name="Content Placeholder 2"/>
          <p:cNvSpPr>
            <a:spLocks noGrp="1"/>
          </p:cNvSpPr>
          <p:nvPr>
            <p:ph idx="1"/>
          </p:nvPr>
        </p:nvSpPr>
        <p:spPr>
          <a:xfrm>
            <a:off x="457200" y="1267599"/>
            <a:ext cx="8229600" cy="4756150"/>
          </a:xfrm>
        </p:spPr>
        <p:txBody>
          <a:bodyPr>
            <a:normAutofit fontScale="85000" lnSpcReduction="10000"/>
          </a:bodyPr>
          <a:lstStyle/>
          <a:p>
            <a:pPr marL="0" indent="0">
              <a:buNone/>
            </a:pPr>
            <a:r>
              <a:rPr lang="en-US" sz="2400" dirty="0">
                <a:solidFill>
                  <a:srgbClr val="3366FF"/>
                </a:solidFill>
                <a:latin typeface="Consolas"/>
                <a:cs typeface="Consolas"/>
              </a:rPr>
              <a:t>#include&lt;</a:t>
            </a:r>
            <a:r>
              <a:rPr lang="en-US" sz="2400" dirty="0" err="1" smtClean="0">
                <a:solidFill>
                  <a:srgbClr val="3366FF"/>
                </a:solidFill>
                <a:latin typeface="Consolas"/>
                <a:cs typeface="Consolas"/>
              </a:rPr>
              <a:t>upc_nb.h</a:t>
            </a:r>
            <a:r>
              <a:rPr lang="en-US" sz="2400" dirty="0">
                <a:solidFill>
                  <a:srgbClr val="3366FF"/>
                </a:solidFill>
                <a:latin typeface="Consolas"/>
                <a:cs typeface="Consolas"/>
              </a:rPr>
              <a:t>&gt; </a:t>
            </a:r>
            <a:endParaRPr lang="en-US" sz="2400" dirty="0" smtClean="0">
              <a:solidFill>
                <a:srgbClr val="3366FF"/>
              </a:solidFill>
              <a:latin typeface="Consolas"/>
              <a:cs typeface="Consolas"/>
            </a:endParaRPr>
          </a:p>
          <a:p>
            <a:pPr marL="0" indent="0">
              <a:buNone/>
            </a:pPr>
            <a:endParaRPr lang="en-US" sz="2400" dirty="0" smtClean="0">
              <a:solidFill>
                <a:srgbClr val="3366FF"/>
              </a:solidFill>
              <a:latin typeface="Consolas"/>
              <a:cs typeface="Consolas"/>
            </a:endParaRPr>
          </a:p>
          <a:p>
            <a:pPr marL="0" indent="0">
              <a:buNone/>
            </a:pPr>
            <a:r>
              <a:rPr lang="en-US" sz="2400" dirty="0" err="1">
                <a:solidFill>
                  <a:srgbClr val="77933C"/>
                </a:solidFill>
                <a:latin typeface="Consolas"/>
                <a:cs typeface="Consolas"/>
              </a:rPr>
              <a:t>upc_handle_t</a:t>
            </a:r>
            <a:r>
              <a:rPr lang="en-US" sz="2400" dirty="0">
                <a:solidFill>
                  <a:schemeClr val="accent3"/>
                </a:solidFill>
                <a:latin typeface="Consolas"/>
                <a:cs typeface="Consolas"/>
              </a:rPr>
              <a:t> </a:t>
            </a:r>
            <a:r>
              <a:rPr lang="en-US" sz="2400" dirty="0">
                <a:latin typeface="Consolas"/>
                <a:cs typeface="Consolas"/>
              </a:rPr>
              <a:t>h =</a:t>
            </a:r>
            <a:r>
              <a:rPr lang="en-US" sz="2400" dirty="0" smtClean="0">
                <a:solidFill>
                  <a:schemeClr val="accent3"/>
                </a:solidFill>
                <a:latin typeface="Consolas"/>
                <a:cs typeface="Consolas"/>
              </a:rPr>
              <a:t> </a:t>
            </a:r>
          </a:p>
          <a:p>
            <a:pPr marL="0" indent="0">
              <a:lnSpc>
                <a:spcPct val="80000"/>
              </a:lnSpc>
              <a:buNone/>
            </a:pPr>
            <a:r>
              <a:rPr lang="en-US" sz="2400" dirty="0" err="1" smtClean="0">
                <a:solidFill>
                  <a:srgbClr val="0000FF"/>
                </a:solidFill>
                <a:latin typeface="Consolas"/>
                <a:cs typeface="Consolas"/>
              </a:rPr>
              <a:t>upc_memcpy_nb</a:t>
            </a:r>
            <a:r>
              <a:rPr lang="en-US" sz="2400" dirty="0" smtClean="0">
                <a:latin typeface="Consolas"/>
                <a:cs typeface="Consolas"/>
              </a:rPr>
              <a:t>(</a:t>
            </a:r>
            <a:r>
              <a:rPr lang="en-US" sz="2400" dirty="0" smtClean="0">
                <a:solidFill>
                  <a:srgbClr val="77933C"/>
                </a:solidFill>
                <a:latin typeface="Consolas"/>
                <a:cs typeface="Consolas"/>
              </a:rPr>
              <a:t>shared </a:t>
            </a:r>
            <a:r>
              <a:rPr lang="en-US" sz="2400" dirty="0">
                <a:solidFill>
                  <a:srgbClr val="77933C"/>
                </a:solidFill>
                <a:latin typeface="Consolas"/>
                <a:cs typeface="Consolas"/>
              </a:rPr>
              <a:t>void </a:t>
            </a:r>
            <a:r>
              <a:rPr lang="en-US" sz="2400" dirty="0" smtClean="0">
                <a:solidFill>
                  <a:srgbClr val="77933C"/>
                </a:solidFill>
                <a:latin typeface="Consolas"/>
                <a:cs typeface="Consolas"/>
              </a:rPr>
              <a:t>* restrict </a:t>
            </a:r>
            <a:r>
              <a:rPr lang="en-US" sz="2400" dirty="0" err="1">
                <a:latin typeface="Consolas"/>
                <a:cs typeface="Consolas"/>
              </a:rPr>
              <a:t>dst</a:t>
            </a:r>
            <a:r>
              <a:rPr lang="en-US" sz="2400" dirty="0">
                <a:latin typeface="Consolas"/>
                <a:cs typeface="Consolas"/>
              </a:rPr>
              <a:t>, </a:t>
            </a:r>
          </a:p>
          <a:p>
            <a:pPr marL="0" indent="0">
              <a:lnSpc>
                <a:spcPct val="80000"/>
              </a:lnSpc>
              <a:buNone/>
            </a:pPr>
            <a:r>
              <a:rPr lang="en-US" sz="2400" dirty="0" smtClean="0">
                <a:latin typeface="Consolas"/>
                <a:cs typeface="Consolas"/>
              </a:rPr>
              <a:t>              </a:t>
            </a:r>
            <a:r>
              <a:rPr lang="en-US" sz="2400" dirty="0" smtClean="0">
                <a:solidFill>
                  <a:srgbClr val="77933C"/>
                </a:solidFill>
                <a:latin typeface="Consolas"/>
                <a:cs typeface="Consolas"/>
              </a:rPr>
              <a:t>shared </a:t>
            </a:r>
            <a:r>
              <a:rPr lang="en-US" sz="2400" dirty="0" err="1">
                <a:solidFill>
                  <a:srgbClr val="77933C"/>
                </a:solidFill>
                <a:latin typeface="Consolas"/>
                <a:cs typeface="Consolas"/>
              </a:rPr>
              <a:t>const</a:t>
            </a:r>
            <a:r>
              <a:rPr lang="en-US" sz="2400" dirty="0">
                <a:solidFill>
                  <a:srgbClr val="77933C"/>
                </a:solidFill>
                <a:latin typeface="Consolas"/>
                <a:cs typeface="Consolas"/>
              </a:rPr>
              <a:t> void * restrict</a:t>
            </a:r>
            <a:r>
              <a:rPr lang="en-US" sz="2400" dirty="0">
                <a:latin typeface="Consolas"/>
                <a:cs typeface="Consolas"/>
              </a:rPr>
              <a:t> </a:t>
            </a:r>
            <a:r>
              <a:rPr lang="en-US" sz="2400" dirty="0" err="1">
                <a:latin typeface="Consolas"/>
                <a:cs typeface="Consolas"/>
              </a:rPr>
              <a:t>src</a:t>
            </a:r>
            <a:r>
              <a:rPr lang="en-US" sz="2400" dirty="0" smtClean="0">
                <a:latin typeface="Consolas"/>
                <a:cs typeface="Consolas"/>
              </a:rPr>
              <a:t>,</a:t>
            </a:r>
          </a:p>
          <a:p>
            <a:pPr marL="0" indent="0">
              <a:lnSpc>
                <a:spcPct val="80000"/>
              </a:lnSpc>
              <a:buNone/>
            </a:pPr>
            <a:r>
              <a:rPr lang="en-US" sz="2400" dirty="0">
                <a:latin typeface="Consolas"/>
                <a:cs typeface="Consolas"/>
              </a:rPr>
              <a:t> </a:t>
            </a:r>
            <a:r>
              <a:rPr lang="en-US" sz="2400" dirty="0" smtClean="0">
                <a:latin typeface="Consolas"/>
                <a:cs typeface="Consolas"/>
              </a:rPr>
              <a:t>             </a:t>
            </a:r>
            <a:r>
              <a:rPr lang="en-US" sz="2400" dirty="0" err="1" smtClean="0">
                <a:solidFill>
                  <a:srgbClr val="77933C"/>
                </a:solidFill>
                <a:latin typeface="Consolas"/>
                <a:cs typeface="Consolas"/>
              </a:rPr>
              <a:t>size_t</a:t>
            </a:r>
            <a:r>
              <a:rPr lang="en-US" sz="2400" dirty="0" smtClean="0">
                <a:latin typeface="Consolas"/>
                <a:cs typeface="Consolas"/>
              </a:rPr>
              <a:t> n)</a:t>
            </a:r>
            <a:r>
              <a:rPr lang="en-US" sz="2400" dirty="0">
                <a:latin typeface="Consolas"/>
                <a:cs typeface="Consolas"/>
              </a:rPr>
              <a:t>; </a:t>
            </a:r>
            <a:endParaRPr lang="en-US" sz="2400" dirty="0" smtClean="0"/>
          </a:p>
          <a:p>
            <a:pPr marL="0" indent="0">
              <a:buNone/>
            </a:pPr>
            <a:r>
              <a:rPr lang="en-US" sz="2400" dirty="0" smtClean="0">
                <a:latin typeface="Consolas"/>
                <a:cs typeface="Consolas"/>
              </a:rPr>
              <a:t>void </a:t>
            </a:r>
            <a:r>
              <a:rPr lang="en-US" sz="2400" dirty="0" err="1">
                <a:solidFill>
                  <a:srgbClr val="0000FF"/>
                </a:solidFill>
                <a:latin typeface="Consolas"/>
                <a:cs typeface="Consolas"/>
              </a:rPr>
              <a:t>upc_sync</a:t>
            </a:r>
            <a:r>
              <a:rPr lang="en-US" sz="2400" dirty="0" smtClean="0">
                <a:latin typeface="Consolas"/>
                <a:cs typeface="Consolas"/>
              </a:rPr>
              <a:t>(</a:t>
            </a:r>
            <a:r>
              <a:rPr lang="en-US" sz="2400" dirty="0" err="1" smtClean="0">
                <a:solidFill>
                  <a:schemeClr val="accent3">
                    <a:lumMod val="75000"/>
                  </a:schemeClr>
                </a:solidFill>
                <a:latin typeface="Consolas"/>
                <a:cs typeface="Consolas"/>
              </a:rPr>
              <a:t>upc_handle_t</a:t>
            </a:r>
            <a:r>
              <a:rPr lang="en-US" sz="2400" dirty="0" smtClean="0">
                <a:latin typeface="Consolas"/>
                <a:cs typeface="Consolas"/>
              </a:rPr>
              <a:t> h)</a:t>
            </a:r>
            <a:r>
              <a:rPr lang="en-US" sz="2400" dirty="0">
                <a:latin typeface="Consolas"/>
                <a:cs typeface="Consolas"/>
              </a:rPr>
              <a:t>;  </a:t>
            </a:r>
            <a:r>
              <a:rPr lang="en-US" sz="2400" dirty="0" smtClean="0">
                <a:latin typeface="Consolas"/>
                <a:cs typeface="Consolas"/>
              </a:rPr>
              <a:t>      </a:t>
            </a:r>
            <a:r>
              <a:rPr lang="en-US" sz="2400" dirty="0" smtClean="0">
                <a:solidFill>
                  <a:schemeClr val="bg1">
                    <a:lumMod val="50000"/>
                  </a:schemeClr>
                </a:solidFill>
                <a:latin typeface="Consolas"/>
                <a:cs typeface="Consolas"/>
              </a:rPr>
              <a:t>// blocking wait</a:t>
            </a:r>
            <a:endParaRPr lang="en-US" sz="2400" dirty="0">
              <a:solidFill>
                <a:schemeClr val="bg1">
                  <a:lumMod val="50000"/>
                </a:schemeClr>
              </a:solidFill>
              <a:latin typeface="Consolas"/>
              <a:cs typeface="Consolas"/>
            </a:endParaRPr>
          </a:p>
          <a:p>
            <a:pPr marL="0" indent="0">
              <a:buNone/>
            </a:pPr>
            <a:r>
              <a:rPr lang="en-US" sz="2400" dirty="0" err="1" smtClean="0">
                <a:latin typeface="Consolas"/>
                <a:cs typeface="Consolas"/>
              </a:rPr>
              <a:t>int</a:t>
            </a:r>
            <a:r>
              <a:rPr lang="en-US" sz="2400" dirty="0" smtClean="0">
                <a:latin typeface="Consolas"/>
                <a:cs typeface="Consolas"/>
              </a:rPr>
              <a:t> </a:t>
            </a:r>
            <a:r>
              <a:rPr lang="en-US" sz="2400" dirty="0" err="1">
                <a:solidFill>
                  <a:srgbClr val="0000FF"/>
                </a:solidFill>
                <a:latin typeface="Consolas"/>
                <a:cs typeface="Consolas"/>
              </a:rPr>
              <a:t>upc_sync_attempt</a:t>
            </a:r>
            <a:r>
              <a:rPr lang="en-US" sz="2400" dirty="0" smtClean="0">
                <a:latin typeface="Consolas"/>
                <a:cs typeface="Consolas"/>
              </a:rPr>
              <a:t>(</a:t>
            </a:r>
            <a:r>
              <a:rPr lang="en-US" sz="2400" dirty="0" err="1" smtClean="0">
                <a:solidFill>
                  <a:srgbClr val="77933C"/>
                </a:solidFill>
                <a:latin typeface="Consolas"/>
                <a:cs typeface="Consolas"/>
              </a:rPr>
              <a:t>upc_handle_t</a:t>
            </a:r>
            <a:r>
              <a:rPr lang="en-US" sz="2400" dirty="0" smtClean="0">
                <a:latin typeface="Consolas"/>
                <a:cs typeface="Consolas"/>
              </a:rPr>
              <a:t> h)</a:t>
            </a:r>
            <a:r>
              <a:rPr lang="en-US" sz="2400" dirty="0">
                <a:latin typeface="Consolas"/>
                <a:cs typeface="Consolas"/>
              </a:rPr>
              <a:t>; </a:t>
            </a:r>
            <a:r>
              <a:rPr lang="en-US" sz="2400" dirty="0" smtClean="0">
                <a:solidFill>
                  <a:srgbClr val="7F7F7F"/>
                </a:solidFill>
                <a:latin typeface="Consolas"/>
                <a:cs typeface="Consolas"/>
              </a:rPr>
              <a:t>// non-blocking </a:t>
            </a:r>
            <a:endParaRPr lang="en-US" sz="2400" dirty="0">
              <a:solidFill>
                <a:srgbClr val="7F7F7F"/>
              </a:solidFill>
              <a:latin typeface="Consolas"/>
              <a:cs typeface="Consolas"/>
            </a:endParaRPr>
          </a:p>
          <a:p>
            <a:pPr marL="0" indent="0">
              <a:buNone/>
            </a:pPr>
            <a:endParaRPr lang="en-US" sz="2400" dirty="0" smtClean="0">
              <a:latin typeface="Consolas"/>
              <a:cs typeface="Consolas"/>
            </a:endParaRPr>
          </a:p>
          <a:p>
            <a:pPr marL="0" indent="0">
              <a:buNone/>
            </a:pPr>
            <a:r>
              <a:rPr lang="en-US" sz="2400" dirty="0" smtClean="0">
                <a:solidFill>
                  <a:schemeClr val="bg1">
                    <a:lumMod val="50000"/>
                  </a:schemeClr>
                </a:solidFill>
                <a:latin typeface="Consolas"/>
                <a:cs typeface="Consolas"/>
              </a:rPr>
              <a:t>// Implicit handle version, no handle management by user</a:t>
            </a:r>
            <a:endParaRPr lang="en-US" sz="2400" dirty="0">
              <a:solidFill>
                <a:schemeClr val="bg1">
                  <a:lumMod val="50000"/>
                </a:schemeClr>
              </a:solidFill>
              <a:latin typeface="Consolas"/>
              <a:cs typeface="Consolas"/>
            </a:endParaRPr>
          </a:p>
          <a:p>
            <a:pPr marL="0" indent="0">
              <a:buNone/>
            </a:pPr>
            <a:r>
              <a:rPr lang="en-US" sz="2400" dirty="0">
                <a:latin typeface="Consolas"/>
                <a:cs typeface="Consolas"/>
              </a:rPr>
              <a:t>void</a:t>
            </a:r>
            <a:r>
              <a:rPr lang="en-US" sz="2400" dirty="0">
                <a:solidFill>
                  <a:srgbClr val="0000FF"/>
                </a:solidFill>
                <a:latin typeface="Consolas"/>
                <a:cs typeface="Consolas"/>
              </a:rPr>
              <a:t> </a:t>
            </a:r>
            <a:r>
              <a:rPr lang="en-US" sz="2400" dirty="0" err="1">
                <a:solidFill>
                  <a:srgbClr val="0000FF"/>
                </a:solidFill>
                <a:latin typeface="Consolas"/>
                <a:cs typeface="Consolas"/>
              </a:rPr>
              <a:t>upc_memcpy_nbi</a:t>
            </a:r>
            <a:r>
              <a:rPr lang="en-US" sz="2400" dirty="0">
                <a:latin typeface="Consolas"/>
                <a:cs typeface="Consolas"/>
              </a:rPr>
              <a:t>(…);</a:t>
            </a:r>
            <a:r>
              <a:rPr lang="en-US" sz="2400" dirty="0">
                <a:solidFill>
                  <a:srgbClr val="0000FF"/>
                </a:solidFill>
                <a:latin typeface="Consolas"/>
                <a:cs typeface="Consolas"/>
              </a:rPr>
              <a:t> </a:t>
            </a:r>
            <a:r>
              <a:rPr lang="en-US" sz="2400" dirty="0" smtClean="0">
                <a:solidFill>
                  <a:srgbClr val="7F7F7F"/>
                </a:solidFill>
              </a:rPr>
              <a:t>// parameters the same as </a:t>
            </a:r>
            <a:r>
              <a:rPr lang="en-US" sz="2400" dirty="0" err="1" smtClean="0">
                <a:solidFill>
                  <a:srgbClr val="7F7F7F"/>
                </a:solidFill>
              </a:rPr>
              <a:t>upc_memcpy</a:t>
            </a:r>
            <a:endParaRPr lang="en-US" sz="2400" dirty="0" smtClean="0">
              <a:solidFill>
                <a:srgbClr val="7F7F7F"/>
              </a:solidFill>
            </a:endParaRPr>
          </a:p>
          <a:p>
            <a:pPr marL="0" indent="0">
              <a:buNone/>
            </a:pPr>
            <a:r>
              <a:rPr lang="en-US" sz="2400" dirty="0">
                <a:latin typeface="Consolas"/>
                <a:cs typeface="Consolas"/>
              </a:rPr>
              <a:t>void </a:t>
            </a:r>
            <a:r>
              <a:rPr lang="en-US" sz="2400" dirty="0" err="1" smtClean="0">
                <a:solidFill>
                  <a:srgbClr val="0000FF"/>
                </a:solidFill>
                <a:latin typeface="Consolas"/>
                <a:cs typeface="Consolas"/>
              </a:rPr>
              <a:t>upc_synci</a:t>
            </a:r>
            <a:r>
              <a:rPr lang="en-US" sz="2400" dirty="0">
                <a:latin typeface="Consolas"/>
                <a:cs typeface="Consolas"/>
              </a:rPr>
              <a:t>(</a:t>
            </a:r>
            <a:r>
              <a:rPr lang="en-US" sz="2400" dirty="0" smtClean="0">
                <a:latin typeface="Consolas"/>
                <a:cs typeface="Consolas"/>
              </a:rPr>
              <a:t>); </a:t>
            </a:r>
            <a:r>
              <a:rPr lang="en-US" sz="2400" dirty="0" smtClean="0">
                <a:solidFill>
                  <a:srgbClr val="7F7F7F"/>
                </a:solidFill>
                <a:latin typeface="Consolas"/>
                <a:cs typeface="Consolas"/>
              </a:rPr>
              <a:t>// sync all issued implicit operations</a:t>
            </a:r>
          </a:p>
          <a:p>
            <a:pPr marL="0" indent="0">
              <a:buNone/>
            </a:pPr>
            <a:r>
              <a:rPr lang="en-US" sz="2400" dirty="0" err="1">
                <a:latin typeface="Consolas"/>
                <a:cs typeface="Consolas"/>
              </a:rPr>
              <a:t>int</a:t>
            </a:r>
            <a:r>
              <a:rPr lang="en-US" sz="2400" dirty="0">
                <a:latin typeface="Consolas"/>
                <a:cs typeface="Consolas"/>
              </a:rPr>
              <a:t> </a:t>
            </a:r>
            <a:r>
              <a:rPr lang="en-US" sz="2400" dirty="0" err="1" smtClean="0">
                <a:solidFill>
                  <a:srgbClr val="0000FF"/>
                </a:solidFill>
                <a:latin typeface="Consolas"/>
                <a:cs typeface="Consolas"/>
              </a:rPr>
              <a:t>upc_sync_attempti</a:t>
            </a:r>
            <a:r>
              <a:rPr lang="en-US" sz="2400" dirty="0" smtClean="0">
                <a:latin typeface="Consolas"/>
                <a:cs typeface="Consolas"/>
              </a:rPr>
              <a:t>(); </a:t>
            </a:r>
            <a:r>
              <a:rPr lang="en-US" sz="2400" dirty="0" smtClean="0">
                <a:solidFill>
                  <a:srgbClr val="7F7F7F"/>
                </a:solidFill>
                <a:latin typeface="Consolas"/>
                <a:cs typeface="Consolas"/>
              </a:rPr>
              <a:t>// test the completion status of</a:t>
            </a:r>
          </a:p>
          <a:p>
            <a:pPr marL="0" indent="0">
              <a:buNone/>
            </a:pPr>
            <a:r>
              <a:rPr lang="en-US" sz="2400" dirty="0">
                <a:solidFill>
                  <a:srgbClr val="7F7F7F"/>
                </a:solidFill>
                <a:latin typeface="Consolas"/>
                <a:cs typeface="Consolas"/>
              </a:rPr>
              <a:t> </a:t>
            </a:r>
            <a:r>
              <a:rPr lang="en-US" sz="2400" dirty="0" smtClean="0">
                <a:solidFill>
                  <a:srgbClr val="7F7F7F"/>
                </a:solidFill>
                <a:latin typeface="Consolas"/>
                <a:cs typeface="Consolas"/>
              </a:rPr>
              <a:t>                        // implicit operations</a:t>
            </a:r>
          </a:p>
          <a:p>
            <a:pPr marL="0" indent="0">
              <a:buNone/>
            </a:pPr>
            <a:endParaRPr lang="en-US" sz="2400" dirty="0" smtClean="0">
              <a:latin typeface="Consolas"/>
              <a:cs typeface="Consolas"/>
            </a:endParaRPr>
          </a:p>
          <a:p>
            <a:pPr marL="0" indent="0">
              <a:buNone/>
            </a:pPr>
            <a:endParaRPr lang="en-US" sz="2400" dirty="0">
              <a:latin typeface="Consolas"/>
              <a:cs typeface="Consolas"/>
            </a:endParaRPr>
          </a:p>
          <a:p>
            <a:pPr marL="0" indent="0">
              <a:buNone/>
            </a:pPr>
            <a:endParaRPr lang="en-US" sz="2400" dirty="0">
              <a:latin typeface="Consolas"/>
              <a:cs typeface="Consolas"/>
            </a:endParaRPr>
          </a:p>
          <a:p>
            <a:pPr marL="0" indent="0">
              <a:buNone/>
            </a:pPr>
            <a:endParaRPr lang="en-US" dirty="0"/>
          </a:p>
        </p:txBody>
      </p:sp>
    </p:spTree>
    <p:extLst>
      <p:ext uri="{BB962C8B-B14F-4D97-AF65-F5344CB8AC3E}">
        <p14:creationId xmlns:p14="http://schemas.microsoft.com/office/powerpoint/2010/main" val="42522708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UPC 1.3 Atomic Operations</a:t>
            </a:r>
            <a:endParaRPr lang="en-US" dirty="0"/>
          </a:p>
        </p:txBody>
      </p:sp>
      <p:sp>
        <p:nvSpPr>
          <p:cNvPr id="3" name="Content Placeholder 2"/>
          <p:cNvSpPr>
            <a:spLocks noGrp="1"/>
          </p:cNvSpPr>
          <p:nvPr>
            <p:ph idx="1"/>
          </p:nvPr>
        </p:nvSpPr>
        <p:spPr>
          <a:xfrm>
            <a:off x="609599" y="914400"/>
            <a:ext cx="8122745" cy="5027058"/>
          </a:xfrm>
        </p:spPr>
        <p:txBody>
          <a:bodyPr>
            <a:normAutofit/>
          </a:bodyPr>
          <a:lstStyle/>
          <a:p>
            <a:r>
              <a:rPr lang="en-US" dirty="0" smtClean="0"/>
              <a:t>More efficient than using locks when applicable</a:t>
            </a:r>
          </a:p>
          <a:p>
            <a:endParaRPr lang="en-US" dirty="0" smtClean="0"/>
          </a:p>
          <a:p>
            <a:endParaRPr lang="en-US" dirty="0" smtClean="0"/>
          </a:p>
          <a:p>
            <a:endParaRPr lang="en-US" dirty="0" smtClean="0"/>
          </a:p>
          <a:p>
            <a:r>
              <a:rPr lang="en-US" dirty="0" smtClean="0"/>
              <a:t>Hardware support for atomic operations are available, </a:t>
            </a:r>
            <a:r>
              <a:rPr lang="en-US" i="1" dirty="0" smtClean="0">
                <a:solidFill>
                  <a:srgbClr val="C0504D"/>
                </a:solidFill>
              </a:rPr>
              <a:t>but</a:t>
            </a:r>
          </a:p>
          <a:p>
            <a:endParaRPr lang="en-US" dirty="0" smtClean="0">
              <a:solidFill>
                <a:srgbClr val="C0504D"/>
              </a:solidFill>
            </a:endParaRPr>
          </a:p>
        </p:txBody>
      </p:sp>
      <p:sp>
        <p:nvSpPr>
          <p:cNvPr id="7" name="TextBox 6"/>
          <p:cNvSpPr txBox="1"/>
          <p:nvPr/>
        </p:nvSpPr>
        <p:spPr>
          <a:xfrm>
            <a:off x="1227287" y="1480207"/>
            <a:ext cx="2468851" cy="1015663"/>
          </a:xfrm>
          <a:prstGeom prst="rect">
            <a:avLst/>
          </a:prstGeom>
          <a:noFill/>
        </p:spPr>
        <p:txBody>
          <a:bodyPr wrap="square" rtlCol="0">
            <a:spAutoFit/>
          </a:bodyPr>
          <a:lstStyle/>
          <a:p>
            <a:pPr defTabSz="457200" fontAlgn="auto">
              <a:spcBef>
                <a:spcPts val="0"/>
              </a:spcBef>
              <a:spcAft>
                <a:spcPts val="0"/>
              </a:spcAft>
            </a:pPr>
            <a:r>
              <a:rPr lang="en-US" b="0" dirty="0" err="1" smtClean="0">
                <a:solidFill>
                  <a:srgbClr val="4F81BD"/>
                </a:solidFill>
                <a:latin typeface="Consolas"/>
                <a:ea typeface="+mn-ea"/>
                <a:cs typeface="Consolas"/>
              </a:rPr>
              <a:t>upc_lock</a:t>
            </a:r>
            <a:r>
              <a:rPr lang="en-US" b="0" dirty="0" smtClean="0">
                <a:solidFill>
                  <a:srgbClr val="4F81BD"/>
                </a:solidFill>
                <a:latin typeface="Consolas"/>
                <a:ea typeface="+mn-ea"/>
                <a:cs typeface="Consolas"/>
              </a:rPr>
              <a:t>();</a:t>
            </a:r>
          </a:p>
          <a:p>
            <a:pPr defTabSz="457200" fontAlgn="auto">
              <a:spcBef>
                <a:spcPts val="0"/>
              </a:spcBef>
              <a:spcAft>
                <a:spcPts val="0"/>
              </a:spcAft>
            </a:pPr>
            <a:r>
              <a:rPr lang="en-US" b="0" dirty="0" smtClean="0">
                <a:solidFill>
                  <a:srgbClr val="4F81BD"/>
                </a:solidFill>
                <a:latin typeface="Consolas"/>
                <a:ea typeface="+mn-ea"/>
                <a:cs typeface="Consolas"/>
              </a:rPr>
              <a:t>update();</a:t>
            </a:r>
          </a:p>
          <a:p>
            <a:pPr defTabSz="457200" fontAlgn="auto">
              <a:spcBef>
                <a:spcPts val="0"/>
              </a:spcBef>
              <a:spcAft>
                <a:spcPts val="0"/>
              </a:spcAft>
            </a:pPr>
            <a:r>
              <a:rPr lang="en-US" b="0" dirty="0" err="1" smtClean="0">
                <a:solidFill>
                  <a:srgbClr val="4F81BD"/>
                </a:solidFill>
                <a:latin typeface="Consolas"/>
                <a:ea typeface="+mn-ea"/>
                <a:cs typeface="Consolas"/>
              </a:rPr>
              <a:t>upc_unlock</a:t>
            </a:r>
            <a:r>
              <a:rPr lang="en-US" b="0" dirty="0" smtClean="0">
                <a:solidFill>
                  <a:srgbClr val="4F81BD"/>
                </a:solidFill>
                <a:latin typeface="Consolas"/>
                <a:ea typeface="+mn-ea"/>
                <a:cs typeface="Consolas"/>
              </a:rPr>
              <a:t>();</a:t>
            </a:r>
            <a:endParaRPr lang="en-US" b="0" dirty="0">
              <a:solidFill>
                <a:srgbClr val="4F81BD"/>
              </a:solidFill>
              <a:latin typeface="Consolas"/>
              <a:ea typeface="+mn-ea"/>
              <a:cs typeface="Consolas"/>
            </a:endParaRPr>
          </a:p>
        </p:txBody>
      </p:sp>
      <p:sp>
        <p:nvSpPr>
          <p:cNvPr id="8" name="TextBox 7"/>
          <p:cNvSpPr txBox="1"/>
          <p:nvPr/>
        </p:nvSpPr>
        <p:spPr>
          <a:xfrm>
            <a:off x="4449379" y="1755963"/>
            <a:ext cx="3299653" cy="400110"/>
          </a:xfrm>
          <a:prstGeom prst="rect">
            <a:avLst/>
          </a:prstGeom>
          <a:noFill/>
        </p:spPr>
        <p:txBody>
          <a:bodyPr wrap="square" rtlCol="0">
            <a:spAutoFit/>
          </a:bodyPr>
          <a:lstStyle/>
          <a:p>
            <a:pPr defTabSz="457200" fontAlgn="auto">
              <a:spcBef>
                <a:spcPts val="0"/>
              </a:spcBef>
              <a:spcAft>
                <a:spcPts val="0"/>
              </a:spcAft>
            </a:pPr>
            <a:r>
              <a:rPr lang="en-US" b="0" dirty="0" err="1" smtClean="0">
                <a:solidFill>
                  <a:srgbClr val="3366FF"/>
                </a:solidFill>
                <a:latin typeface="Consolas"/>
                <a:ea typeface="+mn-ea"/>
                <a:cs typeface="Consolas"/>
              </a:rPr>
              <a:t>atomic_update</a:t>
            </a:r>
            <a:r>
              <a:rPr lang="en-US" b="0" dirty="0" smtClean="0">
                <a:solidFill>
                  <a:srgbClr val="3366FF"/>
                </a:solidFill>
                <a:latin typeface="Consolas"/>
                <a:ea typeface="+mn-ea"/>
                <a:cs typeface="Consolas"/>
              </a:rPr>
              <a:t>();</a:t>
            </a:r>
          </a:p>
        </p:txBody>
      </p:sp>
      <p:sp>
        <p:nvSpPr>
          <p:cNvPr id="9" name="TextBox 8"/>
          <p:cNvSpPr txBox="1"/>
          <p:nvPr/>
        </p:nvSpPr>
        <p:spPr>
          <a:xfrm>
            <a:off x="3696138" y="1755963"/>
            <a:ext cx="753241" cy="369332"/>
          </a:xfrm>
          <a:prstGeom prst="rect">
            <a:avLst/>
          </a:prstGeom>
          <a:noFill/>
        </p:spPr>
        <p:txBody>
          <a:bodyPr wrap="square" rtlCol="0">
            <a:spAutoFit/>
          </a:bodyPr>
          <a:lstStyle/>
          <a:p>
            <a:pPr defTabSz="457200" fontAlgn="auto">
              <a:spcBef>
                <a:spcPts val="0"/>
              </a:spcBef>
              <a:spcAft>
                <a:spcPts val="0"/>
              </a:spcAft>
            </a:pPr>
            <a:r>
              <a:rPr lang="en-US" sz="1800" b="0" dirty="0" err="1" smtClean="0">
                <a:solidFill>
                  <a:prstClr val="black">
                    <a:lumMod val="95000"/>
                    <a:lumOff val="5000"/>
                  </a:prstClr>
                </a:solidFill>
                <a:latin typeface="Arial"/>
                <a:ea typeface="+mn-ea"/>
                <a:cs typeface="+mn-cs"/>
              </a:rPr>
              <a:t>vs</a:t>
            </a:r>
            <a:endParaRPr lang="en-US" sz="1800" b="0" dirty="0">
              <a:solidFill>
                <a:prstClr val="black">
                  <a:lumMod val="95000"/>
                  <a:lumOff val="5000"/>
                </a:prstClr>
              </a:solidFill>
              <a:latin typeface="Arial"/>
              <a:ea typeface="+mn-ea"/>
              <a:cs typeface="+mn-cs"/>
            </a:endParaRPr>
          </a:p>
        </p:txBody>
      </p:sp>
      <p:grpSp>
        <p:nvGrpSpPr>
          <p:cNvPr id="10" name="Group 9"/>
          <p:cNvGrpSpPr/>
          <p:nvPr/>
        </p:nvGrpSpPr>
        <p:grpSpPr>
          <a:xfrm>
            <a:off x="5190414" y="4270536"/>
            <a:ext cx="2725571" cy="1960428"/>
            <a:chOff x="152400" y="1926303"/>
            <a:chExt cx="3466849" cy="2749344"/>
          </a:xfrm>
        </p:grpSpPr>
        <p:sp>
          <p:nvSpPr>
            <p:cNvPr id="11" name="Rectangle 10"/>
            <p:cNvSpPr/>
            <p:nvPr/>
          </p:nvSpPr>
          <p:spPr bwMode="auto">
            <a:xfrm>
              <a:off x="1835401" y="2977644"/>
              <a:ext cx="1783848" cy="613563"/>
            </a:xfrm>
            <a:prstGeom prst="rect">
              <a:avLst/>
            </a:prstGeom>
            <a:ln>
              <a:solidFill>
                <a:schemeClr val="tx1"/>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Arial" pitchFamily="-109" charset="0"/>
                </a:rPr>
                <a:t>Memory</a:t>
              </a:r>
              <a:endParaRPr kumimoji="0" lang="en-US" sz="2000" b="1" i="0" u="none" strike="noStrike" cap="none" normalizeH="0" baseline="0" dirty="0">
                <a:ln>
                  <a:noFill/>
                </a:ln>
                <a:solidFill>
                  <a:srgbClr val="000000"/>
                </a:solidFill>
                <a:effectLst/>
                <a:latin typeface="Arial" pitchFamily="-109" charset="0"/>
              </a:endParaRPr>
            </a:p>
          </p:txBody>
        </p:sp>
        <p:sp>
          <p:nvSpPr>
            <p:cNvPr id="12" name="Rounded Rectangle 11"/>
            <p:cNvSpPr/>
            <p:nvPr/>
          </p:nvSpPr>
          <p:spPr bwMode="auto">
            <a:xfrm>
              <a:off x="1835401" y="1926303"/>
              <a:ext cx="1783848" cy="613564"/>
            </a:xfrm>
            <a:prstGeom prst="roundRect">
              <a:avLst>
                <a:gd name="adj" fmla="val 40476"/>
              </a:avLst>
            </a:prstGeom>
            <a:ln>
              <a:solidFill>
                <a:srgbClr val="3366FF"/>
              </a:solidFill>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3366FF"/>
                  </a:solidFill>
                  <a:effectLst/>
                  <a:latin typeface="Arial" pitchFamily="-109" charset="0"/>
                </a:rPr>
                <a:t>CPU</a:t>
              </a:r>
              <a:endParaRPr kumimoji="0" lang="en-US" sz="2000" b="1" i="0" u="none" strike="noStrike" cap="none" normalizeH="0" baseline="0" dirty="0">
                <a:ln>
                  <a:noFill/>
                </a:ln>
                <a:solidFill>
                  <a:srgbClr val="3366FF"/>
                </a:solidFill>
                <a:effectLst/>
                <a:latin typeface="Arial" pitchFamily="-109" charset="0"/>
              </a:endParaRPr>
            </a:p>
          </p:txBody>
        </p:sp>
        <p:sp>
          <p:nvSpPr>
            <p:cNvPr id="13" name="Rounded Rectangle 12"/>
            <p:cNvSpPr/>
            <p:nvPr/>
          </p:nvSpPr>
          <p:spPr bwMode="auto">
            <a:xfrm>
              <a:off x="152400" y="2977644"/>
              <a:ext cx="1202224" cy="613564"/>
            </a:xfrm>
            <a:prstGeom prst="roundRect">
              <a:avLst>
                <a:gd name="adj" fmla="val 40476"/>
              </a:avLst>
            </a:prstGeom>
            <a:noFill/>
            <a:ln w="12700" cap="flat" cmpd="sng" algn="ctr">
              <a:solidFill>
                <a:srgbClr val="008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008000"/>
                  </a:solidFill>
                  <a:latin typeface="Arial" pitchFamily="-109" charset="0"/>
                </a:rPr>
                <a:t>G</a:t>
              </a:r>
              <a:r>
                <a:rPr kumimoji="0" lang="en-US" sz="2000" b="1" i="0" u="none" strike="noStrike" cap="none" normalizeH="0" baseline="0" dirty="0" smtClean="0">
                  <a:ln>
                    <a:noFill/>
                  </a:ln>
                  <a:solidFill>
                    <a:srgbClr val="008000"/>
                  </a:solidFill>
                  <a:effectLst/>
                  <a:latin typeface="Arial" pitchFamily="-109" charset="0"/>
                </a:rPr>
                <a:t>PU</a:t>
              </a:r>
              <a:endParaRPr kumimoji="0" lang="en-US" sz="2000" b="1" i="0" u="none" strike="noStrike" cap="none" normalizeH="0" baseline="0" dirty="0">
                <a:ln>
                  <a:noFill/>
                </a:ln>
                <a:solidFill>
                  <a:srgbClr val="008000"/>
                </a:solidFill>
                <a:effectLst/>
                <a:latin typeface="Arial" pitchFamily="-109" charset="0"/>
              </a:endParaRPr>
            </a:p>
          </p:txBody>
        </p:sp>
        <p:sp>
          <p:nvSpPr>
            <p:cNvPr id="14" name="Rounded Rectangle 13"/>
            <p:cNvSpPr/>
            <p:nvPr/>
          </p:nvSpPr>
          <p:spPr bwMode="auto">
            <a:xfrm>
              <a:off x="1835401" y="4062083"/>
              <a:ext cx="1783848" cy="613564"/>
            </a:xfrm>
            <a:prstGeom prst="roundRect">
              <a:avLst>
                <a:gd name="adj" fmla="val 40476"/>
              </a:avLst>
            </a:prstGeom>
            <a:ln>
              <a:solidFill>
                <a:schemeClr val="bg1">
                  <a:lumMod val="50000"/>
                </a:schemeClr>
              </a:solidFill>
              <a:headEnd type="none" w="sm" len="sm"/>
              <a:tailEnd type="none" w="sm" len="s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lumMod val="50000"/>
                    </a:schemeClr>
                  </a:solidFill>
                  <a:effectLst/>
                  <a:latin typeface="Arial" pitchFamily="-109" charset="0"/>
                </a:rPr>
                <a:t>NIC</a:t>
              </a:r>
              <a:endParaRPr kumimoji="0" lang="en-US" sz="2000" b="1" i="0" u="none" strike="noStrike" cap="none" normalizeH="0" baseline="0" dirty="0">
                <a:ln>
                  <a:noFill/>
                </a:ln>
                <a:solidFill>
                  <a:schemeClr val="bg1">
                    <a:lumMod val="50000"/>
                  </a:schemeClr>
                </a:solidFill>
                <a:effectLst/>
                <a:latin typeface="Arial" pitchFamily="-109" charset="0"/>
              </a:endParaRPr>
            </a:p>
          </p:txBody>
        </p:sp>
        <p:sp>
          <p:nvSpPr>
            <p:cNvPr id="15" name="Up Arrow 14"/>
            <p:cNvSpPr/>
            <p:nvPr/>
          </p:nvSpPr>
          <p:spPr bwMode="auto">
            <a:xfrm>
              <a:off x="2576678" y="3591208"/>
              <a:ext cx="301293" cy="470875"/>
            </a:xfrm>
            <a:prstGeom prst="upArrow">
              <a:avLst/>
            </a:prstGeom>
            <a:noFill/>
            <a:ln w="19050" cap="flat" cmpd="sng" algn="ctr">
              <a:solidFill>
                <a:srgbClr val="7F7F7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accent1"/>
                </a:solidFill>
                <a:effectLst/>
                <a:latin typeface="Arial" pitchFamily="-109" charset="0"/>
              </a:endParaRPr>
            </a:p>
          </p:txBody>
        </p:sp>
        <p:sp>
          <p:nvSpPr>
            <p:cNvPr id="16" name="Up Arrow 15"/>
            <p:cNvSpPr/>
            <p:nvPr/>
          </p:nvSpPr>
          <p:spPr bwMode="auto">
            <a:xfrm flipV="1">
              <a:off x="2576678" y="2539866"/>
              <a:ext cx="301293" cy="437777"/>
            </a:xfrm>
            <a:prstGeom prst="upArrow">
              <a:avLst/>
            </a:prstGeom>
            <a:ln>
              <a:solidFill>
                <a:srgbClr val="3366FF"/>
              </a:solidFill>
              <a:headEnd type="none" w="sm" len="sm"/>
              <a:tailEnd type="none" w="sm" len="sm"/>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accent1"/>
                </a:solidFill>
                <a:effectLst/>
                <a:latin typeface="Arial" pitchFamily="-109" charset="0"/>
              </a:endParaRPr>
            </a:p>
          </p:txBody>
        </p:sp>
        <p:sp>
          <p:nvSpPr>
            <p:cNvPr id="17" name="Right Arrow 16"/>
            <p:cNvSpPr/>
            <p:nvPr/>
          </p:nvSpPr>
          <p:spPr bwMode="auto">
            <a:xfrm>
              <a:off x="1354624" y="3084367"/>
              <a:ext cx="480777" cy="337893"/>
            </a:xfrm>
            <a:prstGeom prst="rightArrow">
              <a:avLst/>
            </a:prstGeom>
            <a:noFill/>
            <a:ln w="12700" cap="flat" cmpd="sng" algn="ctr">
              <a:solidFill>
                <a:srgbClr val="008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accent1"/>
                </a:solidFill>
                <a:effectLst/>
                <a:latin typeface="Arial" pitchFamily="-109" charset="0"/>
              </a:endParaRPr>
            </a:p>
          </p:txBody>
        </p:sp>
      </p:grpSp>
      <p:grpSp>
        <p:nvGrpSpPr>
          <p:cNvPr id="18" name="Group 17"/>
          <p:cNvGrpSpPr/>
          <p:nvPr/>
        </p:nvGrpSpPr>
        <p:grpSpPr>
          <a:xfrm>
            <a:off x="1072137" y="4206607"/>
            <a:ext cx="3492093" cy="1681125"/>
            <a:chOff x="4961102" y="2040456"/>
            <a:chExt cx="3325648" cy="2236653"/>
          </a:xfrm>
        </p:grpSpPr>
        <p:sp>
          <p:nvSpPr>
            <p:cNvPr id="19" name="Rectangle 18"/>
            <p:cNvSpPr/>
            <p:nvPr/>
          </p:nvSpPr>
          <p:spPr bwMode="auto">
            <a:xfrm>
              <a:off x="6211471" y="2833009"/>
              <a:ext cx="1783848" cy="613562"/>
            </a:xfrm>
            <a:prstGeom prst="rect">
              <a:avLst/>
            </a:prstGeom>
            <a:ln>
              <a:solidFill>
                <a:schemeClr val="tx1"/>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Arial" pitchFamily="-109" charset="0"/>
                </a:rPr>
                <a:t>Memory</a:t>
              </a:r>
              <a:endParaRPr kumimoji="0" lang="en-US" sz="2000" b="1" i="0" u="none" strike="noStrike" cap="none" normalizeH="0" baseline="0" dirty="0">
                <a:ln>
                  <a:noFill/>
                </a:ln>
                <a:solidFill>
                  <a:srgbClr val="000000"/>
                </a:solidFill>
                <a:effectLst/>
                <a:latin typeface="Arial" pitchFamily="-109" charset="0"/>
              </a:endParaRPr>
            </a:p>
          </p:txBody>
        </p:sp>
        <p:sp>
          <p:nvSpPr>
            <p:cNvPr id="20" name="Rectangle 19"/>
            <p:cNvSpPr/>
            <p:nvPr/>
          </p:nvSpPr>
          <p:spPr bwMode="auto">
            <a:xfrm>
              <a:off x="4961102" y="2040456"/>
              <a:ext cx="3195469" cy="420930"/>
            </a:xfrm>
            <a:prstGeom prst="rect">
              <a:avLst/>
            </a:prstGeom>
            <a:ln>
              <a:noFill/>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rgbClr val="FF6600"/>
                  </a:solidFill>
                  <a:effectLst/>
                  <a:latin typeface="Arial" pitchFamily="-109" charset="0"/>
                </a:rPr>
                <a:t>Atomic_CAS</a:t>
              </a:r>
              <a:r>
                <a:rPr kumimoji="0" lang="en-US" sz="1800" b="1" i="0" u="none" strike="noStrike" cap="none" normalizeH="0" dirty="0" smtClean="0">
                  <a:ln>
                    <a:noFill/>
                  </a:ln>
                  <a:solidFill>
                    <a:srgbClr val="FF6600"/>
                  </a:solidFill>
                  <a:effectLst/>
                  <a:latin typeface="Arial" pitchFamily="-109" charset="0"/>
                </a:rPr>
                <a:t> on uint64_t</a:t>
              </a:r>
              <a:endParaRPr kumimoji="0" lang="en-US" sz="1800" b="1" i="0" u="none" strike="noStrike" cap="none" normalizeH="0" baseline="0" dirty="0">
                <a:ln>
                  <a:noFill/>
                </a:ln>
                <a:solidFill>
                  <a:srgbClr val="FF6600"/>
                </a:solidFill>
                <a:effectLst/>
                <a:latin typeface="Arial" pitchFamily="-109" charset="0"/>
              </a:endParaRPr>
            </a:p>
          </p:txBody>
        </p:sp>
        <p:sp>
          <p:nvSpPr>
            <p:cNvPr id="21" name="Rectangle 20"/>
            <p:cNvSpPr/>
            <p:nvPr/>
          </p:nvSpPr>
          <p:spPr bwMode="auto">
            <a:xfrm>
              <a:off x="4961102" y="3847056"/>
              <a:ext cx="3325648" cy="430053"/>
            </a:xfrm>
            <a:prstGeom prst="rect">
              <a:avLst/>
            </a:prstGeom>
            <a:ln>
              <a:noFill/>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rgbClr val="FF6600"/>
                  </a:solidFill>
                  <a:effectLst/>
                  <a:latin typeface="Arial" pitchFamily="-109" charset="0"/>
                </a:rPr>
                <a:t>Atomic_Add</a:t>
              </a:r>
              <a:r>
                <a:rPr kumimoji="0" lang="en-US" sz="1800" b="1" i="0" u="none" strike="noStrike" cap="none" normalizeH="0" dirty="0" smtClean="0">
                  <a:ln>
                    <a:noFill/>
                  </a:ln>
                  <a:solidFill>
                    <a:srgbClr val="FF6600"/>
                  </a:solidFill>
                  <a:effectLst/>
                  <a:latin typeface="Arial" pitchFamily="-109" charset="0"/>
                </a:rPr>
                <a:t> on double</a:t>
              </a:r>
              <a:endParaRPr kumimoji="0" lang="en-US" sz="1800" b="1" i="0" u="none" strike="noStrike" cap="none" normalizeH="0" baseline="0" dirty="0">
                <a:ln>
                  <a:noFill/>
                </a:ln>
                <a:solidFill>
                  <a:srgbClr val="FF6600"/>
                </a:solidFill>
                <a:effectLst/>
                <a:latin typeface="Arial" pitchFamily="-109" charset="0"/>
              </a:endParaRPr>
            </a:p>
          </p:txBody>
        </p:sp>
        <p:cxnSp>
          <p:nvCxnSpPr>
            <p:cNvPr id="22" name="Straight Arrow Connector 21"/>
            <p:cNvCxnSpPr>
              <a:stCxn id="21" idx="0"/>
              <a:endCxn id="19" idx="2"/>
            </p:cNvCxnSpPr>
            <p:nvPr/>
          </p:nvCxnSpPr>
          <p:spPr bwMode="auto">
            <a:xfrm flipV="1">
              <a:off x="6623926" y="3446572"/>
              <a:ext cx="479469" cy="400484"/>
            </a:xfrm>
            <a:prstGeom prst="straightConnector1">
              <a:avLst/>
            </a:prstGeom>
            <a:ln>
              <a:solidFill>
                <a:srgbClr val="FF6600"/>
              </a:solidFill>
              <a:headEnd type="none" w="sm" len="sm"/>
              <a:tailEnd type="arrow"/>
            </a:ln>
          </p:spPr>
          <p:style>
            <a:lnRef idx="2">
              <a:schemeClr val="accent2"/>
            </a:lnRef>
            <a:fillRef idx="0">
              <a:schemeClr val="accent2"/>
            </a:fillRef>
            <a:effectRef idx="1">
              <a:schemeClr val="accent2"/>
            </a:effectRef>
            <a:fontRef idx="minor">
              <a:schemeClr val="tx1"/>
            </a:fontRef>
          </p:style>
        </p:cxnSp>
        <p:cxnSp>
          <p:nvCxnSpPr>
            <p:cNvPr id="23" name="Straight Arrow Connector 22"/>
            <p:cNvCxnSpPr>
              <a:stCxn id="20" idx="2"/>
              <a:endCxn id="19" idx="0"/>
            </p:cNvCxnSpPr>
            <p:nvPr/>
          </p:nvCxnSpPr>
          <p:spPr bwMode="auto">
            <a:xfrm>
              <a:off x="6558837" y="2461386"/>
              <a:ext cx="544558" cy="371623"/>
            </a:xfrm>
            <a:prstGeom prst="straightConnector1">
              <a:avLst/>
            </a:prstGeom>
            <a:ln>
              <a:solidFill>
                <a:srgbClr val="FF6600"/>
              </a:solidFill>
              <a:headEnd type="none" w="sm" len="sm"/>
              <a:tailEnd type="arrow"/>
            </a:ln>
          </p:spPr>
          <p:style>
            <a:lnRef idx="2">
              <a:schemeClr val="accent2"/>
            </a:lnRef>
            <a:fillRef idx="0">
              <a:schemeClr val="accent2"/>
            </a:fillRef>
            <a:effectRef idx="1">
              <a:schemeClr val="accent2"/>
            </a:effectRef>
            <a:fontRef idx="minor">
              <a:schemeClr val="tx1"/>
            </a:fontRef>
          </p:style>
        </p:cxnSp>
      </p:grpSp>
      <p:sp>
        <p:nvSpPr>
          <p:cNvPr id="30" name="TextBox 29"/>
          <p:cNvSpPr txBox="1"/>
          <p:nvPr/>
        </p:nvSpPr>
        <p:spPr>
          <a:xfrm>
            <a:off x="822325" y="3144009"/>
            <a:ext cx="4224150" cy="707886"/>
          </a:xfrm>
          <a:prstGeom prst="rect">
            <a:avLst/>
          </a:prstGeom>
          <a:noFill/>
        </p:spPr>
        <p:txBody>
          <a:bodyPr wrap="square" rtlCol="0">
            <a:spAutoFit/>
          </a:bodyPr>
          <a:lstStyle/>
          <a:p>
            <a:r>
              <a:rPr lang="en-US" dirty="0" smtClean="0">
                <a:solidFill>
                  <a:schemeClr val="accent2"/>
                </a:solidFill>
              </a:rPr>
              <a:t>Only </a:t>
            </a:r>
            <a:r>
              <a:rPr lang="en-US" dirty="0">
                <a:solidFill>
                  <a:schemeClr val="accent2"/>
                </a:solidFill>
              </a:rPr>
              <a:t>s</a:t>
            </a:r>
            <a:r>
              <a:rPr lang="en-US" dirty="0" smtClean="0">
                <a:solidFill>
                  <a:schemeClr val="accent2"/>
                </a:solidFill>
              </a:rPr>
              <a:t>upport limited operations on a subset of data types. e.g.,</a:t>
            </a:r>
            <a:endParaRPr lang="en-US" dirty="0">
              <a:solidFill>
                <a:schemeClr val="accent2"/>
              </a:solidFill>
            </a:endParaRPr>
          </a:p>
        </p:txBody>
      </p:sp>
      <p:sp>
        <p:nvSpPr>
          <p:cNvPr id="31" name="TextBox 30"/>
          <p:cNvSpPr txBox="1"/>
          <p:nvPr/>
        </p:nvSpPr>
        <p:spPr>
          <a:xfrm>
            <a:off x="5309583" y="3144009"/>
            <a:ext cx="3301017" cy="1015663"/>
          </a:xfrm>
          <a:prstGeom prst="rect">
            <a:avLst/>
          </a:prstGeom>
          <a:noFill/>
        </p:spPr>
        <p:txBody>
          <a:bodyPr wrap="square" rtlCol="0">
            <a:spAutoFit/>
          </a:bodyPr>
          <a:lstStyle/>
          <a:p>
            <a:r>
              <a:rPr lang="en-US" dirty="0" smtClean="0">
                <a:solidFill>
                  <a:schemeClr val="accent2"/>
                </a:solidFill>
              </a:rPr>
              <a:t>Atomic ops from different processors </a:t>
            </a:r>
            <a:r>
              <a:rPr lang="en-US" i="1" dirty="0" smtClean="0">
                <a:solidFill>
                  <a:schemeClr val="accent2"/>
                </a:solidFill>
              </a:rPr>
              <a:t>may not</a:t>
            </a:r>
            <a:r>
              <a:rPr lang="en-US" dirty="0" smtClean="0">
                <a:solidFill>
                  <a:schemeClr val="accent2"/>
                </a:solidFill>
              </a:rPr>
              <a:t> be atomic to each other</a:t>
            </a:r>
            <a:endParaRPr lang="en-US" dirty="0">
              <a:solidFill>
                <a:schemeClr val="accent2"/>
              </a:solidFill>
            </a:endParaRPr>
          </a:p>
        </p:txBody>
      </p:sp>
    </p:spTree>
    <p:extLst>
      <p:ext uri="{BB962C8B-B14F-4D97-AF65-F5344CB8AC3E}">
        <p14:creationId xmlns:p14="http://schemas.microsoft.com/office/powerpoint/2010/main" val="32382445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UPC 1.3 </a:t>
            </a:r>
            <a:r>
              <a:rPr lang="en-US" dirty="0"/>
              <a:t>Atomic </a:t>
            </a:r>
            <a:r>
              <a:rPr lang="en-US" dirty="0" smtClean="0"/>
              <a:t>Operations (cont.)</a:t>
            </a:r>
            <a:endParaRPr lang="en-US" dirty="0"/>
          </a:p>
        </p:txBody>
      </p:sp>
      <p:sp>
        <p:nvSpPr>
          <p:cNvPr id="3" name="Content Placeholder 2"/>
          <p:cNvSpPr>
            <a:spLocks noGrp="1"/>
          </p:cNvSpPr>
          <p:nvPr>
            <p:ph idx="1"/>
          </p:nvPr>
        </p:nvSpPr>
        <p:spPr>
          <a:xfrm>
            <a:off x="609600" y="914401"/>
            <a:ext cx="8001000" cy="5400566"/>
          </a:xfrm>
        </p:spPr>
        <p:txBody>
          <a:bodyPr/>
          <a:lstStyle/>
          <a:p>
            <a:r>
              <a:rPr lang="en-US" dirty="0"/>
              <a:t>Key new idea: </a:t>
            </a:r>
            <a:r>
              <a:rPr lang="en-US" dirty="0">
                <a:solidFill>
                  <a:srgbClr val="3366FF"/>
                </a:solidFill>
              </a:rPr>
              <a:t>atomicity domain</a:t>
            </a:r>
          </a:p>
          <a:p>
            <a:pPr marL="495300" lvl="1" indent="0">
              <a:buNone/>
            </a:pPr>
            <a:r>
              <a:rPr lang="en-US" sz="2000" b="1" i="1" dirty="0">
                <a:solidFill>
                  <a:schemeClr val="accent2"/>
                </a:solidFill>
              </a:rPr>
              <a:t>Users specify the operand data </a:t>
            </a:r>
            <a:r>
              <a:rPr lang="en-US" sz="2000" b="1" i="1" dirty="0" smtClean="0">
                <a:solidFill>
                  <a:schemeClr val="accent2"/>
                </a:solidFill>
              </a:rPr>
              <a:t>type </a:t>
            </a:r>
            <a:r>
              <a:rPr lang="en-US" sz="2000" b="1" i="1" dirty="0">
                <a:solidFill>
                  <a:schemeClr val="accent2"/>
                </a:solidFill>
              </a:rPr>
              <a:t>and the set of operations over which atomicity is </a:t>
            </a:r>
            <a:r>
              <a:rPr lang="en-US" sz="2000" b="1" i="1" dirty="0" smtClean="0">
                <a:solidFill>
                  <a:schemeClr val="accent2"/>
                </a:solidFill>
              </a:rPr>
              <a:t>needed</a:t>
            </a:r>
          </a:p>
          <a:p>
            <a:pPr marL="495300" lvl="1" indent="0">
              <a:buNone/>
            </a:pPr>
            <a:endParaRPr lang="en-US" sz="2000" b="1" i="1" dirty="0">
              <a:solidFill>
                <a:schemeClr val="accent3"/>
              </a:solidFill>
            </a:endParaRPr>
          </a:p>
          <a:p>
            <a:pPr marL="457200" lvl="1" indent="0">
              <a:buNone/>
            </a:pPr>
            <a:r>
              <a:rPr lang="en-US" sz="2000" dirty="0" smtClean="0">
                <a:solidFill>
                  <a:schemeClr val="bg1">
                    <a:lumMod val="50000"/>
                  </a:schemeClr>
                </a:solidFill>
                <a:latin typeface="Consolas"/>
                <a:cs typeface="Consolas"/>
              </a:rPr>
              <a:t>/</a:t>
            </a:r>
            <a:r>
              <a:rPr lang="en-US" sz="2000" dirty="0">
                <a:solidFill>
                  <a:schemeClr val="bg1">
                    <a:lumMod val="50000"/>
                  </a:schemeClr>
                </a:solidFill>
                <a:latin typeface="Consolas"/>
                <a:cs typeface="Consolas"/>
              </a:rPr>
              <a:t>/ </a:t>
            </a:r>
            <a:r>
              <a:rPr lang="en-US" sz="2000" dirty="0" smtClean="0">
                <a:solidFill>
                  <a:schemeClr val="bg1">
                    <a:lumMod val="50000"/>
                  </a:schemeClr>
                </a:solidFill>
                <a:latin typeface="Consolas"/>
                <a:cs typeface="Consolas"/>
              </a:rPr>
              <a:t>atomicity </a:t>
            </a:r>
            <a:r>
              <a:rPr lang="en-US" sz="2000" dirty="0">
                <a:solidFill>
                  <a:schemeClr val="bg1">
                    <a:lumMod val="50000"/>
                  </a:schemeClr>
                </a:solidFill>
                <a:latin typeface="Consolas"/>
                <a:cs typeface="Consolas"/>
              </a:rPr>
              <a:t>domain for incrementing 64-bit </a:t>
            </a:r>
            <a:r>
              <a:rPr lang="en-US" sz="2000" dirty="0" smtClean="0">
                <a:solidFill>
                  <a:schemeClr val="bg1">
                    <a:lumMod val="50000"/>
                  </a:schemeClr>
                </a:solidFill>
                <a:latin typeface="Consolas"/>
                <a:cs typeface="Consolas"/>
              </a:rPr>
              <a:t>integers</a:t>
            </a:r>
            <a:endParaRPr lang="en-US" sz="2000" dirty="0">
              <a:solidFill>
                <a:schemeClr val="bg1">
                  <a:lumMod val="50000"/>
                </a:schemeClr>
              </a:solidFill>
              <a:latin typeface="Consolas"/>
              <a:cs typeface="Consolas"/>
            </a:endParaRPr>
          </a:p>
          <a:p>
            <a:pPr marL="457200" lvl="1" indent="0">
              <a:buNone/>
            </a:pPr>
            <a:r>
              <a:rPr lang="en-US" sz="2000" dirty="0" err="1">
                <a:solidFill>
                  <a:srgbClr val="3366FF"/>
                </a:solidFill>
                <a:latin typeface="Consolas"/>
                <a:cs typeface="Consolas"/>
              </a:rPr>
              <a:t>upc_atomicdomain_t</a:t>
            </a:r>
            <a:r>
              <a:rPr lang="en-US" sz="2000" dirty="0">
                <a:solidFill>
                  <a:srgbClr val="3366FF"/>
                </a:solidFill>
                <a:latin typeface="Consolas"/>
                <a:cs typeface="Consolas"/>
              </a:rPr>
              <a:t> *</a:t>
            </a:r>
            <a:r>
              <a:rPr lang="en-US" sz="2000" dirty="0">
                <a:solidFill>
                  <a:srgbClr val="C0504D"/>
                </a:solidFill>
                <a:latin typeface="Consolas"/>
                <a:cs typeface="Consolas"/>
              </a:rPr>
              <a:t>domain</a:t>
            </a:r>
            <a:r>
              <a:rPr lang="en-US" sz="2000" dirty="0">
                <a:solidFill>
                  <a:srgbClr val="3366FF"/>
                </a:solidFill>
                <a:latin typeface="Consolas"/>
                <a:cs typeface="Consolas"/>
              </a:rPr>
              <a:t> =     </a:t>
            </a:r>
          </a:p>
          <a:p>
            <a:pPr marL="457200" lvl="1" indent="0">
              <a:buNone/>
            </a:pPr>
            <a:r>
              <a:rPr lang="en-US" sz="2000" dirty="0">
                <a:solidFill>
                  <a:srgbClr val="3366FF"/>
                </a:solidFill>
                <a:latin typeface="Consolas"/>
                <a:cs typeface="Consolas"/>
              </a:rPr>
              <a:t>  </a:t>
            </a:r>
            <a:r>
              <a:rPr lang="en-US" sz="2000" b="1" dirty="0" err="1">
                <a:solidFill>
                  <a:srgbClr val="3366FF"/>
                </a:solidFill>
                <a:latin typeface="Consolas"/>
                <a:cs typeface="Consolas"/>
              </a:rPr>
              <a:t>upc_all_atomicdomain_alloc</a:t>
            </a:r>
            <a:r>
              <a:rPr lang="en-US" sz="2000" dirty="0">
                <a:solidFill>
                  <a:srgbClr val="3366FF"/>
                </a:solidFill>
                <a:latin typeface="Consolas"/>
                <a:cs typeface="Consolas"/>
              </a:rPr>
              <a:t>(</a:t>
            </a:r>
            <a:r>
              <a:rPr lang="en-US" sz="2000" dirty="0" smtClean="0">
                <a:solidFill>
                  <a:srgbClr val="3366FF"/>
                </a:solidFill>
                <a:latin typeface="Consolas"/>
                <a:cs typeface="Consolas"/>
              </a:rPr>
              <a:t>UPC_INT64</a:t>
            </a:r>
            <a:r>
              <a:rPr lang="en-US" sz="2000" dirty="0">
                <a:solidFill>
                  <a:srgbClr val="3366FF"/>
                </a:solidFill>
                <a:latin typeface="Consolas"/>
                <a:cs typeface="Consolas"/>
              </a:rPr>
              <a:t>, UPC_INC, 0)</a:t>
            </a:r>
            <a:r>
              <a:rPr lang="en-US" sz="2000" dirty="0" smtClean="0">
                <a:solidFill>
                  <a:srgbClr val="3366FF"/>
                </a:solidFill>
                <a:latin typeface="Consolas"/>
                <a:cs typeface="Consolas"/>
              </a:rPr>
              <a:t>;</a:t>
            </a:r>
          </a:p>
          <a:p>
            <a:pPr marL="457200" lvl="1" indent="0">
              <a:buNone/>
            </a:pPr>
            <a:endParaRPr lang="en-US" sz="2000" dirty="0" smtClean="0">
              <a:solidFill>
                <a:srgbClr val="3366FF"/>
              </a:solidFill>
              <a:latin typeface="Consolas"/>
              <a:cs typeface="Consolas"/>
            </a:endParaRPr>
          </a:p>
          <a:p>
            <a:pPr marL="0" indent="0">
              <a:lnSpc>
                <a:spcPct val="80000"/>
              </a:lnSpc>
              <a:buFontTx/>
              <a:buNone/>
            </a:pPr>
            <a:r>
              <a:rPr lang="en-US" sz="2000" dirty="0" smtClean="0">
                <a:solidFill>
                  <a:srgbClr val="3366FF"/>
                </a:solidFill>
                <a:latin typeface="Consolas"/>
                <a:cs typeface="Consolas"/>
              </a:rPr>
              <a:t>   </a:t>
            </a:r>
            <a:r>
              <a:rPr lang="en-US" sz="2000" b="1" dirty="0" err="1" smtClean="0">
                <a:solidFill>
                  <a:srgbClr val="3366FF"/>
                </a:solidFill>
                <a:latin typeface="Consolas"/>
                <a:cs typeface="Consolas"/>
              </a:rPr>
              <a:t>upc_atomic_strict</a:t>
            </a:r>
            <a:r>
              <a:rPr lang="en-US" sz="2000" dirty="0">
                <a:latin typeface="Consolas"/>
                <a:cs typeface="Consolas"/>
              </a:rPr>
              <a:t>(</a:t>
            </a:r>
            <a:r>
              <a:rPr lang="en-US" sz="2000" dirty="0" err="1">
                <a:latin typeface="Consolas"/>
                <a:cs typeface="Consolas"/>
              </a:rPr>
              <a:t>upc_atomicdomain_t</a:t>
            </a:r>
            <a:r>
              <a:rPr lang="en-US" sz="2000" dirty="0">
                <a:latin typeface="Consolas"/>
                <a:cs typeface="Consolas"/>
              </a:rPr>
              <a:t> *</a:t>
            </a:r>
            <a:r>
              <a:rPr lang="en-US" sz="2000" dirty="0">
                <a:solidFill>
                  <a:srgbClr val="C0504D"/>
                </a:solidFill>
                <a:latin typeface="Consolas"/>
                <a:cs typeface="Consolas"/>
              </a:rPr>
              <a:t>domain</a:t>
            </a:r>
            <a:r>
              <a:rPr lang="en-US" sz="2000" dirty="0">
                <a:latin typeface="Consolas"/>
                <a:cs typeface="Consolas"/>
              </a:rPr>
              <a:t>, </a:t>
            </a:r>
          </a:p>
          <a:p>
            <a:pPr marL="0" indent="0">
              <a:lnSpc>
                <a:spcPct val="80000"/>
              </a:lnSpc>
              <a:buFontTx/>
              <a:buNone/>
            </a:pPr>
            <a:r>
              <a:rPr lang="en-US" sz="2000" dirty="0">
                <a:latin typeface="Consolas"/>
                <a:cs typeface="Consolas"/>
              </a:rPr>
              <a:t>                  </a:t>
            </a:r>
            <a:r>
              <a:rPr lang="en-US" sz="2000" dirty="0" smtClean="0">
                <a:latin typeface="Consolas"/>
                <a:cs typeface="Consolas"/>
              </a:rPr>
              <a:t>   void </a:t>
            </a:r>
            <a:r>
              <a:rPr lang="en-US" sz="2000" dirty="0">
                <a:latin typeface="Consolas"/>
                <a:cs typeface="Consolas"/>
              </a:rPr>
              <a:t>* restrict </a:t>
            </a:r>
            <a:r>
              <a:rPr lang="en-US" sz="2000" dirty="0" err="1">
                <a:latin typeface="Consolas"/>
                <a:cs typeface="Consolas"/>
              </a:rPr>
              <a:t>fetch_ptr</a:t>
            </a:r>
            <a:r>
              <a:rPr lang="en-US" sz="2000" dirty="0">
                <a:latin typeface="Consolas"/>
                <a:cs typeface="Consolas"/>
              </a:rPr>
              <a:t>, </a:t>
            </a:r>
          </a:p>
          <a:p>
            <a:pPr marL="0" indent="0">
              <a:lnSpc>
                <a:spcPct val="80000"/>
              </a:lnSpc>
              <a:buFontTx/>
              <a:buNone/>
            </a:pPr>
            <a:r>
              <a:rPr lang="en-US" sz="2000" dirty="0">
                <a:latin typeface="Consolas"/>
                <a:cs typeface="Consolas"/>
              </a:rPr>
              <a:t>                  </a:t>
            </a:r>
            <a:r>
              <a:rPr lang="en-US" sz="2000" dirty="0" smtClean="0">
                <a:latin typeface="Consolas"/>
                <a:cs typeface="Consolas"/>
              </a:rPr>
              <a:t>   </a:t>
            </a:r>
            <a:r>
              <a:rPr lang="en-US" sz="2000" dirty="0" err="1" smtClean="0">
                <a:latin typeface="Consolas"/>
                <a:cs typeface="Consolas"/>
              </a:rPr>
              <a:t>upc_op_t</a:t>
            </a:r>
            <a:r>
              <a:rPr lang="en-US" sz="2000" dirty="0" smtClean="0">
                <a:latin typeface="Consolas"/>
                <a:cs typeface="Consolas"/>
              </a:rPr>
              <a:t> </a:t>
            </a:r>
            <a:r>
              <a:rPr lang="en-US" sz="2000" dirty="0">
                <a:latin typeface="Consolas"/>
                <a:cs typeface="Consolas"/>
              </a:rPr>
              <a:t>op, </a:t>
            </a:r>
          </a:p>
          <a:p>
            <a:pPr marL="0" indent="0">
              <a:lnSpc>
                <a:spcPct val="80000"/>
              </a:lnSpc>
              <a:buFontTx/>
              <a:buNone/>
            </a:pPr>
            <a:r>
              <a:rPr lang="en-US" sz="2000" dirty="0">
                <a:latin typeface="Consolas"/>
                <a:cs typeface="Consolas"/>
              </a:rPr>
              <a:t>                  </a:t>
            </a:r>
            <a:r>
              <a:rPr lang="en-US" sz="2000" dirty="0" smtClean="0">
                <a:latin typeface="Consolas"/>
                <a:cs typeface="Consolas"/>
              </a:rPr>
              <a:t>   shared </a:t>
            </a:r>
            <a:r>
              <a:rPr lang="en-US" sz="2000" dirty="0">
                <a:latin typeface="Consolas"/>
                <a:cs typeface="Consolas"/>
              </a:rPr>
              <a:t>void * restrict target, </a:t>
            </a:r>
          </a:p>
          <a:p>
            <a:pPr marL="0" indent="0">
              <a:lnSpc>
                <a:spcPct val="80000"/>
              </a:lnSpc>
              <a:buFontTx/>
              <a:buNone/>
            </a:pPr>
            <a:r>
              <a:rPr lang="en-US" sz="2000" dirty="0">
                <a:latin typeface="Consolas"/>
                <a:cs typeface="Consolas"/>
              </a:rPr>
              <a:t>                  </a:t>
            </a:r>
            <a:r>
              <a:rPr lang="en-US" sz="2000" dirty="0" smtClean="0">
                <a:latin typeface="Consolas"/>
                <a:cs typeface="Consolas"/>
              </a:rPr>
              <a:t>   </a:t>
            </a:r>
            <a:r>
              <a:rPr lang="en-US" sz="2000" dirty="0" err="1" smtClean="0">
                <a:latin typeface="Consolas"/>
                <a:cs typeface="Consolas"/>
              </a:rPr>
              <a:t>const</a:t>
            </a:r>
            <a:r>
              <a:rPr lang="en-US" sz="2000" dirty="0" smtClean="0">
                <a:latin typeface="Consolas"/>
                <a:cs typeface="Consolas"/>
              </a:rPr>
              <a:t> </a:t>
            </a:r>
            <a:r>
              <a:rPr lang="en-US" sz="2000" dirty="0">
                <a:latin typeface="Consolas"/>
                <a:cs typeface="Consolas"/>
              </a:rPr>
              <a:t>void * restrict operand1, </a:t>
            </a:r>
          </a:p>
          <a:p>
            <a:pPr marL="0" indent="0">
              <a:lnSpc>
                <a:spcPct val="80000"/>
              </a:lnSpc>
              <a:buFontTx/>
              <a:buNone/>
            </a:pPr>
            <a:r>
              <a:rPr lang="en-US" sz="2000" dirty="0">
                <a:latin typeface="Consolas"/>
                <a:cs typeface="Consolas"/>
              </a:rPr>
              <a:t>                  </a:t>
            </a:r>
            <a:r>
              <a:rPr lang="en-US" sz="2000" dirty="0" smtClean="0">
                <a:latin typeface="Consolas"/>
                <a:cs typeface="Consolas"/>
              </a:rPr>
              <a:t>   </a:t>
            </a:r>
            <a:r>
              <a:rPr lang="en-US" sz="2000" dirty="0" err="1" smtClean="0">
                <a:latin typeface="Consolas"/>
                <a:cs typeface="Consolas"/>
              </a:rPr>
              <a:t>const</a:t>
            </a:r>
            <a:r>
              <a:rPr lang="en-US" sz="2000" dirty="0" smtClean="0">
                <a:latin typeface="Consolas"/>
                <a:cs typeface="Consolas"/>
              </a:rPr>
              <a:t> </a:t>
            </a:r>
            <a:r>
              <a:rPr lang="en-US" sz="2000" dirty="0">
                <a:latin typeface="Consolas"/>
                <a:cs typeface="Consolas"/>
              </a:rPr>
              <a:t>void * restrict operand2); </a:t>
            </a:r>
            <a:endParaRPr lang="en-US" sz="2000" dirty="0" smtClean="0">
              <a:latin typeface="Consolas"/>
              <a:cs typeface="Consolas"/>
            </a:endParaRPr>
          </a:p>
          <a:p>
            <a:pPr marL="0" indent="0">
              <a:lnSpc>
                <a:spcPct val="80000"/>
              </a:lnSpc>
              <a:buFontTx/>
              <a:buNone/>
            </a:pPr>
            <a:endParaRPr lang="en-US" sz="2000" dirty="0">
              <a:latin typeface="Consolas"/>
              <a:cs typeface="Consolas"/>
            </a:endParaRPr>
          </a:p>
          <a:p>
            <a:pPr marL="0" indent="0">
              <a:buFontTx/>
              <a:buNone/>
            </a:pPr>
            <a:r>
              <a:rPr lang="en-US" sz="2000" dirty="0" smtClean="0">
                <a:solidFill>
                  <a:srgbClr val="3366FF"/>
                </a:solidFill>
                <a:latin typeface="Consolas"/>
                <a:cs typeface="Consolas"/>
              </a:rPr>
              <a:t>   </a:t>
            </a:r>
            <a:r>
              <a:rPr lang="en-US" sz="2000" b="1" dirty="0" err="1" smtClean="0">
                <a:solidFill>
                  <a:srgbClr val="3366FF"/>
                </a:solidFill>
                <a:latin typeface="Consolas"/>
                <a:cs typeface="Consolas"/>
              </a:rPr>
              <a:t>upc_atomic_relaxed</a:t>
            </a:r>
            <a:r>
              <a:rPr lang="en-US" sz="2000" dirty="0">
                <a:latin typeface="Consolas"/>
                <a:cs typeface="Consolas"/>
              </a:rPr>
              <a:t>(…); </a:t>
            </a:r>
            <a:r>
              <a:rPr lang="en-US" sz="2000" dirty="0">
                <a:solidFill>
                  <a:srgbClr val="7F7F7F"/>
                </a:solidFill>
                <a:latin typeface="Consolas"/>
                <a:cs typeface="Consolas"/>
              </a:rPr>
              <a:t>// relaxed consistency version </a:t>
            </a:r>
          </a:p>
          <a:p>
            <a:pPr marL="457200" lvl="1" indent="0">
              <a:buNone/>
            </a:pPr>
            <a:r>
              <a:rPr lang="en-US" sz="2000" dirty="0" smtClean="0">
                <a:latin typeface="Consolas"/>
                <a:cs typeface="Consolas"/>
              </a:rPr>
              <a:t> </a:t>
            </a:r>
            <a:endParaRPr lang="en-US" dirty="0"/>
          </a:p>
        </p:txBody>
      </p:sp>
    </p:spTree>
    <p:extLst>
      <p:ext uri="{BB962C8B-B14F-4D97-AF65-F5344CB8AC3E}">
        <p14:creationId xmlns:p14="http://schemas.microsoft.com/office/powerpoint/2010/main" val="14713583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4"/>
          <p:cNvSpPr>
            <a:spLocks noGrp="1" noChangeArrowheads="1"/>
          </p:cNvSpPr>
          <p:nvPr>
            <p:ph type="ctrTitle"/>
          </p:nvPr>
        </p:nvSpPr>
        <p:spPr/>
        <p:txBody>
          <a:bodyPr/>
          <a:lstStyle/>
          <a:p>
            <a:r>
              <a:rPr lang="en-US">
                <a:latin typeface="Helvetica" charset="0"/>
                <a:ea typeface="ＭＳ Ｐゴシック" charset="0"/>
                <a:cs typeface="ＭＳ Ｐゴシック" charset="0"/>
              </a:rPr>
              <a:t>Performance of UPC</a:t>
            </a:r>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5" name="Rectangle 2"/>
          <p:cNvSpPr>
            <a:spLocks noGrp="1" noChangeArrowheads="1"/>
          </p:cNvSpPr>
          <p:nvPr>
            <p:ph type="title"/>
          </p:nvPr>
        </p:nvSpPr>
        <p:spPr/>
        <p:txBody>
          <a:bodyPr/>
          <a:lstStyle/>
          <a:p>
            <a:r>
              <a:rPr lang="en-US" sz="3200">
                <a:latin typeface="Helvetica" charset="0"/>
                <a:ea typeface="ＭＳ Ｐゴシック" charset="0"/>
                <a:cs typeface="ＭＳ Ｐゴシック" charset="0"/>
              </a:rPr>
              <a:t>Berkeley UPC Compiler </a:t>
            </a:r>
          </a:p>
        </p:txBody>
      </p:sp>
      <p:sp>
        <p:nvSpPr>
          <p:cNvPr id="113666" name="Rectangle 3"/>
          <p:cNvSpPr>
            <a:spLocks noChangeArrowheads="1"/>
          </p:cNvSpPr>
          <p:nvPr/>
        </p:nvSpPr>
        <p:spPr bwMode="auto">
          <a:xfrm>
            <a:off x="2079625" y="2776538"/>
            <a:ext cx="4786313" cy="792162"/>
          </a:xfrm>
          <a:prstGeom prst="rect">
            <a:avLst/>
          </a:prstGeom>
          <a:solidFill>
            <a:srgbClr val="00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ko-KR">
                <a:solidFill>
                  <a:srgbClr val="4B1645"/>
                </a:solidFill>
                <a:ea typeface="굴림" charset="0"/>
                <a:cs typeface="굴림" charset="0"/>
              </a:rPr>
              <a:t>Compiler-generated C code</a:t>
            </a:r>
          </a:p>
        </p:txBody>
      </p:sp>
      <p:sp>
        <p:nvSpPr>
          <p:cNvPr id="113667" name="Rectangle 4"/>
          <p:cNvSpPr>
            <a:spLocks noChangeArrowheads="1"/>
          </p:cNvSpPr>
          <p:nvPr/>
        </p:nvSpPr>
        <p:spPr bwMode="auto">
          <a:xfrm>
            <a:off x="2079625" y="3568700"/>
            <a:ext cx="4786313" cy="7937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ko-KR">
                <a:solidFill>
                  <a:srgbClr val="4B1645"/>
                </a:solidFill>
                <a:ea typeface="굴림" charset="0"/>
                <a:cs typeface="굴림" charset="0"/>
              </a:rPr>
              <a:t>UPC Runtime system</a:t>
            </a:r>
          </a:p>
        </p:txBody>
      </p:sp>
      <p:sp>
        <p:nvSpPr>
          <p:cNvPr id="113668" name="Rectangle 5"/>
          <p:cNvSpPr>
            <a:spLocks noChangeArrowheads="1"/>
          </p:cNvSpPr>
          <p:nvPr/>
        </p:nvSpPr>
        <p:spPr bwMode="auto">
          <a:xfrm>
            <a:off x="2079625" y="4362450"/>
            <a:ext cx="4786313" cy="792163"/>
          </a:xfrm>
          <a:prstGeom prst="rect">
            <a:avLst/>
          </a:prstGeom>
          <a:solidFill>
            <a:srgbClr val="F0E01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ko-KR">
                <a:solidFill>
                  <a:srgbClr val="4B1645"/>
                </a:solidFill>
                <a:ea typeface="굴림" charset="0"/>
                <a:cs typeface="굴림" charset="0"/>
              </a:rPr>
              <a:t>GASNet Communication System</a:t>
            </a:r>
          </a:p>
        </p:txBody>
      </p:sp>
      <p:sp>
        <p:nvSpPr>
          <p:cNvPr id="113669" name="Rectangle 6"/>
          <p:cNvSpPr>
            <a:spLocks noChangeArrowheads="1"/>
          </p:cNvSpPr>
          <p:nvPr/>
        </p:nvSpPr>
        <p:spPr bwMode="auto">
          <a:xfrm>
            <a:off x="2079625" y="5154613"/>
            <a:ext cx="4786313" cy="792162"/>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ko-KR">
                <a:solidFill>
                  <a:srgbClr val="4B1645"/>
                </a:solidFill>
                <a:ea typeface="굴림" charset="0"/>
                <a:cs typeface="굴림" charset="0"/>
              </a:rPr>
              <a:t>Network Hardware</a:t>
            </a:r>
          </a:p>
        </p:txBody>
      </p:sp>
      <p:sp>
        <p:nvSpPr>
          <p:cNvPr id="113670" name="Text Box 7"/>
          <p:cNvSpPr txBox="1">
            <a:spLocks noChangeArrowheads="1"/>
          </p:cNvSpPr>
          <p:nvPr/>
        </p:nvSpPr>
        <p:spPr bwMode="auto">
          <a:xfrm>
            <a:off x="609600" y="2819400"/>
            <a:ext cx="2228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spcBef>
                <a:spcPct val="50000"/>
              </a:spcBef>
            </a:pPr>
            <a:r>
              <a:rPr lang="en-US" altLang="ko-KR" sz="1800">
                <a:solidFill>
                  <a:schemeClr val="tx1"/>
                </a:solidFill>
                <a:ea typeface="굴림" charset="0"/>
                <a:cs typeface="굴림" charset="0"/>
              </a:rPr>
              <a:t>Platform-</a:t>
            </a:r>
            <a:br>
              <a:rPr lang="en-US" altLang="ko-KR" sz="1800">
                <a:solidFill>
                  <a:schemeClr val="tx1"/>
                </a:solidFill>
                <a:ea typeface="굴림" charset="0"/>
                <a:cs typeface="굴림" charset="0"/>
              </a:rPr>
            </a:br>
            <a:r>
              <a:rPr lang="en-US" altLang="ko-KR" sz="1800">
                <a:solidFill>
                  <a:schemeClr val="tx1"/>
                </a:solidFill>
                <a:ea typeface="굴림" charset="0"/>
                <a:cs typeface="굴림" charset="0"/>
              </a:rPr>
              <a:t>independent</a:t>
            </a:r>
          </a:p>
        </p:txBody>
      </p:sp>
      <p:sp>
        <p:nvSpPr>
          <p:cNvPr id="113671" name="Line 8"/>
          <p:cNvSpPr>
            <a:spLocks noChangeShapeType="1"/>
          </p:cNvSpPr>
          <p:nvPr/>
        </p:nvSpPr>
        <p:spPr bwMode="auto">
          <a:xfrm flipV="1">
            <a:off x="550863" y="2776538"/>
            <a:ext cx="0" cy="7381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3672" name="Line 9"/>
          <p:cNvSpPr>
            <a:spLocks noChangeShapeType="1"/>
          </p:cNvSpPr>
          <p:nvPr/>
        </p:nvSpPr>
        <p:spPr bwMode="auto">
          <a:xfrm flipH="1">
            <a:off x="533400" y="3514725"/>
            <a:ext cx="1338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673" name="Text Box 10"/>
          <p:cNvSpPr txBox="1">
            <a:spLocks noChangeArrowheads="1"/>
          </p:cNvSpPr>
          <p:nvPr/>
        </p:nvSpPr>
        <p:spPr bwMode="auto">
          <a:xfrm>
            <a:off x="590550" y="3657600"/>
            <a:ext cx="2228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spcBef>
                <a:spcPct val="50000"/>
              </a:spcBef>
            </a:pPr>
            <a:r>
              <a:rPr lang="en-US" altLang="ko-KR" sz="1800">
                <a:solidFill>
                  <a:schemeClr val="tx1"/>
                </a:solidFill>
                <a:ea typeface="굴림" charset="0"/>
                <a:cs typeface="굴림" charset="0"/>
              </a:rPr>
              <a:t>Network-</a:t>
            </a:r>
            <a:br>
              <a:rPr lang="en-US" altLang="ko-KR" sz="1800">
                <a:solidFill>
                  <a:schemeClr val="tx1"/>
                </a:solidFill>
                <a:ea typeface="굴림" charset="0"/>
                <a:cs typeface="굴림" charset="0"/>
              </a:rPr>
            </a:br>
            <a:r>
              <a:rPr lang="en-US" altLang="ko-KR" sz="1800">
                <a:solidFill>
                  <a:schemeClr val="tx1"/>
                </a:solidFill>
                <a:ea typeface="굴림" charset="0"/>
                <a:cs typeface="굴림" charset="0"/>
              </a:rPr>
              <a:t>independent</a:t>
            </a:r>
          </a:p>
        </p:txBody>
      </p:sp>
      <p:sp>
        <p:nvSpPr>
          <p:cNvPr id="113674" name="Line 11"/>
          <p:cNvSpPr>
            <a:spLocks noChangeShapeType="1"/>
          </p:cNvSpPr>
          <p:nvPr/>
        </p:nvSpPr>
        <p:spPr bwMode="auto">
          <a:xfrm flipV="1">
            <a:off x="304800" y="2776538"/>
            <a:ext cx="0" cy="15478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3675" name="Line 12"/>
          <p:cNvSpPr>
            <a:spLocks noChangeShapeType="1"/>
          </p:cNvSpPr>
          <p:nvPr/>
        </p:nvSpPr>
        <p:spPr bwMode="auto">
          <a:xfrm flipH="1">
            <a:off x="296863" y="4324350"/>
            <a:ext cx="17097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13676" name="Group 13"/>
          <p:cNvGrpSpPr>
            <a:grpSpLocks/>
          </p:cNvGrpSpPr>
          <p:nvPr/>
        </p:nvGrpSpPr>
        <p:grpSpPr bwMode="auto">
          <a:xfrm>
            <a:off x="6991350" y="4343400"/>
            <a:ext cx="2228850" cy="1620838"/>
            <a:chOff x="4128" y="2304"/>
            <a:chExt cx="1440" cy="1056"/>
          </a:xfrm>
        </p:grpSpPr>
        <p:sp>
          <p:nvSpPr>
            <p:cNvPr id="113693" name="Text Box 14"/>
            <p:cNvSpPr txBox="1">
              <a:spLocks noChangeArrowheads="1"/>
            </p:cNvSpPr>
            <p:nvPr/>
          </p:nvSpPr>
          <p:spPr bwMode="auto">
            <a:xfrm>
              <a:off x="4128" y="2352"/>
              <a:ext cx="1440"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spcBef>
                  <a:spcPct val="50000"/>
                </a:spcBef>
              </a:pPr>
              <a:r>
                <a:rPr lang="en-US" altLang="ko-KR" sz="1800">
                  <a:solidFill>
                    <a:schemeClr val="tx1"/>
                  </a:solidFill>
                  <a:ea typeface="굴림" charset="0"/>
                  <a:cs typeface="굴림" charset="0"/>
                </a:rPr>
                <a:t>Language-</a:t>
              </a:r>
              <a:br>
                <a:rPr lang="en-US" altLang="ko-KR" sz="1800">
                  <a:solidFill>
                    <a:schemeClr val="tx1"/>
                  </a:solidFill>
                  <a:ea typeface="굴림" charset="0"/>
                  <a:cs typeface="굴림" charset="0"/>
                </a:rPr>
              </a:br>
              <a:r>
                <a:rPr lang="en-US" altLang="ko-KR" sz="1800">
                  <a:solidFill>
                    <a:schemeClr val="tx1"/>
                  </a:solidFill>
                  <a:ea typeface="굴림" charset="0"/>
                  <a:cs typeface="굴림" charset="0"/>
                </a:rPr>
                <a:t>independent</a:t>
              </a:r>
            </a:p>
          </p:txBody>
        </p:sp>
        <p:sp>
          <p:nvSpPr>
            <p:cNvPr id="113694" name="Line 15"/>
            <p:cNvSpPr>
              <a:spLocks noChangeShapeType="1"/>
            </p:cNvSpPr>
            <p:nvPr/>
          </p:nvSpPr>
          <p:spPr bwMode="auto">
            <a:xfrm>
              <a:off x="5371" y="2304"/>
              <a:ext cx="0" cy="10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3695" name="Line 16"/>
            <p:cNvSpPr>
              <a:spLocks noChangeShapeType="1"/>
            </p:cNvSpPr>
            <p:nvPr/>
          </p:nvSpPr>
          <p:spPr bwMode="auto">
            <a:xfrm flipH="1">
              <a:off x="4512" y="2304"/>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13677" name="Group 17"/>
          <p:cNvGrpSpPr>
            <a:grpSpLocks/>
          </p:cNvGrpSpPr>
          <p:nvPr/>
        </p:nvGrpSpPr>
        <p:grpSpPr bwMode="auto">
          <a:xfrm>
            <a:off x="6923088" y="3514725"/>
            <a:ext cx="2525712" cy="2505075"/>
            <a:chOff x="4128" y="1776"/>
            <a:chExt cx="1632" cy="1632"/>
          </a:xfrm>
        </p:grpSpPr>
        <p:sp>
          <p:nvSpPr>
            <p:cNvPr id="113690" name="Text Box 18"/>
            <p:cNvSpPr txBox="1">
              <a:spLocks noChangeArrowheads="1"/>
            </p:cNvSpPr>
            <p:nvPr/>
          </p:nvSpPr>
          <p:spPr bwMode="auto">
            <a:xfrm>
              <a:off x="4128" y="1824"/>
              <a:ext cx="1632"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spcBef>
                  <a:spcPct val="50000"/>
                </a:spcBef>
              </a:pPr>
              <a:r>
                <a:rPr lang="en-US" altLang="ko-KR" sz="1800">
                  <a:solidFill>
                    <a:schemeClr val="tx1"/>
                  </a:solidFill>
                  <a:ea typeface="굴림" charset="0"/>
                  <a:cs typeface="굴림" charset="0"/>
                </a:rPr>
                <a:t>Compiler-</a:t>
              </a:r>
              <a:br>
                <a:rPr lang="en-US" altLang="ko-KR" sz="1800">
                  <a:solidFill>
                    <a:schemeClr val="tx1"/>
                  </a:solidFill>
                  <a:ea typeface="굴림" charset="0"/>
                  <a:cs typeface="굴림" charset="0"/>
                </a:rPr>
              </a:br>
              <a:r>
                <a:rPr lang="en-US" altLang="ko-KR" sz="1800">
                  <a:solidFill>
                    <a:schemeClr val="tx1"/>
                  </a:solidFill>
                  <a:ea typeface="굴림" charset="0"/>
                  <a:cs typeface="굴림" charset="0"/>
                </a:rPr>
                <a:t>independent</a:t>
              </a:r>
            </a:p>
          </p:txBody>
        </p:sp>
        <p:sp>
          <p:nvSpPr>
            <p:cNvPr id="113691" name="Line 19"/>
            <p:cNvSpPr>
              <a:spLocks noChangeShapeType="1"/>
            </p:cNvSpPr>
            <p:nvPr/>
          </p:nvSpPr>
          <p:spPr bwMode="auto">
            <a:xfrm>
              <a:off x="5514" y="1776"/>
              <a:ext cx="0" cy="16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3692" name="Line 20"/>
            <p:cNvSpPr>
              <a:spLocks noChangeShapeType="1"/>
            </p:cNvSpPr>
            <p:nvPr/>
          </p:nvSpPr>
          <p:spPr bwMode="auto">
            <a:xfrm flipH="1">
              <a:off x="4529" y="1776"/>
              <a:ext cx="9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13678" name="Rectangle 21"/>
          <p:cNvSpPr>
            <a:spLocks noChangeArrowheads="1"/>
          </p:cNvSpPr>
          <p:nvPr/>
        </p:nvSpPr>
        <p:spPr bwMode="auto">
          <a:xfrm>
            <a:off x="1336675" y="1597025"/>
            <a:ext cx="1400175" cy="515938"/>
          </a:xfrm>
          <a:prstGeom prst="rect">
            <a:avLst/>
          </a:prstGeom>
          <a:solidFill>
            <a:srgbClr val="FF0000"/>
          </a:solidFill>
          <a:ln w="9525">
            <a:solidFill>
              <a:schemeClr val="tx1"/>
            </a:solidFill>
            <a:miter lim="800000"/>
            <a:headEnd/>
            <a:tailEnd/>
          </a:ln>
        </p:spPr>
        <p:txBody>
          <a:bodyPr wrap="none" anchor="ctr"/>
          <a:lstStyle/>
          <a:p>
            <a:r>
              <a:rPr lang="en-US" altLang="ko-KR">
                <a:solidFill>
                  <a:srgbClr val="4B1645"/>
                </a:solidFill>
                <a:ea typeface="굴림" charset="0"/>
                <a:cs typeface="굴림" charset="0"/>
              </a:rPr>
              <a:t>UPC Code</a:t>
            </a:r>
          </a:p>
        </p:txBody>
      </p:sp>
      <p:sp>
        <p:nvSpPr>
          <p:cNvPr id="113679" name="Oval 22"/>
          <p:cNvSpPr>
            <a:spLocks noChangeArrowheads="1"/>
          </p:cNvSpPr>
          <p:nvPr/>
        </p:nvSpPr>
        <p:spPr bwMode="auto">
          <a:xfrm>
            <a:off x="3565525" y="1524000"/>
            <a:ext cx="2911475" cy="736600"/>
          </a:xfrm>
          <a:prstGeom prst="ellipse">
            <a:avLst/>
          </a:prstGeom>
          <a:solidFill>
            <a:srgbClr val="FF0000"/>
          </a:solidFill>
          <a:ln w="9525">
            <a:solidFill>
              <a:schemeClr val="tx1"/>
            </a:solidFill>
            <a:round/>
            <a:headEnd/>
            <a:tailEnd/>
          </a:ln>
        </p:spPr>
        <p:txBody>
          <a:bodyPr wrap="none" anchor="ctr"/>
          <a:lstStyle/>
          <a:p>
            <a:r>
              <a:rPr lang="en-US" altLang="ko-KR">
                <a:solidFill>
                  <a:srgbClr val="4B1645"/>
                </a:solidFill>
                <a:ea typeface="굴림" charset="0"/>
                <a:cs typeface="굴림" charset="0"/>
              </a:rPr>
              <a:t>UPC Compiler</a:t>
            </a:r>
          </a:p>
        </p:txBody>
      </p:sp>
      <p:sp>
        <p:nvSpPr>
          <p:cNvPr id="113680" name="Line 23"/>
          <p:cNvSpPr>
            <a:spLocks noChangeShapeType="1"/>
          </p:cNvSpPr>
          <p:nvPr/>
        </p:nvSpPr>
        <p:spPr bwMode="auto">
          <a:xfrm>
            <a:off x="4979988" y="2260600"/>
            <a:ext cx="0" cy="5159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3681" name="Line 24"/>
          <p:cNvSpPr>
            <a:spLocks noChangeShapeType="1"/>
          </p:cNvSpPr>
          <p:nvPr/>
        </p:nvSpPr>
        <p:spPr bwMode="auto">
          <a:xfrm flipV="1">
            <a:off x="2749550" y="1892300"/>
            <a:ext cx="7429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4" name="Group 33"/>
          <p:cNvGrpSpPr>
            <a:grpSpLocks/>
          </p:cNvGrpSpPr>
          <p:nvPr/>
        </p:nvGrpSpPr>
        <p:grpSpPr bwMode="auto">
          <a:xfrm>
            <a:off x="2079625" y="2068513"/>
            <a:ext cx="6931025" cy="3878262"/>
            <a:chOff x="2079625" y="2069166"/>
            <a:chExt cx="6930983" cy="3877609"/>
          </a:xfrm>
        </p:grpSpPr>
        <p:sp>
          <p:nvSpPr>
            <p:cNvPr id="113687" name="TextBox 24"/>
            <p:cNvSpPr txBox="1">
              <a:spLocks noChangeArrowheads="1"/>
            </p:cNvSpPr>
            <p:nvPr/>
          </p:nvSpPr>
          <p:spPr bwMode="auto">
            <a:xfrm>
              <a:off x="6625863" y="2069166"/>
              <a:ext cx="238474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lgn="ctr" eaLnBrk="1" hangingPunct="1"/>
              <a:r>
                <a:rPr lang="en-US" sz="1800" b="0" i="1">
                  <a:solidFill>
                    <a:schemeClr val="tx1"/>
                  </a:solidFill>
                </a:rPr>
                <a:t>Used by bupc and gcc-upc</a:t>
              </a:r>
            </a:p>
          </p:txBody>
        </p:sp>
        <p:sp>
          <p:nvSpPr>
            <p:cNvPr id="113688" name="Rectangle 25"/>
            <p:cNvSpPr>
              <a:spLocks noChangeArrowheads="1"/>
            </p:cNvSpPr>
            <p:nvPr/>
          </p:nvSpPr>
          <p:spPr bwMode="auto">
            <a:xfrm>
              <a:off x="2079625" y="3568700"/>
              <a:ext cx="4786313" cy="2378075"/>
            </a:xfrm>
            <a:prstGeom prst="rect">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en-US"/>
            </a:p>
          </p:txBody>
        </p:sp>
        <p:cxnSp>
          <p:nvCxnSpPr>
            <p:cNvPr id="113689" name="Curved Connector 27"/>
            <p:cNvCxnSpPr>
              <a:cxnSpLocks noChangeShapeType="1"/>
              <a:stCxn id="113687" idx="2"/>
            </p:cNvCxnSpPr>
            <p:nvPr/>
          </p:nvCxnSpPr>
          <p:spPr bwMode="auto">
            <a:xfrm rot="5400000">
              <a:off x="6779410" y="2859175"/>
              <a:ext cx="1182504" cy="895148"/>
            </a:xfrm>
            <a:prstGeom prst="curvedConnector3">
              <a:avLst>
                <a:gd name="adj1" fmla="val 50000"/>
              </a:avLst>
            </a:prstGeom>
            <a:noFill/>
            <a:ln w="38100">
              <a:solidFill>
                <a:srgbClr val="0000FF"/>
              </a:solidFill>
              <a:round/>
              <a:headEnd/>
              <a:tailEnd type="arrow" w="med" len="med"/>
            </a:ln>
            <a:extLst>
              <a:ext uri="{909E8E84-426E-40dd-AFC4-6F175D3DCCD1}">
                <a14:hiddenFill xmlns:a14="http://schemas.microsoft.com/office/drawing/2010/main">
                  <a:noFill/>
                </a14:hiddenFill>
              </a:ext>
            </a:extLst>
          </p:spPr>
        </p:cxnSp>
      </p:grpSp>
      <p:grpSp>
        <p:nvGrpSpPr>
          <p:cNvPr id="5" name="Group 32"/>
          <p:cNvGrpSpPr>
            <a:grpSpLocks/>
          </p:cNvGrpSpPr>
          <p:nvPr/>
        </p:nvGrpSpPr>
        <p:grpSpPr bwMode="auto">
          <a:xfrm>
            <a:off x="0" y="4324350"/>
            <a:ext cx="6858000" cy="1947863"/>
            <a:chOff x="0" y="4324350"/>
            <a:chExt cx="6857760" cy="1947246"/>
          </a:xfrm>
        </p:grpSpPr>
        <p:sp>
          <p:nvSpPr>
            <p:cNvPr id="113684" name="Rectangle 28"/>
            <p:cNvSpPr>
              <a:spLocks noChangeArrowheads="1"/>
            </p:cNvSpPr>
            <p:nvPr/>
          </p:nvSpPr>
          <p:spPr bwMode="auto">
            <a:xfrm>
              <a:off x="2071447" y="4324350"/>
              <a:ext cx="4786313" cy="1628835"/>
            </a:xfrm>
            <a:prstGeom prst="rect">
              <a:avLst/>
            </a:prstGeom>
            <a:noFill/>
            <a:ln w="508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en-US"/>
            </a:p>
          </p:txBody>
        </p:sp>
        <p:sp>
          <p:nvSpPr>
            <p:cNvPr id="113685" name="TextBox 29"/>
            <p:cNvSpPr txBox="1">
              <a:spLocks noChangeArrowheads="1"/>
            </p:cNvSpPr>
            <p:nvPr/>
          </p:nvSpPr>
          <p:spPr bwMode="auto">
            <a:xfrm>
              <a:off x="0" y="5071267"/>
              <a:ext cx="20796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lgn="ctr" eaLnBrk="1" hangingPunct="1"/>
              <a:r>
                <a:rPr lang="en-US" sz="1800" b="0" i="1">
                  <a:solidFill>
                    <a:schemeClr val="tx1"/>
                  </a:solidFill>
                </a:rPr>
                <a:t>Used by Cray UPC, CAF, Chapel, Titanium, and others </a:t>
              </a:r>
            </a:p>
          </p:txBody>
        </p:sp>
        <p:cxnSp>
          <p:nvCxnSpPr>
            <p:cNvPr id="113686" name="Curved Connector 30"/>
            <p:cNvCxnSpPr>
              <a:cxnSpLocks noChangeShapeType="1"/>
            </p:cNvCxnSpPr>
            <p:nvPr/>
          </p:nvCxnSpPr>
          <p:spPr bwMode="auto">
            <a:xfrm flipV="1">
              <a:off x="1192011" y="4657162"/>
              <a:ext cx="879436" cy="401494"/>
            </a:xfrm>
            <a:prstGeom prst="curvedConnector3">
              <a:avLst>
                <a:gd name="adj1" fmla="val 50000"/>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cxn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1" name="Rectangle 2"/>
          <p:cNvSpPr>
            <a:spLocks noGrp="1" noChangeArrowheads="1"/>
          </p:cNvSpPr>
          <p:nvPr>
            <p:ph type="title"/>
          </p:nvPr>
        </p:nvSpPr>
        <p:spPr>
          <a:xfrm>
            <a:off x="0" y="306388"/>
            <a:ext cx="9144000" cy="422275"/>
          </a:xfrm>
        </p:spPr>
        <p:txBody>
          <a:bodyPr/>
          <a:lstStyle/>
          <a:p>
            <a:r>
              <a:rPr lang="en-US">
                <a:latin typeface="Arial" charset="0"/>
                <a:ea typeface="ＭＳ Ｐゴシック" charset="0"/>
                <a:cs typeface="ＭＳ Ｐゴシック" charset="0"/>
              </a:rPr>
              <a:t>PGAS Languages </a:t>
            </a:r>
            <a:r>
              <a:rPr lang="en-US">
                <a:latin typeface="Arial" charset="0"/>
                <a:ea typeface="ＭＳ Ｐゴシック" charset="0"/>
                <a:cs typeface="ＭＳ Ｐゴシック" charset="0"/>
                <a:sym typeface="Wingdings" charset="0"/>
              </a:rPr>
              <a:t>have </a:t>
            </a:r>
            <a:r>
              <a:rPr lang="en-US">
                <a:latin typeface="Arial" charset="0"/>
                <a:ea typeface="ＭＳ Ｐゴシック" charset="0"/>
                <a:cs typeface="ＭＳ Ｐゴシック" charset="0"/>
              </a:rPr>
              <a:t>Performance Advantages</a:t>
            </a:r>
          </a:p>
        </p:txBody>
      </p:sp>
      <p:sp>
        <p:nvSpPr>
          <p:cNvPr id="114692" name="Rectangle 3"/>
          <p:cNvSpPr>
            <a:spLocks noGrp="1" noChangeArrowheads="1"/>
          </p:cNvSpPr>
          <p:nvPr>
            <p:ph type="body" idx="1"/>
          </p:nvPr>
        </p:nvSpPr>
        <p:spPr>
          <a:xfrm>
            <a:off x="1009650" y="914400"/>
            <a:ext cx="7600950" cy="5384800"/>
          </a:xfrm>
        </p:spPr>
        <p:txBody>
          <a:bodyPr/>
          <a:lstStyle/>
          <a:p>
            <a:pPr>
              <a:lnSpc>
                <a:spcPct val="85000"/>
              </a:lnSpc>
              <a:buFontTx/>
              <a:buNone/>
            </a:pPr>
            <a:r>
              <a:rPr lang="en-US">
                <a:latin typeface="Arial" charset="0"/>
                <a:ea typeface="ＭＳ Ｐゴシック" charset="0"/>
                <a:cs typeface="ＭＳ Ｐゴシック" charset="0"/>
              </a:rPr>
              <a:t>Strategy for acceptance of a new language</a:t>
            </a:r>
          </a:p>
          <a:p>
            <a:pPr>
              <a:lnSpc>
                <a:spcPct val="85000"/>
              </a:lnSpc>
            </a:pPr>
            <a:r>
              <a:rPr lang="en-US">
                <a:solidFill>
                  <a:srgbClr val="000099"/>
                </a:solidFill>
                <a:latin typeface="Arial" charset="0"/>
                <a:ea typeface="ＭＳ Ｐゴシック" charset="0"/>
                <a:cs typeface="ＭＳ Ｐゴシック" charset="0"/>
              </a:rPr>
              <a:t>Make it run faster than anything else</a:t>
            </a:r>
          </a:p>
          <a:p>
            <a:pPr>
              <a:lnSpc>
                <a:spcPct val="85000"/>
              </a:lnSpc>
              <a:buFontTx/>
              <a:buNone/>
            </a:pPr>
            <a:endParaRPr lang="en-US">
              <a:solidFill>
                <a:srgbClr val="000099"/>
              </a:solidFill>
              <a:latin typeface="Arial" charset="0"/>
              <a:ea typeface="ＭＳ Ｐゴシック" charset="0"/>
              <a:cs typeface="ＭＳ Ｐゴシック" charset="0"/>
            </a:endParaRPr>
          </a:p>
          <a:p>
            <a:pPr>
              <a:lnSpc>
                <a:spcPct val="85000"/>
              </a:lnSpc>
              <a:buFontTx/>
              <a:buNone/>
            </a:pPr>
            <a:r>
              <a:rPr lang="en-US">
                <a:latin typeface="Arial" charset="0"/>
                <a:ea typeface="ＭＳ Ｐゴシック" charset="0"/>
                <a:cs typeface="ＭＳ Ｐゴシック" charset="0"/>
              </a:rPr>
              <a:t>Keys to high performance</a:t>
            </a:r>
          </a:p>
          <a:p>
            <a:pPr>
              <a:lnSpc>
                <a:spcPct val="85000"/>
              </a:lnSpc>
            </a:pPr>
            <a:r>
              <a:rPr lang="en-US">
                <a:latin typeface="Arial" charset="0"/>
                <a:ea typeface="ＭＳ Ｐゴシック" charset="0"/>
                <a:cs typeface="ＭＳ Ｐゴシック" charset="0"/>
              </a:rPr>
              <a:t>Parallelism:</a:t>
            </a:r>
          </a:p>
          <a:p>
            <a:pPr lvl="1">
              <a:lnSpc>
                <a:spcPct val="85000"/>
              </a:lnSpc>
            </a:pPr>
            <a:r>
              <a:rPr lang="en-US">
                <a:latin typeface="Arial" charset="0"/>
                <a:ea typeface="ＭＳ Ｐゴシック" charset="0"/>
              </a:rPr>
              <a:t>Scaling the number of processors</a:t>
            </a:r>
          </a:p>
          <a:p>
            <a:pPr>
              <a:lnSpc>
                <a:spcPct val="85000"/>
              </a:lnSpc>
            </a:pPr>
            <a:r>
              <a:rPr lang="en-US">
                <a:latin typeface="Arial" charset="0"/>
                <a:ea typeface="ＭＳ Ｐゴシック" charset="0"/>
                <a:cs typeface="ＭＳ Ｐゴシック" charset="0"/>
              </a:rPr>
              <a:t>Maximize single node performance</a:t>
            </a:r>
          </a:p>
          <a:p>
            <a:pPr lvl="1">
              <a:lnSpc>
                <a:spcPct val="85000"/>
              </a:lnSpc>
            </a:pPr>
            <a:r>
              <a:rPr lang="en-US">
                <a:latin typeface="Arial" charset="0"/>
                <a:ea typeface="ＭＳ Ｐゴシック" charset="0"/>
              </a:rPr>
              <a:t>Generate friendly code or use tuned libraries (BLAS, FFTW, etc.)</a:t>
            </a:r>
          </a:p>
          <a:p>
            <a:pPr>
              <a:lnSpc>
                <a:spcPct val="85000"/>
              </a:lnSpc>
            </a:pPr>
            <a:r>
              <a:rPr lang="en-US">
                <a:latin typeface="Arial" charset="0"/>
                <a:ea typeface="ＭＳ Ｐゴシック" charset="0"/>
                <a:cs typeface="ＭＳ Ｐゴシック" charset="0"/>
              </a:rPr>
              <a:t>Avoid (unnecessary) communication cost</a:t>
            </a:r>
          </a:p>
          <a:p>
            <a:pPr lvl="1">
              <a:lnSpc>
                <a:spcPct val="85000"/>
              </a:lnSpc>
            </a:pPr>
            <a:r>
              <a:rPr lang="en-US">
                <a:latin typeface="Arial" charset="0"/>
                <a:ea typeface="ＭＳ Ｐゴシック" charset="0"/>
              </a:rPr>
              <a:t>Latency, bandwidth, overhead</a:t>
            </a:r>
          </a:p>
          <a:p>
            <a:pPr lvl="1">
              <a:lnSpc>
                <a:spcPct val="85000"/>
              </a:lnSpc>
            </a:pPr>
            <a:r>
              <a:rPr lang="en-US">
                <a:latin typeface="Arial" charset="0"/>
                <a:ea typeface="ＭＳ Ｐゴシック" charset="0"/>
              </a:rPr>
              <a:t>Berkeley UPC and Titanium use GASNet communication layer</a:t>
            </a:r>
          </a:p>
          <a:p>
            <a:pPr>
              <a:lnSpc>
                <a:spcPct val="85000"/>
              </a:lnSpc>
            </a:pPr>
            <a:r>
              <a:rPr lang="en-US">
                <a:latin typeface="Arial" charset="0"/>
                <a:ea typeface="ＭＳ Ｐゴシック" charset="0"/>
                <a:cs typeface="ＭＳ Ｐゴシック" charset="0"/>
              </a:rPr>
              <a:t>Avoid unnecessary delays due to dependencies</a:t>
            </a:r>
          </a:p>
          <a:p>
            <a:pPr lvl="1">
              <a:lnSpc>
                <a:spcPct val="85000"/>
              </a:lnSpc>
            </a:pPr>
            <a:r>
              <a:rPr lang="en-US">
                <a:latin typeface="Arial" charset="0"/>
                <a:ea typeface="ＭＳ Ｐゴシック" charset="0"/>
              </a:rPr>
              <a:t>Load balance; Pipeline algorithmic dependencies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own Arrow 19"/>
          <p:cNvSpPr/>
          <p:nvPr/>
        </p:nvSpPr>
        <p:spPr>
          <a:xfrm>
            <a:off x="8033284" y="774773"/>
            <a:ext cx="1072676" cy="5452571"/>
          </a:xfrm>
          <a:prstGeom prst="downArrow">
            <a:avLst>
              <a:gd name="adj1" fmla="val 50000"/>
              <a:gd name="adj2" fmla="val 37605"/>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77415"/>
            <a:ext cx="9144000" cy="960438"/>
          </a:xfrm>
        </p:spPr>
        <p:txBody>
          <a:bodyPr>
            <a:noAutofit/>
          </a:bodyPr>
          <a:lstStyle/>
          <a:p>
            <a:r>
              <a:rPr lang="en-US" sz="2800" dirty="0" smtClean="0">
                <a:effectLst/>
                <a:cs typeface="Cmr10"/>
              </a:rPr>
              <a:t>Low Overhead Atomic Updates Enable Genomics Assembly Grand Challenge</a:t>
            </a:r>
            <a:endParaRPr lang="en-US" sz="2800" b="0" dirty="0">
              <a:effectLst/>
            </a:endParaRPr>
          </a:p>
        </p:txBody>
      </p:sp>
      <p:grpSp>
        <p:nvGrpSpPr>
          <p:cNvPr id="26" name="Group 25"/>
          <p:cNvGrpSpPr/>
          <p:nvPr/>
        </p:nvGrpSpPr>
        <p:grpSpPr>
          <a:xfrm>
            <a:off x="4931056" y="2225980"/>
            <a:ext cx="3143118" cy="1473084"/>
            <a:chOff x="1203114" y="2112926"/>
            <a:chExt cx="2637291" cy="1473084"/>
          </a:xfrm>
        </p:grpSpPr>
        <p:sp>
          <p:nvSpPr>
            <p:cNvPr id="28" name="TextBox 17"/>
            <p:cNvSpPr txBox="1">
              <a:spLocks noChangeArrowheads="1"/>
            </p:cNvSpPr>
            <p:nvPr/>
          </p:nvSpPr>
          <p:spPr bwMode="auto">
            <a:xfrm>
              <a:off x="1203114" y="2112926"/>
              <a:ext cx="828494" cy="37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charset="0"/>
                  <a:ea typeface="ＭＳ Ｐゴシック" charset="0"/>
                  <a:cs typeface="ＭＳ Ｐゴシック" charset="0"/>
                </a:defRPr>
              </a:lvl1pPr>
              <a:lvl2pPr marL="37931725" indent="-37474525" eaLnBrk="0" hangingPunct="0">
                <a:defRPr sz="2800" b="1">
                  <a:solidFill>
                    <a:schemeClr val="tx1"/>
                  </a:solidFill>
                  <a:latin typeface="Arial" charset="0"/>
                  <a:ea typeface="ＭＳ Ｐゴシック" charset="0"/>
                </a:defRPr>
              </a:lvl2pPr>
              <a:lvl3pPr eaLnBrk="0" hangingPunct="0">
                <a:defRPr sz="2800" b="1">
                  <a:solidFill>
                    <a:schemeClr val="tx1"/>
                  </a:solidFill>
                  <a:latin typeface="Arial" charset="0"/>
                  <a:ea typeface="ＭＳ Ｐゴシック" charset="0"/>
                </a:defRPr>
              </a:lvl3pPr>
              <a:lvl4pPr eaLnBrk="0" hangingPunct="0">
                <a:defRPr sz="2800" b="1">
                  <a:solidFill>
                    <a:schemeClr val="tx1"/>
                  </a:solidFill>
                  <a:latin typeface="Arial" charset="0"/>
                  <a:ea typeface="ＭＳ Ｐゴシック" charset="0"/>
                </a:defRPr>
              </a:lvl4pPr>
              <a:lvl5pPr eaLnBrk="0" hangingPunct="0">
                <a:defRPr sz="2800" b="1">
                  <a:solidFill>
                    <a:schemeClr val="tx1"/>
                  </a:solidFill>
                  <a:latin typeface="Arial" charset="0"/>
                  <a:ea typeface="ＭＳ Ｐゴシック" charset="0"/>
                </a:defRPr>
              </a:lvl5pPr>
              <a:lvl6pPr marL="457200" eaLnBrk="0" fontAlgn="base" hangingPunct="0">
                <a:spcBef>
                  <a:spcPct val="0"/>
                </a:spcBef>
                <a:spcAft>
                  <a:spcPct val="0"/>
                </a:spcAft>
                <a:defRPr sz="2800" b="1">
                  <a:solidFill>
                    <a:schemeClr val="tx1"/>
                  </a:solidFill>
                  <a:latin typeface="Arial" charset="0"/>
                  <a:ea typeface="ＭＳ Ｐゴシック" charset="0"/>
                </a:defRPr>
              </a:lvl6pPr>
              <a:lvl7pPr marL="914400" eaLnBrk="0" fontAlgn="base" hangingPunct="0">
                <a:spcBef>
                  <a:spcPct val="0"/>
                </a:spcBef>
                <a:spcAft>
                  <a:spcPct val="0"/>
                </a:spcAft>
                <a:defRPr sz="2800" b="1">
                  <a:solidFill>
                    <a:schemeClr val="tx1"/>
                  </a:solidFill>
                  <a:latin typeface="Arial" charset="0"/>
                  <a:ea typeface="ＭＳ Ｐゴシック" charset="0"/>
                </a:defRPr>
              </a:lvl7pPr>
              <a:lvl8pPr marL="1371600" eaLnBrk="0" fontAlgn="base" hangingPunct="0">
                <a:spcBef>
                  <a:spcPct val="0"/>
                </a:spcBef>
                <a:spcAft>
                  <a:spcPct val="0"/>
                </a:spcAft>
                <a:defRPr sz="2800" b="1">
                  <a:solidFill>
                    <a:schemeClr val="tx1"/>
                  </a:solidFill>
                  <a:latin typeface="Arial" charset="0"/>
                  <a:ea typeface="ＭＳ Ｐゴシック" charset="0"/>
                </a:defRPr>
              </a:lvl8pPr>
              <a:lvl9pPr marL="1828800" eaLnBrk="0" fontAlgn="base" hangingPunct="0">
                <a:spcBef>
                  <a:spcPct val="0"/>
                </a:spcBef>
                <a:spcAft>
                  <a:spcPct val="0"/>
                </a:spcAft>
                <a:defRPr sz="2800" b="1">
                  <a:solidFill>
                    <a:schemeClr val="tx1"/>
                  </a:solidFill>
                  <a:latin typeface="Arial" charset="0"/>
                  <a:ea typeface="ＭＳ Ｐゴシック" charset="0"/>
                </a:defRPr>
              </a:lvl9pPr>
            </a:lstStyle>
            <a:p>
              <a:pPr>
                <a:lnSpc>
                  <a:spcPct val="120000"/>
                </a:lnSpc>
                <a:spcBef>
                  <a:spcPct val="50000"/>
                </a:spcBef>
                <a:buClr>
                  <a:srgbClr val="063DE8"/>
                </a:buClr>
                <a:buFont typeface="Wingdings" charset="0"/>
                <a:buNone/>
              </a:pPr>
              <a:r>
                <a:rPr lang="en-US" sz="1600" dirty="0">
                  <a:solidFill>
                    <a:srgbClr val="1F497D"/>
                  </a:solidFill>
                  <a:latin typeface="cmr10"/>
                  <a:cs typeface="cmr10"/>
                </a:rPr>
                <a:t>k</a:t>
              </a:r>
              <a:r>
                <a:rPr lang="en-US" sz="1600" dirty="0" smtClean="0">
                  <a:solidFill>
                    <a:srgbClr val="1F497D"/>
                  </a:solidFill>
                  <a:latin typeface="cmr10"/>
                  <a:cs typeface="cmr10"/>
                </a:rPr>
                <a:t>-</a:t>
              </a:r>
              <a:r>
                <a:rPr lang="en-US" sz="1600" dirty="0" err="1" smtClean="0">
                  <a:solidFill>
                    <a:srgbClr val="1F497D"/>
                  </a:solidFill>
                  <a:latin typeface="cmr10"/>
                  <a:cs typeface="cmr10"/>
                </a:rPr>
                <a:t>mers</a:t>
              </a:r>
              <a:r>
                <a:rPr lang="en-US" sz="1600" dirty="0" smtClean="0">
                  <a:solidFill>
                    <a:srgbClr val="1F497D"/>
                  </a:solidFill>
                  <a:latin typeface="cmr10"/>
                  <a:cs typeface="cmr10"/>
                </a:rPr>
                <a:t> </a:t>
              </a:r>
              <a:endParaRPr lang="en-US" sz="1600" dirty="0">
                <a:solidFill>
                  <a:srgbClr val="1F497D"/>
                </a:solidFill>
                <a:latin typeface="cmr10"/>
                <a:cs typeface="cmr10"/>
              </a:endParaRPr>
            </a:p>
          </p:txBody>
        </p:sp>
        <p:sp>
          <p:nvSpPr>
            <p:cNvPr id="29" name="TextBox 28"/>
            <p:cNvSpPr txBox="1"/>
            <p:nvPr/>
          </p:nvSpPr>
          <p:spPr>
            <a:xfrm>
              <a:off x="1240748" y="2847346"/>
              <a:ext cx="2599657" cy="738664"/>
            </a:xfrm>
            <a:prstGeom prst="rect">
              <a:avLst/>
            </a:prstGeom>
            <a:noFill/>
          </p:spPr>
          <p:txBody>
            <a:bodyPr wrap="square" lIns="0" tIns="0" rIns="0" bIns="0" rtlCol="0">
              <a:spAutoFit/>
            </a:bodyPr>
            <a:lstStyle/>
            <a:p>
              <a:pPr algn="ctr" eaLnBrk="1" hangingPunct="1"/>
              <a:r>
                <a:rPr lang="en-US" sz="1600" i="1" dirty="0"/>
                <a:t>New </a:t>
              </a:r>
              <a:r>
                <a:rPr lang="en-US" sz="1600" i="1" dirty="0" smtClean="0"/>
                <a:t>analysis filters errors using probabilistic “Bloom Filter” </a:t>
              </a:r>
              <a:endParaRPr lang="en-US" sz="1600" i="1" dirty="0"/>
            </a:p>
          </p:txBody>
        </p:sp>
        <p:grpSp>
          <p:nvGrpSpPr>
            <p:cNvPr id="30" name="Group 29"/>
            <p:cNvGrpSpPr/>
            <p:nvPr/>
          </p:nvGrpSpPr>
          <p:grpSpPr>
            <a:xfrm>
              <a:off x="1432476" y="2488643"/>
              <a:ext cx="586948" cy="255005"/>
              <a:chOff x="1432476" y="2488643"/>
              <a:chExt cx="586948" cy="255005"/>
            </a:xfrm>
          </p:grpSpPr>
          <p:sp>
            <p:nvSpPr>
              <p:cNvPr id="51" name="TextBox 50"/>
              <p:cNvSpPr txBox="1"/>
              <p:nvPr/>
            </p:nvSpPr>
            <p:spPr>
              <a:xfrm flipV="1">
                <a:off x="1593806" y="2630769"/>
                <a:ext cx="360257" cy="45719"/>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52" name="TextBox 51"/>
              <p:cNvSpPr txBox="1"/>
              <p:nvPr/>
            </p:nvSpPr>
            <p:spPr>
              <a:xfrm flipV="1">
                <a:off x="1659167" y="2697929"/>
                <a:ext cx="360257" cy="45719"/>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53" name="TextBox 52"/>
              <p:cNvSpPr txBox="1"/>
              <p:nvPr/>
            </p:nvSpPr>
            <p:spPr>
              <a:xfrm flipV="1">
                <a:off x="1432476" y="2488643"/>
                <a:ext cx="360257" cy="45719"/>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54" name="TextBox 53"/>
              <p:cNvSpPr txBox="1"/>
              <p:nvPr/>
            </p:nvSpPr>
            <p:spPr>
              <a:xfrm flipV="1">
                <a:off x="1518297" y="2559822"/>
                <a:ext cx="360257" cy="45719"/>
              </a:xfrm>
              <a:prstGeom prst="rect">
                <a:avLst/>
              </a:prstGeom>
              <a:solidFill>
                <a:srgbClr val="008000"/>
              </a:solidFill>
            </p:spPr>
            <p:txBody>
              <a:bodyPr wrap="square" rtlCol="0">
                <a:spAutoFit/>
              </a:bodyPr>
              <a:lstStyle/>
              <a:p>
                <a:pPr algn="r"/>
                <a:endParaRPr lang="en-US" sz="800" dirty="0">
                  <a:solidFill>
                    <a:srgbClr val="008000"/>
                  </a:solidFill>
                </a:endParaRPr>
              </a:p>
            </p:txBody>
          </p:sp>
        </p:grpSp>
        <p:grpSp>
          <p:nvGrpSpPr>
            <p:cNvPr id="31" name="Group 30"/>
            <p:cNvGrpSpPr/>
            <p:nvPr/>
          </p:nvGrpSpPr>
          <p:grpSpPr>
            <a:xfrm>
              <a:off x="1995233" y="2610875"/>
              <a:ext cx="586948" cy="255005"/>
              <a:chOff x="1432476" y="2488643"/>
              <a:chExt cx="586948" cy="255005"/>
            </a:xfrm>
          </p:grpSpPr>
          <p:sp>
            <p:nvSpPr>
              <p:cNvPr id="47" name="TextBox 46"/>
              <p:cNvSpPr txBox="1"/>
              <p:nvPr/>
            </p:nvSpPr>
            <p:spPr>
              <a:xfrm flipV="1">
                <a:off x="1593806" y="2630769"/>
                <a:ext cx="360257" cy="45719"/>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48" name="TextBox 47"/>
              <p:cNvSpPr txBox="1"/>
              <p:nvPr/>
            </p:nvSpPr>
            <p:spPr>
              <a:xfrm flipV="1">
                <a:off x="1659167" y="2697929"/>
                <a:ext cx="360257" cy="45719"/>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49" name="TextBox 48"/>
              <p:cNvSpPr txBox="1"/>
              <p:nvPr/>
            </p:nvSpPr>
            <p:spPr>
              <a:xfrm flipV="1">
                <a:off x="1432476" y="2488643"/>
                <a:ext cx="360257" cy="45719"/>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50" name="TextBox 49"/>
              <p:cNvSpPr txBox="1"/>
              <p:nvPr/>
            </p:nvSpPr>
            <p:spPr>
              <a:xfrm flipV="1">
                <a:off x="1518297" y="2559822"/>
                <a:ext cx="360257" cy="45719"/>
              </a:xfrm>
              <a:prstGeom prst="rect">
                <a:avLst/>
              </a:prstGeom>
              <a:solidFill>
                <a:srgbClr val="008000"/>
              </a:solidFill>
            </p:spPr>
            <p:txBody>
              <a:bodyPr wrap="square" rtlCol="0">
                <a:spAutoFit/>
              </a:bodyPr>
              <a:lstStyle/>
              <a:p>
                <a:pPr algn="r"/>
                <a:endParaRPr lang="en-US" sz="800" dirty="0">
                  <a:solidFill>
                    <a:srgbClr val="008000"/>
                  </a:solidFill>
                </a:endParaRPr>
              </a:p>
            </p:txBody>
          </p:sp>
        </p:grpSp>
        <p:grpSp>
          <p:nvGrpSpPr>
            <p:cNvPr id="32" name="Group 31"/>
            <p:cNvGrpSpPr/>
            <p:nvPr/>
          </p:nvGrpSpPr>
          <p:grpSpPr>
            <a:xfrm>
              <a:off x="2896100" y="2573883"/>
              <a:ext cx="586948" cy="255005"/>
              <a:chOff x="1432476" y="2488643"/>
              <a:chExt cx="586948" cy="255005"/>
            </a:xfrm>
          </p:grpSpPr>
          <p:sp>
            <p:nvSpPr>
              <p:cNvPr id="43" name="TextBox 42"/>
              <p:cNvSpPr txBox="1"/>
              <p:nvPr/>
            </p:nvSpPr>
            <p:spPr>
              <a:xfrm flipV="1">
                <a:off x="1593806" y="2630769"/>
                <a:ext cx="360257" cy="45719"/>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44" name="TextBox 43"/>
              <p:cNvSpPr txBox="1"/>
              <p:nvPr/>
            </p:nvSpPr>
            <p:spPr>
              <a:xfrm flipV="1">
                <a:off x="1659167" y="2697929"/>
                <a:ext cx="360257" cy="45719"/>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45" name="TextBox 44"/>
              <p:cNvSpPr txBox="1"/>
              <p:nvPr/>
            </p:nvSpPr>
            <p:spPr>
              <a:xfrm flipV="1">
                <a:off x="1432476" y="2488643"/>
                <a:ext cx="360257" cy="45719"/>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46" name="TextBox 45"/>
              <p:cNvSpPr txBox="1"/>
              <p:nvPr/>
            </p:nvSpPr>
            <p:spPr>
              <a:xfrm flipV="1">
                <a:off x="1518297" y="2559822"/>
                <a:ext cx="360257" cy="45719"/>
              </a:xfrm>
              <a:prstGeom prst="rect">
                <a:avLst/>
              </a:prstGeom>
              <a:solidFill>
                <a:srgbClr val="008000"/>
              </a:solidFill>
            </p:spPr>
            <p:txBody>
              <a:bodyPr wrap="square" rtlCol="0">
                <a:spAutoFit/>
              </a:bodyPr>
              <a:lstStyle/>
              <a:p>
                <a:pPr algn="r"/>
                <a:endParaRPr lang="en-US" sz="800" dirty="0">
                  <a:solidFill>
                    <a:srgbClr val="008000"/>
                  </a:solidFill>
                </a:endParaRPr>
              </a:p>
            </p:txBody>
          </p:sp>
        </p:grpSp>
        <p:grpSp>
          <p:nvGrpSpPr>
            <p:cNvPr id="33" name="Group 32"/>
            <p:cNvGrpSpPr/>
            <p:nvPr/>
          </p:nvGrpSpPr>
          <p:grpSpPr>
            <a:xfrm>
              <a:off x="2334222" y="2479156"/>
              <a:ext cx="586948" cy="255005"/>
              <a:chOff x="1432476" y="2488643"/>
              <a:chExt cx="586948" cy="255005"/>
            </a:xfrm>
          </p:grpSpPr>
          <p:sp>
            <p:nvSpPr>
              <p:cNvPr id="39" name="TextBox 38"/>
              <p:cNvSpPr txBox="1"/>
              <p:nvPr/>
            </p:nvSpPr>
            <p:spPr>
              <a:xfrm flipV="1">
                <a:off x="1593806" y="2630769"/>
                <a:ext cx="360257" cy="45719"/>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40" name="TextBox 39"/>
              <p:cNvSpPr txBox="1"/>
              <p:nvPr/>
            </p:nvSpPr>
            <p:spPr>
              <a:xfrm flipV="1">
                <a:off x="1659167" y="2697929"/>
                <a:ext cx="360257" cy="45719"/>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41" name="TextBox 40"/>
              <p:cNvSpPr txBox="1"/>
              <p:nvPr/>
            </p:nvSpPr>
            <p:spPr>
              <a:xfrm flipV="1">
                <a:off x="1432476" y="2488643"/>
                <a:ext cx="360257" cy="45719"/>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42" name="TextBox 41"/>
              <p:cNvSpPr txBox="1"/>
              <p:nvPr/>
            </p:nvSpPr>
            <p:spPr>
              <a:xfrm flipV="1">
                <a:off x="1518297" y="2559822"/>
                <a:ext cx="360257" cy="45719"/>
              </a:xfrm>
              <a:prstGeom prst="rect">
                <a:avLst/>
              </a:prstGeom>
              <a:solidFill>
                <a:srgbClr val="008000"/>
              </a:solidFill>
            </p:spPr>
            <p:txBody>
              <a:bodyPr wrap="square" rtlCol="0">
                <a:spAutoFit/>
              </a:bodyPr>
              <a:lstStyle/>
              <a:p>
                <a:pPr algn="r"/>
                <a:endParaRPr lang="en-US" sz="800" dirty="0">
                  <a:solidFill>
                    <a:srgbClr val="008000"/>
                  </a:solidFill>
                </a:endParaRPr>
              </a:p>
            </p:txBody>
          </p:sp>
        </p:grpSp>
        <p:grpSp>
          <p:nvGrpSpPr>
            <p:cNvPr id="34" name="Group 33"/>
            <p:cNvGrpSpPr/>
            <p:nvPr/>
          </p:nvGrpSpPr>
          <p:grpSpPr>
            <a:xfrm>
              <a:off x="3253457" y="2446380"/>
              <a:ext cx="586948" cy="255005"/>
              <a:chOff x="1432476" y="2488643"/>
              <a:chExt cx="586948" cy="255005"/>
            </a:xfrm>
          </p:grpSpPr>
          <p:sp>
            <p:nvSpPr>
              <p:cNvPr id="35" name="TextBox 34"/>
              <p:cNvSpPr txBox="1"/>
              <p:nvPr/>
            </p:nvSpPr>
            <p:spPr>
              <a:xfrm flipV="1">
                <a:off x="1593806" y="2630769"/>
                <a:ext cx="360257" cy="45719"/>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36" name="TextBox 35"/>
              <p:cNvSpPr txBox="1"/>
              <p:nvPr/>
            </p:nvSpPr>
            <p:spPr>
              <a:xfrm flipV="1">
                <a:off x="1659167" y="2697929"/>
                <a:ext cx="360257" cy="45719"/>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37" name="TextBox 36"/>
              <p:cNvSpPr txBox="1"/>
              <p:nvPr/>
            </p:nvSpPr>
            <p:spPr>
              <a:xfrm flipV="1">
                <a:off x="1432476" y="2488643"/>
                <a:ext cx="360257" cy="45719"/>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38" name="TextBox 37"/>
              <p:cNvSpPr txBox="1"/>
              <p:nvPr/>
            </p:nvSpPr>
            <p:spPr>
              <a:xfrm flipV="1">
                <a:off x="1518297" y="2559822"/>
                <a:ext cx="360257" cy="45719"/>
              </a:xfrm>
              <a:prstGeom prst="rect">
                <a:avLst/>
              </a:prstGeom>
              <a:solidFill>
                <a:srgbClr val="008000"/>
              </a:solidFill>
            </p:spPr>
            <p:txBody>
              <a:bodyPr wrap="square" rtlCol="0">
                <a:spAutoFit/>
              </a:bodyPr>
              <a:lstStyle/>
              <a:p>
                <a:pPr algn="r"/>
                <a:endParaRPr lang="en-US" sz="800" dirty="0">
                  <a:solidFill>
                    <a:srgbClr val="008000"/>
                  </a:solidFill>
                </a:endParaRPr>
              </a:p>
            </p:txBody>
          </p:sp>
        </p:grpSp>
      </p:grpSp>
      <p:grpSp>
        <p:nvGrpSpPr>
          <p:cNvPr id="58" name="Group 57"/>
          <p:cNvGrpSpPr/>
          <p:nvPr/>
        </p:nvGrpSpPr>
        <p:grpSpPr>
          <a:xfrm>
            <a:off x="4793936" y="3495183"/>
            <a:ext cx="4312023" cy="1164416"/>
            <a:chOff x="1422832" y="3377859"/>
            <a:chExt cx="3559693" cy="804687"/>
          </a:xfrm>
        </p:grpSpPr>
        <p:grpSp>
          <p:nvGrpSpPr>
            <p:cNvPr id="59" name="Group 58"/>
            <p:cNvGrpSpPr/>
            <p:nvPr/>
          </p:nvGrpSpPr>
          <p:grpSpPr>
            <a:xfrm>
              <a:off x="1422832" y="3592851"/>
              <a:ext cx="3559693" cy="589695"/>
              <a:chOff x="692953" y="3328922"/>
              <a:chExt cx="3559693" cy="589695"/>
            </a:xfrm>
          </p:grpSpPr>
          <p:sp>
            <p:nvSpPr>
              <p:cNvPr id="62" name="TextBox 61"/>
              <p:cNvSpPr txBox="1"/>
              <p:nvPr/>
            </p:nvSpPr>
            <p:spPr>
              <a:xfrm>
                <a:off x="692953" y="3408153"/>
                <a:ext cx="3559693" cy="510464"/>
              </a:xfrm>
              <a:prstGeom prst="rect">
                <a:avLst/>
              </a:prstGeom>
              <a:noFill/>
            </p:spPr>
            <p:txBody>
              <a:bodyPr wrap="square" lIns="0" tIns="0" rIns="0" bIns="0" rtlCol="0">
                <a:spAutoFit/>
              </a:bodyPr>
              <a:lstStyle/>
              <a:p>
                <a:pPr algn="ctr" eaLnBrk="1" hangingPunct="1"/>
                <a:r>
                  <a:rPr lang="en-US" sz="1600" i="1" dirty="0"/>
                  <a:t>G</a:t>
                </a:r>
                <a:r>
                  <a:rPr lang="en-US" sz="1600" i="1" dirty="0" smtClean="0"/>
                  <a:t>raph algorithm (connected components) scales to 15K cores on NERSC’s Edison</a:t>
                </a:r>
                <a:endParaRPr lang="en-US" sz="1600" b="1" i="1" dirty="0"/>
              </a:p>
            </p:txBody>
          </p:sp>
          <p:grpSp>
            <p:nvGrpSpPr>
              <p:cNvPr id="63" name="Group 62"/>
              <p:cNvGrpSpPr/>
              <p:nvPr/>
            </p:nvGrpSpPr>
            <p:grpSpPr>
              <a:xfrm>
                <a:off x="1056149" y="3328922"/>
                <a:ext cx="2927882" cy="34298"/>
                <a:chOff x="1006255" y="3743625"/>
                <a:chExt cx="2731195" cy="45729"/>
              </a:xfrm>
            </p:grpSpPr>
            <p:sp>
              <p:nvSpPr>
                <p:cNvPr id="64" name="TextBox 63"/>
                <p:cNvSpPr txBox="1"/>
                <p:nvPr/>
              </p:nvSpPr>
              <p:spPr>
                <a:xfrm flipV="1">
                  <a:off x="1006255" y="3743634"/>
                  <a:ext cx="1091733" cy="45720"/>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65" name="TextBox 64"/>
                <p:cNvSpPr txBox="1"/>
                <p:nvPr/>
              </p:nvSpPr>
              <p:spPr>
                <a:xfrm flipV="1">
                  <a:off x="2181885" y="3743625"/>
                  <a:ext cx="1111012" cy="42126"/>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66" name="TextBox 65"/>
                <p:cNvSpPr txBox="1"/>
                <p:nvPr/>
              </p:nvSpPr>
              <p:spPr>
                <a:xfrm flipV="1">
                  <a:off x="3336100" y="3743645"/>
                  <a:ext cx="401350" cy="42126"/>
                </a:xfrm>
                <a:prstGeom prst="rect">
                  <a:avLst/>
                </a:prstGeom>
                <a:solidFill>
                  <a:srgbClr val="008000"/>
                </a:solidFill>
              </p:spPr>
              <p:txBody>
                <a:bodyPr wrap="square" rtlCol="0">
                  <a:spAutoFit/>
                </a:bodyPr>
                <a:lstStyle/>
                <a:p>
                  <a:pPr algn="r"/>
                  <a:endParaRPr lang="en-US" sz="800" dirty="0">
                    <a:solidFill>
                      <a:srgbClr val="008000"/>
                    </a:solidFill>
                  </a:endParaRPr>
                </a:p>
              </p:txBody>
            </p:sp>
          </p:grpSp>
        </p:grpSp>
        <p:sp>
          <p:nvSpPr>
            <p:cNvPr id="60" name="TextBox 17"/>
            <p:cNvSpPr txBox="1">
              <a:spLocks noChangeArrowheads="1"/>
            </p:cNvSpPr>
            <p:nvPr/>
          </p:nvSpPr>
          <p:spPr bwMode="auto">
            <a:xfrm>
              <a:off x="1600199" y="3377859"/>
              <a:ext cx="1214949" cy="2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charset="0"/>
                  <a:ea typeface="ＭＳ Ｐゴシック" charset="0"/>
                  <a:cs typeface="ＭＳ Ｐゴシック" charset="0"/>
                </a:defRPr>
              </a:lvl1pPr>
              <a:lvl2pPr marL="37931725" indent="-37474525" eaLnBrk="0" hangingPunct="0">
                <a:defRPr sz="2800" b="1">
                  <a:solidFill>
                    <a:schemeClr val="tx1"/>
                  </a:solidFill>
                  <a:latin typeface="Arial" charset="0"/>
                  <a:ea typeface="ＭＳ Ｐゴシック" charset="0"/>
                </a:defRPr>
              </a:lvl2pPr>
              <a:lvl3pPr eaLnBrk="0" hangingPunct="0">
                <a:defRPr sz="2800" b="1">
                  <a:solidFill>
                    <a:schemeClr val="tx1"/>
                  </a:solidFill>
                  <a:latin typeface="Arial" charset="0"/>
                  <a:ea typeface="ＭＳ Ｐゴシック" charset="0"/>
                </a:defRPr>
              </a:lvl3pPr>
              <a:lvl4pPr eaLnBrk="0" hangingPunct="0">
                <a:defRPr sz="2800" b="1">
                  <a:solidFill>
                    <a:schemeClr val="tx1"/>
                  </a:solidFill>
                  <a:latin typeface="Arial" charset="0"/>
                  <a:ea typeface="ＭＳ Ｐゴシック" charset="0"/>
                </a:defRPr>
              </a:lvl4pPr>
              <a:lvl5pPr eaLnBrk="0" hangingPunct="0">
                <a:defRPr sz="2800" b="1">
                  <a:solidFill>
                    <a:schemeClr val="tx1"/>
                  </a:solidFill>
                  <a:latin typeface="Arial" charset="0"/>
                  <a:ea typeface="ＭＳ Ｐゴシック" charset="0"/>
                </a:defRPr>
              </a:lvl5pPr>
              <a:lvl6pPr marL="457200" eaLnBrk="0" fontAlgn="base" hangingPunct="0">
                <a:spcBef>
                  <a:spcPct val="0"/>
                </a:spcBef>
                <a:spcAft>
                  <a:spcPct val="0"/>
                </a:spcAft>
                <a:defRPr sz="2800" b="1">
                  <a:solidFill>
                    <a:schemeClr val="tx1"/>
                  </a:solidFill>
                  <a:latin typeface="Arial" charset="0"/>
                  <a:ea typeface="ＭＳ Ｐゴシック" charset="0"/>
                </a:defRPr>
              </a:lvl6pPr>
              <a:lvl7pPr marL="914400" eaLnBrk="0" fontAlgn="base" hangingPunct="0">
                <a:spcBef>
                  <a:spcPct val="0"/>
                </a:spcBef>
                <a:spcAft>
                  <a:spcPct val="0"/>
                </a:spcAft>
                <a:defRPr sz="2800" b="1">
                  <a:solidFill>
                    <a:schemeClr val="tx1"/>
                  </a:solidFill>
                  <a:latin typeface="Arial" charset="0"/>
                  <a:ea typeface="ＭＳ Ｐゴシック" charset="0"/>
                </a:defRPr>
              </a:lvl7pPr>
              <a:lvl8pPr marL="1371600" eaLnBrk="0" fontAlgn="base" hangingPunct="0">
                <a:spcBef>
                  <a:spcPct val="0"/>
                </a:spcBef>
                <a:spcAft>
                  <a:spcPct val="0"/>
                </a:spcAft>
                <a:defRPr sz="2800" b="1">
                  <a:solidFill>
                    <a:schemeClr val="tx1"/>
                  </a:solidFill>
                  <a:latin typeface="Arial" charset="0"/>
                  <a:ea typeface="ＭＳ Ｐゴシック" charset="0"/>
                </a:defRPr>
              </a:lvl8pPr>
              <a:lvl9pPr marL="1828800" eaLnBrk="0" fontAlgn="base" hangingPunct="0">
                <a:spcBef>
                  <a:spcPct val="0"/>
                </a:spcBef>
                <a:spcAft>
                  <a:spcPct val="0"/>
                </a:spcAft>
                <a:defRPr sz="2800" b="1">
                  <a:solidFill>
                    <a:schemeClr val="tx1"/>
                  </a:solidFill>
                  <a:latin typeface="Arial" charset="0"/>
                  <a:ea typeface="ＭＳ Ｐゴシック" charset="0"/>
                </a:defRPr>
              </a:lvl9pPr>
            </a:lstStyle>
            <a:p>
              <a:pPr>
                <a:lnSpc>
                  <a:spcPct val="120000"/>
                </a:lnSpc>
                <a:spcBef>
                  <a:spcPct val="50000"/>
                </a:spcBef>
                <a:buClr>
                  <a:srgbClr val="063DE8"/>
                </a:buClr>
                <a:buFont typeface="Wingdings" charset="0"/>
                <a:buNone/>
              </a:pPr>
              <a:r>
                <a:rPr lang="en-US" sz="1600" dirty="0" err="1" smtClean="0">
                  <a:solidFill>
                    <a:srgbClr val="1F497D"/>
                  </a:solidFill>
                  <a:latin typeface="cmr10"/>
                  <a:cs typeface="cmr10"/>
                </a:rPr>
                <a:t>contigs</a:t>
              </a:r>
              <a:endParaRPr lang="en-US" sz="1600" dirty="0">
                <a:solidFill>
                  <a:srgbClr val="1F497D"/>
                </a:solidFill>
                <a:latin typeface="cmr10"/>
                <a:cs typeface="cmr10"/>
              </a:endParaRPr>
            </a:p>
          </p:txBody>
        </p:sp>
      </p:grpSp>
      <p:grpSp>
        <p:nvGrpSpPr>
          <p:cNvPr id="67" name="Group 66"/>
          <p:cNvGrpSpPr/>
          <p:nvPr/>
        </p:nvGrpSpPr>
        <p:grpSpPr>
          <a:xfrm>
            <a:off x="5205234" y="5571846"/>
            <a:ext cx="3308127" cy="480429"/>
            <a:chOff x="1066800" y="4773791"/>
            <a:chExt cx="3308127" cy="480429"/>
          </a:xfrm>
        </p:grpSpPr>
        <p:sp>
          <p:nvSpPr>
            <p:cNvPr id="68" name="TextBox 67"/>
            <p:cNvSpPr txBox="1"/>
            <p:nvPr/>
          </p:nvSpPr>
          <p:spPr>
            <a:xfrm flipV="1">
              <a:off x="1457410" y="4911462"/>
              <a:ext cx="551569" cy="52228"/>
            </a:xfrm>
            <a:prstGeom prst="rect">
              <a:avLst/>
            </a:prstGeom>
            <a:solidFill>
              <a:schemeClr val="tx1">
                <a:lumMod val="75000"/>
                <a:lumOff val="25000"/>
              </a:schemeClr>
            </a:solidFill>
          </p:spPr>
          <p:txBody>
            <a:bodyPr wrap="square" rtlCol="0">
              <a:spAutoFit/>
            </a:bodyPr>
            <a:lstStyle/>
            <a:p>
              <a:pPr algn="r"/>
              <a:endParaRPr lang="en-US" sz="800" dirty="0">
                <a:solidFill>
                  <a:srgbClr val="008000"/>
                </a:solidFill>
              </a:endParaRPr>
            </a:p>
          </p:txBody>
        </p:sp>
        <p:grpSp>
          <p:nvGrpSpPr>
            <p:cNvPr id="69" name="Group 68"/>
            <p:cNvGrpSpPr/>
            <p:nvPr/>
          </p:nvGrpSpPr>
          <p:grpSpPr>
            <a:xfrm>
              <a:off x="1066800" y="5038946"/>
              <a:ext cx="3308127" cy="82387"/>
              <a:chOff x="2796817" y="3538857"/>
              <a:chExt cx="3308127" cy="149838"/>
            </a:xfrm>
          </p:grpSpPr>
          <p:sp>
            <p:nvSpPr>
              <p:cNvPr id="84" name="TextBox 83"/>
              <p:cNvSpPr txBox="1"/>
              <p:nvPr/>
            </p:nvSpPr>
            <p:spPr>
              <a:xfrm flipV="1">
                <a:off x="2796817" y="3538866"/>
                <a:ext cx="696855" cy="142076"/>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85" name="TextBox 84"/>
              <p:cNvSpPr txBox="1"/>
              <p:nvPr/>
            </p:nvSpPr>
            <p:spPr>
              <a:xfrm flipV="1">
                <a:off x="3695017" y="3538857"/>
                <a:ext cx="445092" cy="149838"/>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86" name="TextBox 85"/>
              <p:cNvSpPr txBox="1"/>
              <p:nvPr/>
            </p:nvSpPr>
            <p:spPr>
              <a:xfrm flipV="1">
                <a:off x="4386279" y="3538872"/>
                <a:ext cx="899209" cy="142076"/>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87" name="TextBox 86"/>
              <p:cNvSpPr txBox="1"/>
              <p:nvPr/>
            </p:nvSpPr>
            <p:spPr>
              <a:xfrm flipV="1">
                <a:off x="5581392" y="3538865"/>
                <a:ext cx="523552" cy="142076"/>
              </a:xfrm>
              <a:prstGeom prst="rect">
                <a:avLst/>
              </a:prstGeom>
              <a:solidFill>
                <a:srgbClr val="008000"/>
              </a:solidFill>
            </p:spPr>
            <p:txBody>
              <a:bodyPr wrap="square" rtlCol="0">
                <a:spAutoFit/>
              </a:bodyPr>
              <a:lstStyle/>
              <a:p>
                <a:pPr algn="r"/>
                <a:endParaRPr lang="en-US" sz="800" dirty="0">
                  <a:solidFill>
                    <a:srgbClr val="008000"/>
                  </a:solidFill>
                </a:endParaRPr>
              </a:p>
            </p:txBody>
          </p:sp>
        </p:grpSp>
        <p:sp>
          <p:nvSpPr>
            <p:cNvPr id="70" name="TextBox 69"/>
            <p:cNvSpPr txBox="1"/>
            <p:nvPr/>
          </p:nvSpPr>
          <p:spPr>
            <a:xfrm flipV="1">
              <a:off x="2242429" y="4915486"/>
              <a:ext cx="551569" cy="52228"/>
            </a:xfrm>
            <a:prstGeom prst="rect">
              <a:avLst/>
            </a:prstGeom>
            <a:solidFill>
              <a:schemeClr val="tx1">
                <a:lumMod val="75000"/>
                <a:lumOff val="25000"/>
              </a:schemeClr>
            </a:solidFill>
          </p:spPr>
          <p:txBody>
            <a:bodyPr wrap="square" rtlCol="0">
              <a:spAutoFit/>
            </a:bodyPr>
            <a:lstStyle/>
            <a:p>
              <a:pPr algn="r"/>
              <a:endParaRPr lang="en-US" sz="800" dirty="0">
                <a:solidFill>
                  <a:srgbClr val="008000"/>
                </a:solidFill>
              </a:endParaRPr>
            </a:p>
          </p:txBody>
        </p:sp>
        <p:sp>
          <p:nvSpPr>
            <p:cNvPr id="71" name="TextBox 70"/>
            <p:cNvSpPr txBox="1"/>
            <p:nvPr/>
          </p:nvSpPr>
          <p:spPr>
            <a:xfrm flipV="1">
              <a:off x="3384171" y="4911462"/>
              <a:ext cx="551569" cy="52228"/>
            </a:xfrm>
            <a:prstGeom prst="rect">
              <a:avLst/>
            </a:prstGeom>
            <a:solidFill>
              <a:schemeClr val="tx1">
                <a:lumMod val="75000"/>
                <a:lumOff val="25000"/>
              </a:schemeClr>
            </a:solidFill>
          </p:spPr>
          <p:txBody>
            <a:bodyPr wrap="square" rtlCol="0">
              <a:spAutoFit/>
            </a:bodyPr>
            <a:lstStyle/>
            <a:p>
              <a:pPr algn="r"/>
              <a:endParaRPr lang="en-US" sz="800" dirty="0">
                <a:solidFill>
                  <a:srgbClr val="008000"/>
                </a:solidFill>
              </a:endParaRPr>
            </a:p>
          </p:txBody>
        </p:sp>
        <p:sp>
          <p:nvSpPr>
            <p:cNvPr id="72" name="TextBox 71"/>
            <p:cNvSpPr txBox="1"/>
            <p:nvPr/>
          </p:nvSpPr>
          <p:spPr>
            <a:xfrm flipV="1">
              <a:off x="3505077" y="4805355"/>
              <a:ext cx="551569" cy="52228"/>
            </a:xfrm>
            <a:prstGeom prst="rect">
              <a:avLst/>
            </a:prstGeom>
            <a:solidFill>
              <a:schemeClr val="tx2">
                <a:lumMod val="75000"/>
              </a:schemeClr>
            </a:solidFill>
          </p:spPr>
          <p:txBody>
            <a:bodyPr wrap="square" rtlCol="0">
              <a:spAutoFit/>
            </a:bodyPr>
            <a:lstStyle/>
            <a:p>
              <a:pPr algn="r"/>
              <a:endParaRPr lang="en-US" sz="800" dirty="0">
                <a:solidFill>
                  <a:srgbClr val="008000"/>
                </a:solidFill>
              </a:endParaRPr>
            </a:p>
          </p:txBody>
        </p:sp>
        <p:sp>
          <p:nvSpPr>
            <p:cNvPr id="73" name="TextBox 72"/>
            <p:cNvSpPr txBox="1"/>
            <p:nvPr/>
          </p:nvSpPr>
          <p:spPr>
            <a:xfrm flipV="1">
              <a:off x="2317730" y="4805355"/>
              <a:ext cx="551569" cy="52228"/>
            </a:xfrm>
            <a:prstGeom prst="rect">
              <a:avLst/>
            </a:prstGeom>
            <a:solidFill>
              <a:schemeClr val="tx2">
                <a:lumMod val="75000"/>
              </a:schemeClr>
            </a:solidFill>
          </p:spPr>
          <p:txBody>
            <a:bodyPr wrap="square" rtlCol="0">
              <a:spAutoFit/>
            </a:bodyPr>
            <a:lstStyle/>
            <a:p>
              <a:pPr algn="r"/>
              <a:endParaRPr lang="en-US" sz="800" dirty="0">
                <a:solidFill>
                  <a:srgbClr val="008000"/>
                </a:solidFill>
              </a:endParaRPr>
            </a:p>
          </p:txBody>
        </p:sp>
        <p:sp>
          <p:nvSpPr>
            <p:cNvPr id="74" name="TextBox 73"/>
            <p:cNvSpPr txBox="1"/>
            <p:nvPr/>
          </p:nvSpPr>
          <p:spPr>
            <a:xfrm flipV="1">
              <a:off x="1606964" y="4805355"/>
              <a:ext cx="551569" cy="52228"/>
            </a:xfrm>
            <a:prstGeom prst="rect">
              <a:avLst/>
            </a:prstGeom>
            <a:solidFill>
              <a:schemeClr val="tx2">
                <a:lumMod val="75000"/>
              </a:schemeClr>
            </a:solidFill>
          </p:spPr>
          <p:txBody>
            <a:bodyPr wrap="square" rtlCol="0">
              <a:spAutoFit/>
            </a:bodyPr>
            <a:lstStyle/>
            <a:p>
              <a:pPr algn="r"/>
              <a:endParaRPr lang="en-US" sz="800" dirty="0">
                <a:solidFill>
                  <a:srgbClr val="008000"/>
                </a:solidFill>
              </a:endParaRPr>
            </a:p>
          </p:txBody>
        </p:sp>
        <p:pic>
          <p:nvPicPr>
            <p:cNvPr id="75" name="Picture 74" descr="curve.pdf"/>
            <p:cNvPicPr>
              <a:picLocks/>
            </p:cNvPicPr>
            <p:nvPr/>
          </p:nvPicPr>
          <p:blipFill>
            <a:blip r:embed="rId3">
              <a:extLst>
                <a:ext uri="{28A0092B-C50C-407E-A947-70E740481C1C}">
                  <a14:useLocalDpi xmlns:a14="http://schemas.microsoft.com/office/drawing/2010/main" val="0"/>
                </a:ext>
              </a:extLst>
            </a:blip>
            <a:stretch>
              <a:fillRect/>
            </a:stretch>
          </p:blipFill>
          <p:spPr>
            <a:xfrm>
              <a:off x="1699344" y="5101188"/>
              <a:ext cx="319312" cy="153032"/>
            </a:xfrm>
            <a:prstGeom prst="rect">
              <a:avLst/>
            </a:prstGeom>
          </p:spPr>
        </p:pic>
        <p:pic>
          <p:nvPicPr>
            <p:cNvPr id="76" name="Picture 75" descr="curve.pdf"/>
            <p:cNvPicPr>
              <a:picLocks/>
            </p:cNvPicPr>
            <p:nvPr/>
          </p:nvPicPr>
          <p:blipFill>
            <a:blip r:embed="rId3">
              <a:extLst>
                <a:ext uri="{28A0092B-C50C-407E-A947-70E740481C1C}">
                  <a14:useLocalDpi xmlns:a14="http://schemas.microsoft.com/office/drawing/2010/main" val="0"/>
                </a:ext>
              </a:extLst>
            </a:blip>
            <a:stretch>
              <a:fillRect/>
            </a:stretch>
          </p:blipFill>
          <p:spPr>
            <a:xfrm>
              <a:off x="2341361" y="5101177"/>
              <a:ext cx="365760" cy="147364"/>
            </a:xfrm>
            <a:prstGeom prst="rect">
              <a:avLst/>
            </a:prstGeom>
          </p:spPr>
        </p:pic>
        <p:pic>
          <p:nvPicPr>
            <p:cNvPr id="77" name="Picture 76" descr="curv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048" y="5102381"/>
              <a:ext cx="457200" cy="147364"/>
            </a:xfrm>
            <a:prstGeom prst="rect">
              <a:avLst/>
            </a:prstGeom>
          </p:spPr>
        </p:pic>
        <p:sp>
          <p:nvSpPr>
            <p:cNvPr id="78" name="TextBox 77"/>
            <p:cNvSpPr txBox="1"/>
            <p:nvPr/>
          </p:nvSpPr>
          <p:spPr>
            <a:xfrm flipV="1">
              <a:off x="1761444" y="5038948"/>
              <a:ext cx="200682" cy="82388"/>
            </a:xfrm>
            <a:prstGeom prst="rect">
              <a:avLst/>
            </a:prstGeom>
            <a:solidFill>
              <a:schemeClr val="accent1">
                <a:lumMod val="60000"/>
                <a:lumOff val="40000"/>
              </a:schemeClr>
            </a:solidFill>
          </p:spPr>
          <p:txBody>
            <a:bodyPr wrap="square" rtlCol="0">
              <a:spAutoFit/>
            </a:bodyPr>
            <a:lstStyle/>
            <a:p>
              <a:pPr algn="r"/>
              <a:endParaRPr lang="en-US" sz="800" dirty="0">
                <a:solidFill>
                  <a:srgbClr val="008000"/>
                </a:solidFill>
              </a:endParaRPr>
            </a:p>
          </p:txBody>
        </p:sp>
        <p:sp>
          <p:nvSpPr>
            <p:cNvPr id="79" name="TextBox 78"/>
            <p:cNvSpPr txBox="1"/>
            <p:nvPr/>
          </p:nvSpPr>
          <p:spPr>
            <a:xfrm flipV="1">
              <a:off x="2395175" y="5038950"/>
              <a:ext cx="261088" cy="82388"/>
            </a:xfrm>
            <a:prstGeom prst="rect">
              <a:avLst/>
            </a:prstGeom>
            <a:solidFill>
              <a:schemeClr val="accent1">
                <a:lumMod val="60000"/>
                <a:lumOff val="40000"/>
              </a:schemeClr>
            </a:solidFill>
          </p:spPr>
          <p:txBody>
            <a:bodyPr wrap="square" rtlCol="0">
              <a:spAutoFit/>
            </a:bodyPr>
            <a:lstStyle/>
            <a:p>
              <a:pPr algn="r"/>
              <a:endParaRPr lang="en-US" sz="800" dirty="0">
                <a:solidFill>
                  <a:srgbClr val="008000"/>
                </a:solidFill>
              </a:endParaRPr>
            </a:p>
          </p:txBody>
        </p:sp>
        <p:sp>
          <p:nvSpPr>
            <p:cNvPr id="80" name="TextBox 79"/>
            <p:cNvSpPr txBox="1"/>
            <p:nvPr/>
          </p:nvSpPr>
          <p:spPr>
            <a:xfrm flipV="1">
              <a:off x="3547712" y="5038949"/>
              <a:ext cx="303664" cy="82388"/>
            </a:xfrm>
            <a:prstGeom prst="rect">
              <a:avLst/>
            </a:prstGeom>
            <a:solidFill>
              <a:schemeClr val="accent1">
                <a:lumMod val="60000"/>
                <a:lumOff val="40000"/>
              </a:schemeClr>
            </a:solidFill>
          </p:spPr>
          <p:txBody>
            <a:bodyPr wrap="square" rtlCol="0">
              <a:spAutoFit/>
            </a:bodyPr>
            <a:lstStyle/>
            <a:p>
              <a:pPr algn="r"/>
              <a:endParaRPr lang="en-US" sz="800" dirty="0">
                <a:solidFill>
                  <a:srgbClr val="008000"/>
                </a:solidFill>
              </a:endParaRPr>
            </a:p>
          </p:txBody>
        </p:sp>
        <p:sp>
          <p:nvSpPr>
            <p:cNvPr id="81" name="Rectangle 80"/>
            <p:cNvSpPr/>
            <p:nvPr/>
          </p:nvSpPr>
          <p:spPr bwMode="auto">
            <a:xfrm>
              <a:off x="1560476" y="4911462"/>
              <a:ext cx="152400" cy="762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latin typeface="Arial"/>
                <a:cs typeface="Arial"/>
              </a:endParaRPr>
            </a:p>
          </p:txBody>
        </p:sp>
        <p:sp>
          <p:nvSpPr>
            <p:cNvPr id="82" name="Rectangle 81"/>
            <p:cNvSpPr/>
            <p:nvPr/>
          </p:nvSpPr>
          <p:spPr bwMode="auto">
            <a:xfrm>
              <a:off x="2519622" y="4773791"/>
              <a:ext cx="152400" cy="762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latin typeface="Arial"/>
                <a:cs typeface="Arial"/>
              </a:endParaRPr>
            </a:p>
          </p:txBody>
        </p:sp>
        <p:sp>
          <p:nvSpPr>
            <p:cNvPr id="83" name="Rectangle 82"/>
            <p:cNvSpPr/>
            <p:nvPr/>
          </p:nvSpPr>
          <p:spPr bwMode="auto">
            <a:xfrm>
              <a:off x="3358872" y="4918204"/>
              <a:ext cx="152400" cy="762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latin typeface="Arial"/>
                <a:cs typeface="Arial"/>
              </a:endParaRPr>
            </a:p>
          </p:txBody>
        </p:sp>
      </p:grpSp>
      <p:sp>
        <p:nvSpPr>
          <p:cNvPr id="88" name="TextBox 17"/>
          <p:cNvSpPr txBox="1">
            <a:spLocks noChangeArrowheads="1"/>
          </p:cNvSpPr>
          <p:nvPr/>
        </p:nvSpPr>
        <p:spPr bwMode="auto">
          <a:xfrm>
            <a:off x="4862161" y="5173128"/>
            <a:ext cx="4441075" cy="34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charset="0"/>
                <a:ea typeface="ＭＳ Ｐゴシック" charset="0"/>
                <a:cs typeface="ＭＳ Ｐゴシック" charset="0"/>
              </a:defRPr>
            </a:lvl1pPr>
            <a:lvl2pPr marL="37931725" indent="-37474525" eaLnBrk="0" hangingPunct="0">
              <a:defRPr sz="2800" b="1">
                <a:solidFill>
                  <a:schemeClr val="tx1"/>
                </a:solidFill>
                <a:latin typeface="Arial" charset="0"/>
                <a:ea typeface="ＭＳ Ｐゴシック" charset="0"/>
              </a:defRPr>
            </a:lvl2pPr>
            <a:lvl3pPr eaLnBrk="0" hangingPunct="0">
              <a:defRPr sz="2800" b="1">
                <a:solidFill>
                  <a:schemeClr val="tx1"/>
                </a:solidFill>
                <a:latin typeface="Arial" charset="0"/>
                <a:ea typeface="ＭＳ Ｐゴシック" charset="0"/>
              </a:defRPr>
            </a:lvl3pPr>
            <a:lvl4pPr eaLnBrk="0" hangingPunct="0">
              <a:defRPr sz="2800" b="1">
                <a:solidFill>
                  <a:schemeClr val="tx1"/>
                </a:solidFill>
                <a:latin typeface="Arial" charset="0"/>
                <a:ea typeface="ＭＳ Ｐゴシック" charset="0"/>
              </a:defRPr>
            </a:lvl4pPr>
            <a:lvl5pPr eaLnBrk="0" hangingPunct="0">
              <a:defRPr sz="2800" b="1">
                <a:solidFill>
                  <a:schemeClr val="tx1"/>
                </a:solidFill>
                <a:latin typeface="Arial" charset="0"/>
                <a:ea typeface="ＭＳ Ｐゴシック" charset="0"/>
              </a:defRPr>
            </a:lvl5pPr>
            <a:lvl6pPr marL="457200" eaLnBrk="0" fontAlgn="base" hangingPunct="0">
              <a:spcBef>
                <a:spcPct val="0"/>
              </a:spcBef>
              <a:spcAft>
                <a:spcPct val="0"/>
              </a:spcAft>
              <a:defRPr sz="2800" b="1">
                <a:solidFill>
                  <a:schemeClr val="tx1"/>
                </a:solidFill>
                <a:latin typeface="Arial" charset="0"/>
                <a:ea typeface="ＭＳ Ｐゴシック" charset="0"/>
              </a:defRPr>
            </a:lvl6pPr>
            <a:lvl7pPr marL="914400" eaLnBrk="0" fontAlgn="base" hangingPunct="0">
              <a:spcBef>
                <a:spcPct val="0"/>
              </a:spcBef>
              <a:spcAft>
                <a:spcPct val="0"/>
              </a:spcAft>
              <a:defRPr sz="2800" b="1">
                <a:solidFill>
                  <a:schemeClr val="tx1"/>
                </a:solidFill>
                <a:latin typeface="Arial" charset="0"/>
                <a:ea typeface="ＭＳ Ｐゴシック" charset="0"/>
              </a:defRPr>
            </a:lvl7pPr>
            <a:lvl8pPr marL="1371600" eaLnBrk="0" fontAlgn="base" hangingPunct="0">
              <a:spcBef>
                <a:spcPct val="0"/>
              </a:spcBef>
              <a:spcAft>
                <a:spcPct val="0"/>
              </a:spcAft>
              <a:defRPr sz="2800" b="1">
                <a:solidFill>
                  <a:schemeClr val="tx1"/>
                </a:solidFill>
                <a:latin typeface="Arial" charset="0"/>
                <a:ea typeface="ＭＳ Ｐゴシック" charset="0"/>
              </a:defRPr>
            </a:lvl8pPr>
            <a:lvl9pPr marL="1828800" eaLnBrk="0" fontAlgn="base" hangingPunct="0">
              <a:spcBef>
                <a:spcPct val="0"/>
              </a:spcBef>
              <a:spcAft>
                <a:spcPct val="0"/>
              </a:spcAft>
              <a:defRPr sz="2800" b="1">
                <a:solidFill>
                  <a:schemeClr val="tx1"/>
                </a:solidFill>
                <a:latin typeface="Arial" charset="0"/>
                <a:ea typeface="ＭＳ Ｐゴシック" charset="0"/>
              </a:defRPr>
            </a:lvl9pPr>
          </a:lstStyle>
          <a:p>
            <a:pPr>
              <a:lnSpc>
                <a:spcPct val="120000"/>
              </a:lnSpc>
              <a:spcBef>
                <a:spcPct val="50000"/>
              </a:spcBef>
              <a:buClr>
                <a:srgbClr val="063DE8"/>
              </a:buClr>
              <a:buFont typeface="Wingdings" charset="0"/>
              <a:buNone/>
            </a:pPr>
            <a:r>
              <a:rPr lang="en-US" sz="1400" dirty="0" smtClean="0">
                <a:solidFill>
                  <a:srgbClr val="1F497D"/>
                </a:solidFill>
                <a:latin typeface="cmr10"/>
                <a:cs typeface="cmr10"/>
              </a:rPr>
              <a:t>Scaffolds </a:t>
            </a:r>
            <a:r>
              <a:rPr lang="en-US" sz="1400" dirty="0" smtClean="0">
                <a:solidFill>
                  <a:srgbClr val="1F497D"/>
                </a:solidFill>
                <a:latin typeface="cmr10"/>
                <a:cs typeface="cmr10"/>
              </a:rPr>
              <a:t>using Scalable Alignment</a:t>
            </a:r>
            <a:endParaRPr lang="en-US" sz="1400" dirty="0">
              <a:solidFill>
                <a:srgbClr val="1F497D"/>
              </a:solidFill>
              <a:latin typeface="cmr10"/>
              <a:cs typeface="cmr10"/>
            </a:endParaRPr>
          </a:p>
        </p:txBody>
      </p:sp>
      <p:sp>
        <p:nvSpPr>
          <p:cNvPr id="90" name="Rectangle 89"/>
          <p:cNvSpPr/>
          <p:nvPr/>
        </p:nvSpPr>
        <p:spPr>
          <a:xfrm>
            <a:off x="4892150" y="4436123"/>
            <a:ext cx="4099510" cy="707886"/>
          </a:xfrm>
          <a:prstGeom prst="rect">
            <a:avLst/>
          </a:prstGeom>
          <a:solidFill>
            <a:schemeClr val="tx2">
              <a:lumMod val="75000"/>
            </a:schemeClr>
          </a:solidFill>
        </p:spPr>
        <p:txBody>
          <a:bodyPr wrap="square">
            <a:spAutoFit/>
          </a:bodyPr>
          <a:lstStyle/>
          <a:p>
            <a:r>
              <a:rPr lang="en-US" sz="2000" b="1" dirty="0" smtClean="0">
                <a:solidFill>
                  <a:schemeClr val="bg1"/>
                </a:solidFill>
              </a:rPr>
              <a:t>Human: </a:t>
            </a:r>
            <a:r>
              <a:rPr lang="en-US" sz="2000" dirty="0" smtClean="0">
                <a:solidFill>
                  <a:schemeClr val="bg1"/>
                </a:solidFill>
              </a:rPr>
              <a:t>44 hours to 20 </a:t>
            </a:r>
            <a:r>
              <a:rPr lang="en-US" sz="2000" dirty="0" err="1" smtClean="0">
                <a:solidFill>
                  <a:schemeClr val="bg1"/>
                </a:solidFill>
              </a:rPr>
              <a:t>secs</a:t>
            </a:r>
            <a:endParaRPr lang="en-US" sz="2000" dirty="0" smtClean="0">
              <a:solidFill>
                <a:schemeClr val="bg1"/>
              </a:solidFill>
            </a:endParaRPr>
          </a:p>
          <a:p>
            <a:r>
              <a:rPr lang="en-US" sz="2000" b="1" dirty="0" smtClean="0">
                <a:solidFill>
                  <a:schemeClr val="bg1"/>
                </a:solidFill>
              </a:rPr>
              <a:t>Wheat: </a:t>
            </a:r>
            <a:r>
              <a:rPr lang="en-US" sz="2000" dirty="0" smtClean="0">
                <a:solidFill>
                  <a:schemeClr val="bg1"/>
                </a:solidFill>
              </a:rPr>
              <a:t>“doesn’t run” to 32 </a:t>
            </a:r>
            <a:r>
              <a:rPr lang="en-US" sz="2000" dirty="0" err="1" smtClean="0">
                <a:solidFill>
                  <a:schemeClr val="bg1"/>
                </a:solidFill>
              </a:rPr>
              <a:t>secs</a:t>
            </a:r>
            <a:endParaRPr lang="en-US" sz="2000" dirty="0">
              <a:solidFill>
                <a:schemeClr val="bg1"/>
              </a:solidFill>
            </a:endParaRPr>
          </a:p>
        </p:txBody>
      </p:sp>
      <p:grpSp>
        <p:nvGrpSpPr>
          <p:cNvPr id="5" name="Group 4"/>
          <p:cNvGrpSpPr/>
          <p:nvPr/>
        </p:nvGrpSpPr>
        <p:grpSpPr>
          <a:xfrm>
            <a:off x="4862162" y="1123214"/>
            <a:ext cx="3554230" cy="1000886"/>
            <a:chOff x="130645" y="1224799"/>
            <a:chExt cx="3554230" cy="1000886"/>
          </a:xfrm>
        </p:grpSpPr>
        <p:sp>
          <p:nvSpPr>
            <p:cNvPr id="6" name="TextBox 5"/>
            <p:cNvSpPr txBox="1"/>
            <p:nvPr/>
          </p:nvSpPr>
          <p:spPr>
            <a:xfrm flipV="1">
              <a:off x="200873" y="1608233"/>
              <a:ext cx="551569" cy="52228"/>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7" name="TextBox 6"/>
            <p:cNvSpPr txBox="1"/>
            <p:nvPr/>
          </p:nvSpPr>
          <p:spPr>
            <a:xfrm flipV="1">
              <a:off x="346159" y="1844354"/>
              <a:ext cx="551569" cy="52228"/>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8" name="TextBox 7"/>
            <p:cNvSpPr txBox="1"/>
            <p:nvPr/>
          </p:nvSpPr>
          <p:spPr>
            <a:xfrm flipV="1">
              <a:off x="873561" y="1610788"/>
              <a:ext cx="551569" cy="52228"/>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9" name="TextBox 8"/>
            <p:cNvSpPr txBox="1"/>
            <p:nvPr/>
          </p:nvSpPr>
          <p:spPr>
            <a:xfrm flipV="1">
              <a:off x="1028033" y="1839314"/>
              <a:ext cx="551569" cy="52228"/>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10" name="TextBox 9"/>
            <p:cNvSpPr txBox="1"/>
            <p:nvPr/>
          </p:nvSpPr>
          <p:spPr>
            <a:xfrm flipV="1">
              <a:off x="1513893" y="1610788"/>
              <a:ext cx="551569" cy="52228"/>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11" name="TextBox 10"/>
            <p:cNvSpPr txBox="1"/>
            <p:nvPr/>
          </p:nvSpPr>
          <p:spPr>
            <a:xfrm flipV="1">
              <a:off x="1684164" y="1847227"/>
              <a:ext cx="551569" cy="52228"/>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12" name="TextBox 11"/>
            <p:cNvSpPr txBox="1"/>
            <p:nvPr/>
          </p:nvSpPr>
          <p:spPr>
            <a:xfrm flipV="1">
              <a:off x="2195677" y="1609746"/>
              <a:ext cx="551569" cy="52228"/>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13" name="TextBox 12"/>
            <p:cNvSpPr txBox="1"/>
            <p:nvPr/>
          </p:nvSpPr>
          <p:spPr>
            <a:xfrm flipV="1">
              <a:off x="2319062" y="1833360"/>
              <a:ext cx="551569" cy="52228"/>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14" name="TextBox 13"/>
            <p:cNvSpPr txBox="1"/>
            <p:nvPr/>
          </p:nvSpPr>
          <p:spPr>
            <a:xfrm flipV="1">
              <a:off x="605632" y="1729818"/>
              <a:ext cx="551569" cy="52228"/>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15" name="TextBox 14"/>
            <p:cNvSpPr txBox="1"/>
            <p:nvPr/>
          </p:nvSpPr>
          <p:spPr>
            <a:xfrm flipV="1">
              <a:off x="1322422" y="1730369"/>
              <a:ext cx="551569" cy="52228"/>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16" name="TextBox 15"/>
            <p:cNvSpPr txBox="1"/>
            <p:nvPr/>
          </p:nvSpPr>
          <p:spPr>
            <a:xfrm flipV="1">
              <a:off x="2007487" y="1731283"/>
              <a:ext cx="551569" cy="52228"/>
            </a:xfrm>
            <a:prstGeom prst="rect">
              <a:avLst/>
            </a:prstGeom>
            <a:solidFill>
              <a:srgbClr val="008000"/>
            </a:solidFill>
          </p:spPr>
          <p:txBody>
            <a:bodyPr wrap="square" rtlCol="0">
              <a:spAutoFit/>
            </a:bodyPr>
            <a:lstStyle/>
            <a:p>
              <a:pPr algn="r"/>
              <a:endParaRPr lang="en-US" sz="800" dirty="0">
                <a:solidFill>
                  <a:srgbClr val="008000"/>
                </a:solidFill>
              </a:endParaRPr>
            </a:p>
          </p:txBody>
        </p:sp>
        <p:sp>
          <p:nvSpPr>
            <p:cNvPr id="18" name="TextBox 17"/>
            <p:cNvSpPr txBox="1"/>
            <p:nvPr/>
          </p:nvSpPr>
          <p:spPr>
            <a:xfrm>
              <a:off x="529054" y="1681751"/>
              <a:ext cx="300082" cy="338554"/>
            </a:xfrm>
            <a:prstGeom prst="rect">
              <a:avLst/>
            </a:prstGeom>
            <a:noFill/>
          </p:spPr>
          <p:txBody>
            <a:bodyPr wrap="none" rtlCol="0">
              <a:spAutoFit/>
            </a:bodyPr>
            <a:lstStyle/>
            <a:p>
              <a:r>
                <a:rPr lang="en-US" sz="1600" b="1" dirty="0" smtClean="0"/>
                <a:t>x</a:t>
              </a:r>
              <a:endParaRPr lang="en-US" sz="1600" b="1" dirty="0"/>
            </a:p>
          </p:txBody>
        </p:sp>
        <p:sp>
          <p:nvSpPr>
            <p:cNvPr id="19" name="TextBox 18"/>
            <p:cNvSpPr txBox="1"/>
            <p:nvPr/>
          </p:nvSpPr>
          <p:spPr>
            <a:xfrm>
              <a:off x="1583546" y="1442160"/>
              <a:ext cx="287258" cy="307777"/>
            </a:xfrm>
            <a:prstGeom prst="rect">
              <a:avLst/>
            </a:prstGeom>
            <a:noFill/>
          </p:spPr>
          <p:txBody>
            <a:bodyPr wrap="none" rtlCol="0">
              <a:spAutoFit/>
            </a:bodyPr>
            <a:lstStyle/>
            <a:p>
              <a:r>
                <a:rPr lang="en-US" sz="1400" b="1" dirty="0" smtClean="0"/>
                <a:t>x</a:t>
              </a:r>
              <a:endParaRPr lang="en-US" sz="1400" b="1" dirty="0"/>
            </a:p>
          </p:txBody>
        </p:sp>
        <p:sp>
          <p:nvSpPr>
            <p:cNvPr id="25" name="TextBox 24"/>
            <p:cNvSpPr txBox="1"/>
            <p:nvPr/>
          </p:nvSpPr>
          <p:spPr>
            <a:xfrm>
              <a:off x="130645" y="1979464"/>
              <a:ext cx="3554229" cy="246221"/>
            </a:xfrm>
            <a:prstGeom prst="rect">
              <a:avLst/>
            </a:prstGeom>
            <a:noFill/>
          </p:spPr>
          <p:txBody>
            <a:bodyPr wrap="square" lIns="0" tIns="0" rIns="0" bIns="0" rtlCol="0">
              <a:spAutoFit/>
            </a:bodyPr>
            <a:lstStyle/>
            <a:p>
              <a:pPr algn="ctr" eaLnBrk="1" hangingPunct="1"/>
              <a:r>
                <a:rPr lang="en-US" sz="1600" i="1" dirty="0" smtClean="0"/>
                <a:t>New fast I/O using </a:t>
              </a:r>
              <a:r>
                <a:rPr lang="en-US" sz="1600" i="1" dirty="0" err="1" smtClean="0"/>
                <a:t>SeqDB</a:t>
              </a:r>
              <a:r>
                <a:rPr lang="en-US" sz="1600" i="1" dirty="0" smtClean="0"/>
                <a:t> over HDF5</a:t>
              </a:r>
              <a:endParaRPr lang="en-US" sz="1600" b="1" i="1" dirty="0"/>
            </a:p>
          </p:txBody>
        </p:sp>
        <p:sp>
          <p:nvSpPr>
            <p:cNvPr id="57" name="TextBox 17"/>
            <p:cNvSpPr txBox="1">
              <a:spLocks noChangeArrowheads="1"/>
            </p:cNvSpPr>
            <p:nvPr/>
          </p:nvSpPr>
          <p:spPr bwMode="auto">
            <a:xfrm>
              <a:off x="271817" y="1224799"/>
              <a:ext cx="3413058" cy="37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charset="0"/>
                  <a:ea typeface="ＭＳ Ｐゴシック" charset="0"/>
                  <a:cs typeface="ＭＳ Ｐゴシック" charset="0"/>
                </a:defRPr>
              </a:lvl1pPr>
              <a:lvl2pPr marL="37931725" indent="-37474525" eaLnBrk="0" hangingPunct="0">
                <a:defRPr sz="2800" b="1">
                  <a:solidFill>
                    <a:schemeClr val="tx1"/>
                  </a:solidFill>
                  <a:latin typeface="Arial" charset="0"/>
                  <a:ea typeface="ＭＳ Ｐゴシック" charset="0"/>
                </a:defRPr>
              </a:lvl2pPr>
              <a:lvl3pPr eaLnBrk="0" hangingPunct="0">
                <a:defRPr sz="2800" b="1">
                  <a:solidFill>
                    <a:schemeClr val="tx1"/>
                  </a:solidFill>
                  <a:latin typeface="Arial" charset="0"/>
                  <a:ea typeface="ＭＳ Ｐゴシック" charset="0"/>
                </a:defRPr>
              </a:lvl3pPr>
              <a:lvl4pPr eaLnBrk="0" hangingPunct="0">
                <a:defRPr sz="2800" b="1">
                  <a:solidFill>
                    <a:schemeClr val="tx1"/>
                  </a:solidFill>
                  <a:latin typeface="Arial" charset="0"/>
                  <a:ea typeface="ＭＳ Ｐゴシック" charset="0"/>
                </a:defRPr>
              </a:lvl4pPr>
              <a:lvl5pPr eaLnBrk="0" hangingPunct="0">
                <a:defRPr sz="2800" b="1">
                  <a:solidFill>
                    <a:schemeClr val="tx1"/>
                  </a:solidFill>
                  <a:latin typeface="Arial" charset="0"/>
                  <a:ea typeface="ＭＳ Ｐゴシック" charset="0"/>
                </a:defRPr>
              </a:lvl5pPr>
              <a:lvl6pPr marL="457200" eaLnBrk="0" fontAlgn="base" hangingPunct="0">
                <a:spcBef>
                  <a:spcPct val="0"/>
                </a:spcBef>
                <a:spcAft>
                  <a:spcPct val="0"/>
                </a:spcAft>
                <a:defRPr sz="2800" b="1">
                  <a:solidFill>
                    <a:schemeClr val="tx1"/>
                  </a:solidFill>
                  <a:latin typeface="Arial" charset="0"/>
                  <a:ea typeface="ＭＳ Ｐゴシック" charset="0"/>
                </a:defRPr>
              </a:lvl6pPr>
              <a:lvl7pPr marL="914400" eaLnBrk="0" fontAlgn="base" hangingPunct="0">
                <a:spcBef>
                  <a:spcPct val="0"/>
                </a:spcBef>
                <a:spcAft>
                  <a:spcPct val="0"/>
                </a:spcAft>
                <a:defRPr sz="2800" b="1">
                  <a:solidFill>
                    <a:schemeClr val="tx1"/>
                  </a:solidFill>
                  <a:latin typeface="Arial" charset="0"/>
                  <a:ea typeface="ＭＳ Ｐゴシック" charset="0"/>
                </a:defRPr>
              </a:lvl7pPr>
              <a:lvl8pPr marL="1371600" eaLnBrk="0" fontAlgn="base" hangingPunct="0">
                <a:spcBef>
                  <a:spcPct val="0"/>
                </a:spcBef>
                <a:spcAft>
                  <a:spcPct val="0"/>
                </a:spcAft>
                <a:defRPr sz="2800" b="1">
                  <a:solidFill>
                    <a:schemeClr val="tx1"/>
                  </a:solidFill>
                  <a:latin typeface="Arial" charset="0"/>
                  <a:ea typeface="ＭＳ Ｐゴシック" charset="0"/>
                </a:defRPr>
              </a:lvl8pPr>
              <a:lvl9pPr marL="1828800" eaLnBrk="0" fontAlgn="base" hangingPunct="0">
                <a:spcBef>
                  <a:spcPct val="0"/>
                </a:spcBef>
                <a:spcAft>
                  <a:spcPct val="0"/>
                </a:spcAft>
                <a:defRPr sz="2800" b="1">
                  <a:solidFill>
                    <a:schemeClr val="tx1"/>
                  </a:solidFill>
                  <a:latin typeface="Arial" charset="0"/>
                  <a:ea typeface="ＭＳ Ｐゴシック" charset="0"/>
                </a:defRPr>
              </a:lvl9pPr>
            </a:lstStyle>
            <a:p>
              <a:pPr>
                <a:lnSpc>
                  <a:spcPct val="120000"/>
                </a:lnSpc>
                <a:spcBef>
                  <a:spcPct val="50000"/>
                </a:spcBef>
                <a:buClr>
                  <a:srgbClr val="063DE8"/>
                </a:buClr>
                <a:buFont typeface="Wingdings" charset="0"/>
                <a:buNone/>
              </a:pPr>
              <a:r>
                <a:rPr lang="en-US" sz="1600" dirty="0" smtClean="0">
                  <a:solidFill>
                    <a:srgbClr val="1F497D"/>
                  </a:solidFill>
                  <a:latin typeface="cmr10"/>
                  <a:cs typeface="cmr10"/>
                </a:rPr>
                <a:t>reads</a:t>
              </a:r>
              <a:endParaRPr lang="en-US" sz="1600" dirty="0">
                <a:solidFill>
                  <a:srgbClr val="1F497D"/>
                </a:solidFill>
                <a:latin typeface="cmr10"/>
                <a:cs typeface="cmr10"/>
              </a:endParaRPr>
            </a:p>
          </p:txBody>
        </p:sp>
        <p:sp>
          <p:nvSpPr>
            <p:cNvPr id="97" name="Rectangle 96"/>
            <p:cNvSpPr/>
            <p:nvPr/>
          </p:nvSpPr>
          <p:spPr bwMode="auto">
            <a:xfrm flipH="1" flipV="1">
              <a:off x="2296576" y="1567782"/>
              <a:ext cx="114636" cy="7315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latin typeface="Arial"/>
                <a:cs typeface="Arial"/>
              </a:endParaRPr>
            </a:p>
          </p:txBody>
        </p:sp>
        <p:sp>
          <p:nvSpPr>
            <p:cNvPr id="105" name="Rectangle 104"/>
            <p:cNvSpPr/>
            <p:nvPr/>
          </p:nvSpPr>
          <p:spPr bwMode="auto">
            <a:xfrm flipH="1" flipV="1">
              <a:off x="1427116" y="1720182"/>
              <a:ext cx="114636" cy="7315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latin typeface="Arial"/>
                <a:cs typeface="Arial"/>
              </a:endParaRPr>
            </a:p>
          </p:txBody>
        </p:sp>
        <p:sp>
          <p:nvSpPr>
            <p:cNvPr id="106" name="Rectangle 105"/>
            <p:cNvSpPr/>
            <p:nvPr/>
          </p:nvSpPr>
          <p:spPr bwMode="auto">
            <a:xfrm flipH="1" flipV="1">
              <a:off x="376060" y="1603390"/>
              <a:ext cx="114636" cy="7315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latin typeface="Arial"/>
                <a:cs typeface="Arial"/>
              </a:endParaRPr>
            </a:p>
          </p:txBody>
        </p:sp>
      </p:grpSp>
      <p:sp>
        <p:nvSpPr>
          <p:cNvPr id="126" name="TextBox 125"/>
          <p:cNvSpPr txBox="1"/>
          <p:nvPr/>
        </p:nvSpPr>
        <p:spPr>
          <a:xfrm>
            <a:off x="4892149" y="910143"/>
            <a:ext cx="3824395" cy="369332"/>
          </a:xfrm>
          <a:prstGeom prst="rect">
            <a:avLst/>
          </a:prstGeom>
          <a:noFill/>
        </p:spPr>
        <p:txBody>
          <a:bodyPr wrap="square" rtlCol="0">
            <a:spAutoFit/>
          </a:bodyPr>
          <a:lstStyle/>
          <a:p>
            <a:r>
              <a:rPr lang="en-US" sz="1800" b="1" dirty="0" err="1" smtClean="0">
                <a:solidFill>
                  <a:srgbClr val="1F497D"/>
                </a:solidFill>
                <a:latin typeface="Cmr10"/>
                <a:cs typeface="Cmr10"/>
              </a:rPr>
              <a:t>Meraculous</a:t>
            </a:r>
            <a:r>
              <a:rPr lang="en-US" sz="1800" b="1" dirty="0" smtClean="0">
                <a:solidFill>
                  <a:srgbClr val="1F497D"/>
                </a:solidFill>
                <a:latin typeface="Cmr10"/>
                <a:cs typeface="Cmr10"/>
              </a:rPr>
              <a:t> Assembly Pipeline</a:t>
            </a:r>
            <a:endParaRPr lang="en-US" sz="1800" b="1" dirty="0">
              <a:solidFill>
                <a:srgbClr val="1F497D"/>
              </a:solidFill>
              <a:latin typeface="Cmr10"/>
              <a:cs typeface="Cmr10"/>
            </a:endParaRPr>
          </a:p>
        </p:txBody>
      </p:sp>
      <p:pic>
        <p:nvPicPr>
          <p:cNvPr id="22" name="Picture 21"/>
          <p:cNvPicPr>
            <a:picLocks noChangeAspect="1"/>
          </p:cNvPicPr>
          <p:nvPr/>
        </p:nvPicPr>
        <p:blipFill rotWithShape="1">
          <a:blip r:embed="rId4"/>
          <a:srcRect t="13238"/>
          <a:stretch/>
        </p:blipFill>
        <p:spPr>
          <a:xfrm>
            <a:off x="617048" y="2232770"/>
            <a:ext cx="3606800" cy="1950307"/>
          </a:xfrm>
          <a:prstGeom prst="rect">
            <a:avLst/>
          </a:prstGeom>
        </p:spPr>
      </p:pic>
      <p:sp>
        <p:nvSpPr>
          <p:cNvPr id="141" name="Rectangle 140"/>
          <p:cNvSpPr/>
          <p:nvPr/>
        </p:nvSpPr>
        <p:spPr>
          <a:xfrm>
            <a:off x="391270" y="4167921"/>
            <a:ext cx="4402666" cy="1723549"/>
          </a:xfrm>
          <a:prstGeom prst="rect">
            <a:avLst/>
          </a:prstGeom>
          <a:solidFill>
            <a:srgbClr val="800000"/>
          </a:solidFill>
        </p:spPr>
        <p:txBody>
          <a:bodyPr wrap="square">
            <a:spAutoFit/>
          </a:bodyPr>
          <a:lstStyle/>
          <a:p>
            <a:pPr lvl="0"/>
            <a:r>
              <a:rPr lang="en-US" sz="1600" b="1" dirty="0" smtClean="0">
                <a:solidFill>
                  <a:srgbClr val="FFFFFF"/>
                </a:solidFill>
              </a:rPr>
              <a:t>UPC</a:t>
            </a:r>
          </a:p>
          <a:p>
            <a:pPr marL="285750" lvl="0" indent="-285750">
              <a:buFont typeface="Arial"/>
              <a:buChar char="•"/>
            </a:pPr>
            <a:r>
              <a:rPr lang="en-US" sz="1800" dirty="0" smtClean="0">
                <a:solidFill>
                  <a:srgbClr val="FFFFFF"/>
                </a:solidFill>
              </a:rPr>
              <a:t>Gives </a:t>
            </a:r>
            <a:r>
              <a:rPr lang="en-US" sz="1800" dirty="0" err="1" smtClean="0">
                <a:solidFill>
                  <a:srgbClr val="FFFFFF"/>
                </a:solidFill>
              </a:rPr>
              <a:t>tera</a:t>
            </a:r>
            <a:r>
              <a:rPr lang="en-US" sz="1800" dirty="0" smtClean="0">
                <a:solidFill>
                  <a:srgbClr val="FFFFFF"/>
                </a:solidFill>
              </a:rPr>
              <a:t>- to </a:t>
            </a:r>
            <a:r>
              <a:rPr lang="en-US" sz="1800" dirty="0" err="1" smtClean="0">
                <a:solidFill>
                  <a:srgbClr val="FFFFFF"/>
                </a:solidFill>
              </a:rPr>
              <a:t>petabtye</a:t>
            </a:r>
            <a:r>
              <a:rPr lang="en-US" sz="1800" dirty="0" smtClean="0">
                <a:solidFill>
                  <a:srgbClr val="FFFFFF"/>
                </a:solidFill>
              </a:rPr>
              <a:t> “shared” memory</a:t>
            </a:r>
          </a:p>
          <a:p>
            <a:pPr marL="285750" lvl="0" indent="-285750">
              <a:buFont typeface="Arial"/>
              <a:buChar char="•"/>
            </a:pPr>
            <a:r>
              <a:rPr lang="en-US" sz="1800" dirty="0" smtClean="0">
                <a:solidFill>
                  <a:srgbClr val="FFFFFF"/>
                </a:solidFill>
              </a:rPr>
              <a:t>Combines with parallel I/O new genome mapping algorithm to anchor 92% of wheat chromosome</a:t>
            </a:r>
          </a:p>
        </p:txBody>
      </p:sp>
      <p:sp>
        <p:nvSpPr>
          <p:cNvPr id="142" name="Rectangle 141"/>
          <p:cNvSpPr/>
          <p:nvPr/>
        </p:nvSpPr>
        <p:spPr>
          <a:xfrm>
            <a:off x="221935" y="909527"/>
            <a:ext cx="4572001" cy="1323439"/>
          </a:xfrm>
          <a:prstGeom prst="rect">
            <a:avLst/>
          </a:prstGeom>
          <a:solidFill>
            <a:srgbClr val="800000"/>
          </a:solidFill>
        </p:spPr>
        <p:txBody>
          <a:bodyPr wrap="square">
            <a:spAutoFit/>
          </a:bodyPr>
          <a:lstStyle/>
          <a:p>
            <a:pPr lvl="0"/>
            <a:r>
              <a:rPr lang="en-US" sz="1600" b="1" dirty="0" err="1" smtClean="0">
                <a:solidFill>
                  <a:srgbClr val="FFFFFF"/>
                </a:solidFill>
              </a:rPr>
              <a:t>Meraculous</a:t>
            </a:r>
            <a:r>
              <a:rPr lang="en-US" sz="1600" b="1" dirty="0" smtClean="0">
                <a:solidFill>
                  <a:srgbClr val="FFFFFF"/>
                </a:solidFill>
              </a:rPr>
              <a:t> assembler is used in production at the Joint Genome Institute</a:t>
            </a:r>
          </a:p>
          <a:p>
            <a:pPr marL="342900" indent="-342900">
              <a:buFont typeface="Arial"/>
              <a:buChar char="•"/>
            </a:pPr>
            <a:r>
              <a:rPr lang="en-US" sz="1600" dirty="0" smtClean="0">
                <a:solidFill>
                  <a:srgbClr val="FFFFFF"/>
                </a:solidFill>
              </a:rPr>
              <a:t>Wheat assembly is a “grand challenge” </a:t>
            </a:r>
          </a:p>
          <a:p>
            <a:pPr marL="342900" indent="-342900">
              <a:buFont typeface="Arial"/>
              <a:buChar char="•"/>
            </a:pPr>
            <a:r>
              <a:rPr lang="en-US" sz="1600" dirty="0" smtClean="0">
                <a:solidFill>
                  <a:srgbClr val="FFFFFF"/>
                </a:solidFill>
              </a:rPr>
              <a:t>Hardest part is </a:t>
            </a:r>
            <a:r>
              <a:rPr lang="en-US" sz="1600" dirty="0" err="1" smtClean="0">
                <a:solidFill>
                  <a:srgbClr val="FFFFFF"/>
                </a:solidFill>
              </a:rPr>
              <a:t>contig</a:t>
            </a:r>
            <a:r>
              <a:rPr lang="en-US" sz="1600" dirty="0" smtClean="0">
                <a:solidFill>
                  <a:srgbClr val="FFFFFF"/>
                </a:solidFill>
              </a:rPr>
              <a:t> generation  (large in-memory </a:t>
            </a:r>
            <a:r>
              <a:rPr lang="en-US" sz="1600" i="1" dirty="0" smtClean="0">
                <a:solidFill>
                  <a:srgbClr val="FFFFFF"/>
                </a:solidFill>
              </a:rPr>
              <a:t>hash table</a:t>
            </a:r>
            <a:r>
              <a:rPr lang="en-US" sz="1600" dirty="0" smtClean="0">
                <a:solidFill>
                  <a:srgbClr val="FFFFFF"/>
                </a:solidFill>
              </a:rPr>
              <a:t>)</a:t>
            </a:r>
            <a:endParaRPr lang="en-US" sz="1600" dirty="0" smtClean="0">
              <a:solidFill>
                <a:srgbClr val="FFFF00"/>
              </a:solidFill>
            </a:endParaRPr>
          </a:p>
        </p:txBody>
      </p:sp>
      <p:pic>
        <p:nvPicPr>
          <p:cNvPr id="23" name="Picture 22"/>
          <p:cNvPicPr>
            <a:picLocks noChangeAspect="1"/>
          </p:cNvPicPr>
          <p:nvPr/>
        </p:nvPicPr>
        <p:blipFill rotWithShape="1">
          <a:blip r:embed="rId5"/>
          <a:srcRect t="54754"/>
          <a:stretch/>
        </p:blipFill>
        <p:spPr>
          <a:xfrm>
            <a:off x="630661" y="3399588"/>
            <a:ext cx="1651002" cy="675262"/>
          </a:xfrm>
          <a:prstGeom prst="rect">
            <a:avLst/>
          </a:prstGeom>
        </p:spPr>
      </p:pic>
    </p:spTree>
    <p:extLst>
      <p:ext uri="{BB962C8B-B14F-4D97-AF65-F5344CB8AC3E}">
        <p14:creationId xmlns:p14="http://schemas.microsoft.com/office/powerpoint/2010/main" val="35637874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0" grpId="0" animBg="1"/>
      <p:bldP spid="1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One-Sided vs Two-Sided</a:t>
            </a:r>
          </a:p>
        </p:txBody>
      </p:sp>
      <p:sp>
        <p:nvSpPr>
          <p:cNvPr id="116740" name="Rectangle 3"/>
          <p:cNvSpPr>
            <a:spLocks noGrp="1" noChangeArrowheads="1"/>
          </p:cNvSpPr>
          <p:nvPr>
            <p:ph type="body" idx="1"/>
          </p:nvPr>
        </p:nvSpPr>
        <p:spPr>
          <a:xfrm>
            <a:off x="609600" y="3438525"/>
            <a:ext cx="8001000" cy="2640013"/>
          </a:xfrm>
        </p:spPr>
        <p:txBody>
          <a:bodyPr/>
          <a:lstStyle/>
          <a:p>
            <a:pPr>
              <a:spcBef>
                <a:spcPct val="10000"/>
              </a:spcBef>
            </a:pPr>
            <a:r>
              <a:rPr lang="en-US" sz="2000">
                <a:latin typeface="Arial" charset="0"/>
                <a:ea typeface="ＭＳ Ｐゴシック" charset="0"/>
                <a:cs typeface="ＭＳ Ｐゴシック" charset="0"/>
              </a:rPr>
              <a:t>A one-sided put/get message can be handled directly by a network interface with RDMA support</a:t>
            </a:r>
          </a:p>
          <a:p>
            <a:pPr lvl="1">
              <a:spcBef>
                <a:spcPct val="10000"/>
              </a:spcBef>
            </a:pPr>
            <a:r>
              <a:rPr lang="en-US" sz="2000">
                <a:latin typeface="Arial" charset="0"/>
                <a:ea typeface="ＭＳ Ｐゴシック" charset="0"/>
              </a:rPr>
              <a:t>Avoid interrupting the CPU or storing data from CPU (preposts)</a:t>
            </a:r>
          </a:p>
          <a:p>
            <a:pPr>
              <a:spcBef>
                <a:spcPct val="10000"/>
              </a:spcBef>
            </a:pPr>
            <a:r>
              <a:rPr lang="en-US" sz="2000">
                <a:latin typeface="Arial" charset="0"/>
                <a:ea typeface="ＭＳ Ｐゴシック" charset="0"/>
                <a:cs typeface="ＭＳ Ｐゴシック" charset="0"/>
              </a:rPr>
              <a:t>A two-sided messages needs to be matched with a receive to identify memory address to put data</a:t>
            </a:r>
          </a:p>
          <a:p>
            <a:pPr lvl="1">
              <a:spcBef>
                <a:spcPct val="10000"/>
              </a:spcBef>
            </a:pPr>
            <a:r>
              <a:rPr lang="en-US" sz="2000">
                <a:latin typeface="Arial" charset="0"/>
                <a:ea typeface="ＭＳ Ｐゴシック" charset="0"/>
              </a:rPr>
              <a:t>Offloaded to Network Interface in networks like Quadrics</a:t>
            </a:r>
          </a:p>
          <a:p>
            <a:pPr lvl="1">
              <a:spcBef>
                <a:spcPct val="10000"/>
              </a:spcBef>
            </a:pPr>
            <a:r>
              <a:rPr lang="en-US" sz="2000">
                <a:latin typeface="Arial" charset="0"/>
                <a:ea typeface="ＭＳ Ｐゴシック" charset="0"/>
              </a:rPr>
              <a:t>Need to download match tables to interface (from host)</a:t>
            </a:r>
          </a:p>
          <a:p>
            <a:pPr lvl="1">
              <a:spcBef>
                <a:spcPct val="10000"/>
              </a:spcBef>
            </a:pPr>
            <a:r>
              <a:rPr lang="en-US" sz="2000">
                <a:latin typeface="Arial" charset="0"/>
                <a:ea typeface="ＭＳ Ｐゴシック" charset="0"/>
              </a:rPr>
              <a:t>Ordering requirements on messages can also hinder bandwidth</a:t>
            </a:r>
          </a:p>
        </p:txBody>
      </p:sp>
      <p:sp>
        <p:nvSpPr>
          <p:cNvPr id="116741" name="Rectangle 4"/>
          <p:cNvSpPr>
            <a:spLocks noChangeArrowheads="1"/>
          </p:cNvSpPr>
          <p:nvPr/>
        </p:nvSpPr>
        <p:spPr bwMode="auto">
          <a:xfrm>
            <a:off x="312738" y="1487488"/>
            <a:ext cx="1436687" cy="327025"/>
          </a:xfrm>
          <a:prstGeom prst="rect">
            <a:avLst/>
          </a:prstGeom>
          <a:solidFill>
            <a:srgbClr val="E7CFB7"/>
          </a:solidFill>
          <a:ln w="12700">
            <a:solidFill>
              <a:schemeClr val="tx1"/>
            </a:solidFill>
            <a:miter lim="800000"/>
            <a:headEnd/>
            <a:tailEnd/>
          </a:ln>
        </p:spPr>
        <p:txBody>
          <a:bodyPr wrap="none" lIns="90488" tIns="44450" rIns="90488" bIns="44450" anchor="ctr"/>
          <a:lstStyle/>
          <a:p>
            <a:pPr algn="ctr" eaLnBrk="0" hangingPunct="0">
              <a:spcBef>
                <a:spcPct val="20000"/>
              </a:spcBef>
              <a:buSzPct val="100000"/>
            </a:pPr>
            <a:r>
              <a:rPr lang="en-US" sz="1800">
                <a:solidFill>
                  <a:schemeClr val="tx1"/>
                </a:solidFill>
              </a:rPr>
              <a:t>address</a:t>
            </a:r>
          </a:p>
        </p:txBody>
      </p:sp>
      <p:sp>
        <p:nvSpPr>
          <p:cNvPr id="116742" name="Rectangle 5"/>
          <p:cNvSpPr>
            <a:spLocks noChangeArrowheads="1"/>
          </p:cNvSpPr>
          <p:nvPr/>
        </p:nvSpPr>
        <p:spPr bwMode="auto">
          <a:xfrm>
            <a:off x="312738" y="2809875"/>
            <a:ext cx="1436687" cy="325438"/>
          </a:xfrm>
          <a:prstGeom prst="rect">
            <a:avLst/>
          </a:prstGeom>
          <a:solidFill>
            <a:srgbClr val="E7CFB7"/>
          </a:solidFill>
          <a:ln w="12700">
            <a:solidFill>
              <a:schemeClr val="tx1"/>
            </a:solidFill>
            <a:miter lim="800000"/>
            <a:headEnd/>
            <a:tailEnd/>
          </a:ln>
        </p:spPr>
        <p:txBody>
          <a:bodyPr wrap="none" lIns="90488" tIns="44450" rIns="90488" bIns="44450" anchor="ctr"/>
          <a:lstStyle/>
          <a:p>
            <a:pPr algn="ctr" eaLnBrk="0" hangingPunct="0">
              <a:spcBef>
                <a:spcPct val="20000"/>
              </a:spcBef>
              <a:buSzPct val="100000"/>
            </a:pPr>
            <a:r>
              <a:rPr lang="en-US" sz="1800">
                <a:solidFill>
                  <a:schemeClr val="tx1"/>
                </a:solidFill>
              </a:rPr>
              <a:t>message id</a:t>
            </a:r>
          </a:p>
        </p:txBody>
      </p:sp>
      <p:sp>
        <p:nvSpPr>
          <p:cNvPr id="116743" name="Rectangle 6"/>
          <p:cNvSpPr>
            <a:spLocks noChangeArrowheads="1"/>
          </p:cNvSpPr>
          <p:nvPr/>
        </p:nvSpPr>
        <p:spPr bwMode="auto">
          <a:xfrm>
            <a:off x="1749425" y="1487488"/>
            <a:ext cx="2921000" cy="327025"/>
          </a:xfrm>
          <a:prstGeom prst="rect">
            <a:avLst/>
          </a:prstGeom>
          <a:solidFill>
            <a:srgbClr val="CCECFF"/>
          </a:solidFill>
          <a:ln w="12700">
            <a:solidFill>
              <a:schemeClr val="tx1"/>
            </a:solidFill>
            <a:miter lim="800000"/>
            <a:headEnd/>
            <a:tailEnd/>
          </a:ln>
        </p:spPr>
        <p:txBody>
          <a:bodyPr wrap="none" lIns="90488" tIns="44450" rIns="90488" bIns="44450" anchor="ctr"/>
          <a:lstStyle/>
          <a:p>
            <a:pPr algn="ctr" eaLnBrk="0" hangingPunct="0">
              <a:spcBef>
                <a:spcPct val="20000"/>
              </a:spcBef>
              <a:buSzPct val="100000"/>
            </a:pPr>
            <a:r>
              <a:rPr lang="en-US" sz="1800">
                <a:solidFill>
                  <a:schemeClr val="tx1"/>
                </a:solidFill>
              </a:rPr>
              <a:t>data payload</a:t>
            </a:r>
          </a:p>
        </p:txBody>
      </p:sp>
      <p:sp>
        <p:nvSpPr>
          <p:cNvPr id="116744" name="Rectangle 7"/>
          <p:cNvSpPr>
            <a:spLocks noChangeArrowheads="1"/>
          </p:cNvSpPr>
          <p:nvPr/>
        </p:nvSpPr>
        <p:spPr bwMode="auto">
          <a:xfrm>
            <a:off x="1749425" y="2809875"/>
            <a:ext cx="2921000" cy="325438"/>
          </a:xfrm>
          <a:prstGeom prst="rect">
            <a:avLst/>
          </a:prstGeom>
          <a:solidFill>
            <a:srgbClr val="CCECFF"/>
          </a:solidFill>
          <a:ln w="12700">
            <a:solidFill>
              <a:schemeClr val="tx1"/>
            </a:solidFill>
            <a:miter lim="800000"/>
            <a:headEnd/>
            <a:tailEnd/>
          </a:ln>
        </p:spPr>
        <p:txBody>
          <a:bodyPr wrap="none" lIns="90488" tIns="44450" rIns="90488" bIns="44450" anchor="ctr"/>
          <a:lstStyle/>
          <a:p>
            <a:pPr algn="ctr" eaLnBrk="0" hangingPunct="0">
              <a:spcBef>
                <a:spcPct val="20000"/>
              </a:spcBef>
              <a:buSzPct val="100000"/>
            </a:pPr>
            <a:r>
              <a:rPr lang="en-US" sz="1800">
                <a:solidFill>
                  <a:schemeClr val="tx1"/>
                </a:solidFill>
              </a:rPr>
              <a:t>data payload</a:t>
            </a:r>
          </a:p>
        </p:txBody>
      </p:sp>
      <p:sp>
        <p:nvSpPr>
          <p:cNvPr id="116745" name="Text Box 8"/>
          <p:cNvSpPr txBox="1">
            <a:spLocks noChangeArrowheads="1"/>
          </p:cNvSpPr>
          <p:nvPr/>
        </p:nvSpPr>
        <p:spPr bwMode="auto">
          <a:xfrm>
            <a:off x="222250" y="982663"/>
            <a:ext cx="30035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20000"/>
              </a:spcBef>
              <a:buSzPct val="100000"/>
            </a:pPr>
            <a:r>
              <a:rPr lang="en-US">
                <a:solidFill>
                  <a:schemeClr val="tx1"/>
                </a:solidFill>
              </a:rPr>
              <a:t>one-sided put message</a:t>
            </a:r>
          </a:p>
        </p:txBody>
      </p:sp>
      <p:sp>
        <p:nvSpPr>
          <p:cNvPr id="116746" name="Text Box 9"/>
          <p:cNvSpPr txBox="1">
            <a:spLocks noChangeArrowheads="1"/>
          </p:cNvSpPr>
          <p:nvPr/>
        </p:nvSpPr>
        <p:spPr bwMode="auto">
          <a:xfrm>
            <a:off x="312738" y="2416175"/>
            <a:ext cx="252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20000"/>
              </a:spcBef>
              <a:buSzPct val="100000"/>
            </a:pPr>
            <a:r>
              <a:rPr lang="en-US">
                <a:solidFill>
                  <a:schemeClr val="tx1"/>
                </a:solidFill>
              </a:rPr>
              <a:t>two-sided message</a:t>
            </a:r>
          </a:p>
        </p:txBody>
      </p:sp>
      <p:sp>
        <p:nvSpPr>
          <p:cNvPr id="116747" name="Line 10"/>
          <p:cNvSpPr>
            <a:spLocks noChangeShapeType="1"/>
          </p:cNvSpPr>
          <p:nvPr/>
        </p:nvSpPr>
        <p:spPr bwMode="auto">
          <a:xfrm flipV="1">
            <a:off x="4670425" y="1651000"/>
            <a:ext cx="865188"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116748" name="Line 11"/>
          <p:cNvSpPr>
            <a:spLocks noChangeShapeType="1"/>
          </p:cNvSpPr>
          <p:nvPr/>
        </p:nvSpPr>
        <p:spPr bwMode="auto">
          <a:xfrm flipV="1">
            <a:off x="4670425" y="2973388"/>
            <a:ext cx="865188"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116749" name="Rectangle 12"/>
          <p:cNvSpPr>
            <a:spLocks noChangeArrowheads="1"/>
          </p:cNvSpPr>
          <p:nvPr/>
        </p:nvSpPr>
        <p:spPr bwMode="auto">
          <a:xfrm>
            <a:off x="5878513" y="1814513"/>
            <a:ext cx="1174750" cy="930275"/>
          </a:xfrm>
          <a:prstGeom prst="rect">
            <a:avLst/>
          </a:prstGeom>
          <a:solidFill>
            <a:srgbClr val="B3E3E1"/>
          </a:solidFill>
          <a:ln w="12700">
            <a:solidFill>
              <a:schemeClr val="tx1"/>
            </a:solidFill>
            <a:miter lim="800000"/>
            <a:headEnd/>
            <a:tailEnd/>
          </a:ln>
        </p:spPr>
        <p:txBody>
          <a:bodyPr wrap="none" lIns="90488" tIns="44450" rIns="90488" bIns="44450" anchor="ctr"/>
          <a:lstStyle/>
          <a:p>
            <a:pPr algn="ctr" eaLnBrk="0" hangingPunct="0">
              <a:spcBef>
                <a:spcPct val="20000"/>
              </a:spcBef>
              <a:buSzPct val="100000"/>
            </a:pPr>
            <a:r>
              <a:rPr lang="en-US">
                <a:solidFill>
                  <a:schemeClr val="tx1"/>
                </a:solidFill>
              </a:rPr>
              <a:t>network</a:t>
            </a:r>
          </a:p>
          <a:p>
            <a:pPr algn="ctr" eaLnBrk="0" hangingPunct="0">
              <a:spcBef>
                <a:spcPct val="20000"/>
              </a:spcBef>
              <a:buSzPct val="100000"/>
            </a:pPr>
            <a:r>
              <a:rPr lang="en-US">
                <a:solidFill>
                  <a:schemeClr val="tx1"/>
                </a:solidFill>
              </a:rPr>
              <a:t> interface</a:t>
            </a:r>
          </a:p>
        </p:txBody>
      </p:sp>
      <p:sp>
        <p:nvSpPr>
          <p:cNvPr id="116750" name="Rectangle 13"/>
          <p:cNvSpPr>
            <a:spLocks noChangeArrowheads="1"/>
          </p:cNvSpPr>
          <p:nvPr/>
        </p:nvSpPr>
        <p:spPr bwMode="auto">
          <a:xfrm>
            <a:off x="7205663" y="2508250"/>
            <a:ext cx="1174750" cy="930275"/>
          </a:xfrm>
          <a:prstGeom prst="rect">
            <a:avLst/>
          </a:prstGeom>
          <a:solidFill>
            <a:schemeClr val="folHlink"/>
          </a:solidFill>
          <a:ln w="12700">
            <a:solidFill>
              <a:schemeClr val="tx1"/>
            </a:solidFill>
            <a:miter lim="800000"/>
            <a:headEnd/>
            <a:tailEnd/>
          </a:ln>
        </p:spPr>
        <p:txBody>
          <a:bodyPr wrap="none" lIns="90488" tIns="44450" rIns="90488" bIns="44450" anchor="ctr"/>
          <a:lstStyle/>
          <a:p>
            <a:pPr algn="ctr" eaLnBrk="0" hangingPunct="0">
              <a:spcBef>
                <a:spcPct val="20000"/>
              </a:spcBef>
              <a:buSzPct val="100000"/>
            </a:pPr>
            <a:r>
              <a:rPr lang="en-US">
                <a:solidFill>
                  <a:schemeClr val="tx1"/>
                </a:solidFill>
              </a:rPr>
              <a:t>memory</a:t>
            </a:r>
          </a:p>
        </p:txBody>
      </p:sp>
      <p:sp>
        <p:nvSpPr>
          <p:cNvPr id="116751" name="Rectangle 14"/>
          <p:cNvSpPr>
            <a:spLocks noChangeArrowheads="1"/>
          </p:cNvSpPr>
          <p:nvPr/>
        </p:nvSpPr>
        <p:spPr bwMode="auto">
          <a:xfrm>
            <a:off x="7205663" y="1185863"/>
            <a:ext cx="1174750" cy="930275"/>
          </a:xfrm>
          <a:prstGeom prst="rect">
            <a:avLst/>
          </a:prstGeom>
          <a:solidFill>
            <a:schemeClr val="folHlink"/>
          </a:solidFill>
          <a:ln w="12700">
            <a:solidFill>
              <a:schemeClr val="tx1"/>
            </a:solidFill>
            <a:miter lim="800000"/>
            <a:headEnd/>
            <a:tailEnd/>
          </a:ln>
        </p:spPr>
        <p:txBody>
          <a:bodyPr wrap="none" lIns="90488" tIns="44450" rIns="90488" bIns="44450" anchor="ctr"/>
          <a:lstStyle/>
          <a:p>
            <a:pPr algn="ctr" eaLnBrk="0" hangingPunct="0">
              <a:spcBef>
                <a:spcPct val="20000"/>
              </a:spcBef>
              <a:buSzPct val="100000"/>
            </a:pPr>
            <a:r>
              <a:rPr lang="en-US">
                <a:solidFill>
                  <a:schemeClr val="tx1"/>
                </a:solidFill>
              </a:rPr>
              <a:t>host</a:t>
            </a:r>
          </a:p>
          <a:p>
            <a:pPr algn="ctr" eaLnBrk="0" hangingPunct="0">
              <a:spcBef>
                <a:spcPct val="20000"/>
              </a:spcBef>
              <a:buSzPct val="100000"/>
            </a:pPr>
            <a:r>
              <a:rPr lang="en-US">
                <a:solidFill>
                  <a:schemeClr val="tx1"/>
                </a:solidFill>
              </a:rPr>
              <a:t>CPU</a:t>
            </a:r>
          </a:p>
        </p:txBody>
      </p:sp>
      <p:cxnSp>
        <p:nvCxnSpPr>
          <p:cNvPr id="116752" name="AutoShape 15"/>
          <p:cNvCxnSpPr>
            <a:cxnSpLocks noChangeShapeType="1"/>
            <a:stCxn id="116749" idx="3"/>
            <a:endCxn id="116751" idx="2"/>
          </p:cNvCxnSpPr>
          <p:nvPr/>
        </p:nvCxnSpPr>
        <p:spPr bwMode="auto">
          <a:xfrm flipV="1">
            <a:off x="7053263" y="2116138"/>
            <a:ext cx="739775" cy="163512"/>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116753" name="AutoShape 16"/>
          <p:cNvCxnSpPr>
            <a:cxnSpLocks noChangeShapeType="1"/>
            <a:stCxn id="116749" idx="3"/>
            <a:endCxn id="116750" idx="0"/>
          </p:cNvCxnSpPr>
          <p:nvPr/>
        </p:nvCxnSpPr>
        <p:spPr bwMode="auto">
          <a:xfrm>
            <a:off x="7053263" y="2279650"/>
            <a:ext cx="739775" cy="228600"/>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Should You Care about PGAS?</a:t>
            </a:r>
            <a:endParaRPr lang="en-US" dirty="0"/>
          </a:p>
        </p:txBody>
      </p:sp>
      <p:graphicFrame>
        <p:nvGraphicFramePr>
          <p:cNvPr id="12" name="Content Placeholder 11"/>
          <p:cNvGraphicFramePr>
            <a:graphicFrameLocks noGrp="1"/>
          </p:cNvGraphicFramePr>
          <p:nvPr>
            <p:ph sz="half" idx="2"/>
            <p:extLst>
              <p:ext uri="{D42A27DB-BD31-4B8C-83A1-F6EECF244321}">
                <p14:modId xmlns:p14="http://schemas.microsoft.com/office/powerpoint/2010/main" val="656873823"/>
              </p:ext>
            </p:extLst>
          </p:nvPr>
        </p:nvGraphicFramePr>
        <p:xfrm>
          <a:off x="96937" y="2267185"/>
          <a:ext cx="4040188" cy="4362371"/>
        </p:xfrm>
        <a:graphic>
          <a:graphicData uri="http://schemas.openxmlformats.org/drawingml/2006/chart">
            <c:chart xmlns:c="http://schemas.openxmlformats.org/drawingml/2006/chart" xmlns:r="http://schemas.openxmlformats.org/officeDocument/2006/relationships" r:id="rId3"/>
          </a:graphicData>
        </a:graphic>
      </p:graphicFrame>
      <p:sp>
        <p:nvSpPr>
          <p:cNvPr id="3" name="Oval 2"/>
          <p:cNvSpPr/>
          <p:nvPr/>
        </p:nvSpPr>
        <p:spPr>
          <a:xfrm>
            <a:off x="3217333" y="3192148"/>
            <a:ext cx="1124620" cy="2156375"/>
          </a:xfrm>
          <a:prstGeom prst="ellipse">
            <a:avLst/>
          </a:prstGeom>
          <a:no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14" name="Chart 13"/>
          <p:cNvGraphicFramePr>
            <a:graphicFrameLocks noGrp="1"/>
          </p:cNvGraphicFramePr>
          <p:nvPr>
            <p:extLst>
              <p:ext uri="{D42A27DB-BD31-4B8C-83A1-F6EECF244321}">
                <p14:modId xmlns:p14="http://schemas.microsoft.com/office/powerpoint/2010/main" val="3411949124"/>
              </p:ext>
            </p:extLst>
          </p:nvPr>
        </p:nvGraphicFramePr>
        <p:xfrm>
          <a:off x="4406851" y="2267185"/>
          <a:ext cx="4453237" cy="4233334"/>
        </p:xfrm>
        <a:graphic>
          <a:graphicData uri="http://schemas.openxmlformats.org/drawingml/2006/chart">
            <c:chart xmlns:c="http://schemas.openxmlformats.org/drawingml/2006/chart" xmlns:r="http://schemas.openxmlformats.org/officeDocument/2006/relationships" r:id="rId4"/>
          </a:graphicData>
        </a:graphic>
      </p:graphicFrame>
      <p:sp>
        <p:nvSpPr>
          <p:cNvPr id="9" name="Down Arrow 8"/>
          <p:cNvSpPr/>
          <p:nvPr/>
        </p:nvSpPr>
        <p:spPr>
          <a:xfrm>
            <a:off x="4201627" y="4842188"/>
            <a:ext cx="410448" cy="1048355"/>
          </a:xfrm>
          <a:prstGeom prst="downArrow">
            <a:avLst>
              <a:gd name="adj1" fmla="val 53003"/>
              <a:gd name="adj2" fmla="val 3498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lnSpc>
                <a:spcPct val="80000"/>
              </a:lnSpc>
            </a:pPr>
            <a:r>
              <a:rPr lang="en-US" sz="1200" dirty="0" smtClean="0">
                <a:solidFill>
                  <a:schemeClr val="tx1"/>
                </a:solidFill>
                <a:latin typeface="Monaco"/>
                <a:cs typeface="Monaco"/>
              </a:rPr>
              <a:t>better</a:t>
            </a:r>
            <a:endParaRPr lang="en-US" sz="1200" dirty="0">
              <a:solidFill>
                <a:schemeClr val="tx1"/>
              </a:solidFill>
              <a:latin typeface="Monaco"/>
              <a:cs typeface="Monaco"/>
            </a:endParaRPr>
          </a:p>
        </p:txBody>
      </p:sp>
      <p:sp>
        <p:nvSpPr>
          <p:cNvPr id="15" name="Oval 14"/>
          <p:cNvSpPr/>
          <p:nvPr/>
        </p:nvSpPr>
        <p:spPr>
          <a:xfrm>
            <a:off x="7892814" y="3081140"/>
            <a:ext cx="1041873" cy="2156375"/>
          </a:xfrm>
          <a:prstGeom prst="ellipse">
            <a:avLst/>
          </a:prstGeom>
          <a:no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descr="Stampede_tou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160" y="863233"/>
            <a:ext cx="2516952" cy="1403952"/>
          </a:xfrm>
          <a:prstGeom prst="rect">
            <a:avLst/>
          </a:prstGeom>
        </p:spPr>
      </p:pic>
      <p:pic>
        <p:nvPicPr>
          <p:cNvPr id="8" name="Picture 7" descr="Edison-righ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8667" y="756288"/>
            <a:ext cx="3010370" cy="1694223"/>
          </a:xfrm>
          <a:prstGeom prst="rect">
            <a:avLst/>
          </a:prstGeom>
        </p:spPr>
      </p:pic>
      <p:sp>
        <p:nvSpPr>
          <p:cNvPr id="5" name="Slide Number Placeholder 4"/>
          <p:cNvSpPr>
            <a:spLocks noGrp="1"/>
          </p:cNvSpPr>
          <p:nvPr>
            <p:ph type="sldNum" sz="quarter" idx="12"/>
          </p:nvPr>
        </p:nvSpPr>
        <p:spPr/>
        <p:txBody>
          <a:bodyPr/>
          <a:lstStyle/>
          <a:p>
            <a:pPr>
              <a:defRPr/>
            </a:pPr>
            <a:fld id="{059267DA-5E1A-EF46-8C11-FD860F387CE3}" type="slidenum">
              <a:rPr lang="en-US" smtClean="0">
                <a:solidFill>
                  <a:prstClr val="black"/>
                </a:solidFill>
              </a:rPr>
              <a:pPr>
                <a:defRPr/>
              </a:pPr>
              <a:t>71</a:t>
            </a:fld>
            <a:endParaRPr lang="en-US">
              <a:solidFill>
                <a:prstClr val="black"/>
              </a:solidFill>
            </a:endParaRPr>
          </a:p>
        </p:txBody>
      </p:sp>
    </p:spTree>
    <p:extLst>
      <p:ext uri="{BB962C8B-B14F-4D97-AF65-F5344CB8AC3E}">
        <p14:creationId xmlns:p14="http://schemas.microsoft.com/office/powerpoint/2010/main" val="16400324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3" grpId="0" animBg="1"/>
      <p:bldGraphic spid="14" grpId="0">
        <p:bldAsOne/>
      </p:bldGraphic>
      <p:bldP spid="9" grpId="0" animBg="1"/>
      <p:bldP spid="1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p:cNvGraphicFramePr>
            <a:graphicFrameLocks/>
          </p:cNvGraphicFramePr>
          <p:nvPr>
            <p:extLst>
              <p:ext uri="{D42A27DB-BD31-4B8C-83A1-F6EECF244321}">
                <p14:modId xmlns:p14="http://schemas.microsoft.com/office/powerpoint/2010/main" val="2011297312"/>
              </p:ext>
            </p:extLst>
          </p:nvPr>
        </p:nvGraphicFramePr>
        <p:xfrm>
          <a:off x="181271" y="914400"/>
          <a:ext cx="8823589" cy="5620766"/>
        </p:xfrm>
        <a:graphic>
          <a:graphicData uri="http://schemas.openxmlformats.org/drawingml/2006/chart">
            <c:chart xmlns:c="http://schemas.openxmlformats.org/drawingml/2006/chart" xmlns:r="http://schemas.openxmlformats.org/officeDocument/2006/relationships" r:id="rId2"/>
          </a:graphicData>
        </a:graphic>
      </p:graphicFrame>
      <p:sp>
        <p:nvSpPr>
          <p:cNvPr id="128001" name="Title 1"/>
          <p:cNvSpPr>
            <a:spLocks noGrp="1"/>
          </p:cNvSpPr>
          <p:nvPr>
            <p:ph type="title"/>
          </p:nvPr>
        </p:nvSpPr>
        <p:spPr>
          <a:xfrm>
            <a:off x="798513" y="173038"/>
            <a:ext cx="7812087" cy="434975"/>
          </a:xfrm>
        </p:spPr>
        <p:txBody>
          <a:bodyPr/>
          <a:lstStyle/>
          <a:p>
            <a:r>
              <a:rPr lang="en-US">
                <a:latin typeface="Arial" charset="0"/>
                <a:ea typeface="ＭＳ Ｐゴシック" charset="0"/>
                <a:cs typeface="ＭＳ Ｐゴシック" charset="0"/>
              </a:rPr>
              <a:t>Bandwidths on Cray XE6 (Hopper)</a:t>
            </a:r>
          </a:p>
        </p:txBody>
      </p:sp>
      <p:graphicFrame>
        <p:nvGraphicFramePr>
          <p:cNvPr id="9" name="Chart 8"/>
          <p:cNvGraphicFramePr>
            <a:graphicFrameLocks/>
          </p:cNvGraphicFramePr>
          <p:nvPr>
            <p:extLst>
              <p:ext uri="{D42A27DB-BD31-4B8C-83A1-F6EECF244321}">
                <p14:modId xmlns:p14="http://schemas.microsoft.com/office/powerpoint/2010/main" val="1713906625"/>
              </p:ext>
            </p:extLst>
          </p:nvPr>
        </p:nvGraphicFramePr>
        <p:xfrm>
          <a:off x="5238452" y="2782442"/>
          <a:ext cx="3671834" cy="24970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3497003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7" name="Rectangle 2"/>
          <p:cNvSpPr>
            <a:spLocks noGrp="1" noChangeArrowheads="1"/>
          </p:cNvSpPr>
          <p:nvPr>
            <p:ph type="title"/>
          </p:nvPr>
        </p:nvSpPr>
        <p:spPr/>
        <p:txBody>
          <a:bodyPr/>
          <a:lstStyle/>
          <a:p>
            <a:r>
              <a:rPr lang="en-US" sz="2600">
                <a:latin typeface="Arial" charset="0"/>
                <a:ea typeface="ＭＳ Ｐゴシック" charset="0"/>
                <a:cs typeface="ＭＳ Ｐゴシック" charset="0"/>
              </a:rPr>
              <a:t>One-Sided vs. Two-Sided: Practice</a:t>
            </a:r>
          </a:p>
        </p:txBody>
      </p:sp>
      <p:graphicFrame>
        <p:nvGraphicFramePr>
          <p:cNvPr id="118788" name="Object 2"/>
          <p:cNvGraphicFramePr>
            <a:graphicFrameLocks noGrp="1" noChangeAspect="1"/>
          </p:cNvGraphicFramePr>
          <p:nvPr>
            <p:ph sz="half" idx="1"/>
          </p:nvPr>
        </p:nvGraphicFramePr>
        <p:xfrm>
          <a:off x="798513" y="917575"/>
          <a:ext cx="7126287" cy="3962400"/>
        </p:xfrm>
        <a:graphic>
          <a:graphicData uri="http://schemas.openxmlformats.org/presentationml/2006/ole">
            <mc:AlternateContent xmlns:mc="http://schemas.openxmlformats.org/markup-compatibility/2006">
              <mc:Choice xmlns:v="urn:schemas-microsoft-com:vml" Requires="v">
                <p:oleObj spid="_x0000_s119187" name="Chart" r:id="rId4" imgW="5740400" imgH="3302000" progId="Excel.Sheet.8">
                  <p:embed/>
                </p:oleObj>
              </mc:Choice>
              <mc:Fallback>
                <p:oleObj name="Chart" r:id="rId4" imgW="5740400" imgH="3302000" progId="Excel.Shee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513" y="917575"/>
                        <a:ext cx="7126287"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789" name="Rectangle 4"/>
          <p:cNvSpPr>
            <a:spLocks noGrp="1" noChangeArrowheads="1"/>
          </p:cNvSpPr>
          <p:nvPr>
            <p:ph type="body" sz="half" idx="2"/>
          </p:nvPr>
        </p:nvSpPr>
        <p:spPr>
          <a:xfrm>
            <a:off x="152400" y="4894263"/>
            <a:ext cx="8991600" cy="1057275"/>
          </a:xfrm>
        </p:spPr>
        <p:txBody>
          <a:bodyPr/>
          <a:lstStyle/>
          <a:p>
            <a:r>
              <a:rPr lang="en-US" sz="2000">
                <a:latin typeface="Arial" charset="0"/>
                <a:ea typeface="ＭＳ Ｐゴシック" charset="0"/>
                <a:cs typeface="ＭＳ Ｐゴシック" charset="0"/>
              </a:rPr>
              <a:t>InfiniBand: GASNet vapi-conduit and OSU MVAPICH 0.9.5</a:t>
            </a:r>
          </a:p>
          <a:p>
            <a:r>
              <a:rPr lang="en-US" sz="2000">
                <a:latin typeface="Arial" charset="0"/>
                <a:ea typeface="ＭＳ Ｐゴシック" charset="0"/>
                <a:cs typeface="ＭＳ Ｐゴシック" charset="0"/>
              </a:rPr>
              <a:t>Half power point (N ½ ) differs by </a:t>
            </a:r>
            <a:r>
              <a:rPr lang="en-US" sz="2000" i="1">
                <a:latin typeface="Arial" charset="0"/>
                <a:ea typeface="ＭＳ Ｐゴシック" charset="0"/>
                <a:cs typeface="ＭＳ Ｐゴシック" charset="0"/>
              </a:rPr>
              <a:t>one order of magnitude</a:t>
            </a:r>
          </a:p>
          <a:p>
            <a:r>
              <a:rPr lang="en-US" sz="2000">
                <a:latin typeface="Arial" charset="0"/>
                <a:ea typeface="ＭＳ Ｐゴシック" charset="0"/>
                <a:cs typeface="ＭＳ Ｐゴシック" charset="0"/>
              </a:rPr>
              <a:t>This is not a criticism of the implementation!</a:t>
            </a:r>
          </a:p>
        </p:txBody>
      </p:sp>
      <p:sp>
        <p:nvSpPr>
          <p:cNvPr id="118790" name="Text Box 5"/>
          <p:cNvSpPr txBox="1">
            <a:spLocks noChangeArrowheads="1"/>
          </p:cNvSpPr>
          <p:nvPr/>
        </p:nvSpPr>
        <p:spPr bwMode="gray">
          <a:xfrm>
            <a:off x="3352800" y="6172200"/>
            <a:ext cx="358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5720" anchor="b"/>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200">
                <a:solidFill>
                  <a:schemeClr val="tx1"/>
                </a:solidFill>
                <a:latin typeface="Helvetica" charset="0"/>
              </a:rPr>
              <a:t>Joint work with Paul Hargrove and Dan Bonachea</a:t>
            </a:r>
          </a:p>
        </p:txBody>
      </p:sp>
      <p:grpSp>
        <p:nvGrpSpPr>
          <p:cNvPr id="118791" name="Group 6"/>
          <p:cNvGrpSpPr>
            <a:grpSpLocks/>
          </p:cNvGrpSpPr>
          <p:nvPr/>
        </p:nvGrpSpPr>
        <p:grpSpPr bwMode="auto">
          <a:xfrm>
            <a:off x="277813" y="1720850"/>
            <a:ext cx="381000" cy="1884363"/>
            <a:chOff x="96" y="2217"/>
            <a:chExt cx="240" cy="1187"/>
          </a:xfrm>
        </p:grpSpPr>
        <p:sp>
          <p:nvSpPr>
            <p:cNvPr id="781319" name="Line 7"/>
            <p:cNvSpPr>
              <a:spLocks noChangeShapeType="1"/>
            </p:cNvSpPr>
            <p:nvPr/>
          </p:nvSpPr>
          <p:spPr bwMode="auto">
            <a:xfrm flipV="1">
              <a:off x="96" y="2355"/>
              <a:ext cx="0" cy="920"/>
            </a:xfrm>
            <a:prstGeom prst="line">
              <a:avLst/>
            </a:prstGeom>
            <a:noFill/>
            <a:ln w="47625">
              <a:solidFill>
                <a:srgbClr val="FF0000"/>
              </a:solidFill>
              <a:round/>
              <a:headEnd type="none" w="sm" len="med"/>
              <a:tailEnd type="triangle" w="sm" len="med"/>
            </a:ln>
            <a:effectLst>
              <a:outerShdw blurRad="63500" dist="38099" dir="2700000" algn="ctr" rotWithShape="0">
                <a:schemeClr val="bg2">
                  <a:alpha val="74998"/>
                </a:schemeClr>
              </a:outerShdw>
            </a:effectLst>
          </p:spPr>
          <p:txBody>
            <a:bodyPr>
              <a:spAutoFit/>
            </a:bodyPr>
            <a:lstStyle/>
            <a:p>
              <a:pPr eaLnBrk="0" hangingPunct="0">
                <a:defRPr/>
              </a:pPr>
              <a:endParaRPr lang="en-US">
                <a:latin typeface="Arial" pitchFamily="-109" charset="0"/>
                <a:ea typeface="+mn-ea"/>
                <a:cs typeface="+mn-cs"/>
              </a:endParaRPr>
            </a:p>
          </p:txBody>
        </p:sp>
        <p:sp>
          <p:nvSpPr>
            <p:cNvPr id="118794" name="Text Box 8"/>
            <p:cNvSpPr txBox="1">
              <a:spLocks noChangeArrowheads="1"/>
            </p:cNvSpPr>
            <p:nvPr/>
          </p:nvSpPr>
          <p:spPr bwMode="auto">
            <a:xfrm rot="-5400000">
              <a:off x="-354" y="2715"/>
              <a:ext cx="11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lgn="ctr">
                <a:spcBef>
                  <a:spcPct val="50000"/>
                </a:spcBef>
              </a:pPr>
              <a:r>
                <a:rPr lang="en-US" sz="1400">
                  <a:solidFill>
                    <a:schemeClr val="hlink"/>
                  </a:solidFill>
                </a:rPr>
                <a:t>(up is good)</a:t>
              </a:r>
            </a:p>
          </p:txBody>
        </p:sp>
      </p:grpSp>
      <p:sp>
        <p:nvSpPr>
          <p:cNvPr id="118792" name="Text Box 9"/>
          <p:cNvSpPr txBox="1">
            <a:spLocks noChangeArrowheads="1"/>
          </p:cNvSpPr>
          <p:nvPr/>
        </p:nvSpPr>
        <p:spPr bwMode="auto">
          <a:xfrm>
            <a:off x="7529513" y="1939925"/>
            <a:ext cx="1614487"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20000"/>
              </a:spcBef>
              <a:buSzPct val="100000"/>
            </a:pPr>
            <a:r>
              <a:rPr lang="en-US" sz="1200">
                <a:solidFill>
                  <a:schemeClr val="tx1"/>
                </a:solidFill>
              </a:rPr>
              <a:t>NERSC Jacquard machine with Opteron processors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3" name="Rectangle 2"/>
          <p:cNvSpPr>
            <a:spLocks noGrp="1" noChangeArrowheads="1"/>
          </p:cNvSpPr>
          <p:nvPr>
            <p:ph type="title"/>
          </p:nvPr>
        </p:nvSpPr>
        <p:spPr>
          <a:xfrm>
            <a:off x="0" y="166688"/>
            <a:ext cx="9144000" cy="368300"/>
          </a:xfrm>
        </p:spPr>
        <p:txBody>
          <a:bodyPr/>
          <a:lstStyle/>
          <a:p>
            <a:pPr algn="ctr"/>
            <a:r>
              <a:rPr lang="en-US" sz="2400">
                <a:latin typeface="Arial" charset="0"/>
                <a:ea typeface="ＭＳ Ｐゴシック" charset="0"/>
                <a:cs typeface="ＭＳ Ｐゴシック" charset="0"/>
              </a:rPr>
              <a:t>GASNet: Portability </a:t>
            </a:r>
            <a:r>
              <a:rPr lang="en-US" sz="2400" i="1">
                <a:latin typeface="Arial" charset="0"/>
                <a:ea typeface="ＭＳ Ｐゴシック" charset="0"/>
                <a:cs typeface="ＭＳ Ｐゴシック" charset="0"/>
              </a:rPr>
              <a:t>and</a:t>
            </a:r>
            <a:r>
              <a:rPr lang="en-US" sz="2400">
                <a:latin typeface="Arial" charset="0"/>
                <a:ea typeface="ＭＳ Ｐゴシック" charset="0"/>
                <a:cs typeface="ＭＳ Ｐゴシック" charset="0"/>
              </a:rPr>
              <a:t> High-Performance</a:t>
            </a:r>
          </a:p>
        </p:txBody>
      </p:sp>
      <p:grpSp>
        <p:nvGrpSpPr>
          <p:cNvPr id="122884" name="Group 3"/>
          <p:cNvGrpSpPr>
            <a:grpSpLocks/>
          </p:cNvGrpSpPr>
          <p:nvPr/>
        </p:nvGrpSpPr>
        <p:grpSpPr bwMode="auto">
          <a:xfrm>
            <a:off x="228600" y="2259013"/>
            <a:ext cx="381000" cy="1884362"/>
            <a:chOff x="96" y="2217"/>
            <a:chExt cx="240" cy="1187"/>
          </a:xfrm>
        </p:grpSpPr>
        <p:sp>
          <p:nvSpPr>
            <p:cNvPr id="763908" name="Line 4"/>
            <p:cNvSpPr>
              <a:spLocks noChangeShapeType="1"/>
            </p:cNvSpPr>
            <p:nvPr/>
          </p:nvSpPr>
          <p:spPr bwMode="auto">
            <a:xfrm flipV="1">
              <a:off x="96" y="2355"/>
              <a:ext cx="0" cy="920"/>
            </a:xfrm>
            <a:prstGeom prst="line">
              <a:avLst/>
            </a:prstGeom>
            <a:noFill/>
            <a:ln w="47625">
              <a:solidFill>
                <a:srgbClr val="FF0000"/>
              </a:solidFill>
              <a:round/>
              <a:headEnd type="triangle" w="sm" len="med"/>
              <a:tailEnd/>
            </a:ln>
            <a:effectLst>
              <a:outerShdw blurRad="63500" dist="38099" dir="2700000" algn="ctr" rotWithShape="0">
                <a:schemeClr val="bg2">
                  <a:alpha val="74998"/>
                </a:schemeClr>
              </a:outerShdw>
            </a:effectLst>
          </p:spPr>
          <p:txBody>
            <a:bodyPr>
              <a:spAutoFit/>
            </a:bodyPr>
            <a:lstStyle/>
            <a:p>
              <a:pPr eaLnBrk="0" hangingPunct="0">
                <a:defRPr/>
              </a:pPr>
              <a:endParaRPr lang="en-US">
                <a:latin typeface="Arial" pitchFamily="-109" charset="0"/>
                <a:ea typeface="+mn-ea"/>
                <a:cs typeface="+mn-cs"/>
              </a:endParaRPr>
            </a:p>
          </p:txBody>
        </p:sp>
        <p:sp>
          <p:nvSpPr>
            <p:cNvPr id="122889" name="Text Box 5"/>
            <p:cNvSpPr txBox="1">
              <a:spLocks noChangeArrowheads="1"/>
            </p:cNvSpPr>
            <p:nvPr/>
          </p:nvSpPr>
          <p:spPr bwMode="auto">
            <a:xfrm rot="-5400000">
              <a:off x="-354" y="2715"/>
              <a:ext cx="11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lgn="ctr">
                <a:spcBef>
                  <a:spcPct val="50000"/>
                </a:spcBef>
              </a:pPr>
              <a:r>
                <a:rPr lang="en-US" sz="1400">
                  <a:solidFill>
                    <a:schemeClr val="hlink"/>
                  </a:solidFill>
                </a:rPr>
                <a:t>(down is good)</a:t>
              </a:r>
            </a:p>
          </p:txBody>
        </p:sp>
      </p:grpSp>
      <p:sp>
        <p:nvSpPr>
          <p:cNvPr id="122885" name="Rectangle 6"/>
          <p:cNvSpPr>
            <a:spLocks noChangeArrowheads="1"/>
          </p:cNvSpPr>
          <p:nvPr/>
        </p:nvSpPr>
        <p:spPr bwMode="auto">
          <a:xfrm>
            <a:off x="685800" y="5853113"/>
            <a:ext cx="8174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spcBef>
                <a:spcPct val="30000"/>
              </a:spcBef>
            </a:pPr>
            <a:r>
              <a:rPr lang="en-US" sz="2400" b="0">
                <a:solidFill>
                  <a:schemeClr val="tx1"/>
                </a:solidFill>
              </a:rPr>
              <a:t>GASNet better for latency across machines</a:t>
            </a:r>
          </a:p>
        </p:txBody>
      </p:sp>
      <p:graphicFrame>
        <p:nvGraphicFramePr>
          <p:cNvPr id="122886" name="Object 2"/>
          <p:cNvGraphicFramePr>
            <a:graphicFrameLocks noChangeAspect="1"/>
          </p:cNvGraphicFramePr>
          <p:nvPr/>
        </p:nvGraphicFramePr>
        <p:xfrm>
          <a:off x="688975" y="1112838"/>
          <a:ext cx="7766050" cy="4692650"/>
        </p:xfrm>
        <a:graphic>
          <a:graphicData uri="http://schemas.openxmlformats.org/presentationml/2006/ole">
            <mc:AlternateContent xmlns:mc="http://schemas.openxmlformats.org/markup-compatibility/2006">
              <mc:Choice xmlns:v="urn:schemas-microsoft-com:vml" Requires="v">
                <p:oleObj spid="_x0000_s123282" name="Chart" r:id="rId4" imgW="4457700" imgH="2692400" progId="Excel.Sheet.8">
                  <p:embed/>
                </p:oleObj>
              </mc:Choice>
              <mc:Fallback>
                <p:oleObj name="Chart" r:id="rId4" imgW="4457700" imgH="2692400" progId="Excel.Shee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975" y="1112838"/>
                        <a:ext cx="7766050" cy="469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2887" name="Text Box 8"/>
          <p:cNvSpPr txBox="1">
            <a:spLocks noChangeArrowheads="1"/>
          </p:cNvSpPr>
          <p:nvPr/>
        </p:nvSpPr>
        <p:spPr bwMode="gray">
          <a:xfrm>
            <a:off x="762000" y="6629400"/>
            <a:ext cx="4953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5720" anchor="b"/>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200">
                <a:solidFill>
                  <a:schemeClr val="tx1"/>
                </a:solidFill>
                <a:latin typeface="Helvetica" charset="0"/>
              </a:rPr>
              <a:t>Joint work with UPC Group; GASNet design by Dan Bonachea</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4931" name="Group 2"/>
          <p:cNvGrpSpPr>
            <a:grpSpLocks/>
          </p:cNvGrpSpPr>
          <p:nvPr/>
        </p:nvGrpSpPr>
        <p:grpSpPr bwMode="auto">
          <a:xfrm>
            <a:off x="381000" y="2230438"/>
            <a:ext cx="381000" cy="1884362"/>
            <a:chOff x="96" y="2216"/>
            <a:chExt cx="240" cy="1187"/>
          </a:xfrm>
        </p:grpSpPr>
        <p:sp>
          <p:nvSpPr>
            <p:cNvPr id="765955" name="Line 3"/>
            <p:cNvSpPr>
              <a:spLocks noChangeShapeType="1"/>
            </p:cNvSpPr>
            <p:nvPr/>
          </p:nvSpPr>
          <p:spPr bwMode="auto">
            <a:xfrm flipV="1">
              <a:off x="96" y="2355"/>
              <a:ext cx="0" cy="920"/>
            </a:xfrm>
            <a:prstGeom prst="line">
              <a:avLst/>
            </a:prstGeom>
            <a:noFill/>
            <a:ln w="47625">
              <a:solidFill>
                <a:srgbClr val="FF0000"/>
              </a:solidFill>
              <a:round/>
              <a:headEnd type="none" w="sm" len="med"/>
              <a:tailEnd type="triangle" w="sm" len="med"/>
            </a:ln>
            <a:effectLst>
              <a:outerShdw blurRad="63500" dist="38099" dir="2700000" algn="ctr" rotWithShape="0">
                <a:schemeClr val="bg2">
                  <a:alpha val="74998"/>
                </a:schemeClr>
              </a:outerShdw>
            </a:effectLst>
          </p:spPr>
          <p:txBody>
            <a:bodyPr>
              <a:spAutoFit/>
            </a:bodyPr>
            <a:lstStyle/>
            <a:p>
              <a:pPr eaLnBrk="0" hangingPunct="0">
                <a:defRPr/>
              </a:pPr>
              <a:endParaRPr lang="en-US">
                <a:latin typeface="Arial" pitchFamily="-109" charset="0"/>
                <a:ea typeface="+mn-ea"/>
                <a:cs typeface="+mn-cs"/>
              </a:endParaRPr>
            </a:p>
          </p:txBody>
        </p:sp>
        <p:sp>
          <p:nvSpPr>
            <p:cNvPr id="124937" name="Text Box 4"/>
            <p:cNvSpPr txBox="1">
              <a:spLocks noChangeArrowheads="1"/>
            </p:cNvSpPr>
            <p:nvPr/>
          </p:nvSpPr>
          <p:spPr bwMode="auto">
            <a:xfrm rot="-5400000">
              <a:off x="-354" y="2714"/>
              <a:ext cx="11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lgn="ctr">
                <a:spcBef>
                  <a:spcPct val="50000"/>
                </a:spcBef>
              </a:pPr>
              <a:r>
                <a:rPr lang="en-US" sz="1400">
                  <a:solidFill>
                    <a:schemeClr val="hlink"/>
                  </a:solidFill>
                </a:rPr>
                <a:t>(up is good)</a:t>
              </a:r>
            </a:p>
          </p:txBody>
        </p:sp>
      </p:grpSp>
      <p:sp>
        <p:nvSpPr>
          <p:cNvPr id="124932" name="Rectangle 5"/>
          <p:cNvSpPr>
            <a:spLocks noChangeArrowheads="1"/>
          </p:cNvSpPr>
          <p:nvPr/>
        </p:nvSpPr>
        <p:spPr bwMode="auto">
          <a:xfrm>
            <a:off x="528638" y="5656263"/>
            <a:ext cx="843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spcBef>
                <a:spcPct val="30000"/>
              </a:spcBef>
            </a:pPr>
            <a:r>
              <a:rPr lang="en-US" sz="2400" b="0">
                <a:solidFill>
                  <a:schemeClr val="tx1"/>
                </a:solidFill>
              </a:rPr>
              <a:t>GASNet at least as high (comparable) for large messages</a:t>
            </a:r>
          </a:p>
        </p:txBody>
      </p:sp>
      <p:graphicFrame>
        <p:nvGraphicFramePr>
          <p:cNvPr id="124933" name="Object 2"/>
          <p:cNvGraphicFramePr>
            <a:graphicFrameLocks noChangeAspect="1"/>
          </p:cNvGraphicFramePr>
          <p:nvPr/>
        </p:nvGraphicFramePr>
        <p:xfrm>
          <a:off x="760413" y="976313"/>
          <a:ext cx="7164387" cy="4632325"/>
        </p:xfrm>
        <a:graphic>
          <a:graphicData uri="http://schemas.openxmlformats.org/presentationml/2006/ole">
            <mc:AlternateContent xmlns:mc="http://schemas.openxmlformats.org/markup-compatibility/2006">
              <mc:Choice xmlns:v="urn:schemas-microsoft-com:vml" Requires="v">
                <p:oleObj spid="_x0000_s125329" name="Chart" r:id="rId4" imgW="6515100" imgH="4216400" progId="Excel.Sheet.8">
                  <p:embed/>
                </p:oleObj>
              </mc:Choice>
              <mc:Fallback>
                <p:oleObj name="Chart" r:id="rId4" imgW="6515100" imgH="4216400" progId="Excel.Shee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413" y="976313"/>
                        <a:ext cx="7164387" cy="463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4934" name="Rectangle 7"/>
          <p:cNvSpPr>
            <a:spLocks noChangeArrowheads="1"/>
          </p:cNvSpPr>
          <p:nvPr/>
        </p:nvSpPr>
        <p:spPr bwMode="auto">
          <a:xfrm>
            <a:off x="528638" y="30163"/>
            <a:ext cx="81280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ctr"/>
          <a:lstStyle/>
          <a:p>
            <a:pPr eaLnBrk="0" hangingPunct="0">
              <a:lnSpc>
                <a:spcPct val="87000"/>
              </a:lnSpc>
            </a:pPr>
            <a:r>
              <a:rPr lang="en-US" sz="2400">
                <a:solidFill>
                  <a:srgbClr val="000099"/>
                </a:solidFill>
              </a:rPr>
              <a:t>GASNet: Portability </a:t>
            </a:r>
            <a:r>
              <a:rPr lang="en-US" sz="2400" i="1">
                <a:solidFill>
                  <a:srgbClr val="000099"/>
                </a:solidFill>
              </a:rPr>
              <a:t>and</a:t>
            </a:r>
            <a:r>
              <a:rPr lang="en-US" sz="2400">
                <a:solidFill>
                  <a:srgbClr val="000099"/>
                </a:solidFill>
              </a:rPr>
              <a:t> High-Performance</a:t>
            </a:r>
          </a:p>
        </p:txBody>
      </p:sp>
      <p:sp>
        <p:nvSpPr>
          <p:cNvPr id="124935" name="Text Box 8"/>
          <p:cNvSpPr txBox="1">
            <a:spLocks noChangeArrowheads="1"/>
          </p:cNvSpPr>
          <p:nvPr/>
        </p:nvSpPr>
        <p:spPr bwMode="gray">
          <a:xfrm>
            <a:off x="762000" y="6515100"/>
            <a:ext cx="4953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5720" anchor="b"/>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200">
                <a:solidFill>
                  <a:schemeClr val="tx1"/>
                </a:solidFill>
                <a:latin typeface="Helvetica" charset="0"/>
              </a:rPr>
              <a:t>Joint work with UPC Group; GASNet design by Dan Bonachea</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979" name="Group 2"/>
          <p:cNvGrpSpPr>
            <a:grpSpLocks/>
          </p:cNvGrpSpPr>
          <p:nvPr/>
        </p:nvGrpSpPr>
        <p:grpSpPr bwMode="auto">
          <a:xfrm>
            <a:off x="152400" y="3389313"/>
            <a:ext cx="381000" cy="1884362"/>
            <a:chOff x="96" y="2215"/>
            <a:chExt cx="240" cy="1187"/>
          </a:xfrm>
        </p:grpSpPr>
        <p:sp>
          <p:nvSpPr>
            <p:cNvPr id="768003" name="Line 3"/>
            <p:cNvSpPr>
              <a:spLocks noChangeShapeType="1"/>
            </p:cNvSpPr>
            <p:nvPr/>
          </p:nvSpPr>
          <p:spPr bwMode="auto">
            <a:xfrm flipV="1">
              <a:off x="96" y="2355"/>
              <a:ext cx="0" cy="920"/>
            </a:xfrm>
            <a:prstGeom prst="line">
              <a:avLst/>
            </a:prstGeom>
            <a:noFill/>
            <a:ln w="47625">
              <a:solidFill>
                <a:srgbClr val="FF0000"/>
              </a:solidFill>
              <a:round/>
              <a:headEnd type="none" w="sm" len="med"/>
              <a:tailEnd type="triangle" w="sm" len="med"/>
            </a:ln>
            <a:effectLst>
              <a:outerShdw blurRad="63500" dist="38099" dir="2700000" algn="ctr" rotWithShape="0">
                <a:schemeClr val="bg2">
                  <a:alpha val="74998"/>
                </a:schemeClr>
              </a:outerShdw>
            </a:effectLst>
          </p:spPr>
          <p:txBody>
            <a:bodyPr>
              <a:spAutoFit/>
            </a:bodyPr>
            <a:lstStyle/>
            <a:p>
              <a:pPr eaLnBrk="0" hangingPunct="0">
                <a:defRPr/>
              </a:pPr>
              <a:endParaRPr lang="en-US">
                <a:latin typeface="Arial" pitchFamily="-109" charset="0"/>
                <a:ea typeface="+mn-ea"/>
                <a:cs typeface="+mn-cs"/>
              </a:endParaRPr>
            </a:p>
          </p:txBody>
        </p:sp>
        <p:sp>
          <p:nvSpPr>
            <p:cNvPr id="126985" name="Text Box 4"/>
            <p:cNvSpPr txBox="1">
              <a:spLocks noChangeArrowheads="1"/>
            </p:cNvSpPr>
            <p:nvPr/>
          </p:nvSpPr>
          <p:spPr bwMode="auto">
            <a:xfrm rot="-5400000">
              <a:off x="-354" y="2713"/>
              <a:ext cx="118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lgn="ctr">
                <a:spcBef>
                  <a:spcPct val="50000"/>
                </a:spcBef>
              </a:pPr>
              <a:r>
                <a:rPr lang="en-US" sz="1400">
                  <a:solidFill>
                    <a:schemeClr val="hlink"/>
                  </a:solidFill>
                </a:rPr>
                <a:t>(up is good)</a:t>
              </a:r>
            </a:p>
          </p:txBody>
        </p:sp>
      </p:grpSp>
      <p:sp>
        <p:nvSpPr>
          <p:cNvPr id="126980" name="Rectangle 5"/>
          <p:cNvSpPr>
            <a:spLocks noChangeArrowheads="1"/>
          </p:cNvSpPr>
          <p:nvPr/>
        </p:nvSpPr>
        <p:spPr bwMode="auto">
          <a:xfrm>
            <a:off x="762000" y="5775325"/>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spcBef>
                <a:spcPct val="30000"/>
              </a:spcBef>
            </a:pPr>
            <a:r>
              <a:rPr lang="en-US" sz="2400" b="0">
                <a:solidFill>
                  <a:schemeClr val="tx1"/>
                </a:solidFill>
              </a:rPr>
              <a:t>GASNet excels at mid-range sizes: important for overlap</a:t>
            </a:r>
          </a:p>
        </p:txBody>
      </p:sp>
      <p:sp>
        <p:nvSpPr>
          <p:cNvPr id="126981" name="Rectangle 6"/>
          <p:cNvSpPr>
            <a:spLocks noGrp="1" noChangeArrowheads="1"/>
          </p:cNvSpPr>
          <p:nvPr>
            <p:ph type="title"/>
          </p:nvPr>
        </p:nvSpPr>
        <p:spPr>
          <a:xfrm>
            <a:off x="533400" y="174625"/>
            <a:ext cx="7812088" cy="368300"/>
          </a:xfrm>
        </p:spPr>
        <p:txBody>
          <a:bodyPr/>
          <a:lstStyle/>
          <a:p>
            <a:r>
              <a:rPr lang="en-US" sz="2400">
                <a:latin typeface="Arial" charset="0"/>
                <a:ea typeface="ＭＳ Ｐゴシック" charset="0"/>
                <a:cs typeface="ＭＳ Ｐゴシック" charset="0"/>
              </a:rPr>
              <a:t>GASNet: Portability </a:t>
            </a:r>
            <a:r>
              <a:rPr lang="en-US" sz="2400" i="1">
                <a:latin typeface="Arial" charset="0"/>
                <a:ea typeface="ＭＳ Ｐゴシック" charset="0"/>
                <a:cs typeface="ＭＳ Ｐゴシック" charset="0"/>
              </a:rPr>
              <a:t>and</a:t>
            </a:r>
            <a:r>
              <a:rPr lang="en-US" sz="2400">
                <a:latin typeface="Arial" charset="0"/>
                <a:ea typeface="ＭＳ Ｐゴシック" charset="0"/>
                <a:cs typeface="ＭＳ Ｐゴシック" charset="0"/>
              </a:rPr>
              <a:t> High-Performance</a:t>
            </a:r>
          </a:p>
        </p:txBody>
      </p:sp>
      <p:graphicFrame>
        <p:nvGraphicFramePr>
          <p:cNvPr id="126982" name="Object 2"/>
          <p:cNvGraphicFramePr>
            <a:graphicFrameLocks noChangeAspect="1"/>
          </p:cNvGraphicFramePr>
          <p:nvPr/>
        </p:nvGraphicFramePr>
        <p:xfrm>
          <a:off x="914400" y="914400"/>
          <a:ext cx="7031038" cy="4841875"/>
        </p:xfrm>
        <a:graphic>
          <a:graphicData uri="http://schemas.openxmlformats.org/presentationml/2006/ole">
            <mc:AlternateContent xmlns:mc="http://schemas.openxmlformats.org/markup-compatibility/2006">
              <mc:Choice xmlns:v="urn:schemas-microsoft-com:vml" Requires="v">
                <p:oleObj spid="_x0000_s127377" name="Chart" r:id="rId4" imgW="6464300" imgH="4457700" progId="Excel.Sheet.8">
                  <p:embed/>
                </p:oleObj>
              </mc:Choice>
              <mc:Fallback>
                <p:oleObj name="Chart" r:id="rId4" imgW="6464300" imgH="4457700" progId="Excel.Shee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914400"/>
                        <a:ext cx="7031038" cy="484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6983" name="Text Box 8"/>
          <p:cNvSpPr txBox="1">
            <a:spLocks noChangeArrowheads="1"/>
          </p:cNvSpPr>
          <p:nvPr/>
        </p:nvSpPr>
        <p:spPr bwMode="gray">
          <a:xfrm>
            <a:off x="762000" y="6629400"/>
            <a:ext cx="4953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5720" anchor="b"/>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200">
                <a:solidFill>
                  <a:schemeClr val="tx1"/>
                </a:solidFill>
                <a:latin typeface="Helvetica" charset="0"/>
              </a:rPr>
              <a:t>Joint work with UPC Group; GASNet design by Dan Bonachea</a:t>
            </a:r>
          </a:p>
        </p:txBody>
      </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027" name="Group 2"/>
          <p:cNvGrpSpPr>
            <a:grpSpLocks/>
          </p:cNvGrpSpPr>
          <p:nvPr/>
        </p:nvGrpSpPr>
        <p:grpSpPr bwMode="auto">
          <a:xfrm>
            <a:off x="5867400" y="1724025"/>
            <a:ext cx="3070225" cy="2867025"/>
            <a:chOff x="3394" y="1347"/>
            <a:chExt cx="1934" cy="1806"/>
          </a:xfrm>
        </p:grpSpPr>
        <p:sp>
          <p:nvSpPr>
            <p:cNvPr id="129104" name="Rectangle 3"/>
            <p:cNvSpPr>
              <a:spLocks noChangeArrowheads="1"/>
            </p:cNvSpPr>
            <p:nvPr/>
          </p:nvSpPr>
          <p:spPr bwMode="auto">
            <a:xfrm>
              <a:off x="3394" y="1347"/>
              <a:ext cx="1934" cy="90"/>
            </a:xfrm>
            <a:prstGeom prst="rect">
              <a:avLst/>
            </a:prstGeom>
            <a:solidFill>
              <a:schemeClr val="accent1"/>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05" name="Rectangle 4"/>
            <p:cNvSpPr>
              <a:spLocks noChangeArrowheads="1"/>
            </p:cNvSpPr>
            <p:nvPr/>
          </p:nvSpPr>
          <p:spPr bwMode="auto">
            <a:xfrm>
              <a:off x="3394" y="1437"/>
              <a:ext cx="1934" cy="90"/>
            </a:xfrm>
            <a:prstGeom prst="rect">
              <a:avLst/>
            </a:prstGeom>
            <a:solidFill>
              <a:schemeClr val="accent1"/>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06" name="Rectangle 5"/>
            <p:cNvSpPr>
              <a:spLocks noChangeArrowheads="1"/>
            </p:cNvSpPr>
            <p:nvPr/>
          </p:nvSpPr>
          <p:spPr bwMode="auto">
            <a:xfrm>
              <a:off x="3394" y="1527"/>
              <a:ext cx="1934" cy="90"/>
            </a:xfrm>
            <a:prstGeom prst="rect">
              <a:avLst/>
            </a:prstGeom>
            <a:solidFill>
              <a:schemeClr val="accent1"/>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07" name="Rectangle 6"/>
            <p:cNvSpPr>
              <a:spLocks noChangeArrowheads="1"/>
            </p:cNvSpPr>
            <p:nvPr/>
          </p:nvSpPr>
          <p:spPr bwMode="auto">
            <a:xfrm>
              <a:off x="3394" y="1623"/>
              <a:ext cx="1934" cy="90"/>
            </a:xfrm>
            <a:prstGeom prst="rect">
              <a:avLst/>
            </a:prstGeom>
            <a:solidFill>
              <a:schemeClr val="accent1"/>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08" name="Rectangle 7"/>
            <p:cNvSpPr>
              <a:spLocks noChangeArrowheads="1"/>
            </p:cNvSpPr>
            <p:nvPr/>
          </p:nvSpPr>
          <p:spPr bwMode="auto">
            <a:xfrm>
              <a:off x="3394" y="1713"/>
              <a:ext cx="1934" cy="90"/>
            </a:xfrm>
            <a:prstGeom prst="rect">
              <a:avLst/>
            </a:prstGeom>
            <a:solidFill>
              <a:srgbClr val="00CC99"/>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09" name="Rectangle 8"/>
            <p:cNvSpPr>
              <a:spLocks noChangeArrowheads="1"/>
            </p:cNvSpPr>
            <p:nvPr/>
          </p:nvSpPr>
          <p:spPr bwMode="auto">
            <a:xfrm>
              <a:off x="3394" y="1803"/>
              <a:ext cx="1934" cy="90"/>
            </a:xfrm>
            <a:prstGeom prst="rect">
              <a:avLst/>
            </a:prstGeom>
            <a:solidFill>
              <a:srgbClr val="00CC99"/>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10" name="Rectangle 9"/>
            <p:cNvSpPr>
              <a:spLocks noChangeArrowheads="1"/>
            </p:cNvSpPr>
            <p:nvPr/>
          </p:nvSpPr>
          <p:spPr bwMode="auto">
            <a:xfrm>
              <a:off x="3394" y="1893"/>
              <a:ext cx="1934" cy="90"/>
            </a:xfrm>
            <a:prstGeom prst="rect">
              <a:avLst/>
            </a:prstGeom>
            <a:solidFill>
              <a:srgbClr val="00CC99"/>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11" name="Rectangle 10"/>
            <p:cNvSpPr>
              <a:spLocks noChangeArrowheads="1"/>
            </p:cNvSpPr>
            <p:nvPr/>
          </p:nvSpPr>
          <p:spPr bwMode="auto">
            <a:xfrm>
              <a:off x="3394" y="1983"/>
              <a:ext cx="1934" cy="90"/>
            </a:xfrm>
            <a:prstGeom prst="rect">
              <a:avLst/>
            </a:prstGeom>
            <a:solidFill>
              <a:srgbClr val="00CC99"/>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12" name="Rectangle 11"/>
            <p:cNvSpPr>
              <a:spLocks noChangeArrowheads="1"/>
            </p:cNvSpPr>
            <p:nvPr/>
          </p:nvSpPr>
          <p:spPr bwMode="auto">
            <a:xfrm>
              <a:off x="3394" y="2073"/>
              <a:ext cx="1934" cy="90"/>
            </a:xfrm>
            <a:prstGeom prst="rect">
              <a:avLst/>
            </a:prstGeom>
            <a:solidFill>
              <a:srgbClr val="FFFF66"/>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13" name="Rectangle 12"/>
            <p:cNvSpPr>
              <a:spLocks noChangeArrowheads="1"/>
            </p:cNvSpPr>
            <p:nvPr/>
          </p:nvSpPr>
          <p:spPr bwMode="auto">
            <a:xfrm>
              <a:off x="3394" y="2163"/>
              <a:ext cx="1934" cy="90"/>
            </a:xfrm>
            <a:prstGeom prst="rect">
              <a:avLst/>
            </a:prstGeom>
            <a:solidFill>
              <a:srgbClr val="FFFF66"/>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14" name="Rectangle 13"/>
            <p:cNvSpPr>
              <a:spLocks noChangeArrowheads="1"/>
            </p:cNvSpPr>
            <p:nvPr/>
          </p:nvSpPr>
          <p:spPr bwMode="auto">
            <a:xfrm>
              <a:off x="3394" y="2253"/>
              <a:ext cx="1934" cy="90"/>
            </a:xfrm>
            <a:prstGeom prst="rect">
              <a:avLst/>
            </a:prstGeom>
            <a:solidFill>
              <a:srgbClr val="FFFF66"/>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15" name="Rectangle 14"/>
            <p:cNvSpPr>
              <a:spLocks noChangeArrowheads="1"/>
            </p:cNvSpPr>
            <p:nvPr/>
          </p:nvSpPr>
          <p:spPr bwMode="auto">
            <a:xfrm>
              <a:off x="3394" y="2343"/>
              <a:ext cx="1934" cy="90"/>
            </a:xfrm>
            <a:prstGeom prst="rect">
              <a:avLst/>
            </a:prstGeom>
            <a:solidFill>
              <a:srgbClr val="FFFF66"/>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16" name="Rectangle 15"/>
            <p:cNvSpPr>
              <a:spLocks noChangeArrowheads="1"/>
            </p:cNvSpPr>
            <p:nvPr/>
          </p:nvSpPr>
          <p:spPr bwMode="auto">
            <a:xfrm>
              <a:off x="3394" y="2433"/>
              <a:ext cx="1934" cy="90"/>
            </a:xfrm>
            <a:prstGeom prst="rect">
              <a:avLst/>
            </a:prstGeom>
            <a:solidFill>
              <a:srgbClr val="FF9933"/>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17" name="Rectangle 16"/>
            <p:cNvSpPr>
              <a:spLocks noChangeArrowheads="1"/>
            </p:cNvSpPr>
            <p:nvPr/>
          </p:nvSpPr>
          <p:spPr bwMode="auto">
            <a:xfrm>
              <a:off x="3394" y="2523"/>
              <a:ext cx="1934" cy="90"/>
            </a:xfrm>
            <a:prstGeom prst="rect">
              <a:avLst/>
            </a:prstGeom>
            <a:solidFill>
              <a:srgbClr val="FF9933"/>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18" name="Rectangle 17"/>
            <p:cNvSpPr>
              <a:spLocks noChangeArrowheads="1"/>
            </p:cNvSpPr>
            <p:nvPr/>
          </p:nvSpPr>
          <p:spPr bwMode="auto">
            <a:xfrm>
              <a:off x="3394" y="2613"/>
              <a:ext cx="1934" cy="90"/>
            </a:xfrm>
            <a:prstGeom prst="rect">
              <a:avLst/>
            </a:prstGeom>
            <a:solidFill>
              <a:srgbClr val="FF9933"/>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19" name="Rectangle 18"/>
            <p:cNvSpPr>
              <a:spLocks noChangeArrowheads="1"/>
            </p:cNvSpPr>
            <p:nvPr/>
          </p:nvSpPr>
          <p:spPr bwMode="auto">
            <a:xfrm>
              <a:off x="3394" y="2703"/>
              <a:ext cx="1934" cy="90"/>
            </a:xfrm>
            <a:prstGeom prst="rect">
              <a:avLst/>
            </a:prstGeom>
            <a:solidFill>
              <a:srgbClr val="FF9933"/>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20" name="Rectangle 19"/>
            <p:cNvSpPr>
              <a:spLocks noChangeArrowheads="1"/>
            </p:cNvSpPr>
            <p:nvPr/>
          </p:nvSpPr>
          <p:spPr bwMode="auto">
            <a:xfrm>
              <a:off x="3394" y="2793"/>
              <a:ext cx="1934" cy="90"/>
            </a:xfrm>
            <a:prstGeom prst="rect">
              <a:avLst/>
            </a:prstGeom>
            <a:solidFill>
              <a:srgbClr val="FF5050"/>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21" name="Rectangle 20"/>
            <p:cNvSpPr>
              <a:spLocks noChangeArrowheads="1"/>
            </p:cNvSpPr>
            <p:nvPr/>
          </p:nvSpPr>
          <p:spPr bwMode="auto">
            <a:xfrm>
              <a:off x="3394" y="2883"/>
              <a:ext cx="1934" cy="90"/>
            </a:xfrm>
            <a:prstGeom prst="rect">
              <a:avLst/>
            </a:prstGeom>
            <a:solidFill>
              <a:srgbClr val="FF5050"/>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22" name="Rectangle 21"/>
            <p:cNvSpPr>
              <a:spLocks noChangeArrowheads="1"/>
            </p:cNvSpPr>
            <p:nvPr/>
          </p:nvSpPr>
          <p:spPr bwMode="auto">
            <a:xfrm>
              <a:off x="3394" y="2973"/>
              <a:ext cx="1934" cy="90"/>
            </a:xfrm>
            <a:prstGeom prst="rect">
              <a:avLst/>
            </a:prstGeom>
            <a:solidFill>
              <a:srgbClr val="FF5050"/>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23" name="Rectangle 22"/>
            <p:cNvSpPr>
              <a:spLocks noChangeArrowheads="1"/>
            </p:cNvSpPr>
            <p:nvPr/>
          </p:nvSpPr>
          <p:spPr bwMode="auto">
            <a:xfrm>
              <a:off x="3394" y="3063"/>
              <a:ext cx="1934" cy="90"/>
            </a:xfrm>
            <a:prstGeom prst="rect">
              <a:avLst/>
            </a:prstGeom>
            <a:solidFill>
              <a:srgbClr val="FF5050"/>
            </a:solidFill>
            <a:ln w="12700">
              <a:solidFill>
                <a:schemeClr val="tx1"/>
              </a:solidFill>
              <a:miter lim="800000"/>
              <a:headEnd/>
              <a:tailEnd/>
            </a:ln>
          </p:spPr>
          <p:txBody>
            <a:bodyPr wrap="none" lIns="90488" tIns="44450" rIns="90488" bIns="44450" anchor="ctr"/>
            <a:lstStyle/>
            <a:p>
              <a:pPr eaLnBrk="0" hangingPunct="0"/>
              <a:endParaRPr lang="en-US"/>
            </a:p>
          </p:txBody>
        </p:sp>
      </p:grpSp>
      <p:grpSp>
        <p:nvGrpSpPr>
          <p:cNvPr id="129028" name="Group 23"/>
          <p:cNvGrpSpPr>
            <a:grpSpLocks/>
          </p:cNvGrpSpPr>
          <p:nvPr/>
        </p:nvGrpSpPr>
        <p:grpSpPr bwMode="auto">
          <a:xfrm>
            <a:off x="5715000" y="1852613"/>
            <a:ext cx="3070225" cy="2867025"/>
            <a:chOff x="3394" y="1347"/>
            <a:chExt cx="1934" cy="1806"/>
          </a:xfrm>
        </p:grpSpPr>
        <p:sp>
          <p:nvSpPr>
            <p:cNvPr id="129084" name="Rectangle 24"/>
            <p:cNvSpPr>
              <a:spLocks noChangeArrowheads="1"/>
            </p:cNvSpPr>
            <p:nvPr/>
          </p:nvSpPr>
          <p:spPr bwMode="auto">
            <a:xfrm>
              <a:off x="3394" y="1347"/>
              <a:ext cx="1934" cy="90"/>
            </a:xfrm>
            <a:prstGeom prst="rect">
              <a:avLst/>
            </a:prstGeom>
            <a:solidFill>
              <a:schemeClr val="accent1"/>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85" name="Rectangle 25"/>
            <p:cNvSpPr>
              <a:spLocks noChangeArrowheads="1"/>
            </p:cNvSpPr>
            <p:nvPr/>
          </p:nvSpPr>
          <p:spPr bwMode="auto">
            <a:xfrm>
              <a:off x="3394" y="1437"/>
              <a:ext cx="1934" cy="90"/>
            </a:xfrm>
            <a:prstGeom prst="rect">
              <a:avLst/>
            </a:prstGeom>
            <a:solidFill>
              <a:schemeClr val="accent1"/>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86" name="Rectangle 26"/>
            <p:cNvSpPr>
              <a:spLocks noChangeArrowheads="1"/>
            </p:cNvSpPr>
            <p:nvPr/>
          </p:nvSpPr>
          <p:spPr bwMode="auto">
            <a:xfrm>
              <a:off x="3394" y="1527"/>
              <a:ext cx="1934" cy="90"/>
            </a:xfrm>
            <a:prstGeom prst="rect">
              <a:avLst/>
            </a:prstGeom>
            <a:solidFill>
              <a:schemeClr val="accent1"/>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87" name="Rectangle 27"/>
            <p:cNvSpPr>
              <a:spLocks noChangeArrowheads="1"/>
            </p:cNvSpPr>
            <p:nvPr/>
          </p:nvSpPr>
          <p:spPr bwMode="auto">
            <a:xfrm>
              <a:off x="3394" y="1623"/>
              <a:ext cx="1934" cy="90"/>
            </a:xfrm>
            <a:prstGeom prst="rect">
              <a:avLst/>
            </a:prstGeom>
            <a:solidFill>
              <a:schemeClr val="accent1"/>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88" name="Rectangle 28"/>
            <p:cNvSpPr>
              <a:spLocks noChangeArrowheads="1"/>
            </p:cNvSpPr>
            <p:nvPr/>
          </p:nvSpPr>
          <p:spPr bwMode="auto">
            <a:xfrm>
              <a:off x="3394" y="1713"/>
              <a:ext cx="1934" cy="90"/>
            </a:xfrm>
            <a:prstGeom prst="rect">
              <a:avLst/>
            </a:prstGeom>
            <a:solidFill>
              <a:srgbClr val="00CC99"/>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89" name="Rectangle 29"/>
            <p:cNvSpPr>
              <a:spLocks noChangeArrowheads="1"/>
            </p:cNvSpPr>
            <p:nvPr/>
          </p:nvSpPr>
          <p:spPr bwMode="auto">
            <a:xfrm>
              <a:off x="3394" y="1803"/>
              <a:ext cx="1934" cy="90"/>
            </a:xfrm>
            <a:prstGeom prst="rect">
              <a:avLst/>
            </a:prstGeom>
            <a:solidFill>
              <a:srgbClr val="00CC99"/>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90" name="Rectangle 30"/>
            <p:cNvSpPr>
              <a:spLocks noChangeArrowheads="1"/>
            </p:cNvSpPr>
            <p:nvPr/>
          </p:nvSpPr>
          <p:spPr bwMode="auto">
            <a:xfrm>
              <a:off x="3394" y="1893"/>
              <a:ext cx="1934" cy="90"/>
            </a:xfrm>
            <a:prstGeom prst="rect">
              <a:avLst/>
            </a:prstGeom>
            <a:solidFill>
              <a:srgbClr val="00CC99"/>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91" name="Rectangle 31"/>
            <p:cNvSpPr>
              <a:spLocks noChangeArrowheads="1"/>
            </p:cNvSpPr>
            <p:nvPr/>
          </p:nvSpPr>
          <p:spPr bwMode="auto">
            <a:xfrm>
              <a:off x="3394" y="1983"/>
              <a:ext cx="1934" cy="90"/>
            </a:xfrm>
            <a:prstGeom prst="rect">
              <a:avLst/>
            </a:prstGeom>
            <a:solidFill>
              <a:srgbClr val="00CC99"/>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92" name="Rectangle 32"/>
            <p:cNvSpPr>
              <a:spLocks noChangeArrowheads="1"/>
            </p:cNvSpPr>
            <p:nvPr/>
          </p:nvSpPr>
          <p:spPr bwMode="auto">
            <a:xfrm>
              <a:off x="3394" y="2073"/>
              <a:ext cx="1934" cy="90"/>
            </a:xfrm>
            <a:prstGeom prst="rect">
              <a:avLst/>
            </a:prstGeom>
            <a:solidFill>
              <a:srgbClr val="FFFF66"/>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93" name="Rectangle 33"/>
            <p:cNvSpPr>
              <a:spLocks noChangeArrowheads="1"/>
            </p:cNvSpPr>
            <p:nvPr/>
          </p:nvSpPr>
          <p:spPr bwMode="auto">
            <a:xfrm>
              <a:off x="3394" y="2163"/>
              <a:ext cx="1934" cy="90"/>
            </a:xfrm>
            <a:prstGeom prst="rect">
              <a:avLst/>
            </a:prstGeom>
            <a:solidFill>
              <a:srgbClr val="FFFF66"/>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94" name="Rectangle 34"/>
            <p:cNvSpPr>
              <a:spLocks noChangeArrowheads="1"/>
            </p:cNvSpPr>
            <p:nvPr/>
          </p:nvSpPr>
          <p:spPr bwMode="auto">
            <a:xfrm>
              <a:off x="3394" y="2253"/>
              <a:ext cx="1934" cy="90"/>
            </a:xfrm>
            <a:prstGeom prst="rect">
              <a:avLst/>
            </a:prstGeom>
            <a:solidFill>
              <a:srgbClr val="FFFF66"/>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95" name="Rectangle 35"/>
            <p:cNvSpPr>
              <a:spLocks noChangeArrowheads="1"/>
            </p:cNvSpPr>
            <p:nvPr/>
          </p:nvSpPr>
          <p:spPr bwMode="auto">
            <a:xfrm>
              <a:off x="3394" y="2343"/>
              <a:ext cx="1934" cy="90"/>
            </a:xfrm>
            <a:prstGeom prst="rect">
              <a:avLst/>
            </a:prstGeom>
            <a:solidFill>
              <a:srgbClr val="FFFF66"/>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96" name="Rectangle 36"/>
            <p:cNvSpPr>
              <a:spLocks noChangeArrowheads="1"/>
            </p:cNvSpPr>
            <p:nvPr/>
          </p:nvSpPr>
          <p:spPr bwMode="auto">
            <a:xfrm>
              <a:off x="3394" y="2433"/>
              <a:ext cx="1934" cy="90"/>
            </a:xfrm>
            <a:prstGeom prst="rect">
              <a:avLst/>
            </a:prstGeom>
            <a:solidFill>
              <a:srgbClr val="FF9933"/>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97" name="Rectangle 37"/>
            <p:cNvSpPr>
              <a:spLocks noChangeArrowheads="1"/>
            </p:cNvSpPr>
            <p:nvPr/>
          </p:nvSpPr>
          <p:spPr bwMode="auto">
            <a:xfrm>
              <a:off x="3394" y="2523"/>
              <a:ext cx="1934" cy="90"/>
            </a:xfrm>
            <a:prstGeom prst="rect">
              <a:avLst/>
            </a:prstGeom>
            <a:solidFill>
              <a:srgbClr val="FF9933"/>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98" name="Rectangle 38"/>
            <p:cNvSpPr>
              <a:spLocks noChangeArrowheads="1"/>
            </p:cNvSpPr>
            <p:nvPr/>
          </p:nvSpPr>
          <p:spPr bwMode="auto">
            <a:xfrm>
              <a:off x="3394" y="2613"/>
              <a:ext cx="1934" cy="90"/>
            </a:xfrm>
            <a:prstGeom prst="rect">
              <a:avLst/>
            </a:prstGeom>
            <a:solidFill>
              <a:srgbClr val="FF9933"/>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99" name="Rectangle 39"/>
            <p:cNvSpPr>
              <a:spLocks noChangeArrowheads="1"/>
            </p:cNvSpPr>
            <p:nvPr/>
          </p:nvSpPr>
          <p:spPr bwMode="auto">
            <a:xfrm>
              <a:off x="3394" y="2703"/>
              <a:ext cx="1934" cy="90"/>
            </a:xfrm>
            <a:prstGeom prst="rect">
              <a:avLst/>
            </a:prstGeom>
            <a:solidFill>
              <a:srgbClr val="FF9933"/>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00" name="Rectangle 40"/>
            <p:cNvSpPr>
              <a:spLocks noChangeArrowheads="1"/>
            </p:cNvSpPr>
            <p:nvPr/>
          </p:nvSpPr>
          <p:spPr bwMode="auto">
            <a:xfrm>
              <a:off x="3394" y="2793"/>
              <a:ext cx="1934" cy="90"/>
            </a:xfrm>
            <a:prstGeom prst="rect">
              <a:avLst/>
            </a:prstGeom>
            <a:solidFill>
              <a:srgbClr val="FF5050"/>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01" name="Rectangle 41"/>
            <p:cNvSpPr>
              <a:spLocks noChangeArrowheads="1"/>
            </p:cNvSpPr>
            <p:nvPr/>
          </p:nvSpPr>
          <p:spPr bwMode="auto">
            <a:xfrm>
              <a:off x="3394" y="2883"/>
              <a:ext cx="1934" cy="90"/>
            </a:xfrm>
            <a:prstGeom prst="rect">
              <a:avLst/>
            </a:prstGeom>
            <a:solidFill>
              <a:srgbClr val="FF5050"/>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02" name="Rectangle 42"/>
            <p:cNvSpPr>
              <a:spLocks noChangeArrowheads="1"/>
            </p:cNvSpPr>
            <p:nvPr/>
          </p:nvSpPr>
          <p:spPr bwMode="auto">
            <a:xfrm>
              <a:off x="3394" y="2973"/>
              <a:ext cx="1934" cy="90"/>
            </a:xfrm>
            <a:prstGeom prst="rect">
              <a:avLst/>
            </a:prstGeom>
            <a:solidFill>
              <a:srgbClr val="FF5050"/>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103" name="Rectangle 43"/>
            <p:cNvSpPr>
              <a:spLocks noChangeArrowheads="1"/>
            </p:cNvSpPr>
            <p:nvPr/>
          </p:nvSpPr>
          <p:spPr bwMode="auto">
            <a:xfrm>
              <a:off x="3394" y="3063"/>
              <a:ext cx="1934" cy="90"/>
            </a:xfrm>
            <a:prstGeom prst="rect">
              <a:avLst/>
            </a:prstGeom>
            <a:solidFill>
              <a:srgbClr val="FF5050"/>
            </a:solidFill>
            <a:ln w="12700">
              <a:solidFill>
                <a:schemeClr val="tx1"/>
              </a:solidFill>
              <a:miter lim="800000"/>
              <a:headEnd/>
              <a:tailEnd/>
            </a:ln>
          </p:spPr>
          <p:txBody>
            <a:bodyPr wrap="none" lIns="90488" tIns="44450" rIns="90488" bIns="44450" anchor="ctr"/>
            <a:lstStyle/>
            <a:p>
              <a:pPr eaLnBrk="0" hangingPunct="0"/>
              <a:endParaRPr lang="en-US"/>
            </a:p>
          </p:txBody>
        </p:sp>
      </p:grpSp>
      <p:grpSp>
        <p:nvGrpSpPr>
          <p:cNvPr id="129029" name="Group 44"/>
          <p:cNvGrpSpPr>
            <a:grpSpLocks/>
          </p:cNvGrpSpPr>
          <p:nvPr/>
        </p:nvGrpSpPr>
        <p:grpSpPr bwMode="auto">
          <a:xfrm>
            <a:off x="5540375" y="1995488"/>
            <a:ext cx="3070225" cy="2867025"/>
            <a:chOff x="3394" y="1347"/>
            <a:chExt cx="1934" cy="1806"/>
          </a:xfrm>
        </p:grpSpPr>
        <p:sp>
          <p:nvSpPr>
            <p:cNvPr id="129064" name="Rectangle 45"/>
            <p:cNvSpPr>
              <a:spLocks noChangeArrowheads="1"/>
            </p:cNvSpPr>
            <p:nvPr/>
          </p:nvSpPr>
          <p:spPr bwMode="auto">
            <a:xfrm>
              <a:off x="3394" y="1347"/>
              <a:ext cx="1934" cy="90"/>
            </a:xfrm>
            <a:prstGeom prst="rect">
              <a:avLst/>
            </a:prstGeom>
            <a:solidFill>
              <a:schemeClr val="accent1"/>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65" name="Rectangle 46"/>
            <p:cNvSpPr>
              <a:spLocks noChangeArrowheads="1"/>
            </p:cNvSpPr>
            <p:nvPr/>
          </p:nvSpPr>
          <p:spPr bwMode="auto">
            <a:xfrm>
              <a:off x="3394" y="1437"/>
              <a:ext cx="1934" cy="90"/>
            </a:xfrm>
            <a:prstGeom prst="rect">
              <a:avLst/>
            </a:prstGeom>
            <a:solidFill>
              <a:schemeClr val="accent1"/>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66" name="Rectangle 47"/>
            <p:cNvSpPr>
              <a:spLocks noChangeArrowheads="1"/>
            </p:cNvSpPr>
            <p:nvPr/>
          </p:nvSpPr>
          <p:spPr bwMode="auto">
            <a:xfrm>
              <a:off x="3394" y="1527"/>
              <a:ext cx="1934" cy="90"/>
            </a:xfrm>
            <a:prstGeom prst="rect">
              <a:avLst/>
            </a:prstGeom>
            <a:solidFill>
              <a:schemeClr val="accent1"/>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67" name="Rectangle 48"/>
            <p:cNvSpPr>
              <a:spLocks noChangeArrowheads="1"/>
            </p:cNvSpPr>
            <p:nvPr/>
          </p:nvSpPr>
          <p:spPr bwMode="auto">
            <a:xfrm>
              <a:off x="3394" y="1623"/>
              <a:ext cx="1934" cy="90"/>
            </a:xfrm>
            <a:prstGeom prst="rect">
              <a:avLst/>
            </a:prstGeom>
            <a:solidFill>
              <a:schemeClr val="accent1"/>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68" name="Rectangle 49"/>
            <p:cNvSpPr>
              <a:spLocks noChangeArrowheads="1"/>
            </p:cNvSpPr>
            <p:nvPr/>
          </p:nvSpPr>
          <p:spPr bwMode="auto">
            <a:xfrm>
              <a:off x="3394" y="1713"/>
              <a:ext cx="1934" cy="90"/>
            </a:xfrm>
            <a:prstGeom prst="rect">
              <a:avLst/>
            </a:prstGeom>
            <a:solidFill>
              <a:srgbClr val="00CC99"/>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69" name="Rectangle 50"/>
            <p:cNvSpPr>
              <a:spLocks noChangeArrowheads="1"/>
            </p:cNvSpPr>
            <p:nvPr/>
          </p:nvSpPr>
          <p:spPr bwMode="auto">
            <a:xfrm>
              <a:off x="3394" y="1803"/>
              <a:ext cx="1934" cy="90"/>
            </a:xfrm>
            <a:prstGeom prst="rect">
              <a:avLst/>
            </a:prstGeom>
            <a:solidFill>
              <a:srgbClr val="00CC99"/>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70" name="Rectangle 51"/>
            <p:cNvSpPr>
              <a:spLocks noChangeArrowheads="1"/>
            </p:cNvSpPr>
            <p:nvPr/>
          </p:nvSpPr>
          <p:spPr bwMode="auto">
            <a:xfrm>
              <a:off x="3394" y="1893"/>
              <a:ext cx="1934" cy="90"/>
            </a:xfrm>
            <a:prstGeom prst="rect">
              <a:avLst/>
            </a:prstGeom>
            <a:solidFill>
              <a:srgbClr val="00CC99"/>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71" name="Rectangle 52"/>
            <p:cNvSpPr>
              <a:spLocks noChangeArrowheads="1"/>
            </p:cNvSpPr>
            <p:nvPr/>
          </p:nvSpPr>
          <p:spPr bwMode="auto">
            <a:xfrm>
              <a:off x="3394" y="1983"/>
              <a:ext cx="1934" cy="90"/>
            </a:xfrm>
            <a:prstGeom prst="rect">
              <a:avLst/>
            </a:prstGeom>
            <a:solidFill>
              <a:srgbClr val="00CC99"/>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72" name="Rectangle 53"/>
            <p:cNvSpPr>
              <a:spLocks noChangeArrowheads="1"/>
            </p:cNvSpPr>
            <p:nvPr/>
          </p:nvSpPr>
          <p:spPr bwMode="auto">
            <a:xfrm>
              <a:off x="3394" y="2073"/>
              <a:ext cx="1934" cy="90"/>
            </a:xfrm>
            <a:prstGeom prst="rect">
              <a:avLst/>
            </a:prstGeom>
            <a:solidFill>
              <a:srgbClr val="FFFF66"/>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73" name="Rectangle 54"/>
            <p:cNvSpPr>
              <a:spLocks noChangeArrowheads="1"/>
            </p:cNvSpPr>
            <p:nvPr/>
          </p:nvSpPr>
          <p:spPr bwMode="auto">
            <a:xfrm>
              <a:off x="3394" y="2163"/>
              <a:ext cx="1934" cy="90"/>
            </a:xfrm>
            <a:prstGeom prst="rect">
              <a:avLst/>
            </a:prstGeom>
            <a:solidFill>
              <a:srgbClr val="FFFF66"/>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74" name="Rectangle 55"/>
            <p:cNvSpPr>
              <a:spLocks noChangeArrowheads="1"/>
            </p:cNvSpPr>
            <p:nvPr/>
          </p:nvSpPr>
          <p:spPr bwMode="auto">
            <a:xfrm>
              <a:off x="3394" y="2253"/>
              <a:ext cx="1934" cy="90"/>
            </a:xfrm>
            <a:prstGeom prst="rect">
              <a:avLst/>
            </a:prstGeom>
            <a:solidFill>
              <a:srgbClr val="FFFF66"/>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75" name="Rectangle 56"/>
            <p:cNvSpPr>
              <a:spLocks noChangeArrowheads="1"/>
            </p:cNvSpPr>
            <p:nvPr/>
          </p:nvSpPr>
          <p:spPr bwMode="auto">
            <a:xfrm>
              <a:off x="3394" y="2343"/>
              <a:ext cx="1934" cy="90"/>
            </a:xfrm>
            <a:prstGeom prst="rect">
              <a:avLst/>
            </a:prstGeom>
            <a:solidFill>
              <a:srgbClr val="FFFF66"/>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76" name="Rectangle 57"/>
            <p:cNvSpPr>
              <a:spLocks noChangeArrowheads="1"/>
            </p:cNvSpPr>
            <p:nvPr/>
          </p:nvSpPr>
          <p:spPr bwMode="auto">
            <a:xfrm>
              <a:off x="3394" y="2433"/>
              <a:ext cx="1934" cy="90"/>
            </a:xfrm>
            <a:prstGeom prst="rect">
              <a:avLst/>
            </a:prstGeom>
            <a:solidFill>
              <a:srgbClr val="FF9933"/>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77" name="Rectangle 58"/>
            <p:cNvSpPr>
              <a:spLocks noChangeArrowheads="1"/>
            </p:cNvSpPr>
            <p:nvPr/>
          </p:nvSpPr>
          <p:spPr bwMode="auto">
            <a:xfrm>
              <a:off x="3394" y="2523"/>
              <a:ext cx="1934" cy="90"/>
            </a:xfrm>
            <a:prstGeom prst="rect">
              <a:avLst/>
            </a:prstGeom>
            <a:solidFill>
              <a:srgbClr val="FF9933"/>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78" name="Rectangle 59"/>
            <p:cNvSpPr>
              <a:spLocks noChangeArrowheads="1"/>
            </p:cNvSpPr>
            <p:nvPr/>
          </p:nvSpPr>
          <p:spPr bwMode="auto">
            <a:xfrm>
              <a:off x="3394" y="2613"/>
              <a:ext cx="1934" cy="90"/>
            </a:xfrm>
            <a:prstGeom prst="rect">
              <a:avLst/>
            </a:prstGeom>
            <a:solidFill>
              <a:srgbClr val="FF9933"/>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79" name="Rectangle 60"/>
            <p:cNvSpPr>
              <a:spLocks noChangeArrowheads="1"/>
            </p:cNvSpPr>
            <p:nvPr/>
          </p:nvSpPr>
          <p:spPr bwMode="auto">
            <a:xfrm>
              <a:off x="3394" y="2703"/>
              <a:ext cx="1934" cy="90"/>
            </a:xfrm>
            <a:prstGeom prst="rect">
              <a:avLst/>
            </a:prstGeom>
            <a:solidFill>
              <a:srgbClr val="FF9933"/>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80" name="Rectangle 61"/>
            <p:cNvSpPr>
              <a:spLocks noChangeArrowheads="1"/>
            </p:cNvSpPr>
            <p:nvPr/>
          </p:nvSpPr>
          <p:spPr bwMode="auto">
            <a:xfrm>
              <a:off x="3394" y="2793"/>
              <a:ext cx="1934" cy="90"/>
            </a:xfrm>
            <a:prstGeom prst="rect">
              <a:avLst/>
            </a:prstGeom>
            <a:solidFill>
              <a:srgbClr val="FF5050"/>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81" name="Rectangle 62"/>
            <p:cNvSpPr>
              <a:spLocks noChangeArrowheads="1"/>
            </p:cNvSpPr>
            <p:nvPr/>
          </p:nvSpPr>
          <p:spPr bwMode="auto">
            <a:xfrm>
              <a:off x="3394" y="2883"/>
              <a:ext cx="1934" cy="90"/>
            </a:xfrm>
            <a:prstGeom prst="rect">
              <a:avLst/>
            </a:prstGeom>
            <a:solidFill>
              <a:srgbClr val="FF5050"/>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82" name="Rectangle 63"/>
            <p:cNvSpPr>
              <a:spLocks noChangeArrowheads="1"/>
            </p:cNvSpPr>
            <p:nvPr/>
          </p:nvSpPr>
          <p:spPr bwMode="auto">
            <a:xfrm>
              <a:off x="3394" y="2973"/>
              <a:ext cx="1934" cy="90"/>
            </a:xfrm>
            <a:prstGeom prst="rect">
              <a:avLst/>
            </a:prstGeom>
            <a:solidFill>
              <a:srgbClr val="FF5050"/>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83" name="Rectangle 64"/>
            <p:cNvSpPr>
              <a:spLocks noChangeArrowheads="1"/>
            </p:cNvSpPr>
            <p:nvPr/>
          </p:nvSpPr>
          <p:spPr bwMode="auto">
            <a:xfrm>
              <a:off x="3394" y="3063"/>
              <a:ext cx="1934" cy="90"/>
            </a:xfrm>
            <a:prstGeom prst="rect">
              <a:avLst/>
            </a:prstGeom>
            <a:solidFill>
              <a:srgbClr val="FF5050"/>
            </a:solidFill>
            <a:ln w="12700">
              <a:solidFill>
                <a:schemeClr val="tx1"/>
              </a:solidFill>
              <a:miter lim="800000"/>
              <a:headEnd/>
              <a:tailEnd/>
            </a:ln>
          </p:spPr>
          <p:txBody>
            <a:bodyPr wrap="none" lIns="90488" tIns="44450" rIns="90488" bIns="44450" anchor="ctr"/>
            <a:lstStyle/>
            <a:p>
              <a:pPr eaLnBrk="0" hangingPunct="0"/>
              <a:endParaRPr lang="en-US"/>
            </a:p>
          </p:txBody>
        </p:sp>
      </p:grpSp>
      <p:sp>
        <p:nvSpPr>
          <p:cNvPr id="129030" name="Rectangle 65"/>
          <p:cNvSpPr>
            <a:spLocks noGrp="1" noChangeArrowheads="1"/>
          </p:cNvSpPr>
          <p:nvPr>
            <p:ph type="title"/>
          </p:nvPr>
        </p:nvSpPr>
        <p:spPr>
          <a:xfrm>
            <a:off x="798513" y="306388"/>
            <a:ext cx="7812087" cy="319087"/>
          </a:xfrm>
        </p:spPr>
        <p:txBody>
          <a:bodyPr/>
          <a:lstStyle/>
          <a:p>
            <a:r>
              <a:rPr lang="en-US" sz="2400">
                <a:latin typeface="Arial" charset="0"/>
                <a:ea typeface="ＭＳ Ｐゴシック" charset="0"/>
                <a:cs typeface="ＭＳ Ｐゴシック" charset="0"/>
              </a:rPr>
              <a:t>Communication Strategies for 3D FFT</a:t>
            </a:r>
          </a:p>
        </p:txBody>
      </p:sp>
      <p:sp>
        <p:nvSpPr>
          <p:cNvPr id="129031" name="Text Box 66"/>
          <p:cNvSpPr txBox="1">
            <a:spLocks noChangeArrowheads="1"/>
          </p:cNvSpPr>
          <p:nvPr/>
        </p:nvSpPr>
        <p:spPr bwMode="gray">
          <a:xfrm>
            <a:off x="2133600" y="6400800"/>
            <a:ext cx="4953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5720" anchor="b"/>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200">
                <a:solidFill>
                  <a:schemeClr val="tx1"/>
                </a:solidFill>
                <a:latin typeface="Helvetica" charset="0"/>
              </a:rPr>
              <a:t>Joint work with Chris Bell, Rajesh Nishtala, Dan Bonachea</a:t>
            </a:r>
          </a:p>
        </p:txBody>
      </p:sp>
      <p:grpSp>
        <p:nvGrpSpPr>
          <p:cNvPr id="129032" name="Group 67"/>
          <p:cNvGrpSpPr>
            <a:grpSpLocks/>
          </p:cNvGrpSpPr>
          <p:nvPr/>
        </p:nvGrpSpPr>
        <p:grpSpPr bwMode="auto">
          <a:xfrm>
            <a:off x="5387975" y="2138363"/>
            <a:ext cx="3070225" cy="2867025"/>
            <a:chOff x="3394" y="1347"/>
            <a:chExt cx="1934" cy="1806"/>
          </a:xfrm>
        </p:grpSpPr>
        <p:sp>
          <p:nvSpPr>
            <p:cNvPr id="129044" name="Rectangle 68"/>
            <p:cNvSpPr>
              <a:spLocks noChangeArrowheads="1"/>
            </p:cNvSpPr>
            <p:nvPr/>
          </p:nvSpPr>
          <p:spPr bwMode="auto">
            <a:xfrm>
              <a:off x="3394" y="1347"/>
              <a:ext cx="1934" cy="90"/>
            </a:xfrm>
            <a:prstGeom prst="rect">
              <a:avLst/>
            </a:prstGeom>
            <a:solidFill>
              <a:schemeClr val="accent1"/>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45" name="Rectangle 69"/>
            <p:cNvSpPr>
              <a:spLocks noChangeArrowheads="1"/>
            </p:cNvSpPr>
            <p:nvPr/>
          </p:nvSpPr>
          <p:spPr bwMode="auto">
            <a:xfrm>
              <a:off x="3394" y="1437"/>
              <a:ext cx="1934" cy="90"/>
            </a:xfrm>
            <a:prstGeom prst="rect">
              <a:avLst/>
            </a:prstGeom>
            <a:solidFill>
              <a:schemeClr val="accent1"/>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46" name="Rectangle 70"/>
            <p:cNvSpPr>
              <a:spLocks noChangeArrowheads="1"/>
            </p:cNvSpPr>
            <p:nvPr/>
          </p:nvSpPr>
          <p:spPr bwMode="auto">
            <a:xfrm>
              <a:off x="3394" y="1527"/>
              <a:ext cx="1934" cy="90"/>
            </a:xfrm>
            <a:prstGeom prst="rect">
              <a:avLst/>
            </a:prstGeom>
            <a:solidFill>
              <a:schemeClr val="accent1"/>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47" name="Rectangle 71"/>
            <p:cNvSpPr>
              <a:spLocks noChangeArrowheads="1"/>
            </p:cNvSpPr>
            <p:nvPr/>
          </p:nvSpPr>
          <p:spPr bwMode="auto">
            <a:xfrm>
              <a:off x="3394" y="1623"/>
              <a:ext cx="1934" cy="90"/>
            </a:xfrm>
            <a:prstGeom prst="rect">
              <a:avLst/>
            </a:prstGeom>
            <a:solidFill>
              <a:schemeClr val="accent1"/>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48" name="Rectangle 72"/>
            <p:cNvSpPr>
              <a:spLocks noChangeArrowheads="1"/>
            </p:cNvSpPr>
            <p:nvPr/>
          </p:nvSpPr>
          <p:spPr bwMode="auto">
            <a:xfrm>
              <a:off x="3394" y="1713"/>
              <a:ext cx="1934" cy="90"/>
            </a:xfrm>
            <a:prstGeom prst="rect">
              <a:avLst/>
            </a:prstGeom>
            <a:solidFill>
              <a:srgbClr val="00CC99"/>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49" name="Rectangle 73"/>
            <p:cNvSpPr>
              <a:spLocks noChangeArrowheads="1"/>
            </p:cNvSpPr>
            <p:nvPr/>
          </p:nvSpPr>
          <p:spPr bwMode="auto">
            <a:xfrm>
              <a:off x="3394" y="1803"/>
              <a:ext cx="1934" cy="90"/>
            </a:xfrm>
            <a:prstGeom prst="rect">
              <a:avLst/>
            </a:prstGeom>
            <a:solidFill>
              <a:srgbClr val="00CC99"/>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50" name="Rectangle 74"/>
            <p:cNvSpPr>
              <a:spLocks noChangeArrowheads="1"/>
            </p:cNvSpPr>
            <p:nvPr/>
          </p:nvSpPr>
          <p:spPr bwMode="auto">
            <a:xfrm>
              <a:off x="3394" y="1893"/>
              <a:ext cx="1934" cy="90"/>
            </a:xfrm>
            <a:prstGeom prst="rect">
              <a:avLst/>
            </a:prstGeom>
            <a:solidFill>
              <a:srgbClr val="00CC99"/>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51" name="Rectangle 75"/>
            <p:cNvSpPr>
              <a:spLocks noChangeArrowheads="1"/>
            </p:cNvSpPr>
            <p:nvPr/>
          </p:nvSpPr>
          <p:spPr bwMode="auto">
            <a:xfrm>
              <a:off x="3394" y="1983"/>
              <a:ext cx="1934" cy="90"/>
            </a:xfrm>
            <a:prstGeom prst="rect">
              <a:avLst/>
            </a:prstGeom>
            <a:solidFill>
              <a:srgbClr val="00CC99"/>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52" name="Rectangle 76"/>
            <p:cNvSpPr>
              <a:spLocks noChangeArrowheads="1"/>
            </p:cNvSpPr>
            <p:nvPr/>
          </p:nvSpPr>
          <p:spPr bwMode="auto">
            <a:xfrm>
              <a:off x="3394" y="2073"/>
              <a:ext cx="1934" cy="90"/>
            </a:xfrm>
            <a:prstGeom prst="rect">
              <a:avLst/>
            </a:prstGeom>
            <a:solidFill>
              <a:srgbClr val="FFFF66"/>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53" name="Rectangle 77"/>
            <p:cNvSpPr>
              <a:spLocks noChangeArrowheads="1"/>
            </p:cNvSpPr>
            <p:nvPr/>
          </p:nvSpPr>
          <p:spPr bwMode="auto">
            <a:xfrm>
              <a:off x="3394" y="2163"/>
              <a:ext cx="1934" cy="90"/>
            </a:xfrm>
            <a:prstGeom prst="rect">
              <a:avLst/>
            </a:prstGeom>
            <a:solidFill>
              <a:srgbClr val="FFFF66"/>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54" name="Rectangle 78"/>
            <p:cNvSpPr>
              <a:spLocks noChangeArrowheads="1"/>
            </p:cNvSpPr>
            <p:nvPr/>
          </p:nvSpPr>
          <p:spPr bwMode="auto">
            <a:xfrm>
              <a:off x="3394" y="2253"/>
              <a:ext cx="1934" cy="90"/>
            </a:xfrm>
            <a:prstGeom prst="rect">
              <a:avLst/>
            </a:prstGeom>
            <a:solidFill>
              <a:srgbClr val="FFFF66"/>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55" name="Rectangle 79"/>
            <p:cNvSpPr>
              <a:spLocks noChangeArrowheads="1"/>
            </p:cNvSpPr>
            <p:nvPr/>
          </p:nvSpPr>
          <p:spPr bwMode="auto">
            <a:xfrm>
              <a:off x="3394" y="2343"/>
              <a:ext cx="1934" cy="90"/>
            </a:xfrm>
            <a:prstGeom prst="rect">
              <a:avLst/>
            </a:prstGeom>
            <a:solidFill>
              <a:srgbClr val="FFFF66"/>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56" name="Rectangle 80"/>
            <p:cNvSpPr>
              <a:spLocks noChangeArrowheads="1"/>
            </p:cNvSpPr>
            <p:nvPr/>
          </p:nvSpPr>
          <p:spPr bwMode="auto">
            <a:xfrm>
              <a:off x="3394" y="2433"/>
              <a:ext cx="1934" cy="90"/>
            </a:xfrm>
            <a:prstGeom prst="rect">
              <a:avLst/>
            </a:prstGeom>
            <a:solidFill>
              <a:srgbClr val="FF9933"/>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57" name="Rectangle 81"/>
            <p:cNvSpPr>
              <a:spLocks noChangeArrowheads="1"/>
            </p:cNvSpPr>
            <p:nvPr/>
          </p:nvSpPr>
          <p:spPr bwMode="auto">
            <a:xfrm>
              <a:off x="3394" y="2523"/>
              <a:ext cx="1934" cy="90"/>
            </a:xfrm>
            <a:prstGeom prst="rect">
              <a:avLst/>
            </a:prstGeom>
            <a:solidFill>
              <a:srgbClr val="FF9933"/>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58" name="Rectangle 82"/>
            <p:cNvSpPr>
              <a:spLocks noChangeArrowheads="1"/>
            </p:cNvSpPr>
            <p:nvPr/>
          </p:nvSpPr>
          <p:spPr bwMode="auto">
            <a:xfrm>
              <a:off x="3394" y="2613"/>
              <a:ext cx="1934" cy="90"/>
            </a:xfrm>
            <a:prstGeom prst="rect">
              <a:avLst/>
            </a:prstGeom>
            <a:solidFill>
              <a:srgbClr val="FF9933"/>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59" name="Rectangle 83"/>
            <p:cNvSpPr>
              <a:spLocks noChangeArrowheads="1"/>
            </p:cNvSpPr>
            <p:nvPr/>
          </p:nvSpPr>
          <p:spPr bwMode="auto">
            <a:xfrm>
              <a:off x="3394" y="2703"/>
              <a:ext cx="1934" cy="90"/>
            </a:xfrm>
            <a:prstGeom prst="rect">
              <a:avLst/>
            </a:prstGeom>
            <a:solidFill>
              <a:srgbClr val="FF9933"/>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60" name="Rectangle 84"/>
            <p:cNvSpPr>
              <a:spLocks noChangeArrowheads="1"/>
            </p:cNvSpPr>
            <p:nvPr/>
          </p:nvSpPr>
          <p:spPr bwMode="auto">
            <a:xfrm>
              <a:off x="3394" y="2793"/>
              <a:ext cx="1934" cy="90"/>
            </a:xfrm>
            <a:prstGeom prst="rect">
              <a:avLst/>
            </a:prstGeom>
            <a:solidFill>
              <a:srgbClr val="FF5050"/>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61" name="Rectangle 85"/>
            <p:cNvSpPr>
              <a:spLocks noChangeArrowheads="1"/>
            </p:cNvSpPr>
            <p:nvPr/>
          </p:nvSpPr>
          <p:spPr bwMode="auto">
            <a:xfrm>
              <a:off x="3394" y="2883"/>
              <a:ext cx="1934" cy="90"/>
            </a:xfrm>
            <a:prstGeom prst="rect">
              <a:avLst/>
            </a:prstGeom>
            <a:solidFill>
              <a:srgbClr val="FF5050"/>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62" name="Rectangle 86"/>
            <p:cNvSpPr>
              <a:spLocks noChangeArrowheads="1"/>
            </p:cNvSpPr>
            <p:nvPr/>
          </p:nvSpPr>
          <p:spPr bwMode="auto">
            <a:xfrm>
              <a:off x="3394" y="2973"/>
              <a:ext cx="1934" cy="90"/>
            </a:xfrm>
            <a:prstGeom prst="rect">
              <a:avLst/>
            </a:prstGeom>
            <a:solidFill>
              <a:srgbClr val="FF5050"/>
            </a:solidFill>
            <a:ln w="12700">
              <a:solidFill>
                <a:schemeClr val="tx1"/>
              </a:solidFill>
              <a:miter lim="800000"/>
              <a:headEnd/>
              <a:tailEnd/>
            </a:ln>
          </p:spPr>
          <p:txBody>
            <a:bodyPr wrap="none" lIns="90488" tIns="44450" rIns="90488" bIns="44450" anchor="ctr"/>
            <a:lstStyle/>
            <a:p>
              <a:pPr eaLnBrk="0" hangingPunct="0"/>
              <a:endParaRPr lang="en-US"/>
            </a:p>
          </p:txBody>
        </p:sp>
        <p:sp>
          <p:nvSpPr>
            <p:cNvPr id="129063" name="Rectangle 87"/>
            <p:cNvSpPr>
              <a:spLocks noChangeArrowheads="1"/>
            </p:cNvSpPr>
            <p:nvPr/>
          </p:nvSpPr>
          <p:spPr bwMode="auto">
            <a:xfrm>
              <a:off x="3394" y="3063"/>
              <a:ext cx="1934" cy="90"/>
            </a:xfrm>
            <a:prstGeom prst="rect">
              <a:avLst/>
            </a:prstGeom>
            <a:solidFill>
              <a:srgbClr val="FF5050"/>
            </a:solidFill>
            <a:ln w="12700">
              <a:solidFill>
                <a:schemeClr val="tx1"/>
              </a:solidFill>
              <a:miter lim="800000"/>
              <a:headEnd/>
              <a:tailEnd/>
            </a:ln>
          </p:spPr>
          <p:txBody>
            <a:bodyPr wrap="none" lIns="90488" tIns="44450" rIns="90488" bIns="44450" anchor="ctr"/>
            <a:lstStyle/>
            <a:p>
              <a:pPr eaLnBrk="0" hangingPunct="0"/>
              <a:endParaRPr lang="en-US"/>
            </a:p>
          </p:txBody>
        </p:sp>
      </p:grpSp>
      <p:sp>
        <p:nvSpPr>
          <p:cNvPr id="129033" name="Text Box 88"/>
          <p:cNvSpPr txBox="1">
            <a:spLocks noChangeArrowheads="1"/>
          </p:cNvSpPr>
          <p:nvPr/>
        </p:nvSpPr>
        <p:spPr bwMode="auto">
          <a:xfrm>
            <a:off x="3652838" y="1123950"/>
            <a:ext cx="4430712" cy="3762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20000"/>
              </a:spcBef>
              <a:buSzPct val="100000"/>
            </a:pPr>
            <a:r>
              <a:rPr lang="en-US" sz="1800">
                <a:solidFill>
                  <a:schemeClr val="tx1"/>
                </a:solidFill>
              </a:rPr>
              <a:t>chunk = all rows with same destination</a:t>
            </a:r>
          </a:p>
        </p:txBody>
      </p:sp>
      <p:sp>
        <p:nvSpPr>
          <p:cNvPr id="129034" name="Line 89"/>
          <p:cNvSpPr>
            <a:spLocks noChangeShapeType="1"/>
          </p:cNvSpPr>
          <p:nvPr/>
        </p:nvSpPr>
        <p:spPr bwMode="auto">
          <a:xfrm flipV="1">
            <a:off x="6996113" y="4862513"/>
            <a:ext cx="514350" cy="3238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129035" name="Text Box 90"/>
          <p:cNvSpPr txBox="1">
            <a:spLocks noChangeArrowheads="1"/>
          </p:cNvSpPr>
          <p:nvPr/>
        </p:nvSpPr>
        <p:spPr bwMode="auto">
          <a:xfrm>
            <a:off x="5387975" y="5186363"/>
            <a:ext cx="1711325" cy="37623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20000"/>
              </a:spcBef>
              <a:buSzPct val="100000"/>
            </a:pPr>
            <a:r>
              <a:rPr lang="en-US" sz="1800">
                <a:solidFill>
                  <a:schemeClr val="tx1"/>
                </a:solidFill>
              </a:rPr>
              <a:t>pencil = 1 row</a:t>
            </a:r>
          </a:p>
        </p:txBody>
      </p:sp>
      <p:sp>
        <p:nvSpPr>
          <p:cNvPr id="129036" name="Line 91"/>
          <p:cNvSpPr>
            <a:spLocks noChangeShapeType="1"/>
          </p:cNvSpPr>
          <p:nvPr/>
        </p:nvSpPr>
        <p:spPr bwMode="auto">
          <a:xfrm flipV="1">
            <a:off x="4359275" y="4719638"/>
            <a:ext cx="703263" cy="9461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129037" name="AutoShape 92"/>
          <p:cNvSpPr>
            <a:spLocks/>
          </p:cNvSpPr>
          <p:nvPr/>
        </p:nvSpPr>
        <p:spPr bwMode="auto">
          <a:xfrm>
            <a:off x="5062538" y="4433888"/>
            <a:ext cx="234950" cy="571500"/>
          </a:xfrm>
          <a:prstGeom prst="leftBrace">
            <a:avLst>
              <a:gd name="adj1" fmla="val 20270"/>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eaLnBrk="0" hangingPunct="0"/>
            <a:endParaRPr lang="en-US"/>
          </a:p>
        </p:txBody>
      </p:sp>
      <p:sp>
        <p:nvSpPr>
          <p:cNvPr id="129038" name="AutoShape 93"/>
          <p:cNvSpPr>
            <a:spLocks/>
          </p:cNvSpPr>
          <p:nvPr/>
        </p:nvSpPr>
        <p:spPr bwMode="auto">
          <a:xfrm>
            <a:off x="4979988" y="2138363"/>
            <a:ext cx="234950" cy="571500"/>
          </a:xfrm>
          <a:prstGeom prst="leftBrace">
            <a:avLst>
              <a:gd name="adj1" fmla="val 20270"/>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eaLnBrk="0" hangingPunct="0"/>
            <a:endParaRPr lang="en-US"/>
          </a:p>
        </p:txBody>
      </p:sp>
      <p:sp>
        <p:nvSpPr>
          <p:cNvPr id="129039" name="AutoShape 94"/>
          <p:cNvSpPr>
            <a:spLocks/>
          </p:cNvSpPr>
          <p:nvPr/>
        </p:nvSpPr>
        <p:spPr bwMode="auto">
          <a:xfrm rot="2718226">
            <a:off x="5311775" y="1463675"/>
            <a:ext cx="234950" cy="571500"/>
          </a:xfrm>
          <a:prstGeom prst="leftBrace">
            <a:avLst>
              <a:gd name="adj1" fmla="val 20270"/>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eaLnBrk="0" hangingPunct="0"/>
            <a:endParaRPr lang="en-US"/>
          </a:p>
        </p:txBody>
      </p:sp>
      <p:sp>
        <p:nvSpPr>
          <p:cNvPr id="129040" name="Rectangle 95"/>
          <p:cNvSpPr>
            <a:spLocks noChangeArrowheads="1"/>
          </p:cNvSpPr>
          <p:nvPr/>
        </p:nvSpPr>
        <p:spPr bwMode="auto">
          <a:xfrm>
            <a:off x="152400" y="1474788"/>
            <a:ext cx="4827588" cy="451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p>
            <a:pPr marL="179388" indent="-179388" eaLnBrk="0" hangingPunct="0">
              <a:spcBef>
                <a:spcPct val="15000"/>
              </a:spcBef>
              <a:buSzPct val="100000"/>
              <a:buFontTx/>
              <a:buChar char="•"/>
            </a:pPr>
            <a:r>
              <a:rPr lang="en-US" b="0">
                <a:solidFill>
                  <a:schemeClr val="tx1"/>
                </a:solidFill>
              </a:rPr>
              <a:t>Three approaches:</a:t>
            </a:r>
          </a:p>
          <a:p>
            <a:pPr lvl="1" indent="-163513" eaLnBrk="0" hangingPunct="0">
              <a:spcBef>
                <a:spcPct val="15000"/>
              </a:spcBef>
              <a:buSzPct val="100000"/>
              <a:buFontTx/>
              <a:buChar char="•"/>
            </a:pPr>
            <a:r>
              <a:rPr lang="en-US">
                <a:solidFill>
                  <a:srgbClr val="006600"/>
                </a:solidFill>
              </a:rPr>
              <a:t>Chunk:</a:t>
            </a:r>
            <a:r>
              <a:rPr lang="en-US" b="0">
                <a:solidFill>
                  <a:srgbClr val="000099"/>
                </a:solidFill>
              </a:rPr>
              <a:t> </a:t>
            </a:r>
          </a:p>
          <a:p>
            <a:pPr marL="750888" lvl="2" indent="-179388" eaLnBrk="0" hangingPunct="0">
              <a:spcBef>
                <a:spcPct val="15000"/>
              </a:spcBef>
              <a:buSzPct val="100000"/>
              <a:buFontTx/>
              <a:buChar char="•"/>
            </a:pPr>
            <a:r>
              <a:rPr lang="en-US" sz="1800" b="0">
                <a:solidFill>
                  <a:schemeClr val="tx1"/>
                </a:solidFill>
              </a:rPr>
              <a:t>Wait for 2</a:t>
            </a:r>
            <a:r>
              <a:rPr lang="en-US" sz="1800" b="0" baseline="30000">
                <a:solidFill>
                  <a:schemeClr val="tx1"/>
                </a:solidFill>
              </a:rPr>
              <a:t>nd</a:t>
            </a:r>
            <a:r>
              <a:rPr lang="en-US" sz="1800" b="0">
                <a:solidFill>
                  <a:schemeClr val="tx1"/>
                </a:solidFill>
              </a:rPr>
              <a:t> dim FFTs to finish</a:t>
            </a:r>
          </a:p>
          <a:p>
            <a:pPr marL="750888" lvl="2" indent="-179388" eaLnBrk="0" hangingPunct="0">
              <a:spcBef>
                <a:spcPct val="15000"/>
              </a:spcBef>
              <a:buSzPct val="100000"/>
              <a:buFontTx/>
              <a:buChar char="•"/>
            </a:pPr>
            <a:r>
              <a:rPr lang="en-US" sz="1800" b="0">
                <a:solidFill>
                  <a:schemeClr val="tx1"/>
                </a:solidFill>
              </a:rPr>
              <a:t>Minimize # messages</a:t>
            </a:r>
          </a:p>
          <a:p>
            <a:pPr lvl="1" indent="-163513" eaLnBrk="0" hangingPunct="0">
              <a:spcBef>
                <a:spcPct val="15000"/>
              </a:spcBef>
              <a:buSzPct val="100000"/>
              <a:buFontTx/>
              <a:buChar char="•"/>
            </a:pPr>
            <a:r>
              <a:rPr lang="en-US">
                <a:solidFill>
                  <a:srgbClr val="006600"/>
                </a:solidFill>
              </a:rPr>
              <a:t>Slab:</a:t>
            </a:r>
            <a:r>
              <a:rPr lang="en-US" b="0">
                <a:solidFill>
                  <a:srgbClr val="000099"/>
                </a:solidFill>
              </a:rPr>
              <a:t> </a:t>
            </a:r>
          </a:p>
          <a:p>
            <a:pPr marL="750888" lvl="2" indent="-179388" eaLnBrk="0" hangingPunct="0">
              <a:spcBef>
                <a:spcPct val="15000"/>
              </a:spcBef>
              <a:buSzPct val="100000"/>
              <a:buFontTx/>
              <a:buChar char="•"/>
            </a:pPr>
            <a:r>
              <a:rPr lang="en-US" sz="1800" b="0">
                <a:solidFill>
                  <a:schemeClr val="tx1"/>
                </a:solidFill>
              </a:rPr>
              <a:t>Wait for chunk of rows destined for 1 proc to finish</a:t>
            </a:r>
          </a:p>
          <a:p>
            <a:pPr marL="750888" lvl="2" indent="-179388" eaLnBrk="0" hangingPunct="0">
              <a:spcBef>
                <a:spcPct val="15000"/>
              </a:spcBef>
              <a:buSzPct val="100000"/>
              <a:buFontTx/>
              <a:buChar char="•"/>
            </a:pPr>
            <a:r>
              <a:rPr lang="en-US" sz="1800" b="0">
                <a:solidFill>
                  <a:schemeClr val="tx1"/>
                </a:solidFill>
              </a:rPr>
              <a:t>Overlap with computation</a:t>
            </a:r>
          </a:p>
          <a:p>
            <a:pPr lvl="1" indent="-163513" eaLnBrk="0" hangingPunct="0">
              <a:spcBef>
                <a:spcPct val="15000"/>
              </a:spcBef>
              <a:buSzPct val="100000"/>
              <a:buFontTx/>
              <a:buChar char="•"/>
            </a:pPr>
            <a:r>
              <a:rPr lang="en-US">
                <a:solidFill>
                  <a:srgbClr val="006600"/>
                </a:solidFill>
              </a:rPr>
              <a:t>Pencil:</a:t>
            </a:r>
            <a:r>
              <a:rPr lang="en-US" b="0">
                <a:solidFill>
                  <a:srgbClr val="000099"/>
                </a:solidFill>
              </a:rPr>
              <a:t> </a:t>
            </a:r>
          </a:p>
          <a:p>
            <a:pPr marL="750888" lvl="2" indent="-179388" eaLnBrk="0" hangingPunct="0">
              <a:spcBef>
                <a:spcPct val="15000"/>
              </a:spcBef>
              <a:buSzPct val="100000"/>
              <a:buFontTx/>
              <a:buChar char="•"/>
            </a:pPr>
            <a:r>
              <a:rPr lang="en-US" sz="1800" b="0">
                <a:solidFill>
                  <a:schemeClr val="tx1"/>
                </a:solidFill>
              </a:rPr>
              <a:t>Send each row as it completes</a:t>
            </a:r>
          </a:p>
          <a:p>
            <a:pPr marL="750888" lvl="2" indent="-179388" eaLnBrk="0" hangingPunct="0">
              <a:spcBef>
                <a:spcPct val="15000"/>
              </a:spcBef>
              <a:buSzPct val="100000"/>
              <a:buFontTx/>
              <a:buChar char="•"/>
            </a:pPr>
            <a:r>
              <a:rPr lang="en-US" sz="1800" b="0">
                <a:solidFill>
                  <a:schemeClr val="tx1"/>
                </a:solidFill>
              </a:rPr>
              <a:t>Maximize overlap and</a:t>
            </a:r>
          </a:p>
          <a:p>
            <a:pPr marL="750888" lvl="2" indent="-179388" eaLnBrk="0" hangingPunct="0">
              <a:spcBef>
                <a:spcPct val="15000"/>
              </a:spcBef>
              <a:buSzPct val="100000"/>
              <a:buFontTx/>
              <a:buChar char="•"/>
            </a:pPr>
            <a:r>
              <a:rPr lang="en-US" sz="1800" b="0">
                <a:solidFill>
                  <a:schemeClr val="tx1"/>
                </a:solidFill>
              </a:rPr>
              <a:t>Match natural layout</a:t>
            </a:r>
          </a:p>
        </p:txBody>
      </p:sp>
      <p:sp>
        <p:nvSpPr>
          <p:cNvPr id="129041" name="Line 96"/>
          <p:cNvSpPr>
            <a:spLocks noChangeShapeType="1"/>
          </p:cNvSpPr>
          <p:nvPr/>
        </p:nvSpPr>
        <p:spPr bwMode="auto">
          <a:xfrm>
            <a:off x="4757738" y="1631950"/>
            <a:ext cx="53975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129042" name="Line 97"/>
          <p:cNvSpPr>
            <a:spLocks noChangeShapeType="1"/>
          </p:cNvSpPr>
          <p:nvPr/>
        </p:nvSpPr>
        <p:spPr bwMode="auto">
          <a:xfrm>
            <a:off x="4757738" y="1631950"/>
            <a:ext cx="222250" cy="8016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
        <p:nvSpPr>
          <p:cNvPr id="129043" name="Text Box 98"/>
          <p:cNvSpPr txBox="1">
            <a:spLocks noChangeArrowheads="1"/>
          </p:cNvSpPr>
          <p:nvPr/>
        </p:nvSpPr>
        <p:spPr bwMode="auto">
          <a:xfrm>
            <a:off x="3843338" y="5665788"/>
            <a:ext cx="4614862" cy="6508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20000"/>
              </a:spcBef>
              <a:buSzPct val="100000"/>
            </a:pPr>
            <a:r>
              <a:rPr lang="en-US" sz="1800">
                <a:solidFill>
                  <a:schemeClr val="tx1"/>
                </a:solidFill>
              </a:rPr>
              <a:t>slab = all rows in a single plane with same destination</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5"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Overlapping Communication</a:t>
            </a:r>
          </a:p>
        </p:txBody>
      </p:sp>
      <p:sp>
        <p:nvSpPr>
          <p:cNvPr id="131076" name="Rectangle 3"/>
          <p:cNvSpPr>
            <a:spLocks noGrp="1" noChangeArrowheads="1"/>
          </p:cNvSpPr>
          <p:nvPr>
            <p:ph type="body" sz="half" idx="1"/>
          </p:nvPr>
        </p:nvSpPr>
        <p:spPr>
          <a:xfrm>
            <a:off x="609600" y="914400"/>
            <a:ext cx="7656513" cy="2109788"/>
          </a:xfrm>
        </p:spPr>
        <p:txBody>
          <a:bodyPr/>
          <a:lstStyle/>
          <a:p>
            <a:r>
              <a:rPr lang="en-US" sz="2000">
                <a:latin typeface="Arial" charset="0"/>
                <a:ea typeface="ＭＳ Ｐゴシック" charset="0"/>
                <a:cs typeface="ＭＳ Ｐゴシック" charset="0"/>
              </a:rPr>
              <a:t>Goal: make use of </a:t>
            </a:r>
            <a:r>
              <a:rPr lang="ja-JP" altLang="en-US" sz="2000">
                <a:latin typeface="Arial" charset="0"/>
                <a:ea typeface="ＭＳ Ｐゴシック" charset="0"/>
                <a:cs typeface="ＭＳ Ｐゴシック" charset="0"/>
              </a:rPr>
              <a:t>“</a:t>
            </a:r>
            <a:r>
              <a:rPr lang="en-US" altLang="ja-JP" sz="2000">
                <a:latin typeface="Arial" charset="0"/>
                <a:ea typeface="ＭＳ Ｐゴシック" charset="0"/>
                <a:cs typeface="ＭＳ Ｐゴシック" charset="0"/>
              </a:rPr>
              <a:t>all the wires all the time</a:t>
            </a:r>
            <a:r>
              <a:rPr lang="ja-JP" altLang="en-US" sz="2000">
                <a:latin typeface="Arial" charset="0"/>
                <a:ea typeface="ＭＳ Ｐゴシック" charset="0"/>
                <a:cs typeface="ＭＳ Ｐゴシック" charset="0"/>
              </a:rPr>
              <a:t>”</a:t>
            </a:r>
            <a:endParaRPr lang="en-US" altLang="ja-JP" sz="2000">
              <a:latin typeface="Arial" charset="0"/>
              <a:ea typeface="ＭＳ Ｐゴシック" charset="0"/>
              <a:cs typeface="ＭＳ Ｐゴシック" charset="0"/>
            </a:endParaRPr>
          </a:p>
          <a:p>
            <a:pPr lvl="1"/>
            <a:r>
              <a:rPr lang="en-US" sz="2000">
                <a:latin typeface="Arial" charset="0"/>
                <a:ea typeface="ＭＳ Ｐゴシック" charset="0"/>
              </a:rPr>
              <a:t>Schedule communication to avoid network backup</a:t>
            </a:r>
          </a:p>
          <a:p>
            <a:r>
              <a:rPr lang="en-US" sz="2000">
                <a:latin typeface="Arial" charset="0"/>
                <a:ea typeface="ＭＳ Ｐゴシック" charset="0"/>
                <a:cs typeface="ＭＳ Ｐゴシック" charset="0"/>
              </a:rPr>
              <a:t>Trade-off: overhead vs. overlap</a:t>
            </a:r>
          </a:p>
          <a:p>
            <a:pPr lvl="1"/>
            <a:r>
              <a:rPr lang="en-US" sz="2000">
                <a:latin typeface="Arial" charset="0"/>
                <a:ea typeface="ＭＳ Ｐゴシック" charset="0"/>
              </a:rPr>
              <a:t>Exchange has fewest messages, less message overhead</a:t>
            </a:r>
          </a:p>
          <a:p>
            <a:pPr lvl="1"/>
            <a:r>
              <a:rPr lang="en-US" sz="2000">
                <a:latin typeface="Arial" charset="0"/>
                <a:ea typeface="ＭＳ Ｐゴシック" charset="0"/>
              </a:rPr>
              <a:t>Slabs and pencils have more overlap; pencils the most</a:t>
            </a:r>
          </a:p>
          <a:p>
            <a:r>
              <a:rPr lang="en-US" sz="2000">
                <a:latin typeface="Arial" charset="0"/>
                <a:ea typeface="ＭＳ Ｐゴシック" charset="0"/>
                <a:cs typeface="ＭＳ Ｐゴシック" charset="0"/>
              </a:rPr>
              <a:t>Example: Class D problem on 256 Processors</a:t>
            </a:r>
          </a:p>
        </p:txBody>
      </p:sp>
      <p:sp>
        <p:nvSpPr>
          <p:cNvPr id="131077" name="Text Box 4"/>
          <p:cNvSpPr txBox="1">
            <a:spLocks noChangeArrowheads="1"/>
          </p:cNvSpPr>
          <p:nvPr/>
        </p:nvSpPr>
        <p:spPr bwMode="gray">
          <a:xfrm>
            <a:off x="762000" y="6515100"/>
            <a:ext cx="4953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5720" anchor="b"/>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200">
                <a:solidFill>
                  <a:schemeClr val="tx1"/>
                </a:solidFill>
                <a:latin typeface="Helvetica" charset="0"/>
              </a:rPr>
              <a:t>Joint work with Chris Bell, Rajesh Nishtala, Dan Bonachea</a:t>
            </a:r>
          </a:p>
        </p:txBody>
      </p:sp>
      <p:graphicFrame>
        <p:nvGraphicFramePr>
          <p:cNvPr id="772115" name="Group 19"/>
          <p:cNvGraphicFramePr>
            <a:graphicFrameLocks noGrp="1"/>
          </p:cNvGraphicFramePr>
          <p:nvPr>
            <p:ph sz="half" idx="2"/>
          </p:nvPr>
        </p:nvGraphicFramePr>
        <p:xfrm>
          <a:off x="815975" y="3810000"/>
          <a:ext cx="7450138" cy="1006476"/>
        </p:xfrm>
        <a:graphic>
          <a:graphicData uri="http://schemas.openxmlformats.org/drawingml/2006/table">
            <a:tbl>
              <a:tblPr/>
              <a:tblGrid>
                <a:gridCol w="4689475"/>
                <a:gridCol w="2760663"/>
              </a:tblGrid>
              <a:tr h="335492">
                <a:tc>
                  <a:txBody>
                    <a:bodyPr/>
                    <a:lstStyle/>
                    <a:p>
                      <a:pPr marL="0" marR="0" lvl="0" indent="0" algn="ctr" defTabSz="914400" rtl="0" eaLnBrk="0" fontAlgn="base" latinLnBrk="0" hangingPunct="0">
                        <a:lnSpc>
                          <a:spcPct val="100000"/>
                        </a:lnSpc>
                        <a:spcBef>
                          <a:spcPct val="15000"/>
                        </a:spcBef>
                        <a:spcAft>
                          <a:spcPct val="0"/>
                        </a:spcAft>
                        <a:buClrTx/>
                        <a:buSzPct val="100000"/>
                        <a:buFontTx/>
                        <a:buNone/>
                        <a:tabLst/>
                      </a:pPr>
                      <a:r>
                        <a:rPr kumimoji="0" lang="en-US" sz="1600" b="0" i="0" u="none" strike="noStrike" cap="none" normalizeH="0" baseline="0">
                          <a:ln>
                            <a:noFill/>
                          </a:ln>
                          <a:solidFill>
                            <a:schemeClr val="tx1"/>
                          </a:solidFill>
                          <a:effectLst/>
                          <a:latin typeface="Arial" charset="0"/>
                          <a:ea typeface="ＭＳ Ｐゴシック" charset="-128"/>
                          <a:cs typeface="ＭＳ Ｐゴシック" charset="-128"/>
                        </a:rPr>
                        <a:t>Exchange (all data at once)</a:t>
                      </a:r>
                    </a:p>
                  </a:txBody>
                  <a:tcPr marT="45749" marB="4574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5000"/>
                        </a:spcBef>
                        <a:spcAft>
                          <a:spcPct val="0"/>
                        </a:spcAft>
                        <a:buClrTx/>
                        <a:buSzPct val="100000"/>
                        <a:buFontTx/>
                        <a:buNone/>
                        <a:tabLst/>
                      </a:pPr>
                      <a:r>
                        <a:rPr kumimoji="0" lang="en-US" sz="1600" b="0" i="0" u="none" strike="noStrike" cap="none" normalizeH="0" baseline="0">
                          <a:ln>
                            <a:noFill/>
                          </a:ln>
                          <a:solidFill>
                            <a:schemeClr val="tx1"/>
                          </a:solidFill>
                          <a:effectLst/>
                          <a:latin typeface="Arial" charset="0"/>
                          <a:ea typeface="ＭＳ Ｐゴシック" charset="-128"/>
                          <a:cs typeface="ＭＳ Ｐゴシック" charset="-128"/>
                        </a:rPr>
                        <a:t>512 Kbytes</a:t>
                      </a:r>
                    </a:p>
                  </a:txBody>
                  <a:tcPr marT="45749" marB="4574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492">
                <a:tc>
                  <a:txBody>
                    <a:bodyPr/>
                    <a:lstStyle/>
                    <a:p>
                      <a:pPr marL="0" marR="0" lvl="0" indent="0" algn="ctr" defTabSz="914400" rtl="0" eaLnBrk="0" fontAlgn="base" latinLnBrk="0" hangingPunct="0">
                        <a:lnSpc>
                          <a:spcPct val="100000"/>
                        </a:lnSpc>
                        <a:spcBef>
                          <a:spcPct val="15000"/>
                        </a:spcBef>
                        <a:spcAft>
                          <a:spcPct val="0"/>
                        </a:spcAft>
                        <a:buClrTx/>
                        <a:buSzPct val="100000"/>
                        <a:buFontTx/>
                        <a:buNone/>
                        <a:tabLst/>
                      </a:pPr>
                      <a:r>
                        <a:rPr kumimoji="0" lang="en-US" sz="1600" b="0" i="0" u="none" strike="noStrike" cap="none" normalizeH="0" baseline="0">
                          <a:ln>
                            <a:noFill/>
                          </a:ln>
                          <a:solidFill>
                            <a:schemeClr val="tx1"/>
                          </a:solidFill>
                          <a:effectLst/>
                          <a:latin typeface="Arial" charset="0"/>
                          <a:ea typeface="ＭＳ Ｐゴシック" charset="-128"/>
                          <a:cs typeface="ＭＳ Ｐゴシック" charset="-128"/>
                        </a:rPr>
                        <a:t>Slabs (contiguous rows that go to 1 processor)</a:t>
                      </a:r>
                    </a:p>
                  </a:txBody>
                  <a:tcPr marT="45749" marB="4574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5000"/>
                        </a:spcBef>
                        <a:spcAft>
                          <a:spcPct val="0"/>
                        </a:spcAft>
                        <a:buClrTx/>
                        <a:buSzPct val="100000"/>
                        <a:buFontTx/>
                        <a:buNone/>
                        <a:tabLst/>
                      </a:pPr>
                      <a:r>
                        <a:rPr kumimoji="0" lang="en-US" sz="1600" b="0" i="0" u="none" strike="noStrike" cap="none" normalizeH="0" baseline="0">
                          <a:ln>
                            <a:noFill/>
                          </a:ln>
                          <a:solidFill>
                            <a:schemeClr val="tx1"/>
                          </a:solidFill>
                          <a:effectLst/>
                          <a:latin typeface="Arial" charset="0"/>
                          <a:ea typeface="ＭＳ Ｐゴシック" charset="-128"/>
                          <a:cs typeface="ＭＳ Ｐゴシック" charset="-128"/>
                        </a:rPr>
                        <a:t>64 Kbytes</a:t>
                      </a:r>
                    </a:p>
                  </a:txBody>
                  <a:tcPr marT="45749" marB="4574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492">
                <a:tc>
                  <a:txBody>
                    <a:bodyPr/>
                    <a:lstStyle/>
                    <a:p>
                      <a:pPr marL="0" marR="0" lvl="0" indent="0" algn="ctr" defTabSz="914400" rtl="0" eaLnBrk="0" fontAlgn="base" latinLnBrk="0" hangingPunct="0">
                        <a:lnSpc>
                          <a:spcPct val="100000"/>
                        </a:lnSpc>
                        <a:spcBef>
                          <a:spcPct val="15000"/>
                        </a:spcBef>
                        <a:spcAft>
                          <a:spcPct val="0"/>
                        </a:spcAft>
                        <a:buClrTx/>
                        <a:buSzPct val="100000"/>
                        <a:buFontTx/>
                        <a:buNone/>
                        <a:tabLst/>
                      </a:pPr>
                      <a:r>
                        <a:rPr kumimoji="0" lang="en-US" sz="1600" b="0" i="0" u="none" strike="noStrike" cap="none" normalizeH="0" baseline="0">
                          <a:ln>
                            <a:noFill/>
                          </a:ln>
                          <a:solidFill>
                            <a:schemeClr val="tx1"/>
                          </a:solidFill>
                          <a:effectLst/>
                          <a:latin typeface="Arial" charset="0"/>
                          <a:ea typeface="ＭＳ Ｐゴシック" charset="-128"/>
                          <a:cs typeface="ＭＳ Ｐゴシック" charset="-128"/>
                        </a:rPr>
                        <a:t>Pencils (single row)</a:t>
                      </a:r>
                    </a:p>
                  </a:txBody>
                  <a:tcPr marT="45749" marB="4574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5000"/>
                        </a:spcBef>
                        <a:spcAft>
                          <a:spcPct val="0"/>
                        </a:spcAft>
                        <a:buClrTx/>
                        <a:buSzPct val="100000"/>
                        <a:buFontTx/>
                        <a:buNone/>
                        <a:tabLst/>
                      </a:pPr>
                      <a:r>
                        <a:rPr kumimoji="0" lang="en-US" sz="1600" b="0" i="0" u="none" strike="noStrike" cap="none" normalizeH="0" baseline="0">
                          <a:ln>
                            <a:noFill/>
                          </a:ln>
                          <a:solidFill>
                            <a:schemeClr val="tx1"/>
                          </a:solidFill>
                          <a:effectLst/>
                          <a:latin typeface="Arial" charset="0"/>
                          <a:ea typeface="ＭＳ Ｐゴシック" charset="-128"/>
                          <a:cs typeface="ＭＳ Ｐゴシック" charset="-128"/>
                        </a:rPr>
                        <a:t>16 Kbytes</a:t>
                      </a:r>
                    </a:p>
                  </a:txBody>
                  <a:tcPr marT="45749" marB="4574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3" name="Rectangle 2"/>
          <p:cNvSpPr>
            <a:spLocks noGrp="1" noChangeArrowheads="1"/>
          </p:cNvSpPr>
          <p:nvPr>
            <p:ph type="title"/>
          </p:nvPr>
        </p:nvSpPr>
        <p:spPr/>
        <p:txBody>
          <a:bodyPr/>
          <a:lstStyle/>
          <a:p>
            <a:r>
              <a:rPr lang="en-US" sz="2400">
                <a:latin typeface="Arial" charset="0"/>
                <a:ea typeface="ＭＳ Ｐゴシック" charset="0"/>
                <a:cs typeface="ＭＳ Ｐゴシック" charset="0"/>
              </a:rPr>
              <a:t>NAS FT Variants Performance Summary</a:t>
            </a:r>
          </a:p>
        </p:txBody>
      </p:sp>
      <p:sp>
        <p:nvSpPr>
          <p:cNvPr id="133124" name="Rectangle 3"/>
          <p:cNvSpPr>
            <a:spLocks noGrp="1" noChangeArrowheads="1"/>
          </p:cNvSpPr>
          <p:nvPr>
            <p:ph type="body" sz="half" idx="2"/>
          </p:nvPr>
        </p:nvSpPr>
        <p:spPr>
          <a:xfrm>
            <a:off x="609600" y="2482850"/>
            <a:ext cx="8001000" cy="706438"/>
          </a:xfrm>
        </p:spPr>
        <p:txBody>
          <a:bodyPr/>
          <a:lstStyle/>
          <a:p>
            <a:r>
              <a:rPr lang="en-US" sz="2000">
                <a:latin typeface="Arial" charset="0"/>
                <a:ea typeface="ＭＳ Ｐゴシック" charset="0"/>
                <a:cs typeface="ＭＳ Ｐゴシック" charset="0"/>
              </a:rPr>
              <a:t>Slab is always best for MPI; small message cost too high</a:t>
            </a:r>
          </a:p>
          <a:p>
            <a:r>
              <a:rPr lang="en-US" sz="2000">
                <a:latin typeface="Arial" charset="0"/>
                <a:ea typeface="ＭＳ Ｐゴシック" charset="0"/>
                <a:cs typeface="ＭＳ Ｐゴシック" charset="0"/>
              </a:rPr>
              <a:t>Pencil is always best for UPC; more overlap</a:t>
            </a:r>
          </a:p>
        </p:txBody>
      </p:sp>
      <p:pic>
        <p:nvPicPr>
          <p:cNvPr id="133125" name="Picture 4" descr="mflops-best"/>
          <p:cNvPicPr>
            <a:picLocks noGrp="1" noChangeAspect="1" noChangeArrowheads="1"/>
          </p:cNvPicPr>
          <p:nvPr>
            <p:ph sz="half" idx="1"/>
          </p:nvPr>
        </p:nvPicPr>
        <p:blipFill>
          <a:blip r:embed="rId3" cstate="print">
            <a:extLst>
              <a:ext uri="{28A0092B-C50C-407E-A947-70E740481C1C}">
                <a14:useLocalDpi xmlns:a14="http://schemas.microsoft.com/office/drawing/2010/main"/>
              </a:ext>
            </a:extLst>
          </a:blip>
          <a:srcRect l="2777" t="7408" r="6944" b="9259"/>
          <a:stretch>
            <a:fillRect/>
          </a:stretch>
        </p:blipFill>
        <p:spPr>
          <a:xfrm>
            <a:off x="1676400" y="1247775"/>
            <a:ext cx="5791200" cy="4010025"/>
          </a:xfrm>
        </p:spPr>
      </p:pic>
      <p:pic>
        <p:nvPicPr>
          <p:cNvPr id="133126" name="Picture 5" descr="mflops-best"/>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2000" y="1312863"/>
            <a:ext cx="7386638" cy="409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7" name="Text Box 6"/>
          <p:cNvSpPr txBox="1">
            <a:spLocks noChangeArrowheads="1"/>
          </p:cNvSpPr>
          <p:nvPr/>
        </p:nvSpPr>
        <p:spPr bwMode="gray">
          <a:xfrm>
            <a:off x="762000" y="6629400"/>
            <a:ext cx="4953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5720" anchor="b"/>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200">
                <a:solidFill>
                  <a:schemeClr val="tx1"/>
                </a:solidFill>
                <a:latin typeface="Helvetica" charset="0"/>
              </a:rPr>
              <a:t>Joint work with Chris Bell, Rajesh Nishtala, Dan Bonachea</a:t>
            </a:r>
          </a:p>
        </p:txBody>
      </p:sp>
      <p:sp>
        <p:nvSpPr>
          <p:cNvPr id="133128" name="Text Box 7"/>
          <p:cNvSpPr txBox="1">
            <a:spLocks noChangeArrowheads="1"/>
          </p:cNvSpPr>
          <p:nvPr/>
        </p:nvSpPr>
        <p:spPr bwMode="auto">
          <a:xfrm>
            <a:off x="7432675" y="1423988"/>
            <a:ext cx="14446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20000"/>
              </a:spcBef>
              <a:buSzPct val="100000"/>
            </a:pPr>
            <a:r>
              <a:rPr lang="en-US" sz="2400">
                <a:solidFill>
                  <a:schemeClr val="hlink"/>
                </a:solidFill>
              </a:rPr>
              <a:t>.5 Tflops</a:t>
            </a:r>
          </a:p>
        </p:txBody>
      </p:sp>
      <p:sp>
        <p:nvSpPr>
          <p:cNvPr id="133129" name="Line 8"/>
          <p:cNvSpPr>
            <a:spLocks noChangeShapeType="1"/>
          </p:cNvSpPr>
          <p:nvPr/>
        </p:nvSpPr>
        <p:spPr bwMode="auto">
          <a:xfrm flipH="1">
            <a:off x="7935913" y="1890713"/>
            <a:ext cx="441325" cy="3460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Title 1"/>
          <p:cNvSpPr>
            <a:spLocks noGrp="1"/>
          </p:cNvSpPr>
          <p:nvPr>
            <p:ph type="title"/>
          </p:nvPr>
        </p:nvSpPr>
        <p:spPr>
          <a:xfrm>
            <a:off x="798513" y="306388"/>
            <a:ext cx="7812087" cy="434975"/>
          </a:xfrm>
        </p:spPr>
        <p:txBody>
          <a:bodyPr/>
          <a:lstStyle/>
          <a:p>
            <a:r>
              <a:rPr lang="en-US">
                <a:latin typeface="Arial" charset="0"/>
                <a:ea typeface="ＭＳ Ｐゴシック" charset="0"/>
                <a:cs typeface="ＭＳ Ｐゴシック" charset="0"/>
              </a:rPr>
              <a:t>History of UPC</a:t>
            </a:r>
          </a:p>
        </p:txBody>
      </p:sp>
      <p:sp>
        <p:nvSpPr>
          <p:cNvPr id="24578" name="Content Placeholder 2"/>
          <p:cNvSpPr>
            <a:spLocks noGrp="1"/>
          </p:cNvSpPr>
          <p:nvPr>
            <p:ph idx="1"/>
          </p:nvPr>
        </p:nvSpPr>
        <p:spPr>
          <a:xfrm>
            <a:off x="609600" y="825500"/>
            <a:ext cx="8001000" cy="5480050"/>
          </a:xfrm>
        </p:spPr>
        <p:txBody>
          <a:bodyPr/>
          <a:lstStyle/>
          <a:p>
            <a:r>
              <a:rPr lang="en-US">
                <a:solidFill>
                  <a:srgbClr val="031B69"/>
                </a:solidFill>
                <a:latin typeface="Arial" charset="0"/>
                <a:ea typeface="ＭＳ Ｐゴシック" charset="0"/>
                <a:cs typeface="ＭＳ Ｐゴシック" charset="0"/>
              </a:rPr>
              <a:t>Initial Tech. Report from IDA in collaboration with LLNL and UCB in May 1999 (led by IDA).</a:t>
            </a:r>
          </a:p>
          <a:p>
            <a:pPr marL="403225" lvl="1" indent="-171450"/>
            <a:r>
              <a:rPr lang="en-US" sz="2000">
                <a:solidFill>
                  <a:schemeClr val="tx1"/>
                </a:solidFill>
                <a:latin typeface="Arial" charset="0"/>
                <a:ea typeface="ＭＳ Ｐゴシック" charset="0"/>
              </a:rPr>
              <a:t>Based on Split-C (UCB), AC (IDA) and PCP (LLNL)</a:t>
            </a:r>
          </a:p>
          <a:p>
            <a:r>
              <a:rPr lang="en-US">
                <a:solidFill>
                  <a:srgbClr val="031B69"/>
                </a:solidFill>
                <a:latin typeface="Arial" charset="0"/>
                <a:ea typeface="ＭＳ Ｐゴシック" charset="0"/>
                <a:cs typeface="ＭＳ Ｐゴシック" charset="0"/>
              </a:rPr>
              <a:t>UPC consortium participants (past and present) are: </a:t>
            </a:r>
          </a:p>
          <a:p>
            <a:pPr marL="403225" lvl="1" indent="-171450"/>
            <a:r>
              <a:rPr lang="en-US" sz="2000">
                <a:solidFill>
                  <a:schemeClr val="tx1"/>
                </a:solidFill>
                <a:latin typeface="Arial" charset="0"/>
                <a:ea typeface="ＭＳ Ｐゴシック" charset="0"/>
              </a:rPr>
              <a:t>ARSC, Compaq, CSC, Cray Inc., Etnus, GMU, HP, IDA CCS, Intrepid Technologies, LBNL, LLNL, MTU, NSA, SGI, Sun Microsystems, UCB, U. Florida, US DOD</a:t>
            </a:r>
          </a:p>
          <a:p>
            <a:pPr marL="403225" lvl="1" indent="-171450"/>
            <a:r>
              <a:rPr lang="en-US" sz="2000" i="1">
                <a:solidFill>
                  <a:srgbClr val="004300"/>
                </a:solidFill>
                <a:latin typeface="Arial" charset="0"/>
                <a:ea typeface="ＭＳ Ｐゴシック" charset="0"/>
              </a:rPr>
              <a:t>UPC is a community effort, well beyond UCB/LBNL</a:t>
            </a:r>
            <a:endParaRPr lang="en-US" i="1">
              <a:solidFill>
                <a:srgbClr val="004300"/>
              </a:solidFill>
              <a:latin typeface="Arial" charset="0"/>
              <a:ea typeface="ＭＳ Ｐゴシック" charset="0"/>
            </a:endParaRPr>
          </a:p>
          <a:p>
            <a:r>
              <a:rPr lang="en-US">
                <a:solidFill>
                  <a:srgbClr val="031B69"/>
                </a:solidFill>
                <a:latin typeface="Arial" charset="0"/>
                <a:ea typeface="ＭＳ Ｐゴシック" charset="0"/>
                <a:cs typeface="ＭＳ Ｐゴシック" charset="0"/>
              </a:rPr>
              <a:t>Design goals: high performance, expressive, consistent with C goals, …, portable</a:t>
            </a:r>
          </a:p>
          <a:p>
            <a:r>
              <a:rPr lang="en-US">
                <a:solidFill>
                  <a:srgbClr val="031B69"/>
                </a:solidFill>
                <a:latin typeface="Arial" charset="0"/>
                <a:ea typeface="ＭＳ Ｐゴシック" charset="0"/>
                <a:cs typeface="ＭＳ Ｐゴシック" charset="0"/>
              </a:rPr>
              <a:t>UPC Today</a:t>
            </a:r>
          </a:p>
          <a:p>
            <a:pPr marL="403225" lvl="1" indent="-171450"/>
            <a:r>
              <a:rPr lang="en-US" sz="2000">
                <a:solidFill>
                  <a:schemeClr val="tx1"/>
                </a:solidFill>
                <a:latin typeface="Arial" charset="0"/>
                <a:ea typeface="ＭＳ Ｐゴシック" charset="0"/>
              </a:rPr>
              <a:t>Multiple vendor and open compilers (Cray, HP, IBM, SGI, gcc-upc from Intrepid, Berkeley UPC)</a:t>
            </a:r>
          </a:p>
          <a:p>
            <a:pPr marL="403225" lvl="1" indent="-171450"/>
            <a:r>
              <a:rPr lang="ja-JP" altLang="en-US" sz="2000">
                <a:solidFill>
                  <a:schemeClr val="tx1"/>
                </a:solidFill>
                <a:latin typeface="Arial" charset="0"/>
                <a:ea typeface="ＭＳ Ｐゴシック" charset="0"/>
              </a:rPr>
              <a:t>“</a:t>
            </a:r>
            <a:r>
              <a:rPr lang="en-US" altLang="ja-JP" sz="2000">
                <a:solidFill>
                  <a:schemeClr val="tx1"/>
                </a:solidFill>
                <a:latin typeface="Arial" charset="0"/>
                <a:ea typeface="ＭＳ Ｐゴシック" charset="0"/>
              </a:rPr>
              <a:t>Pseudo standard</a:t>
            </a:r>
            <a:r>
              <a:rPr lang="ja-JP" altLang="en-US" sz="2000">
                <a:solidFill>
                  <a:schemeClr val="tx1"/>
                </a:solidFill>
                <a:latin typeface="Arial" charset="0"/>
                <a:ea typeface="ＭＳ Ｐゴシック" charset="0"/>
              </a:rPr>
              <a:t>”</a:t>
            </a:r>
            <a:r>
              <a:rPr lang="en-US" altLang="ja-JP" sz="2000">
                <a:solidFill>
                  <a:schemeClr val="tx1"/>
                </a:solidFill>
                <a:latin typeface="Arial" charset="0"/>
                <a:ea typeface="ＭＳ Ｐゴシック" charset="0"/>
              </a:rPr>
              <a:t> by moving into gcc trunk</a:t>
            </a:r>
          </a:p>
          <a:p>
            <a:pPr marL="403225" lvl="1" indent="-171450"/>
            <a:r>
              <a:rPr lang="en-US" sz="2000">
                <a:solidFill>
                  <a:schemeClr val="tx1"/>
                </a:solidFill>
                <a:latin typeface="Arial" charset="0"/>
                <a:ea typeface="ＭＳ Ｐゴシック" charset="0"/>
              </a:rPr>
              <a:t>Most widely used on irregular / graph problems today</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7"/>
          <p:cNvSpPr>
            <a:spLocks noGrp="1"/>
          </p:cNvSpPr>
          <p:nvPr>
            <p:ph type="title"/>
          </p:nvPr>
        </p:nvSpPr>
        <p:spPr>
          <a:xfrm>
            <a:off x="152400" y="152400"/>
            <a:ext cx="7086600" cy="779463"/>
          </a:xfrm>
        </p:spPr>
        <p:txBody>
          <a:bodyPr/>
          <a:lstStyle/>
          <a:p>
            <a:r>
              <a:rPr lang="en-US" sz="3200">
                <a:latin typeface="Arial" charset="0"/>
                <a:ea typeface="ＭＳ Ｐゴシック" charset="0"/>
                <a:cs typeface="ＭＳ Ｐゴシック" charset="0"/>
              </a:rPr>
              <a:t>FFT Performance on BlueGene/P</a:t>
            </a:r>
          </a:p>
        </p:txBody>
      </p:sp>
      <p:sp>
        <p:nvSpPr>
          <p:cNvPr id="135170" name="TextBox 3"/>
          <p:cNvSpPr txBox="1">
            <a:spLocks noChangeArrowheads="1"/>
          </p:cNvSpPr>
          <p:nvPr/>
        </p:nvSpPr>
        <p:spPr bwMode="auto">
          <a:xfrm>
            <a:off x="4760913" y="1312863"/>
            <a:ext cx="4189412"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r>
              <a:rPr lang="en-US" sz="1800"/>
              <a:t>HPC Challenge Peak as of July 09 is ~4.5 Tflops on 128k Cores</a:t>
            </a:r>
          </a:p>
        </p:txBody>
      </p:sp>
      <p:sp>
        <p:nvSpPr>
          <p:cNvPr id="11" name="Rectangle 4"/>
          <p:cNvSpPr txBox="1">
            <a:spLocks noChangeArrowheads="1"/>
          </p:cNvSpPr>
          <p:nvPr/>
        </p:nvSpPr>
        <p:spPr bwMode="auto">
          <a:xfrm>
            <a:off x="-115888" y="1003300"/>
            <a:ext cx="4164013"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23888" indent="-342900" eaLnBrk="0" hangingPunct="0">
              <a:defRPr sz="2000" b="1">
                <a:solidFill>
                  <a:schemeClr val="accent1"/>
                </a:solidFill>
                <a:latin typeface="Arial" charset="0"/>
                <a:ea typeface="ＭＳ Ｐゴシック" charset="0"/>
                <a:cs typeface="ＭＳ Ｐゴシック" charset="0"/>
              </a:defRPr>
            </a:lvl1pPr>
            <a:lvl2pPr marL="1081088" indent="-34290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spcAft>
                <a:spcPts val="600"/>
              </a:spcAft>
              <a:buSzPct val="75000"/>
              <a:buFont typeface="Arial" charset="0"/>
              <a:buChar char="•"/>
            </a:pPr>
            <a:r>
              <a:rPr lang="en-US">
                <a:solidFill>
                  <a:schemeClr val="tx1"/>
                </a:solidFill>
              </a:rPr>
              <a:t>UPC implementation consistently outperform MPI</a:t>
            </a:r>
          </a:p>
          <a:p>
            <a:pPr eaLnBrk="1" hangingPunct="1">
              <a:spcAft>
                <a:spcPts val="600"/>
              </a:spcAft>
              <a:buSzPct val="75000"/>
              <a:buFont typeface="Arial" charset="0"/>
              <a:buChar char="•"/>
            </a:pPr>
            <a:r>
              <a:rPr lang="en-US">
                <a:solidFill>
                  <a:schemeClr val="tx1"/>
                </a:solidFill>
              </a:rPr>
              <a:t>Uses highly optimized local FFT library on each node</a:t>
            </a:r>
          </a:p>
          <a:p>
            <a:pPr eaLnBrk="1" hangingPunct="1">
              <a:spcAft>
                <a:spcPts val="600"/>
              </a:spcAft>
              <a:buSzPct val="75000"/>
              <a:buFont typeface="Arial" charset="0"/>
              <a:buChar char="•"/>
            </a:pPr>
            <a:r>
              <a:rPr lang="en-US">
                <a:solidFill>
                  <a:schemeClr val="tx1"/>
                </a:solidFill>
              </a:rPr>
              <a:t>UPC version avoids send/receive synchronization</a:t>
            </a:r>
          </a:p>
          <a:p>
            <a:pPr lvl="1" eaLnBrk="1" hangingPunct="1">
              <a:spcAft>
                <a:spcPts val="600"/>
              </a:spcAft>
              <a:buSzPct val="75000"/>
              <a:buFont typeface="Arial" charset="0"/>
              <a:buChar char="•"/>
            </a:pPr>
            <a:r>
              <a:rPr lang="en-US" b="0">
                <a:solidFill>
                  <a:schemeClr val="tx1"/>
                </a:solidFill>
              </a:rPr>
              <a:t>Lower overhead</a:t>
            </a:r>
          </a:p>
          <a:p>
            <a:pPr lvl="1" eaLnBrk="1" hangingPunct="1">
              <a:spcAft>
                <a:spcPts val="600"/>
              </a:spcAft>
              <a:buSzPct val="75000"/>
              <a:buFont typeface="Arial" charset="0"/>
              <a:buChar char="•"/>
            </a:pPr>
            <a:r>
              <a:rPr lang="en-US" b="0">
                <a:solidFill>
                  <a:schemeClr val="tx1"/>
                </a:solidFill>
              </a:rPr>
              <a:t>Better overlap</a:t>
            </a:r>
          </a:p>
          <a:p>
            <a:pPr lvl="1" eaLnBrk="1" hangingPunct="1">
              <a:spcAft>
                <a:spcPts val="600"/>
              </a:spcAft>
              <a:buSzPct val="75000"/>
              <a:buFont typeface="Arial" charset="0"/>
              <a:buChar char="•"/>
            </a:pPr>
            <a:r>
              <a:rPr lang="en-US" b="0">
                <a:solidFill>
                  <a:schemeClr val="tx1"/>
                </a:solidFill>
              </a:rPr>
              <a:t>Better bisection bandwidth</a:t>
            </a:r>
          </a:p>
          <a:p>
            <a:pPr eaLnBrk="1" hangingPunct="1">
              <a:spcAft>
                <a:spcPts val="600"/>
              </a:spcAft>
              <a:buSzPct val="75000"/>
              <a:buFont typeface="Arial" charset="0"/>
              <a:buChar char="•"/>
            </a:pPr>
            <a:r>
              <a:rPr lang="en-US">
                <a:solidFill>
                  <a:schemeClr val="tx1"/>
                </a:solidFill>
              </a:rPr>
              <a:t>Numbers are getting close to HPC record on BG/P</a:t>
            </a:r>
          </a:p>
          <a:p>
            <a:pPr lvl="1" eaLnBrk="1" hangingPunct="1">
              <a:spcAft>
                <a:spcPts val="600"/>
              </a:spcAft>
              <a:buSzPct val="75000"/>
              <a:buFont typeface="Arial" charset="0"/>
              <a:buChar char="•"/>
            </a:pPr>
            <a:endParaRPr lang="en-US" b="0">
              <a:solidFill>
                <a:schemeClr val="tx1"/>
              </a:solidFill>
            </a:endParaRPr>
          </a:p>
          <a:p>
            <a:pPr eaLnBrk="1" hangingPunct="1">
              <a:spcAft>
                <a:spcPts val="600"/>
              </a:spcAft>
              <a:buSzPct val="75000"/>
              <a:buFont typeface="Arial" charset="0"/>
              <a:buChar char="•"/>
            </a:pPr>
            <a:endParaRPr lang="en-US" b="0">
              <a:solidFill>
                <a:schemeClr val="tx1"/>
              </a:solidFill>
            </a:endParaRPr>
          </a:p>
        </p:txBody>
      </p:sp>
      <p:graphicFrame>
        <p:nvGraphicFramePr>
          <p:cNvPr id="7" name="Chart 6"/>
          <p:cNvGraphicFramePr/>
          <p:nvPr/>
        </p:nvGraphicFramePr>
        <p:xfrm>
          <a:off x="3571440" y="2030195"/>
          <a:ext cx="5715000" cy="4561840"/>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6"/>
          <p:cNvGrpSpPr/>
          <p:nvPr/>
        </p:nvGrpSpPr>
        <p:grpSpPr>
          <a:xfrm>
            <a:off x="8345473" y="4419600"/>
            <a:ext cx="736615" cy="1247263"/>
            <a:chOff x="8686800" y="2263679"/>
            <a:chExt cx="374960" cy="949540"/>
          </a:xfrm>
          <a:effectLst>
            <a:outerShdw blurRad="50800" dist="38100" dir="2700000">
              <a:srgbClr val="000000">
                <a:alpha val="43000"/>
              </a:srgbClr>
            </a:outerShdw>
          </a:effectLst>
        </p:grpSpPr>
        <p:sp>
          <p:nvSpPr>
            <p:cNvPr id="10" name="AutoShape 10"/>
            <p:cNvSpPr>
              <a:spLocks noChangeArrowheads="1"/>
            </p:cNvSpPr>
            <p:nvPr/>
          </p:nvSpPr>
          <p:spPr bwMode="auto">
            <a:xfrm flipV="1">
              <a:off x="8686800" y="2263679"/>
              <a:ext cx="307540" cy="889000"/>
            </a:xfrm>
            <a:prstGeom prst="downArrow">
              <a:avLst>
                <a:gd name="adj1" fmla="val 50000"/>
                <a:gd name="adj2" fmla="val 68750"/>
              </a:avLst>
            </a:prstGeom>
            <a:solidFill>
              <a:schemeClr val="accent2">
                <a:lumMod val="50000"/>
              </a:schemeClr>
            </a:solidFill>
            <a:ln w="9525">
              <a:solidFill>
                <a:srgbClr val="000000"/>
              </a:solidFill>
              <a:miter lim="800000"/>
              <a:headEnd/>
              <a:tailEnd/>
            </a:ln>
          </p:spPr>
          <p:txBody>
            <a:bodyPr wrap="none"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fontAlgn="auto">
                <a:spcBef>
                  <a:spcPts val="0"/>
                </a:spcBef>
                <a:spcAft>
                  <a:spcPts val="0"/>
                </a:spcAft>
                <a:defRPr/>
              </a:pPr>
              <a:endParaRPr lang="en-US" dirty="0">
                <a:solidFill>
                  <a:schemeClr val="bg1"/>
                </a:solidFill>
              </a:endParaRPr>
            </a:p>
          </p:txBody>
        </p:sp>
        <p:sp>
          <p:nvSpPr>
            <p:cNvPr id="12" name="Text Box 11"/>
            <p:cNvSpPr txBox="1">
              <a:spLocks noChangeArrowheads="1"/>
            </p:cNvSpPr>
            <p:nvPr/>
          </p:nvSpPr>
          <p:spPr bwMode="auto">
            <a:xfrm>
              <a:off x="8754659" y="2346272"/>
              <a:ext cx="307101" cy="866947"/>
            </a:xfrm>
            <a:prstGeom prst="rect">
              <a:avLst/>
            </a:prstGeom>
            <a:noFill/>
            <a:ln w="9525">
              <a:noFill/>
              <a:miter lim="800000"/>
              <a:headEnd/>
              <a:tailEnd/>
            </a:ln>
          </p:spPr>
          <p:txBody>
            <a:bodyP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fontAlgn="auto">
                <a:spcBef>
                  <a:spcPts val="0"/>
                </a:spcBef>
                <a:spcAft>
                  <a:spcPts val="0"/>
                </a:spcAft>
                <a:defRPr/>
              </a:pPr>
              <a:r>
                <a:rPr lang="en-US" sz="1700" dirty="0">
                  <a:solidFill>
                    <a:schemeClr val="bg1"/>
                  </a:solidFill>
                </a:rPr>
                <a:t>G</a:t>
              </a:r>
            </a:p>
            <a:p>
              <a:pPr fontAlgn="auto">
                <a:spcBef>
                  <a:spcPts val="0"/>
                </a:spcBef>
                <a:spcAft>
                  <a:spcPts val="0"/>
                </a:spcAft>
                <a:defRPr/>
              </a:pPr>
              <a:r>
                <a:rPr lang="en-US" sz="1700" dirty="0">
                  <a:solidFill>
                    <a:schemeClr val="bg1"/>
                  </a:solidFill>
                </a:rPr>
                <a:t>O</a:t>
              </a:r>
            </a:p>
            <a:p>
              <a:pPr fontAlgn="auto">
                <a:spcBef>
                  <a:spcPts val="0"/>
                </a:spcBef>
                <a:spcAft>
                  <a:spcPts val="0"/>
                </a:spcAft>
                <a:defRPr/>
              </a:pPr>
              <a:r>
                <a:rPr lang="en-US" sz="1700" dirty="0">
                  <a:solidFill>
                    <a:schemeClr val="bg1"/>
                  </a:solidFill>
                </a:rPr>
                <a:t>O</a:t>
              </a:r>
            </a:p>
            <a:p>
              <a:pPr fontAlgn="auto">
                <a:spcBef>
                  <a:spcPts val="0"/>
                </a:spcBef>
                <a:spcAft>
                  <a:spcPts val="0"/>
                </a:spcAft>
                <a:defRPr/>
              </a:pPr>
              <a:r>
                <a:rPr lang="en-US" sz="1700" dirty="0">
                  <a:solidFill>
                    <a:schemeClr val="bg1"/>
                  </a:solidFill>
                </a:rPr>
                <a:t>D</a:t>
              </a:r>
            </a:p>
          </p:txBody>
        </p: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673" name="Title 1"/>
          <p:cNvSpPr>
            <a:spLocks noGrp="1"/>
          </p:cNvSpPr>
          <p:nvPr>
            <p:ph type="title"/>
          </p:nvPr>
        </p:nvSpPr>
        <p:spPr/>
        <p:txBody>
          <a:bodyPr/>
          <a:lstStyle/>
          <a:p>
            <a:r>
              <a:rPr lang="en-US">
                <a:latin typeface="Arial" charset="0"/>
                <a:ea typeface="ＭＳ Ｐゴシック" charset="0"/>
                <a:cs typeface="ＭＳ Ｐゴシック" charset="0"/>
              </a:rPr>
              <a:t>FFT Performance on Cray XT4</a:t>
            </a:r>
          </a:p>
        </p:txBody>
      </p:sp>
      <p:sp>
        <p:nvSpPr>
          <p:cNvPr id="156674" name="Content Placeholder 2"/>
          <p:cNvSpPr>
            <a:spLocks noGrp="1"/>
          </p:cNvSpPr>
          <p:nvPr>
            <p:ph idx="1"/>
          </p:nvPr>
        </p:nvSpPr>
        <p:spPr>
          <a:xfrm>
            <a:off x="457200" y="990600"/>
            <a:ext cx="8229600" cy="1143000"/>
          </a:xfrm>
        </p:spPr>
        <p:txBody>
          <a:bodyPr/>
          <a:lstStyle/>
          <a:p>
            <a:r>
              <a:rPr lang="en-US" sz="2000">
                <a:latin typeface="Arial" charset="0"/>
                <a:ea typeface="ＭＳ Ｐゴシック" charset="0"/>
                <a:cs typeface="ＭＳ Ｐゴシック" charset="0"/>
              </a:rPr>
              <a:t>1024 Cores of the Cray XT4</a:t>
            </a:r>
          </a:p>
          <a:p>
            <a:pPr lvl="1"/>
            <a:r>
              <a:rPr lang="en-US">
                <a:latin typeface="Arial" charset="0"/>
                <a:ea typeface="ＭＳ Ｐゴシック" charset="0"/>
              </a:rPr>
              <a:t>Uses FFTW for local FFTs</a:t>
            </a:r>
          </a:p>
          <a:p>
            <a:pPr lvl="1"/>
            <a:r>
              <a:rPr lang="en-US">
                <a:latin typeface="Arial" charset="0"/>
                <a:ea typeface="ＭＳ Ｐゴシック" charset="0"/>
              </a:rPr>
              <a:t>Larger the problem size the more effective the overlap</a:t>
            </a:r>
          </a:p>
        </p:txBody>
      </p:sp>
      <p:pic>
        <p:nvPicPr>
          <p:cNvPr id="156676" name="Picture 5" descr="JaguarXT4Fft.pdf"/>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7513" y="2190750"/>
            <a:ext cx="8308975" cy="454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6"/>
          <p:cNvGrpSpPr/>
          <p:nvPr/>
        </p:nvGrpSpPr>
        <p:grpSpPr>
          <a:xfrm>
            <a:off x="7645385" y="2444341"/>
            <a:ext cx="736615" cy="1247263"/>
            <a:chOff x="8686800" y="2263679"/>
            <a:chExt cx="374960" cy="949540"/>
          </a:xfrm>
          <a:effectLst>
            <a:outerShdw blurRad="50800" dist="38100" dir="2700000">
              <a:srgbClr val="000000">
                <a:alpha val="43000"/>
              </a:srgbClr>
            </a:outerShdw>
          </a:effectLst>
        </p:grpSpPr>
        <p:sp>
          <p:nvSpPr>
            <p:cNvPr id="9" name="AutoShape 10"/>
            <p:cNvSpPr>
              <a:spLocks noChangeArrowheads="1"/>
            </p:cNvSpPr>
            <p:nvPr/>
          </p:nvSpPr>
          <p:spPr bwMode="auto">
            <a:xfrm flipV="1">
              <a:off x="8686800" y="2263679"/>
              <a:ext cx="307540" cy="889000"/>
            </a:xfrm>
            <a:prstGeom prst="downArrow">
              <a:avLst>
                <a:gd name="adj1" fmla="val 50000"/>
                <a:gd name="adj2" fmla="val 68750"/>
              </a:avLst>
            </a:prstGeom>
            <a:solidFill>
              <a:schemeClr val="accent2">
                <a:lumMod val="50000"/>
              </a:schemeClr>
            </a:solidFill>
            <a:ln w="9525">
              <a:solidFill>
                <a:srgbClr val="000000"/>
              </a:solidFill>
              <a:miter lim="800000"/>
              <a:headEnd/>
              <a:tailEnd/>
            </a:ln>
          </p:spPr>
          <p:txBody>
            <a:bodyPr wrap="none"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fontAlgn="auto">
                <a:spcBef>
                  <a:spcPts val="0"/>
                </a:spcBef>
                <a:spcAft>
                  <a:spcPts val="0"/>
                </a:spcAft>
                <a:defRPr/>
              </a:pPr>
              <a:endParaRPr lang="en-US" dirty="0">
                <a:solidFill>
                  <a:schemeClr val="bg1"/>
                </a:solidFill>
              </a:endParaRPr>
            </a:p>
          </p:txBody>
        </p:sp>
        <p:sp>
          <p:nvSpPr>
            <p:cNvPr id="10" name="Text Box 11"/>
            <p:cNvSpPr txBox="1">
              <a:spLocks noChangeArrowheads="1"/>
            </p:cNvSpPr>
            <p:nvPr/>
          </p:nvSpPr>
          <p:spPr bwMode="auto">
            <a:xfrm>
              <a:off x="8754659" y="2346272"/>
              <a:ext cx="307101" cy="866947"/>
            </a:xfrm>
            <a:prstGeom prst="rect">
              <a:avLst/>
            </a:prstGeom>
            <a:noFill/>
            <a:ln w="9525">
              <a:noFill/>
              <a:miter lim="800000"/>
              <a:headEnd/>
              <a:tailEnd/>
            </a:ln>
          </p:spPr>
          <p:txBody>
            <a:bodyP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fontAlgn="auto">
                <a:spcBef>
                  <a:spcPts val="0"/>
                </a:spcBef>
                <a:spcAft>
                  <a:spcPts val="0"/>
                </a:spcAft>
                <a:defRPr/>
              </a:pPr>
              <a:r>
                <a:rPr lang="en-US" sz="1700" dirty="0">
                  <a:solidFill>
                    <a:schemeClr val="bg1"/>
                  </a:solidFill>
                </a:rPr>
                <a:t>G</a:t>
              </a:r>
            </a:p>
            <a:p>
              <a:pPr fontAlgn="auto">
                <a:spcBef>
                  <a:spcPts val="0"/>
                </a:spcBef>
                <a:spcAft>
                  <a:spcPts val="0"/>
                </a:spcAft>
                <a:defRPr/>
              </a:pPr>
              <a:r>
                <a:rPr lang="en-US" sz="1700" dirty="0">
                  <a:solidFill>
                    <a:schemeClr val="bg1"/>
                  </a:solidFill>
                </a:rPr>
                <a:t>O</a:t>
              </a:r>
            </a:p>
            <a:p>
              <a:pPr fontAlgn="auto">
                <a:spcBef>
                  <a:spcPts val="0"/>
                </a:spcBef>
                <a:spcAft>
                  <a:spcPts val="0"/>
                </a:spcAft>
                <a:defRPr/>
              </a:pPr>
              <a:r>
                <a:rPr lang="en-US" sz="1700" dirty="0">
                  <a:solidFill>
                    <a:schemeClr val="bg1"/>
                  </a:solidFill>
                </a:rPr>
                <a:t>O</a:t>
              </a:r>
            </a:p>
            <a:p>
              <a:pPr fontAlgn="auto">
                <a:spcBef>
                  <a:spcPts val="0"/>
                </a:spcBef>
                <a:spcAft>
                  <a:spcPts val="0"/>
                </a:spcAft>
                <a:defRPr/>
              </a:pPr>
              <a:r>
                <a:rPr lang="en-US" sz="1700" dirty="0">
                  <a:solidFill>
                    <a:schemeClr val="bg1"/>
                  </a:solidFill>
                </a:rPr>
                <a:t>D</a:t>
              </a:r>
            </a:p>
          </p:txBody>
        </p:sp>
      </p:gr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1"/>
          <p:cNvSpPr>
            <a:spLocks noGrp="1" noChangeArrowheads="1"/>
          </p:cNvSpPr>
          <p:nvPr>
            <p:ph type="title"/>
          </p:nvPr>
        </p:nvSpPr>
        <p:spPr>
          <a:xfrm>
            <a:off x="342900" y="152400"/>
            <a:ext cx="8801100" cy="596900"/>
          </a:xfrm>
        </p:spPr>
        <p:txBody>
          <a:bodyPr lIns="0" tIns="0" rIns="0" bIns="0"/>
          <a:lstStyle/>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atin typeface="Arial" charset="0"/>
                <a:ea typeface="ＭＳ Ｐゴシック" charset="0"/>
                <a:cs typeface="ＭＳ Ｐゴシック" charset="0"/>
              </a:rPr>
              <a:t>Event Driven LU in UPC</a:t>
            </a:r>
          </a:p>
        </p:txBody>
      </p:sp>
      <p:sp>
        <p:nvSpPr>
          <p:cNvPr id="128003" name="Rectangle 2"/>
          <p:cNvSpPr>
            <a:spLocks noGrp="1" noChangeArrowheads="1"/>
          </p:cNvSpPr>
          <p:nvPr>
            <p:ph type="body" idx="1"/>
          </p:nvPr>
        </p:nvSpPr>
        <p:spPr>
          <a:xfrm>
            <a:off x="152400" y="1295400"/>
            <a:ext cx="8839200" cy="2528888"/>
          </a:xfrm>
        </p:spPr>
        <p:txBody>
          <a:bodyPr lIns="0" tIns="0" rIns="0" bIns="0"/>
          <a:lstStyle/>
          <a:p>
            <a:pPr>
              <a:lnSpc>
                <a:spcPct val="84000"/>
              </a:lnSpc>
              <a:spcBef>
                <a:spcPts val="55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smtClean="0"/>
              <a:t>DAG Scheduling before it’s time</a:t>
            </a:r>
          </a:p>
          <a:p>
            <a:pPr>
              <a:lnSpc>
                <a:spcPct val="84000"/>
              </a:lnSpc>
              <a:spcBef>
                <a:spcPts val="55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smtClean="0"/>
              <a:t>Assignment of work is static; schedule is dynamic</a:t>
            </a:r>
          </a:p>
          <a:p>
            <a:pPr>
              <a:lnSpc>
                <a:spcPct val="84000"/>
              </a:lnSpc>
              <a:spcBef>
                <a:spcPts val="55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smtClean="0"/>
              <a:t>Ordering </a:t>
            </a:r>
            <a:r>
              <a:rPr lang="en-GB" dirty="0"/>
              <a:t>needs to be imposed on the schedule</a:t>
            </a:r>
          </a:p>
          <a:p>
            <a:pPr lvl="1">
              <a:lnSpc>
                <a:spcPct val="84000"/>
              </a:lnSpc>
              <a:spcBef>
                <a:spcPts val="55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a:ea typeface="ＭＳ Ｐゴシック" charset="-128"/>
                <a:cs typeface="ＭＳ Ｐゴシック" charset="-128"/>
              </a:rPr>
              <a:t>Critical </a:t>
            </a:r>
            <a:r>
              <a:rPr lang="en-GB" sz="2000" dirty="0" smtClean="0">
                <a:ea typeface="ＭＳ Ｐゴシック" charset="-128"/>
                <a:cs typeface="ＭＳ Ｐゴシック" charset="-128"/>
              </a:rPr>
              <a:t>path operation</a:t>
            </a:r>
            <a:r>
              <a:rPr lang="en-GB" sz="2000" dirty="0">
                <a:ea typeface="ＭＳ Ｐゴシック" charset="-128"/>
                <a:cs typeface="ＭＳ Ｐゴシック" charset="-128"/>
              </a:rPr>
              <a:t>: Panel Factorization</a:t>
            </a:r>
          </a:p>
          <a:p>
            <a:pPr>
              <a:lnSpc>
                <a:spcPct val="89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dirty="0" smtClean="0"/>
              <a:t>General </a:t>
            </a:r>
            <a:r>
              <a:rPr lang="en-GB" dirty="0"/>
              <a:t>issue: dynamic scheduling in partitioned memory</a:t>
            </a:r>
          </a:p>
          <a:p>
            <a:pPr lvl="1">
              <a:lnSpc>
                <a:spcPct val="89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a:ea typeface="ＭＳ Ｐゴシック" charset="-128"/>
                <a:cs typeface="ＭＳ Ｐゴシック" charset="-128"/>
              </a:rPr>
              <a:t>Can deadlock </a:t>
            </a:r>
            <a:r>
              <a:rPr lang="en-GB" sz="2000" dirty="0" smtClean="0">
                <a:ea typeface="ＭＳ Ｐゴシック" charset="-128"/>
                <a:cs typeface="ＭＳ Ｐゴシック" charset="-128"/>
              </a:rPr>
              <a:t>in memory allocation</a:t>
            </a:r>
          </a:p>
          <a:p>
            <a:pPr lvl="1">
              <a:lnSpc>
                <a:spcPct val="89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000" dirty="0"/>
              <a:t>“memory constrained” </a:t>
            </a:r>
            <a:r>
              <a:rPr lang="en-GB" sz="2000" dirty="0" err="1"/>
              <a:t>lookahead</a:t>
            </a:r>
            <a:endParaRPr lang="en-GB" sz="2000" dirty="0"/>
          </a:p>
          <a:p>
            <a:pPr marL="457200" lvl="1" indent="0">
              <a:lnSpc>
                <a:spcPct val="89000"/>
              </a:lnSpc>
              <a:buFont typeface="Lucida Grande"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endParaRPr lang="en-GB" sz="2000" dirty="0">
              <a:ea typeface="ＭＳ Ｐゴシック" charset="-128"/>
              <a:cs typeface="ＭＳ Ｐゴシック" charset="-128"/>
            </a:endParaRPr>
          </a:p>
        </p:txBody>
      </p:sp>
      <p:sp>
        <p:nvSpPr>
          <p:cNvPr id="157699" name="AutoShape 4"/>
          <p:cNvSpPr>
            <a:spLocks noChangeArrowheads="1"/>
          </p:cNvSpPr>
          <p:nvPr/>
        </p:nvSpPr>
        <p:spPr bwMode="auto">
          <a:xfrm>
            <a:off x="1249363" y="3913188"/>
            <a:ext cx="228600" cy="228600"/>
          </a:xfrm>
          <a:prstGeom prst="rtTriangle">
            <a:avLst/>
          </a:prstGeom>
          <a:solidFill>
            <a:srgbClr val="00CC00"/>
          </a:solidFill>
          <a:ln w="9360">
            <a:solidFill>
              <a:srgbClr val="000000"/>
            </a:solidFill>
            <a:miter lim="800000"/>
            <a:headEnd/>
            <a:tailEnd/>
          </a:ln>
        </p:spPr>
        <p:txBody>
          <a:bodyPr wrap="none" anchor="ctr"/>
          <a:lstStyle/>
          <a:p>
            <a:endParaRPr lang="en-US"/>
          </a:p>
        </p:txBody>
      </p:sp>
      <p:sp>
        <p:nvSpPr>
          <p:cNvPr id="157700" name="AutoShape 5"/>
          <p:cNvSpPr>
            <a:spLocks noChangeArrowheads="1"/>
          </p:cNvSpPr>
          <p:nvPr/>
        </p:nvSpPr>
        <p:spPr bwMode="auto">
          <a:xfrm rot="10800000">
            <a:off x="1249363" y="3919538"/>
            <a:ext cx="228600" cy="228600"/>
          </a:xfrm>
          <a:prstGeom prst="rtTriangl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57701" name="AutoShape 6"/>
          <p:cNvSpPr>
            <a:spLocks noChangeArrowheads="1"/>
          </p:cNvSpPr>
          <p:nvPr/>
        </p:nvSpPr>
        <p:spPr bwMode="auto">
          <a:xfrm>
            <a:off x="3225800" y="4141788"/>
            <a:ext cx="228600" cy="228600"/>
          </a:xfrm>
          <a:prstGeom prst="rtTriangle">
            <a:avLst/>
          </a:prstGeom>
          <a:solidFill>
            <a:srgbClr val="00CC00"/>
          </a:solidFill>
          <a:ln w="9360">
            <a:solidFill>
              <a:srgbClr val="000000"/>
            </a:solidFill>
            <a:miter lim="800000"/>
            <a:headEnd/>
            <a:tailEnd/>
          </a:ln>
        </p:spPr>
        <p:txBody>
          <a:bodyPr wrap="none" anchor="ctr"/>
          <a:lstStyle/>
          <a:p>
            <a:endParaRPr lang="en-US"/>
          </a:p>
        </p:txBody>
      </p:sp>
      <p:sp>
        <p:nvSpPr>
          <p:cNvPr id="157702" name="AutoShape 7"/>
          <p:cNvSpPr>
            <a:spLocks noChangeArrowheads="1"/>
          </p:cNvSpPr>
          <p:nvPr/>
        </p:nvSpPr>
        <p:spPr bwMode="auto">
          <a:xfrm rot="10800000">
            <a:off x="3225800" y="4148138"/>
            <a:ext cx="228600" cy="228600"/>
          </a:xfrm>
          <a:prstGeom prst="rtTriangl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57703" name="AutoShape 8"/>
          <p:cNvSpPr>
            <a:spLocks noChangeArrowheads="1"/>
          </p:cNvSpPr>
          <p:nvPr/>
        </p:nvSpPr>
        <p:spPr bwMode="auto">
          <a:xfrm>
            <a:off x="4749800" y="4370388"/>
            <a:ext cx="228600" cy="228600"/>
          </a:xfrm>
          <a:prstGeom prst="rtTriangle">
            <a:avLst/>
          </a:prstGeom>
          <a:solidFill>
            <a:srgbClr val="00CC00"/>
          </a:solidFill>
          <a:ln w="9360">
            <a:solidFill>
              <a:srgbClr val="000000"/>
            </a:solidFill>
            <a:miter lim="800000"/>
            <a:headEnd/>
            <a:tailEnd/>
          </a:ln>
        </p:spPr>
        <p:txBody>
          <a:bodyPr wrap="none" anchor="ctr"/>
          <a:lstStyle/>
          <a:p>
            <a:endParaRPr lang="en-US"/>
          </a:p>
        </p:txBody>
      </p:sp>
      <p:sp>
        <p:nvSpPr>
          <p:cNvPr id="157704" name="AutoShape 9"/>
          <p:cNvSpPr>
            <a:spLocks noChangeArrowheads="1"/>
          </p:cNvSpPr>
          <p:nvPr/>
        </p:nvSpPr>
        <p:spPr bwMode="auto">
          <a:xfrm rot="10800000">
            <a:off x="4749800" y="4376738"/>
            <a:ext cx="228600" cy="228600"/>
          </a:xfrm>
          <a:prstGeom prst="rtTriangl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57705" name="AutoShape 10"/>
          <p:cNvSpPr>
            <a:spLocks noChangeArrowheads="1"/>
          </p:cNvSpPr>
          <p:nvPr/>
        </p:nvSpPr>
        <p:spPr bwMode="auto">
          <a:xfrm>
            <a:off x="6273800" y="4522788"/>
            <a:ext cx="228600" cy="228600"/>
          </a:xfrm>
          <a:prstGeom prst="rtTriangle">
            <a:avLst/>
          </a:prstGeom>
          <a:solidFill>
            <a:srgbClr val="00CC00"/>
          </a:solidFill>
          <a:ln w="9360">
            <a:solidFill>
              <a:srgbClr val="000000"/>
            </a:solidFill>
            <a:miter lim="800000"/>
            <a:headEnd/>
            <a:tailEnd/>
          </a:ln>
        </p:spPr>
        <p:txBody>
          <a:bodyPr wrap="none" anchor="ctr"/>
          <a:lstStyle/>
          <a:p>
            <a:endParaRPr lang="en-US"/>
          </a:p>
        </p:txBody>
      </p:sp>
      <p:sp>
        <p:nvSpPr>
          <p:cNvPr id="157706" name="AutoShape 11"/>
          <p:cNvSpPr>
            <a:spLocks noChangeArrowheads="1"/>
          </p:cNvSpPr>
          <p:nvPr/>
        </p:nvSpPr>
        <p:spPr bwMode="auto">
          <a:xfrm rot="10800000">
            <a:off x="6273800" y="4529138"/>
            <a:ext cx="228600" cy="228600"/>
          </a:xfrm>
          <a:prstGeom prst="rtTriangl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57707" name="AutoShape 12"/>
          <p:cNvSpPr>
            <a:spLocks noChangeArrowheads="1"/>
          </p:cNvSpPr>
          <p:nvPr/>
        </p:nvSpPr>
        <p:spPr bwMode="auto">
          <a:xfrm>
            <a:off x="7810500" y="4646613"/>
            <a:ext cx="228600" cy="228600"/>
          </a:xfrm>
          <a:prstGeom prst="rtTriangle">
            <a:avLst/>
          </a:prstGeom>
          <a:solidFill>
            <a:srgbClr val="00CC00"/>
          </a:solidFill>
          <a:ln w="9360">
            <a:solidFill>
              <a:srgbClr val="000000"/>
            </a:solidFill>
            <a:miter lim="800000"/>
            <a:headEnd/>
            <a:tailEnd/>
          </a:ln>
        </p:spPr>
        <p:txBody>
          <a:bodyPr wrap="none" anchor="ctr"/>
          <a:lstStyle/>
          <a:p>
            <a:endParaRPr lang="en-US"/>
          </a:p>
        </p:txBody>
      </p:sp>
      <p:sp>
        <p:nvSpPr>
          <p:cNvPr id="157708" name="AutoShape 13"/>
          <p:cNvSpPr>
            <a:spLocks noChangeArrowheads="1"/>
          </p:cNvSpPr>
          <p:nvPr/>
        </p:nvSpPr>
        <p:spPr bwMode="auto">
          <a:xfrm rot="10800000">
            <a:off x="7810500" y="4652963"/>
            <a:ext cx="228600" cy="228600"/>
          </a:xfrm>
          <a:prstGeom prst="rtTriangl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57709" name="Line 14"/>
          <p:cNvSpPr>
            <a:spLocks noChangeShapeType="1"/>
          </p:cNvSpPr>
          <p:nvPr/>
        </p:nvSpPr>
        <p:spPr bwMode="auto">
          <a:xfrm>
            <a:off x="1477963" y="4062413"/>
            <a:ext cx="223837" cy="1587"/>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10" name="Line 15"/>
          <p:cNvSpPr>
            <a:spLocks noChangeShapeType="1"/>
          </p:cNvSpPr>
          <p:nvPr/>
        </p:nvSpPr>
        <p:spPr bwMode="auto">
          <a:xfrm>
            <a:off x="1477963" y="4222750"/>
            <a:ext cx="1747837" cy="1588"/>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11" name="Line 16"/>
          <p:cNvSpPr>
            <a:spLocks noChangeShapeType="1"/>
          </p:cNvSpPr>
          <p:nvPr/>
        </p:nvSpPr>
        <p:spPr bwMode="auto">
          <a:xfrm>
            <a:off x="3454400" y="4418013"/>
            <a:ext cx="1295400" cy="1587"/>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12" name="Line 17"/>
          <p:cNvSpPr>
            <a:spLocks noChangeShapeType="1"/>
          </p:cNvSpPr>
          <p:nvPr/>
        </p:nvSpPr>
        <p:spPr bwMode="auto">
          <a:xfrm>
            <a:off x="4978400" y="4545013"/>
            <a:ext cx="1295400" cy="1587"/>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13" name="Line 18"/>
          <p:cNvSpPr>
            <a:spLocks noChangeShapeType="1"/>
          </p:cNvSpPr>
          <p:nvPr/>
        </p:nvSpPr>
        <p:spPr bwMode="auto">
          <a:xfrm>
            <a:off x="6502400" y="4713288"/>
            <a:ext cx="1295400" cy="1587"/>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14" name="Line 19"/>
          <p:cNvSpPr>
            <a:spLocks noChangeShapeType="1"/>
          </p:cNvSpPr>
          <p:nvPr/>
        </p:nvSpPr>
        <p:spPr bwMode="auto">
          <a:xfrm>
            <a:off x="3454400" y="4222750"/>
            <a:ext cx="223838" cy="1588"/>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15" name="Line 20"/>
          <p:cNvSpPr>
            <a:spLocks noChangeShapeType="1"/>
          </p:cNvSpPr>
          <p:nvPr/>
        </p:nvSpPr>
        <p:spPr bwMode="auto">
          <a:xfrm>
            <a:off x="4978400" y="4418013"/>
            <a:ext cx="381000" cy="1587"/>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16" name="Line 21"/>
          <p:cNvSpPr>
            <a:spLocks noChangeShapeType="1"/>
          </p:cNvSpPr>
          <p:nvPr/>
        </p:nvSpPr>
        <p:spPr bwMode="auto">
          <a:xfrm>
            <a:off x="6502400" y="4592638"/>
            <a:ext cx="381000" cy="1587"/>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17" name="Rectangle 22"/>
          <p:cNvSpPr>
            <a:spLocks noChangeArrowheads="1"/>
          </p:cNvSpPr>
          <p:nvPr/>
        </p:nvSpPr>
        <p:spPr bwMode="auto">
          <a:xfrm>
            <a:off x="1690688" y="5089525"/>
            <a:ext cx="244475" cy="219075"/>
          </a:xfrm>
          <a:prstGeom prst="rect">
            <a:avLst/>
          </a:prstGeom>
          <a:solidFill>
            <a:srgbClr val="FC0128"/>
          </a:solidFill>
          <a:ln w="9360">
            <a:solidFill>
              <a:srgbClr val="000000"/>
            </a:solidFill>
            <a:miter lim="800000"/>
            <a:headEnd/>
            <a:tailEnd/>
          </a:ln>
        </p:spPr>
        <p:txBody>
          <a:bodyPr wrap="none" anchor="ctr"/>
          <a:lstStyle/>
          <a:p>
            <a:endParaRPr lang="en-US"/>
          </a:p>
        </p:txBody>
      </p:sp>
      <p:sp>
        <p:nvSpPr>
          <p:cNvPr id="157718" name="Rectangle 23"/>
          <p:cNvSpPr>
            <a:spLocks noChangeArrowheads="1"/>
          </p:cNvSpPr>
          <p:nvPr/>
        </p:nvSpPr>
        <p:spPr bwMode="auto">
          <a:xfrm>
            <a:off x="1976438" y="5089525"/>
            <a:ext cx="244475" cy="219075"/>
          </a:xfrm>
          <a:prstGeom prst="rect">
            <a:avLst/>
          </a:prstGeom>
          <a:solidFill>
            <a:srgbClr val="FF9900"/>
          </a:solidFill>
          <a:ln w="9360">
            <a:solidFill>
              <a:srgbClr val="000000"/>
            </a:solidFill>
            <a:miter lim="800000"/>
            <a:headEnd/>
            <a:tailEnd/>
          </a:ln>
        </p:spPr>
        <p:txBody>
          <a:bodyPr wrap="none" anchor="ctr"/>
          <a:lstStyle/>
          <a:p>
            <a:endParaRPr lang="en-US"/>
          </a:p>
        </p:txBody>
      </p:sp>
      <p:sp>
        <p:nvSpPr>
          <p:cNvPr id="157719" name="Rectangle 24"/>
          <p:cNvSpPr>
            <a:spLocks noChangeArrowheads="1"/>
          </p:cNvSpPr>
          <p:nvPr/>
        </p:nvSpPr>
        <p:spPr bwMode="auto">
          <a:xfrm>
            <a:off x="1690688" y="5365750"/>
            <a:ext cx="244475" cy="219075"/>
          </a:xfrm>
          <a:prstGeom prst="rect">
            <a:avLst/>
          </a:prstGeom>
          <a:solidFill>
            <a:srgbClr val="F0E010"/>
          </a:solidFill>
          <a:ln w="9360">
            <a:solidFill>
              <a:srgbClr val="000000"/>
            </a:solidFill>
            <a:miter lim="800000"/>
            <a:headEnd/>
            <a:tailEnd/>
          </a:ln>
        </p:spPr>
        <p:txBody>
          <a:bodyPr wrap="none" anchor="ctr"/>
          <a:lstStyle/>
          <a:p>
            <a:endParaRPr lang="en-US"/>
          </a:p>
        </p:txBody>
      </p:sp>
      <p:sp>
        <p:nvSpPr>
          <p:cNvPr id="157720" name="Rectangle 25"/>
          <p:cNvSpPr>
            <a:spLocks noChangeArrowheads="1"/>
          </p:cNvSpPr>
          <p:nvPr/>
        </p:nvSpPr>
        <p:spPr bwMode="auto">
          <a:xfrm>
            <a:off x="1976438" y="5365750"/>
            <a:ext cx="244475" cy="219075"/>
          </a:xfrm>
          <a:prstGeom prst="rect">
            <a:avLst/>
          </a:prstGeom>
          <a:solidFill>
            <a:srgbClr val="FFFF00"/>
          </a:solidFill>
          <a:ln w="9360">
            <a:solidFill>
              <a:srgbClr val="000000"/>
            </a:solidFill>
            <a:miter lim="800000"/>
            <a:headEnd/>
            <a:tailEnd/>
          </a:ln>
        </p:spPr>
        <p:txBody>
          <a:bodyPr wrap="none" anchor="ctr"/>
          <a:lstStyle/>
          <a:p>
            <a:endParaRPr lang="en-US"/>
          </a:p>
        </p:txBody>
      </p:sp>
      <p:sp>
        <p:nvSpPr>
          <p:cNvPr id="157721" name="Rectangle 26"/>
          <p:cNvSpPr>
            <a:spLocks noChangeArrowheads="1"/>
          </p:cNvSpPr>
          <p:nvPr/>
        </p:nvSpPr>
        <p:spPr bwMode="auto">
          <a:xfrm>
            <a:off x="1690688" y="5641975"/>
            <a:ext cx="244475" cy="219075"/>
          </a:xfrm>
          <a:prstGeom prst="rect">
            <a:avLst/>
          </a:prstGeom>
          <a:solidFill>
            <a:srgbClr val="FC0128"/>
          </a:solidFill>
          <a:ln w="9360">
            <a:solidFill>
              <a:srgbClr val="000000"/>
            </a:solidFill>
            <a:miter lim="800000"/>
            <a:headEnd/>
            <a:tailEnd/>
          </a:ln>
        </p:spPr>
        <p:txBody>
          <a:bodyPr wrap="none" anchor="ctr"/>
          <a:lstStyle/>
          <a:p>
            <a:endParaRPr lang="en-US"/>
          </a:p>
        </p:txBody>
      </p:sp>
      <p:sp>
        <p:nvSpPr>
          <p:cNvPr id="157722" name="Rectangle 27"/>
          <p:cNvSpPr>
            <a:spLocks noChangeArrowheads="1"/>
          </p:cNvSpPr>
          <p:nvPr/>
        </p:nvSpPr>
        <p:spPr bwMode="auto">
          <a:xfrm>
            <a:off x="1976438" y="5641975"/>
            <a:ext cx="244475" cy="219075"/>
          </a:xfrm>
          <a:prstGeom prst="rect">
            <a:avLst/>
          </a:prstGeom>
          <a:solidFill>
            <a:srgbClr val="FF9900"/>
          </a:solidFill>
          <a:ln w="9360">
            <a:solidFill>
              <a:srgbClr val="000000"/>
            </a:solidFill>
            <a:miter lim="800000"/>
            <a:headEnd/>
            <a:tailEnd/>
          </a:ln>
        </p:spPr>
        <p:txBody>
          <a:bodyPr wrap="none" anchor="ctr"/>
          <a:lstStyle/>
          <a:p>
            <a:endParaRPr lang="en-US"/>
          </a:p>
        </p:txBody>
      </p:sp>
      <p:sp>
        <p:nvSpPr>
          <p:cNvPr id="157723" name="Rectangle 28"/>
          <p:cNvSpPr>
            <a:spLocks noChangeArrowheads="1"/>
          </p:cNvSpPr>
          <p:nvPr/>
        </p:nvSpPr>
        <p:spPr bwMode="auto">
          <a:xfrm>
            <a:off x="1690688" y="5934075"/>
            <a:ext cx="244475" cy="219075"/>
          </a:xfrm>
          <a:prstGeom prst="rect">
            <a:avLst/>
          </a:prstGeom>
          <a:solidFill>
            <a:srgbClr val="F0E010"/>
          </a:solidFill>
          <a:ln w="9360">
            <a:solidFill>
              <a:srgbClr val="000000"/>
            </a:solidFill>
            <a:miter lim="800000"/>
            <a:headEnd/>
            <a:tailEnd/>
          </a:ln>
        </p:spPr>
        <p:txBody>
          <a:bodyPr wrap="none" anchor="ctr"/>
          <a:lstStyle/>
          <a:p>
            <a:endParaRPr lang="en-US"/>
          </a:p>
        </p:txBody>
      </p:sp>
      <p:sp>
        <p:nvSpPr>
          <p:cNvPr id="157724" name="Rectangle 29"/>
          <p:cNvSpPr>
            <a:spLocks noChangeArrowheads="1"/>
          </p:cNvSpPr>
          <p:nvPr/>
        </p:nvSpPr>
        <p:spPr bwMode="auto">
          <a:xfrm>
            <a:off x="1976438" y="5934075"/>
            <a:ext cx="244475" cy="219075"/>
          </a:xfrm>
          <a:prstGeom prst="rect">
            <a:avLst/>
          </a:prstGeom>
          <a:solidFill>
            <a:srgbClr val="FFFF00"/>
          </a:solidFill>
          <a:ln w="9360">
            <a:solidFill>
              <a:srgbClr val="000000"/>
            </a:solidFill>
            <a:miter lim="800000"/>
            <a:headEnd/>
            <a:tailEnd/>
          </a:ln>
        </p:spPr>
        <p:txBody>
          <a:bodyPr wrap="none" anchor="ctr"/>
          <a:lstStyle/>
          <a:p>
            <a:endParaRPr lang="en-US"/>
          </a:p>
        </p:txBody>
      </p:sp>
      <p:sp>
        <p:nvSpPr>
          <p:cNvPr id="157725" name="Rectangle 30"/>
          <p:cNvSpPr>
            <a:spLocks noChangeArrowheads="1"/>
          </p:cNvSpPr>
          <p:nvPr/>
        </p:nvSpPr>
        <p:spPr bwMode="auto">
          <a:xfrm>
            <a:off x="2265363" y="5089525"/>
            <a:ext cx="244475" cy="219075"/>
          </a:xfrm>
          <a:prstGeom prst="rect">
            <a:avLst/>
          </a:prstGeom>
          <a:solidFill>
            <a:srgbClr val="FC0128"/>
          </a:solidFill>
          <a:ln w="9360">
            <a:solidFill>
              <a:srgbClr val="000000"/>
            </a:solidFill>
            <a:miter lim="800000"/>
            <a:headEnd/>
            <a:tailEnd/>
          </a:ln>
        </p:spPr>
        <p:txBody>
          <a:bodyPr wrap="none" anchor="ctr"/>
          <a:lstStyle/>
          <a:p>
            <a:endParaRPr lang="en-US"/>
          </a:p>
        </p:txBody>
      </p:sp>
      <p:sp>
        <p:nvSpPr>
          <p:cNvPr id="157726" name="Rectangle 31"/>
          <p:cNvSpPr>
            <a:spLocks noChangeArrowheads="1"/>
          </p:cNvSpPr>
          <p:nvPr/>
        </p:nvSpPr>
        <p:spPr bwMode="auto">
          <a:xfrm>
            <a:off x="2555875" y="5089525"/>
            <a:ext cx="244475" cy="219075"/>
          </a:xfrm>
          <a:prstGeom prst="rect">
            <a:avLst/>
          </a:prstGeom>
          <a:solidFill>
            <a:srgbClr val="FF9900"/>
          </a:solidFill>
          <a:ln w="9360">
            <a:solidFill>
              <a:srgbClr val="000000"/>
            </a:solidFill>
            <a:miter lim="800000"/>
            <a:headEnd/>
            <a:tailEnd/>
          </a:ln>
        </p:spPr>
        <p:txBody>
          <a:bodyPr wrap="none" anchor="ctr"/>
          <a:lstStyle/>
          <a:p>
            <a:endParaRPr lang="en-US"/>
          </a:p>
        </p:txBody>
      </p:sp>
      <p:sp>
        <p:nvSpPr>
          <p:cNvPr id="157727" name="Rectangle 32"/>
          <p:cNvSpPr>
            <a:spLocks noChangeArrowheads="1"/>
          </p:cNvSpPr>
          <p:nvPr/>
        </p:nvSpPr>
        <p:spPr bwMode="auto">
          <a:xfrm>
            <a:off x="2265363" y="5365750"/>
            <a:ext cx="244475" cy="219075"/>
          </a:xfrm>
          <a:prstGeom prst="rect">
            <a:avLst/>
          </a:prstGeom>
          <a:solidFill>
            <a:srgbClr val="F0E010"/>
          </a:solidFill>
          <a:ln w="9360">
            <a:solidFill>
              <a:srgbClr val="000000"/>
            </a:solidFill>
            <a:miter lim="800000"/>
            <a:headEnd/>
            <a:tailEnd/>
          </a:ln>
        </p:spPr>
        <p:txBody>
          <a:bodyPr wrap="none" anchor="ctr"/>
          <a:lstStyle/>
          <a:p>
            <a:endParaRPr lang="en-US"/>
          </a:p>
        </p:txBody>
      </p:sp>
      <p:sp>
        <p:nvSpPr>
          <p:cNvPr id="157728" name="Rectangle 33"/>
          <p:cNvSpPr>
            <a:spLocks noChangeArrowheads="1"/>
          </p:cNvSpPr>
          <p:nvPr/>
        </p:nvSpPr>
        <p:spPr bwMode="auto">
          <a:xfrm>
            <a:off x="2555875" y="5365750"/>
            <a:ext cx="244475" cy="219075"/>
          </a:xfrm>
          <a:prstGeom prst="rect">
            <a:avLst/>
          </a:prstGeom>
          <a:solidFill>
            <a:srgbClr val="FFFF00"/>
          </a:solidFill>
          <a:ln w="9360">
            <a:solidFill>
              <a:srgbClr val="000000"/>
            </a:solidFill>
            <a:miter lim="800000"/>
            <a:headEnd/>
            <a:tailEnd/>
          </a:ln>
        </p:spPr>
        <p:txBody>
          <a:bodyPr wrap="none" anchor="ctr"/>
          <a:lstStyle/>
          <a:p>
            <a:endParaRPr lang="en-US"/>
          </a:p>
        </p:txBody>
      </p:sp>
      <p:sp>
        <p:nvSpPr>
          <p:cNvPr id="157729" name="Rectangle 34"/>
          <p:cNvSpPr>
            <a:spLocks noChangeArrowheads="1"/>
          </p:cNvSpPr>
          <p:nvPr/>
        </p:nvSpPr>
        <p:spPr bwMode="auto">
          <a:xfrm>
            <a:off x="2265363" y="5641975"/>
            <a:ext cx="244475" cy="219075"/>
          </a:xfrm>
          <a:prstGeom prst="rect">
            <a:avLst/>
          </a:prstGeom>
          <a:solidFill>
            <a:srgbClr val="FC0128"/>
          </a:solidFill>
          <a:ln w="9360">
            <a:solidFill>
              <a:srgbClr val="000000"/>
            </a:solidFill>
            <a:miter lim="800000"/>
            <a:headEnd/>
            <a:tailEnd/>
          </a:ln>
        </p:spPr>
        <p:txBody>
          <a:bodyPr wrap="none" anchor="ctr"/>
          <a:lstStyle/>
          <a:p>
            <a:endParaRPr lang="en-US"/>
          </a:p>
        </p:txBody>
      </p:sp>
      <p:sp>
        <p:nvSpPr>
          <p:cNvPr id="157730" name="Rectangle 35"/>
          <p:cNvSpPr>
            <a:spLocks noChangeArrowheads="1"/>
          </p:cNvSpPr>
          <p:nvPr/>
        </p:nvSpPr>
        <p:spPr bwMode="auto">
          <a:xfrm>
            <a:off x="2555875" y="5641975"/>
            <a:ext cx="244475" cy="219075"/>
          </a:xfrm>
          <a:prstGeom prst="rect">
            <a:avLst/>
          </a:prstGeom>
          <a:solidFill>
            <a:srgbClr val="FF9900"/>
          </a:solidFill>
          <a:ln w="9360">
            <a:solidFill>
              <a:srgbClr val="000000"/>
            </a:solidFill>
            <a:miter lim="800000"/>
            <a:headEnd/>
            <a:tailEnd/>
          </a:ln>
        </p:spPr>
        <p:txBody>
          <a:bodyPr wrap="none" anchor="ctr"/>
          <a:lstStyle/>
          <a:p>
            <a:endParaRPr lang="en-US"/>
          </a:p>
        </p:txBody>
      </p:sp>
      <p:sp>
        <p:nvSpPr>
          <p:cNvPr id="157731" name="Rectangle 36"/>
          <p:cNvSpPr>
            <a:spLocks noChangeArrowheads="1"/>
          </p:cNvSpPr>
          <p:nvPr/>
        </p:nvSpPr>
        <p:spPr bwMode="auto">
          <a:xfrm>
            <a:off x="2265363" y="5934075"/>
            <a:ext cx="244475" cy="219075"/>
          </a:xfrm>
          <a:prstGeom prst="rect">
            <a:avLst/>
          </a:prstGeom>
          <a:solidFill>
            <a:srgbClr val="F0E010"/>
          </a:solidFill>
          <a:ln w="9360">
            <a:solidFill>
              <a:srgbClr val="000000"/>
            </a:solidFill>
            <a:miter lim="800000"/>
            <a:headEnd/>
            <a:tailEnd/>
          </a:ln>
        </p:spPr>
        <p:txBody>
          <a:bodyPr wrap="none" anchor="ctr"/>
          <a:lstStyle/>
          <a:p>
            <a:endParaRPr lang="en-US"/>
          </a:p>
        </p:txBody>
      </p:sp>
      <p:sp>
        <p:nvSpPr>
          <p:cNvPr id="157732" name="Rectangle 37"/>
          <p:cNvSpPr>
            <a:spLocks noChangeArrowheads="1"/>
          </p:cNvSpPr>
          <p:nvPr/>
        </p:nvSpPr>
        <p:spPr bwMode="auto">
          <a:xfrm>
            <a:off x="2555875" y="5934075"/>
            <a:ext cx="244475" cy="219075"/>
          </a:xfrm>
          <a:prstGeom prst="rect">
            <a:avLst/>
          </a:prstGeom>
          <a:solidFill>
            <a:srgbClr val="FFFF00"/>
          </a:solidFill>
          <a:ln w="9360">
            <a:solidFill>
              <a:srgbClr val="000000"/>
            </a:solidFill>
            <a:miter lim="800000"/>
            <a:headEnd/>
            <a:tailEnd/>
          </a:ln>
        </p:spPr>
        <p:txBody>
          <a:bodyPr wrap="none" anchor="ctr"/>
          <a:lstStyle/>
          <a:p>
            <a:endParaRPr lang="en-US"/>
          </a:p>
        </p:txBody>
      </p:sp>
      <p:sp>
        <p:nvSpPr>
          <p:cNvPr id="157733" name="Rectangle 38"/>
          <p:cNvSpPr>
            <a:spLocks noChangeArrowheads="1"/>
          </p:cNvSpPr>
          <p:nvPr/>
        </p:nvSpPr>
        <p:spPr bwMode="auto">
          <a:xfrm>
            <a:off x="1701800" y="3913188"/>
            <a:ext cx="244475" cy="219075"/>
          </a:xfrm>
          <a:prstGeom prst="rect">
            <a:avLst/>
          </a:prstGeom>
          <a:solidFill>
            <a:srgbClr val="0000FF"/>
          </a:solidFill>
          <a:ln w="9360">
            <a:solidFill>
              <a:srgbClr val="000000"/>
            </a:solidFill>
            <a:miter lim="800000"/>
            <a:headEnd/>
            <a:tailEnd/>
          </a:ln>
        </p:spPr>
        <p:txBody>
          <a:bodyPr wrap="none" anchor="ctr"/>
          <a:lstStyle/>
          <a:p>
            <a:endParaRPr lang="en-US"/>
          </a:p>
        </p:txBody>
      </p:sp>
      <p:sp>
        <p:nvSpPr>
          <p:cNvPr id="157734" name="Rectangle 39"/>
          <p:cNvSpPr>
            <a:spLocks noChangeArrowheads="1"/>
          </p:cNvSpPr>
          <p:nvPr/>
        </p:nvSpPr>
        <p:spPr bwMode="auto">
          <a:xfrm>
            <a:off x="1987550" y="3913188"/>
            <a:ext cx="244475" cy="219075"/>
          </a:xfrm>
          <a:prstGeom prst="rect">
            <a:avLst/>
          </a:prstGeom>
          <a:solidFill>
            <a:srgbClr val="3399FF"/>
          </a:solidFill>
          <a:ln w="9360">
            <a:solidFill>
              <a:srgbClr val="000000"/>
            </a:solidFill>
            <a:miter lim="800000"/>
            <a:headEnd/>
            <a:tailEnd/>
          </a:ln>
        </p:spPr>
        <p:txBody>
          <a:bodyPr wrap="none" anchor="ctr"/>
          <a:lstStyle/>
          <a:p>
            <a:endParaRPr lang="en-US"/>
          </a:p>
        </p:txBody>
      </p:sp>
      <p:sp>
        <p:nvSpPr>
          <p:cNvPr id="157735" name="Rectangle 40"/>
          <p:cNvSpPr>
            <a:spLocks noChangeArrowheads="1"/>
          </p:cNvSpPr>
          <p:nvPr/>
        </p:nvSpPr>
        <p:spPr bwMode="auto">
          <a:xfrm>
            <a:off x="2276475" y="3913188"/>
            <a:ext cx="244475" cy="219075"/>
          </a:xfrm>
          <a:prstGeom prst="rect">
            <a:avLst/>
          </a:prstGeom>
          <a:solidFill>
            <a:srgbClr val="0000FF"/>
          </a:solidFill>
          <a:ln w="9360">
            <a:solidFill>
              <a:srgbClr val="000000"/>
            </a:solidFill>
            <a:miter lim="800000"/>
            <a:headEnd/>
            <a:tailEnd/>
          </a:ln>
        </p:spPr>
        <p:txBody>
          <a:bodyPr wrap="none" anchor="ctr"/>
          <a:lstStyle/>
          <a:p>
            <a:endParaRPr lang="en-US"/>
          </a:p>
        </p:txBody>
      </p:sp>
      <p:sp>
        <p:nvSpPr>
          <p:cNvPr id="157736" name="Rectangle 41"/>
          <p:cNvSpPr>
            <a:spLocks noChangeArrowheads="1"/>
          </p:cNvSpPr>
          <p:nvPr/>
        </p:nvSpPr>
        <p:spPr bwMode="auto">
          <a:xfrm>
            <a:off x="2566988" y="3913188"/>
            <a:ext cx="244475" cy="219075"/>
          </a:xfrm>
          <a:prstGeom prst="rect">
            <a:avLst/>
          </a:prstGeom>
          <a:solidFill>
            <a:srgbClr val="3399FF"/>
          </a:solidFill>
          <a:ln w="9360">
            <a:solidFill>
              <a:srgbClr val="000000"/>
            </a:solidFill>
            <a:miter lim="800000"/>
            <a:headEnd/>
            <a:tailEnd/>
          </a:ln>
        </p:spPr>
        <p:txBody>
          <a:bodyPr wrap="none" anchor="ctr"/>
          <a:lstStyle/>
          <a:p>
            <a:endParaRPr lang="en-US"/>
          </a:p>
        </p:txBody>
      </p:sp>
      <p:sp>
        <p:nvSpPr>
          <p:cNvPr id="157737" name="Rectangle 42"/>
          <p:cNvSpPr>
            <a:spLocks noChangeArrowheads="1"/>
          </p:cNvSpPr>
          <p:nvPr/>
        </p:nvSpPr>
        <p:spPr bwMode="auto">
          <a:xfrm>
            <a:off x="1233488" y="4189413"/>
            <a:ext cx="244475" cy="219075"/>
          </a:xfrm>
          <a:prstGeom prst="rect">
            <a:avLst/>
          </a:prstGeom>
          <a:solidFill>
            <a:srgbClr val="00CC00"/>
          </a:solidFill>
          <a:ln w="9360">
            <a:solidFill>
              <a:srgbClr val="000000"/>
            </a:solidFill>
            <a:miter lim="800000"/>
            <a:headEnd/>
            <a:tailEnd/>
          </a:ln>
        </p:spPr>
        <p:txBody>
          <a:bodyPr wrap="none" anchor="ctr"/>
          <a:lstStyle/>
          <a:p>
            <a:endParaRPr lang="en-US"/>
          </a:p>
        </p:txBody>
      </p:sp>
      <p:sp>
        <p:nvSpPr>
          <p:cNvPr id="157738" name="Rectangle 43"/>
          <p:cNvSpPr>
            <a:spLocks noChangeArrowheads="1"/>
          </p:cNvSpPr>
          <p:nvPr/>
        </p:nvSpPr>
        <p:spPr bwMode="auto">
          <a:xfrm>
            <a:off x="1233488" y="4465638"/>
            <a:ext cx="244475" cy="219075"/>
          </a:xfrm>
          <a:prstGeom prst="rect">
            <a:avLst/>
          </a:prstGeom>
          <a:solidFill>
            <a:srgbClr val="77F57D"/>
          </a:solidFill>
          <a:ln w="9360">
            <a:solidFill>
              <a:srgbClr val="000000"/>
            </a:solidFill>
            <a:miter lim="800000"/>
            <a:headEnd/>
            <a:tailEnd/>
          </a:ln>
        </p:spPr>
        <p:txBody>
          <a:bodyPr wrap="none" anchor="ctr"/>
          <a:lstStyle/>
          <a:p>
            <a:endParaRPr lang="en-US"/>
          </a:p>
        </p:txBody>
      </p:sp>
      <p:sp>
        <p:nvSpPr>
          <p:cNvPr id="157739" name="Rectangle 44"/>
          <p:cNvSpPr>
            <a:spLocks noChangeArrowheads="1"/>
          </p:cNvSpPr>
          <p:nvPr/>
        </p:nvSpPr>
        <p:spPr bwMode="auto">
          <a:xfrm>
            <a:off x="1233488" y="4741863"/>
            <a:ext cx="244475" cy="219075"/>
          </a:xfrm>
          <a:prstGeom prst="rect">
            <a:avLst/>
          </a:prstGeom>
          <a:solidFill>
            <a:srgbClr val="00CC00"/>
          </a:solidFill>
          <a:ln w="9360">
            <a:solidFill>
              <a:srgbClr val="000000"/>
            </a:solidFill>
            <a:miter lim="800000"/>
            <a:headEnd/>
            <a:tailEnd/>
          </a:ln>
        </p:spPr>
        <p:txBody>
          <a:bodyPr wrap="none" anchor="ctr"/>
          <a:lstStyle/>
          <a:p>
            <a:endParaRPr lang="en-US"/>
          </a:p>
        </p:txBody>
      </p:sp>
      <p:sp>
        <p:nvSpPr>
          <p:cNvPr id="157740" name="Rectangle 45"/>
          <p:cNvSpPr>
            <a:spLocks noChangeArrowheads="1"/>
          </p:cNvSpPr>
          <p:nvPr/>
        </p:nvSpPr>
        <p:spPr bwMode="auto">
          <a:xfrm>
            <a:off x="1233488" y="5033963"/>
            <a:ext cx="244475" cy="219075"/>
          </a:xfrm>
          <a:prstGeom prst="rect">
            <a:avLst/>
          </a:prstGeom>
          <a:solidFill>
            <a:srgbClr val="77F57D"/>
          </a:solidFill>
          <a:ln w="9360">
            <a:solidFill>
              <a:srgbClr val="000000"/>
            </a:solidFill>
            <a:miter lim="800000"/>
            <a:headEnd/>
            <a:tailEnd/>
          </a:ln>
        </p:spPr>
        <p:txBody>
          <a:bodyPr wrap="none" anchor="ctr"/>
          <a:lstStyle/>
          <a:p>
            <a:endParaRPr lang="en-US"/>
          </a:p>
        </p:txBody>
      </p:sp>
      <p:sp>
        <p:nvSpPr>
          <p:cNvPr id="157741" name="Rectangle 46"/>
          <p:cNvSpPr>
            <a:spLocks noChangeArrowheads="1"/>
          </p:cNvSpPr>
          <p:nvPr/>
        </p:nvSpPr>
        <p:spPr bwMode="auto">
          <a:xfrm>
            <a:off x="3619500" y="5089525"/>
            <a:ext cx="244475" cy="219075"/>
          </a:xfrm>
          <a:prstGeom prst="rect">
            <a:avLst/>
          </a:prstGeom>
          <a:solidFill>
            <a:srgbClr val="FFFF00"/>
          </a:solidFill>
          <a:ln w="9360">
            <a:solidFill>
              <a:srgbClr val="000000"/>
            </a:solidFill>
            <a:miter lim="800000"/>
            <a:headEnd/>
            <a:tailEnd/>
          </a:ln>
        </p:spPr>
        <p:txBody>
          <a:bodyPr wrap="none" anchor="ctr"/>
          <a:lstStyle/>
          <a:p>
            <a:endParaRPr lang="en-US"/>
          </a:p>
        </p:txBody>
      </p:sp>
      <p:sp>
        <p:nvSpPr>
          <p:cNvPr id="157742" name="Rectangle 47"/>
          <p:cNvSpPr>
            <a:spLocks noChangeArrowheads="1"/>
          </p:cNvSpPr>
          <p:nvPr/>
        </p:nvSpPr>
        <p:spPr bwMode="auto">
          <a:xfrm>
            <a:off x="3619500" y="5365750"/>
            <a:ext cx="244475" cy="219075"/>
          </a:xfrm>
          <a:prstGeom prst="rect">
            <a:avLst/>
          </a:prstGeom>
          <a:solidFill>
            <a:srgbClr val="FF9900"/>
          </a:solidFill>
          <a:ln w="9360">
            <a:solidFill>
              <a:srgbClr val="000000"/>
            </a:solidFill>
            <a:miter lim="800000"/>
            <a:headEnd/>
            <a:tailEnd/>
          </a:ln>
        </p:spPr>
        <p:txBody>
          <a:bodyPr wrap="none" anchor="ctr"/>
          <a:lstStyle/>
          <a:p>
            <a:endParaRPr lang="en-US"/>
          </a:p>
        </p:txBody>
      </p:sp>
      <p:sp>
        <p:nvSpPr>
          <p:cNvPr id="157743" name="Rectangle 48"/>
          <p:cNvSpPr>
            <a:spLocks noChangeArrowheads="1"/>
          </p:cNvSpPr>
          <p:nvPr/>
        </p:nvSpPr>
        <p:spPr bwMode="auto">
          <a:xfrm>
            <a:off x="3619500" y="5657850"/>
            <a:ext cx="244475" cy="219075"/>
          </a:xfrm>
          <a:prstGeom prst="rect">
            <a:avLst/>
          </a:prstGeom>
          <a:solidFill>
            <a:srgbClr val="FFFF00"/>
          </a:solidFill>
          <a:ln w="9360">
            <a:solidFill>
              <a:srgbClr val="000000"/>
            </a:solidFill>
            <a:miter lim="800000"/>
            <a:headEnd/>
            <a:tailEnd/>
          </a:ln>
        </p:spPr>
        <p:txBody>
          <a:bodyPr wrap="none" anchor="ctr"/>
          <a:lstStyle/>
          <a:p>
            <a:endParaRPr lang="en-US"/>
          </a:p>
        </p:txBody>
      </p:sp>
      <p:sp>
        <p:nvSpPr>
          <p:cNvPr id="157744" name="Rectangle 49"/>
          <p:cNvSpPr>
            <a:spLocks noChangeArrowheads="1"/>
          </p:cNvSpPr>
          <p:nvPr/>
        </p:nvSpPr>
        <p:spPr bwMode="auto">
          <a:xfrm>
            <a:off x="3908425" y="5089525"/>
            <a:ext cx="244475" cy="219075"/>
          </a:xfrm>
          <a:prstGeom prst="rect">
            <a:avLst/>
          </a:prstGeom>
          <a:solidFill>
            <a:srgbClr val="F0E010"/>
          </a:solidFill>
          <a:ln w="9360">
            <a:solidFill>
              <a:srgbClr val="000000"/>
            </a:solidFill>
            <a:miter lim="800000"/>
            <a:headEnd/>
            <a:tailEnd/>
          </a:ln>
        </p:spPr>
        <p:txBody>
          <a:bodyPr wrap="none" anchor="ctr"/>
          <a:lstStyle/>
          <a:p>
            <a:endParaRPr lang="en-US"/>
          </a:p>
        </p:txBody>
      </p:sp>
      <p:sp>
        <p:nvSpPr>
          <p:cNvPr id="157745" name="Rectangle 50"/>
          <p:cNvSpPr>
            <a:spLocks noChangeArrowheads="1"/>
          </p:cNvSpPr>
          <p:nvPr/>
        </p:nvSpPr>
        <p:spPr bwMode="auto">
          <a:xfrm>
            <a:off x="4198938" y="5089525"/>
            <a:ext cx="244475" cy="219075"/>
          </a:xfrm>
          <a:prstGeom prst="rect">
            <a:avLst/>
          </a:prstGeom>
          <a:solidFill>
            <a:srgbClr val="FFFF00"/>
          </a:solidFill>
          <a:ln w="9360">
            <a:solidFill>
              <a:srgbClr val="000000"/>
            </a:solidFill>
            <a:miter lim="800000"/>
            <a:headEnd/>
            <a:tailEnd/>
          </a:ln>
        </p:spPr>
        <p:txBody>
          <a:bodyPr wrap="none" anchor="ctr"/>
          <a:lstStyle/>
          <a:p>
            <a:endParaRPr lang="en-US"/>
          </a:p>
        </p:txBody>
      </p:sp>
      <p:sp>
        <p:nvSpPr>
          <p:cNvPr id="157746" name="Rectangle 51"/>
          <p:cNvSpPr>
            <a:spLocks noChangeArrowheads="1"/>
          </p:cNvSpPr>
          <p:nvPr/>
        </p:nvSpPr>
        <p:spPr bwMode="auto">
          <a:xfrm>
            <a:off x="3908425" y="5365750"/>
            <a:ext cx="244475" cy="219075"/>
          </a:xfrm>
          <a:prstGeom prst="rect">
            <a:avLst/>
          </a:prstGeom>
          <a:solidFill>
            <a:srgbClr val="FC0128"/>
          </a:solidFill>
          <a:ln w="9360">
            <a:solidFill>
              <a:srgbClr val="000000"/>
            </a:solidFill>
            <a:miter lim="800000"/>
            <a:headEnd/>
            <a:tailEnd/>
          </a:ln>
        </p:spPr>
        <p:txBody>
          <a:bodyPr wrap="none" anchor="ctr"/>
          <a:lstStyle/>
          <a:p>
            <a:endParaRPr lang="en-US"/>
          </a:p>
        </p:txBody>
      </p:sp>
      <p:sp>
        <p:nvSpPr>
          <p:cNvPr id="157747" name="Rectangle 52"/>
          <p:cNvSpPr>
            <a:spLocks noChangeArrowheads="1"/>
          </p:cNvSpPr>
          <p:nvPr/>
        </p:nvSpPr>
        <p:spPr bwMode="auto">
          <a:xfrm>
            <a:off x="4198938" y="5365750"/>
            <a:ext cx="244475" cy="219075"/>
          </a:xfrm>
          <a:prstGeom prst="rect">
            <a:avLst/>
          </a:prstGeom>
          <a:solidFill>
            <a:srgbClr val="FF9900"/>
          </a:solidFill>
          <a:ln w="9360">
            <a:solidFill>
              <a:srgbClr val="000000"/>
            </a:solidFill>
            <a:miter lim="800000"/>
            <a:headEnd/>
            <a:tailEnd/>
          </a:ln>
        </p:spPr>
        <p:txBody>
          <a:bodyPr wrap="none" anchor="ctr"/>
          <a:lstStyle/>
          <a:p>
            <a:endParaRPr lang="en-US"/>
          </a:p>
        </p:txBody>
      </p:sp>
      <p:sp>
        <p:nvSpPr>
          <p:cNvPr id="157748" name="Rectangle 53"/>
          <p:cNvSpPr>
            <a:spLocks noChangeArrowheads="1"/>
          </p:cNvSpPr>
          <p:nvPr/>
        </p:nvSpPr>
        <p:spPr bwMode="auto">
          <a:xfrm>
            <a:off x="3908425" y="5657850"/>
            <a:ext cx="244475" cy="219075"/>
          </a:xfrm>
          <a:prstGeom prst="rect">
            <a:avLst/>
          </a:prstGeom>
          <a:solidFill>
            <a:srgbClr val="F0E010"/>
          </a:solidFill>
          <a:ln w="9360">
            <a:solidFill>
              <a:srgbClr val="000000"/>
            </a:solidFill>
            <a:miter lim="800000"/>
            <a:headEnd/>
            <a:tailEnd/>
          </a:ln>
        </p:spPr>
        <p:txBody>
          <a:bodyPr wrap="none" anchor="ctr"/>
          <a:lstStyle/>
          <a:p>
            <a:endParaRPr lang="en-US"/>
          </a:p>
        </p:txBody>
      </p:sp>
      <p:sp>
        <p:nvSpPr>
          <p:cNvPr id="157749" name="Rectangle 54"/>
          <p:cNvSpPr>
            <a:spLocks noChangeArrowheads="1"/>
          </p:cNvSpPr>
          <p:nvPr/>
        </p:nvSpPr>
        <p:spPr bwMode="auto">
          <a:xfrm>
            <a:off x="4198938" y="5657850"/>
            <a:ext cx="244475" cy="219075"/>
          </a:xfrm>
          <a:prstGeom prst="rect">
            <a:avLst/>
          </a:prstGeom>
          <a:solidFill>
            <a:srgbClr val="FFFF00"/>
          </a:solidFill>
          <a:ln w="9360">
            <a:solidFill>
              <a:srgbClr val="000000"/>
            </a:solidFill>
            <a:miter lim="800000"/>
            <a:headEnd/>
            <a:tailEnd/>
          </a:ln>
        </p:spPr>
        <p:txBody>
          <a:bodyPr wrap="none" anchor="ctr"/>
          <a:lstStyle/>
          <a:p>
            <a:endParaRPr lang="en-US"/>
          </a:p>
        </p:txBody>
      </p:sp>
      <p:sp>
        <p:nvSpPr>
          <p:cNvPr id="157750" name="Rectangle 55"/>
          <p:cNvSpPr>
            <a:spLocks noChangeArrowheads="1"/>
          </p:cNvSpPr>
          <p:nvPr/>
        </p:nvSpPr>
        <p:spPr bwMode="auto">
          <a:xfrm>
            <a:off x="5303838" y="5200650"/>
            <a:ext cx="244475" cy="219075"/>
          </a:xfrm>
          <a:prstGeom prst="rect">
            <a:avLst/>
          </a:prstGeom>
          <a:solidFill>
            <a:srgbClr val="FC0128"/>
          </a:solidFill>
          <a:ln w="9360">
            <a:solidFill>
              <a:srgbClr val="000000"/>
            </a:solidFill>
            <a:miter lim="800000"/>
            <a:headEnd/>
            <a:tailEnd/>
          </a:ln>
        </p:spPr>
        <p:txBody>
          <a:bodyPr wrap="none" anchor="ctr"/>
          <a:lstStyle/>
          <a:p>
            <a:endParaRPr lang="en-US"/>
          </a:p>
        </p:txBody>
      </p:sp>
      <p:sp>
        <p:nvSpPr>
          <p:cNvPr id="157751" name="Rectangle 56"/>
          <p:cNvSpPr>
            <a:spLocks noChangeArrowheads="1"/>
          </p:cNvSpPr>
          <p:nvPr/>
        </p:nvSpPr>
        <p:spPr bwMode="auto">
          <a:xfrm>
            <a:off x="5594350" y="5200650"/>
            <a:ext cx="244475" cy="219075"/>
          </a:xfrm>
          <a:prstGeom prst="rect">
            <a:avLst/>
          </a:prstGeom>
          <a:solidFill>
            <a:srgbClr val="FF9900"/>
          </a:solidFill>
          <a:ln w="9360">
            <a:solidFill>
              <a:srgbClr val="000000"/>
            </a:solidFill>
            <a:miter lim="800000"/>
            <a:headEnd/>
            <a:tailEnd/>
          </a:ln>
        </p:spPr>
        <p:txBody>
          <a:bodyPr wrap="none" anchor="ctr"/>
          <a:lstStyle/>
          <a:p>
            <a:endParaRPr lang="en-US"/>
          </a:p>
        </p:txBody>
      </p:sp>
      <p:sp>
        <p:nvSpPr>
          <p:cNvPr id="157752" name="Rectangle 57"/>
          <p:cNvSpPr>
            <a:spLocks noChangeArrowheads="1"/>
          </p:cNvSpPr>
          <p:nvPr/>
        </p:nvSpPr>
        <p:spPr bwMode="auto">
          <a:xfrm>
            <a:off x="5303838" y="5492750"/>
            <a:ext cx="244475" cy="219075"/>
          </a:xfrm>
          <a:prstGeom prst="rect">
            <a:avLst/>
          </a:prstGeom>
          <a:solidFill>
            <a:srgbClr val="F0E010"/>
          </a:solidFill>
          <a:ln w="9360">
            <a:solidFill>
              <a:srgbClr val="000000"/>
            </a:solidFill>
            <a:miter lim="800000"/>
            <a:headEnd/>
            <a:tailEnd/>
          </a:ln>
        </p:spPr>
        <p:txBody>
          <a:bodyPr wrap="none" anchor="ctr"/>
          <a:lstStyle/>
          <a:p>
            <a:endParaRPr lang="en-US"/>
          </a:p>
        </p:txBody>
      </p:sp>
      <p:sp>
        <p:nvSpPr>
          <p:cNvPr id="157753" name="Rectangle 58"/>
          <p:cNvSpPr>
            <a:spLocks noChangeArrowheads="1"/>
          </p:cNvSpPr>
          <p:nvPr/>
        </p:nvSpPr>
        <p:spPr bwMode="auto">
          <a:xfrm>
            <a:off x="5594350" y="5492750"/>
            <a:ext cx="244475" cy="219075"/>
          </a:xfrm>
          <a:prstGeom prst="rect">
            <a:avLst/>
          </a:prstGeom>
          <a:solidFill>
            <a:srgbClr val="FFFF00"/>
          </a:solidFill>
          <a:ln w="9360">
            <a:solidFill>
              <a:srgbClr val="000000"/>
            </a:solidFill>
            <a:miter lim="800000"/>
            <a:headEnd/>
            <a:tailEnd/>
          </a:ln>
        </p:spPr>
        <p:txBody>
          <a:bodyPr wrap="none" anchor="ctr"/>
          <a:lstStyle/>
          <a:p>
            <a:endParaRPr lang="en-US"/>
          </a:p>
        </p:txBody>
      </p:sp>
      <p:sp>
        <p:nvSpPr>
          <p:cNvPr id="157754" name="Rectangle 59"/>
          <p:cNvSpPr>
            <a:spLocks noChangeArrowheads="1"/>
          </p:cNvSpPr>
          <p:nvPr/>
        </p:nvSpPr>
        <p:spPr bwMode="auto">
          <a:xfrm>
            <a:off x="6883400" y="5116513"/>
            <a:ext cx="244475" cy="219075"/>
          </a:xfrm>
          <a:prstGeom prst="rect">
            <a:avLst/>
          </a:prstGeom>
          <a:solidFill>
            <a:srgbClr val="FFFF00"/>
          </a:solidFill>
          <a:ln w="9360">
            <a:solidFill>
              <a:srgbClr val="000000"/>
            </a:solidFill>
            <a:miter lim="800000"/>
            <a:headEnd/>
            <a:tailEnd/>
          </a:ln>
        </p:spPr>
        <p:txBody>
          <a:bodyPr wrap="none" anchor="ctr"/>
          <a:lstStyle/>
          <a:p>
            <a:endParaRPr lang="en-US"/>
          </a:p>
        </p:txBody>
      </p:sp>
      <p:sp>
        <p:nvSpPr>
          <p:cNvPr id="157755" name="Rectangle 60"/>
          <p:cNvSpPr>
            <a:spLocks noChangeArrowheads="1"/>
          </p:cNvSpPr>
          <p:nvPr/>
        </p:nvSpPr>
        <p:spPr bwMode="auto">
          <a:xfrm>
            <a:off x="3678238" y="4065588"/>
            <a:ext cx="244475" cy="219075"/>
          </a:xfrm>
          <a:prstGeom prst="rect">
            <a:avLst/>
          </a:prstGeom>
          <a:solidFill>
            <a:srgbClr val="3399FF"/>
          </a:solidFill>
          <a:ln w="9360">
            <a:solidFill>
              <a:srgbClr val="000000"/>
            </a:solidFill>
            <a:miter lim="800000"/>
            <a:headEnd/>
            <a:tailEnd/>
          </a:ln>
        </p:spPr>
        <p:txBody>
          <a:bodyPr wrap="none" anchor="ctr"/>
          <a:lstStyle/>
          <a:p>
            <a:endParaRPr lang="en-US"/>
          </a:p>
        </p:txBody>
      </p:sp>
      <p:sp>
        <p:nvSpPr>
          <p:cNvPr id="157756" name="Rectangle 61"/>
          <p:cNvSpPr>
            <a:spLocks noChangeArrowheads="1"/>
          </p:cNvSpPr>
          <p:nvPr/>
        </p:nvSpPr>
        <p:spPr bwMode="auto">
          <a:xfrm>
            <a:off x="3967163" y="4065588"/>
            <a:ext cx="244475" cy="219075"/>
          </a:xfrm>
          <a:prstGeom prst="rect">
            <a:avLst/>
          </a:prstGeom>
          <a:solidFill>
            <a:srgbClr val="0000FF"/>
          </a:solidFill>
          <a:ln w="9360">
            <a:solidFill>
              <a:srgbClr val="000000"/>
            </a:solidFill>
            <a:miter lim="800000"/>
            <a:headEnd/>
            <a:tailEnd/>
          </a:ln>
        </p:spPr>
        <p:txBody>
          <a:bodyPr wrap="none" anchor="ctr"/>
          <a:lstStyle/>
          <a:p>
            <a:endParaRPr lang="en-US"/>
          </a:p>
        </p:txBody>
      </p:sp>
      <p:sp>
        <p:nvSpPr>
          <p:cNvPr id="157757" name="Rectangle 62"/>
          <p:cNvSpPr>
            <a:spLocks noChangeArrowheads="1"/>
          </p:cNvSpPr>
          <p:nvPr/>
        </p:nvSpPr>
        <p:spPr bwMode="auto">
          <a:xfrm>
            <a:off x="4257675" y="4065588"/>
            <a:ext cx="244475" cy="219075"/>
          </a:xfrm>
          <a:prstGeom prst="rect">
            <a:avLst/>
          </a:prstGeom>
          <a:solidFill>
            <a:srgbClr val="3399FF"/>
          </a:solidFill>
          <a:ln w="9360">
            <a:solidFill>
              <a:srgbClr val="000000"/>
            </a:solidFill>
            <a:miter lim="800000"/>
            <a:headEnd/>
            <a:tailEnd/>
          </a:ln>
        </p:spPr>
        <p:txBody>
          <a:bodyPr wrap="none" anchor="ctr"/>
          <a:lstStyle/>
          <a:p>
            <a:endParaRPr lang="en-US"/>
          </a:p>
        </p:txBody>
      </p:sp>
      <p:sp>
        <p:nvSpPr>
          <p:cNvPr id="157758" name="Rectangle 63"/>
          <p:cNvSpPr>
            <a:spLocks noChangeArrowheads="1"/>
          </p:cNvSpPr>
          <p:nvPr/>
        </p:nvSpPr>
        <p:spPr bwMode="auto">
          <a:xfrm>
            <a:off x="5359400" y="4222750"/>
            <a:ext cx="244475" cy="219075"/>
          </a:xfrm>
          <a:prstGeom prst="rect">
            <a:avLst/>
          </a:prstGeom>
          <a:solidFill>
            <a:srgbClr val="0000FF"/>
          </a:solidFill>
          <a:ln w="9360">
            <a:solidFill>
              <a:srgbClr val="000000"/>
            </a:solidFill>
            <a:miter lim="800000"/>
            <a:headEnd/>
            <a:tailEnd/>
          </a:ln>
        </p:spPr>
        <p:txBody>
          <a:bodyPr wrap="none" anchor="ctr"/>
          <a:lstStyle/>
          <a:p>
            <a:endParaRPr lang="en-US"/>
          </a:p>
        </p:txBody>
      </p:sp>
      <p:sp>
        <p:nvSpPr>
          <p:cNvPr id="157759" name="Rectangle 64"/>
          <p:cNvSpPr>
            <a:spLocks noChangeArrowheads="1"/>
          </p:cNvSpPr>
          <p:nvPr/>
        </p:nvSpPr>
        <p:spPr bwMode="auto">
          <a:xfrm>
            <a:off x="6883400" y="4379913"/>
            <a:ext cx="244475" cy="219075"/>
          </a:xfrm>
          <a:prstGeom prst="rect">
            <a:avLst/>
          </a:prstGeom>
          <a:solidFill>
            <a:srgbClr val="3399FF"/>
          </a:solidFill>
          <a:ln w="9360">
            <a:solidFill>
              <a:srgbClr val="000000"/>
            </a:solidFill>
            <a:miter lim="800000"/>
            <a:headEnd/>
            <a:tailEnd/>
          </a:ln>
        </p:spPr>
        <p:txBody>
          <a:bodyPr wrap="none" anchor="ctr"/>
          <a:lstStyle/>
          <a:p>
            <a:endParaRPr lang="en-US"/>
          </a:p>
        </p:txBody>
      </p:sp>
      <p:sp>
        <p:nvSpPr>
          <p:cNvPr id="157760" name="Line 65"/>
          <p:cNvSpPr>
            <a:spLocks noChangeShapeType="1"/>
          </p:cNvSpPr>
          <p:nvPr/>
        </p:nvSpPr>
        <p:spPr bwMode="auto">
          <a:xfrm>
            <a:off x="1349375" y="4284663"/>
            <a:ext cx="1588" cy="1868487"/>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57761" name="Line 66"/>
          <p:cNvSpPr>
            <a:spLocks noChangeShapeType="1"/>
          </p:cNvSpPr>
          <p:nvPr/>
        </p:nvSpPr>
        <p:spPr bwMode="auto">
          <a:xfrm>
            <a:off x="1349375" y="5308600"/>
            <a:ext cx="341313" cy="1588"/>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62" name="Rectangle 67"/>
          <p:cNvSpPr>
            <a:spLocks noChangeArrowheads="1"/>
          </p:cNvSpPr>
          <p:nvPr/>
        </p:nvSpPr>
        <p:spPr bwMode="auto">
          <a:xfrm>
            <a:off x="3209925" y="4522788"/>
            <a:ext cx="244475" cy="219075"/>
          </a:xfrm>
          <a:prstGeom prst="rect">
            <a:avLst/>
          </a:prstGeom>
          <a:solidFill>
            <a:srgbClr val="77F57D"/>
          </a:solidFill>
          <a:ln w="9360">
            <a:solidFill>
              <a:srgbClr val="000000"/>
            </a:solidFill>
            <a:miter lim="800000"/>
            <a:headEnd/>
            <a:tailEnd/>
          </a:ln>
        </p:spPr>
        <p:txBody>
          <a:bodyPr wrap="none" anchor="ctr"/>
          <a:lstStyle/>
          <a:p>
            <a:endParaRPr lang="en-US"/>
          </a:p>
        </p:txBody>
      </p:sp>
      <p:sp>
        <p:nvSpPr>
          <p:cNvPr id="157763" name="Rectangle 68"/>
          <p:cNvSpPr>
            <a:spLocks noChangeArrowheads="1"/>
          </p:cNvSpPr>
          <p:nvPr/>
        </p:nvSpPr>
        <p:spPr bwMode="auto">
          <a:xfrm>
            <a:off x="3209925" y="4799013"/>
            <a:ext cx="244475" cy="219075"/>
          </a:xfrm>
          <a:prstGeom prst="rect">
            <a:avLst/>
          </a:prstGeom>
          <a:solidFill>
            <a:srgbClr val="00CC00"/>
          </a:solidFill>
          <a:ln w="9360">
            <a:solidFill>
              <a:srgbClr val="000000"/>
            </a:solidFill>
            <a:miter lim="800000"/>
            <a:headEnd/>
            <a:tailEnd/>
          </a:ln>
        </p:spPr>
        <p:txBody>
          <a:bodyPr wrap="none" anchor="ctr"/>
          <a:lstStyle/>
          <a:p>
            <a:endParaRPr lang="en-US"/>
          </a:p>
        </p:txBody>
      </p:sp>
      <p:sp>
        <p:nvSpPr>
          <p:cNvPr id="157764" name="Rectangle 69"/>
          <p:cNvSpPr>
            <a:spLocks noChangeArrowheads="1"/>
          </p:cNvSpPr>
          <p:nvPr/>
        </p:nvSpPr>
        <p:spPr bwMode="auto">
          <a:xfrm>
            <a:off x="3209925" y="5091113"/>
            <a:ext cx="244475" cy="219075"/>
          </a:xfrm>
          <a:prstGeom prst="rect">
            <a:avLst/>
          </a:prstGeom>
          <a:solidFill>
            <a:srgbClr val="77F57D"/>
          </a:solidFill>
          <a:ln w="9360">
            <a:solidFill>
              <a:srgbClr val="000000"/>
            </a:solidFill>
            <a:miter lim="800000"/>
            <a:headEnd/>
            <a:tailEnd/>
          </a:ln>
        </p:spPr>
        <p:txBody>
          <a:bodyPr wrap="none" anchor="ctr"/>
          <a:lstStyle/>
          <a:p>
            <a:endParaRPr lang="en-US"/>
          </a:p>
        </p:txBody>
      </p:sp>
      <p:sp>
        <p:nvSpPr>
          <p:cNvPr id="157765" name="Line 70"/>
          <p:cNvSpPr>
            <a:spLocks noChangeShapeType="1"/>
          </p:cNvSpPr>
          <p:nvPr/>
        </p:nvSpPr>
        <p:spPr bwMode="auto">
          <a:xfrm>
            <a:off x="3298825" y="4592638"/>
            <a:ext cx="1588" cy="92075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57766" name="Line 71"/>
          <p:cNvSpPr>
            <a:spLocks noChangeShapeType="1"/>
          </p:cNvSpPr>
          <p:nvPr/>
        </p:nvSpPr>
        <p:spPr bwMode="auto">
          <a:xfrm flipV="1">
            <a:off x="3298825" y="5497513"/>
            <a:ext cx="320675" cy="22225"/>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67" name="Rectangle 72"/>
          <p:cNvSpPr>
            <a:spLocks noChangeArrowheads="1"/>
          </p:cNvSpPr>
          <p:nvPr/>
        </p:nvSpPr>
        <p:spPr bwMode="auto">
          <a:xfrm>
            <a:off x="4749800" y="4741863"/>
            <a:ext cx="244475" cy="219075"/>
          </a:xfrm>
          <a:prstGeom prst="rect">
            <a:avLst/>
          </a:prstGeom>
          <a:solidFill>
            <a:srgbClr val="77F57D"/>
          </a:solidFill>
          <a:ln w="9360">
            <a:solidFill>
              <a:srgbClr val="000000"/>
            </a:solidFill>
            <a:miter lim="800000"/>
            <a:headEnd/>
            <a:tailEnd/>
          </a:ln>
        </p:spPr>
        <p:txBody>
          <a:bodyPr wrap="none" anchor="ctr"/>
          <a:lstStyle/>
          <a:p>
            <a:endParaRPr lang="en-US"/>
          </a:p>
        </p:txBody>
      </p:sp>
      <p:sp>
        <p:nvSpPr>
          <p:cNvPr id="157768" name="Rectangle 73"/>
          <p:cNvSpPr>
            <a:spLocks noChangeArrowheads="1"/>
          </p:cNvSpPr>
          <p:nvPr/>
        </p:nvSpPr>
        <p:spPr bwMode="auto">
          <a:xfrm>
            <a:off x="4749800" y="5018088"/>
            <a:ext cx="244475" cy="219075"/>
          </a:xfrm>
          <a:prstGeom prst="rect">
            <a:avLst/>
          </a:prstGeom>
          <a:solidFill>
            <a:srgbClr val="00CC00"/>
          </a:solidFill>
          <a:ln w="9360">
            <a:solidFill>
              <a:srgbClr val="000000"/>
            </a:solidFill>
            <a:miter lim="800000"/>
            <a:headEnd/>
            <a:tailEnd/>
          </a:ln>
        </p:spPr>
        <p:txBody>
          <a:bodyPr wrap="none" anchor="ctr"/>
          <a:lstStyle/>
          <a:p>
            <a:endParaRPr lang="en-US"/>
          </a:p>
        </p:txBody>
      </p:sp>
      <p:sp>
        <p:nvSpPr>
          <p:cNvPr id="157769" name="Line 74"/>
          <p:cNvSpPr>
            <a:spLocks noChangeShapeType="1"/>
          </p:cNvSpPr>
          <p:nvPr/>
        </p:nvSpPr>
        <p:spPr bwMode="auto">
          <a:xfrm>
            <a:off x="4838700" y="4811713"/>
            <a:ext cx="1588" cy="701675"/>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57770" name="Line 75"/>
          <p:cNvSpPr>
            <a:spLocks noChangeShapeType="1"/>
          </p:cNvSpPr>
          <p:nvPr/>
        </p:nvSpPr>
        <p:spPr bwMode="auto">
          <a:xfrm>
            <a:off x="4838700" y="5503863"/>
            <a:ext cx="419100" cy="1587"/>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71" name="Line 76"/>
          <p:cNvSpPr>
            <a:spLocks noChangeShapeType="1"/>
          </p:cNvSpPr>
          <p:nvPr/>
        </p:nvSpPr>
        <p:spPr bwMode="auto">
          <a:xfrm>
            <a:off x="1743075" y="4487863"/>
            <a:ext cx="1588" cy="552450"/>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72" name="Line 77"/>
          <p:cNvSpPr>
            <a:spLocks noChangeShapeType="1"/>
          </p:cNvSpPr>
          <p:nvPr/>
        </p:nvSpPr>
        <p:spPr bwMode="auto">
          <a:xfrm>
            <a:off x="2081213" y="4491038"/>
            <a:ext cx="1587" cy="552450"/>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73" name="Line 78"/>
          <p:cNvSpPr>
            <a:spLocks noChangeShapeType="1"/>
          </p:cNvSpPr>
          <p:nvPr/>
        </p:nvSpPr>
        <p:spPr bwMode="auto">
          <a:xfrm>
            <a:off x="2376488" y="4491038"/>
            <a:ext cx="1587" cy="530225"/>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74" name="Line 79"/>
          <p:cNvSpPr>
            <a:spLocks noChangeShapeType="1"/>
          </p:cNvSpPr>
          <p:nvPr/>
        </p:nvSpPr>
        <p:spPr bwMode="auto">
          <a:xfrm>
            <a:off x="2667000" y="4491038"/>
            <a:ext cx="1588" cy="530225"/>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75" name="Line 80"/>
          <p:cNvSpPr>
            <a:spLocks noChangeShapeType="1"/>
          </p:cNvSpPr>
          <p:nvPr/>
        </p:nvSpPr>
        <p:spPr bwMode="auto">
          <a:xfrm>
            <a:off x="1349375" y="5584825"/>
            <a:ext cx="352425" cy="1588"/>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76" name="Line 81"/>
          <p:cNvSpPr>
            <a:spLocks noChangeShapeType="1"/>
          </p:cNvSpPr>
          <p:nvPr/>
        </p:nvSpPr>
        <p:spPr bwMode="auto">
          <a:xfrm>
            <a:off x="1349375" y="5861050"/>
            <a:ext cx="358775" cy="1588"/>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77" name="Line 82"/>
          <p:cNvSpPr>
            <a:spLocks noChangeShapeType="1"/>
          </p:cNvSpPr>
          <p:nvPr/>
        </p:nvSpPr>
        <p:spPr bwMode="auto">
          <a:xfrm>
            <a:off x="1349375" y="6153150"/>
            <a:ext cx="393700" cy="1588"/>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78" name="Line 83"/>
          <p:cNvSpPr>
            <a:spLocks noChangeShapeType="1"/>
          </p:cNvSpPr>
          <p:nvPr/>
        </p:nvSpPr>
        <p:spPr bwMode="auto">
          <a:xfrm>
            <a:off x="6375400" y="5091113"/>
            <a:ext cx="1588" cy="14605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57779" name="Line 84"/>
          <p:cNvSpPr>
            <a:spLocks noChangeShapeType="1"/>
          </p:cNvSpPr>
          <p:nvPr/>
        </p:nvSpPr>
        <p:spPr bwMode="auto">
          <a:xfrm>
            <a:off x="6375400" y="5237163"/>
            <a:ext cx="508000" cy="1587"/>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80" name="Line 85"/>
          <p:cNvSpPr>
            <a:spLocks noChangeShapeType="1"/>
          </p:cNvSpPr>
          <p:nvPr/>
        </p:nvSpPr>
        <p:spPr bwMode="auto">
          <a:xfrm>
            <a:off x="3678238" y="4598988"/>
            <a:ext cx="1587" cy="361950"/>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81" name="Line 86"/>
          <p:cNvSpPr>
            <a:spLocks noChangeShapeType="1"/>
          </p:cNvSpPr>
          <p:nvPr/>
        </p:nvSpPr>
        <p:spPr bwMode="auto">
          <a:xfrm>
            <a:off x="4006850" y="4618038"/>
            <a:ext cx="1588" cy="361950"/>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82" name="Line 87"/>
          <p:cNvSpPr>
            <a:spLocks noChangeShapeType="1"/>
          </p:cNvSpPr>
          <p:nvPr/>
        </p:nvSpPr>
        <p:spPr bwMode="auto">
          <a:xfrm>
            <a:off x="4310063" y="4598988"/>
            <a:ext cx="1587" cy="361950"/>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83" name="Line 88"/>
          <p:cNvSpPr>
            <a:spLocks noChangeShapeType="1"/>
          </p:cNvSpPr>
          <p:nvPr/>
        </p:nvSpPr>
        <p:spPr bwMode="auto">
          <a:xfrm>
            <a:off x="5380038" y="4751388"/>
            <a:ext cx="1587" cy="361950"/>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84" name="Line 89"/>
          <p:cNvSpPr>
            <a:spLocks noChangeShapeType="1"/>
          </p:cNvSpPr>
          <p:nvPr/>
        </p:nvSpPr>
        <p:spPr bwMode="auto">
          <a:xfrm>
            <a:off x="5688013" y="4741863"/>
            <a:ext cx="1587" cy="361950"/>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85" name="Line 90"/>
          <p:cNvSpPr>
            <a:spLocks noChangeShapeType="1"/>
          </p:cNvSpPr>
          <p:nvPr/>
        </p:nvSpPr>
        <p:spPr bwMode="auto">
          <a:xfrm>
            <a:off x="7010400" y="4805363"/>
            <a:ext cx="1588" cy="238125"/>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86" name="Line 91"/>
          <p:cNvSpPr>
            <a:spLocks noChangeShapeType="1"/>
          </p:cNvSpPr>
          <p:nvPr/>
        </p:nvSpPr>
        <p:spPr bwMode="auto">
          <a:xfrm>
            <a:off x="1806575" y="5200650"/>
            <a:ext cx="1588" cy="10969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57787" name="Line 92"/>
          <p:cNvSpPr>
            <a:spLocks noChangeShapeType="1"/>
          </p:cNvSpPr>
          <p:nvPr/>
        </p:nvSpPr>
        <p:spPr bwMode="auto">
          <a:xfrm>
            <a:off x="1806575" y="6297613"/>
            <a:ext cx="1225550" cy="1587"/>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57788" name="Line 93"/>
          <p:cNvSpPr>
            <a:spLocks noChangeShapeType="1"/>
          </p:cNvSpPr>
          <p:nvPr/>
        </p:nvSpPr>
        <p:spPr bwMode="auto">
          <a:xfrm flipV="1">
            <a:off x="3032125" y="4868863"/>
            <a:ext cx="1588" cy="1435100"/>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89" name="AutoShape 94"/>
          <p:cNvSpPr>
            <a:spLocks/>
          </p:cNvSpPr>
          <p:nvPr/>
        </p:nvSpPr>
        <p:spPr bwMode="auto">
          <a:xfrm>
            <a:off x="3032125" y="4222750"/>
            <a:ext cx="177800" cy="1112838"/>
          </a:xfrm>
          <a:prstGeom prst="leftBrace">
            <a:avLst>
              <a:gd name="adj1" fmla="val 52158"/>
              <a:gd name="adj2" fmla="val 50000"/>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7790" name="AutoShape 95"/>
          <p:cNvSpPr>
            <a:spLocks/>
          </p:cNvSpPr>
          <p:nvPr/>
        </p:nvSpPr>
        <p:spPr bwMode="auto">
          <a:xfrm>
            <a:off x="4572000" y="4465638"/>
            <a:ext cx="177800" cy="735012"/>
          </a:xfrm>
          <a:prstGeom prst="leftBrace">
            <a:avLst>
              <a:gd name="adj1" fmla="val 34449"/>
              <a:gd name="adj2" fmla="val 50000"/>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7791" name="Line 96"/>
          <p:cNvSpPr>
            <a:spLocks noChangeShapeType="1"/>
          </p:cNvSpPr>
          <p:nvPr/>
        </p:nvSpPr>
        <p:spPr bwMode="auto">
          <a:xfrm>
            <a:off x="2108200" y="5419725"/>
            <a:ext cx="1588" cy="97313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57792" name="Line 97"/>
          <p:cNvSpPr>
            <a:spLocks noChangeShapeType="1"/>
          </p:cNvSpPr>
          <p:nvPr/>
        </p:nvSpPr>
        <p:spPr bwMode="auto">
          <a:xfrm>
            <a:off x="2108200" y="6388100"/>
            <a:ext cx="2468563" cy="158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57793" name="Line 98"/>
          <p:cNvSpPr>
            <a:spLocks noChangeShapeType="1"/>
          </p:cNvSpPr>
          <p:nvPr/>
        </p:nvSpPr>
        <p:spPr bwMode="auto">
          <a:xfrm flipV="1">
            <a:off x="4572000" y="4973638"/>
            <a:ext cx="4763" cy="1420812"/>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94" name="Line 99"/>
          <p:cNvSpPr>
            <a:spLocks noChangeShapeType="1"/>
          </p:cNvSpPr>
          <p:nvPr/>
        </p:nvSpPr>
        <p:spPr bwMode="auto">
          <a:xfrm>
            <a:off x="2376488" y="5711825"/>
            <a:ext cx="1587" cy="766763"/>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57795" name="Line 100"/>
          <p:cNvSpPr>
            <a:spLocks noChangeShapeType="1"/>
          </p:cNvSpPr>
          <p:nvPr/>
        </p:nvSpPr>
        <p:spPr bwMode="auto">
          <a:xfrm>
            <a:off x="2376488" y="6478588"/>
            <a:ext cx="3719512" cy="1587"/>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57796" name="Rectangle 101"/>
          <p:cNvSpPr>
            <a:spLocks noChangeArrowheads="1"/>
          </p:cNvSpPr>
          <p:nvPr/>
        </p:nvSpPr>
        <p:spPr bwMode="auto">
          <a:xfrm>
            <a:off x="6273800" y="4851400"/>
            <a:ext cx="244475" cy="219075"/>
          </a:xfrm>
          <a:prstGeom prst="rect">
            <a:avLst/>
          </a:prstGeom>
          <a:solidFill>
            <a:srgbClr val="00CC00"/>
          </a:solidFill>
          <a:ln w="9360">
            <a:solidFill>
              <a:srgbClr val="000000"/>
            </a:solidFill>
            <a:miter lim="800000"/>
            <a:headEnd/>
            <a:tailEnd/>
          </a:ln>
        </p:spPr>
        <p:txBody>
          <a:bodyPr wrap="none" anchor="ctr"/>
          <a:lstStyle/>
          <a:p>
            <a:endParaRPr lang="en-US"/>
          </a:p>
        </p:txBody>
      </p:sp>
      <p:sp>
        <p:nvSpPr>
          <p:cNvPr id="157797" name="AutoShape 102"/>
          <p:cNvSpPr>
            <a:spLocks/>
          </p:cNvSpPr>
          <p:nvPr/>
        </p:nvSpPr>
        <p:spPr bwMode="auto">
          <a:xfrm>
            <a:off x="6096000" y="4630738"/>
            <a:ext cx="177800" cy="439737"/>
          </a:xfrm>
          <a:prstGeom prst="leftBrace">
            <a:avLst>
              <a:gd name="adj1" fmla="val 20610"/>
              <a:gd name="adj2" fmla="val 50000"/>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7798" name="Line 103"/>
          <p:cNvSpPr>
            <a:spLocks noChangeShapeType="1"/>
          </p:cNvSpPr>
          <p:nvPr/>
        </p:nvSpPr>
        <p:spPr bwMode="auto">
          <a:xfrm flipV="1">
            <a:off x="6096000" y="4868863"/>
            <a:ext cx="1588" cy="1616075"/>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799" name="Line 104"/>
          <p:cNvSpPr>
            <a:spLocks noChangeShapeType="1"/>
          </p:cNvSpPr>
          <p:nvPr/>
        </p:nvSpPr>
        <p:spPr bwMode="auto">
          <a:xfrm flipV="1">
            <a:off x="7797800" y="4973638"/>
            <a:ext cx="1588" cy="1601787"/>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7800" name="Line 105"/>
          <p:cNvSpPr>
            <a:spLocks noChangeShapeType="1"/>
          </p:cNvSpPr>
          <p:nvPr/>
        </p:nvSpPr>
        <p:spPr bwMode="auto">
          <a:xfrm>
            <a:off x="2667000" y="6027738"/>
            <a:ext cx="1588" cy="541337"/>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57801" name="Line 106"/>
          <p:cNvSpPr>
            <a:spLocks noChangeShapeType="1"/>
          </p:cNvSpPr>
          <p:nvPr/>
        </p:nvSpPr>
        <p:spPr bwMode="auto">
          <a:xfrm>
            <a:off x="2667000" y="6553200"/>
            <a:ext cx="5143500" cy="15875"/>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57802" name="Text Box 107"/>
          <p:cNvSpPr txBox="1">
            <a:spLocks noChangeArrowheads="1"/>
          </p:cNvSpPr>
          <p:nvPr/>
        </p:nvSpPr>
        <p:spPr bwMode="auto">
          <a:xfrm>
            <a:off x="4106863" y="5922963"/>
            <a:ext cx="2468562" cy="39687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accent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accent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accent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accent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accent1"/>
                </a:solidFill>
                <a:latin typeface="Arial" charset="0"/>
                <a:ea typeface="ＭＳ Ｐゴシック" charset="0"/>
              </a:defRPr>
            </a:lvl9pPr>
          </a:lstStyle>
          <a:p>
            <a:pPr algn="ctr" eaLnBrk="1" hangingPunct="1">
              <a:buFont typeface="Arial" charset="0"/>
              <a:buNone/>
            </a:pPr>
            <a:r>
              <a:rPr lang="en-GB">
                <a:solidFill>
                  <a:srgbClr val="000000"/>
                </a:solidFill>
                <a:cs typeface="Arial" charset="0"/>
              </a:rPr>
              <a:t>some edges omitted</a:t>
            </a:r>
          </a:p>
        </p:txBody>
      </p:sp>
      <p:sp>
        <p:nvSpPr>
          <p:cNvPr id="157803" name="Rectangle 108"/>
          <p:cNvSpPr>
            <a:spLocks noChangeArrowheads="1"/>
          </p:cNvSpPr>
          <p:nvPr/>
        </p:nvSpPr>
        <p:spPr bwMode="auto">
          <a:xfrm>
            <a:off x="1219200" y="3886200"/>
            <a:ext cx="304800" cy="14478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7804" name="Rectangle 109"/>
          <p:cNvSpPr>
            <a:spLocks noChangeArrowheads="1"/>
          </p:cNvSpPr>
          <p:nvPr/>
        </p:nvSpPr>
        <p:spPr bwMode="auto">
          <a:xfrm>
            <a:off x="3200400" y="4114800"/>
            <a:ext cx="304800" cy="12192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7805" name="Rectangle 110"/>
          <p:cNvSpPr>
            <a:spLocks noChangeArrowheads="1"/>
          </p:cNvSpPr>
          <p:nvPr/>
        </p:nvSpPr>
        <p:spPr bwMode="auto">
          <a:xfrm>
            <a:off x="4724400" y="4343400"/>
            <a:ext cx="304800" cy="990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7806" name="Rectangle 111"/>
          <p:cNvSpPr>
            <a:spLocks noChangeArrowheads="1"/>
          </p:cNvSpPr>
          <p:nvPr/>
        </p:nvSpPr>
        <p:spPr bwMode="auto">
          <a:xfrm>
            <a:off x="6248400" y="4495800"/>
            <a:ext cx="304800" cy="609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7807" name="Rectangle 112"/>
          <p:cNvSpPr>
            <a:spLocks noChangeArrowheads="1"/>
          </p:cNvSpPr>
          <p:nvPr/>
        </p:nvSpPr>
        <p:spPr bwMode="auto">
          <a:xfrm>
            <a:off x="7772400" y="4648200"/>
            <a:ext cx="304800" cy="3048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UPC HPL Performance</a:t>
            </a:r>
          </a:p>
        </p:txBody>
      </p:sp>
      <p:sp>
        <p:nvSpPr>
          <p:cNvPr id="137220" name="Rectangle 3"/>
          <p:cNvSpPr>
            <a:spLocks noGrp="1" noChangeArrowheads="1"/>
          </p:cNvSpPr>
          <p:nvPr>
            <p:ph type="body" idx="1"/>
          </p:nvPr>
        </p:nvSpPr>
        <p:spPr>
          <a:xfrm>
            <a:off x="0" y="4656138"/>
            <a:ext cx="8991600" cy="1905000"/>
          </a:xfrm>
          <a:solidFill>
            <a:schemeClr val="bg1"/>
          </a:solidFill>
        </p:spPr>
        <p:txBody>
          <a:bodyPr/>
          <a:lstStyle/>
          <a:p>
            <a:pPr marL="228600" indent="-228600"/>
            <a:r>
              <a:rPr lang="en-US" sz="1800">
                <a:latin typeface="Arial" charset="0"/>
                <a:ea typeface="ＭＳ Ｐゴシック" charset="0"/>
                <a:cs typeface="ＭＳ Ｐゴシック" charset="0"/>
              </a:rPr>
              <a:t>Comparison to ScaLAPACK on an Altix, a 2 x 4 process grid</a:t>
            </a:r>
          </a:p>
          <a:p>
            <a:pPr marL="522288" lvl="1" indent="-179388"/>
            <a:r>
              <a:rPr lang="en-US" sz="1800">
                <a:latin typeface="Arial" charset="0"/>
                <a:ea typeface="ＭＳ Ｐゴシック" charset="0"/>
              </a:rPr>
              <a:t>ScaLAPACK (block size 64) 25.25 GFlop/s (tried  several block sizes)</a:t>
            </a:r>
          </a:p>
          <a:p>
            <a:pPr marL="522288" lvl="1" indent="-179388"/>
            <a:r>
              <a:rPr lang="en-US" sz="1800">
                <a:latin typeface="Arial" charset="0"/>
                <a:ea typeface="ＭＳ Ｐゴシック" charset="0"/>
              </a:rPr>
              <a:t>UPC LU (block size 256) - 33.60 GFlop/s, (block size 64) - 26.47 GFlop/s</a:t>
            </a:r>
          </a:p>
          <a:p>
            <a:pPr marL="228600" indent="-228600"/>
            <a:r>
              <a:rPr lang="en-US" sz="1800">
                <a:latin typeface="Arial" charset="0"/>
                <a:ea typeface="ＭＳ Ｐゴシック" charset="0"/>
                <a:cs typeface="ＭＳ Ｐゴシック" charset="0"/>
              </a:rPr>
              <a:t>n = 32000 on a 4x4 process grid</a:t>
            </a:r>
          </a:p>
          <a:p>
            <a:pPr marL="522288" lvl="1" indent="-179388"/>
            <a:r>
              <a:rPr lang="en-US" sz="1800">
                <a:latin typeface="Arial" charset="0"/>
                <a:ea typeface="ＭＳ Ｐゴシック" charset="0"/>
              </a:rPr>
              <a:t>ScaLAPACK - </a:t>
            </a:r>
            <a:r>
              <a:rPr lang="en-US" sz="1800" b="1">
                <a:solidFill>
                  <a:srgbClr val="006600"/>
                </a:solidFill>
                <a:latin typeface="Arial" charset="0"/>
                <a:ea typeface="ＭＳ Ｐゴシック" charset="0"/>
              </a:rPr>
              <a:t>43.34 GFlop/s</a:t>
            </a:r>
            <a:r>
              <a:rPr lang="en-US" sz="1800">
                <a:latin typeface="Arial" charset="0"/>
                <a:ea typeface="ＭＳ Ｐゴシック" charset="0"/>
              </a:rPr>
              <a:t> (block size = 64) </a:t>
            </a:r>
          </a:p>
          <a:p>
            <a:pPr marL="522288" lvl="1" indent="-179388"/>
            <a:r>
              <a:rPr lang="en-US" sz="1800">
                <a:latin typeface="Arial" charset="0"/>
                <a:ea typeface="ＭＳ Ｐゴシック" charset="0"/>
              </a:rPr>
              <a:t>UPC - </a:t>
            </a:r>
            <a:r>
              <a:rPr lang="en-US" sz="1800" b="1">
                <a:solidFill>
                  <a:srgbClr val="006600"/>
                </a:solidFill>
                <a:latin typeface="Arial" charset="0"/>
                <a:ea typeface="ＭＳ Ｐゴシック" charset="0"/>
              </a:rPr>
              <a:t>70.26 Gflop/s</a:t>
            </a:r>
            <a:r>
              <a:rPr lang="en-US" sz="1800">
                <a:latin typeface="Arial" charset="0"/>
                <a:ea typeface="ＭＳ Ｐゴシック" charset="0"/>
              </a:rPr>
              <a:t> (block size = 200)</a:t>
            </a:r>
            <a:endParaRPr lang="en-US" sz="1600">
              <a:latin typeface="Arial" charset="0"/>
              <a:ea typeface="ＭＳ Ｐゴシック" charset="0"/>
            </a:endParaRPr>
          </a:p>
        </p:txBody>
      </p:sp>
      <p:graphicFrame>
        <p:nvGraphicFramePr>
          <p:cNvPr id="137221" name="Object 2"/>
          <p:cNvGraphicFramePr>
            <a:graphicFrameLocks noChangeAspect="1"/>
          </p:cNvGraphicFramePr>
          <p:nvPr/>
        </p:nvGraphicFramePr>
        <p:xfrm>
          <a:off x="325438" y="1312863"/>
          <a:ext cx="3057525" cy="3448050"/>
        </p:xfrm>
        <a:graphic>
          <a:graphicData uri="http://schemas.openxmlformats.org/presentationml/2006/ole">
            <mc:AlternateContent xmlns:mc="http://schemas.openxmlformats.org/markup-compatibility/2006">
              <mc:Choice xmlns:v="urn:schemas-microsoft-com:vml" Requires="v">
                <p:oleObj spid="_x0000_s181371" name="Chart" r:id="rId4" imgW="3619500" imgH="3911600" progId="Excel.Sheet.8">
                  <p:embed/>
                </p:oleObj>
              </mc:Choice>
              <mc:Fallback>
                <p:oleObj name="Chart" r:id="rId4" imgW="3619500" imgH="3911600" progId="Excel.Shee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438" y="1312863"/>
                        <a:ext cx="3057525" cy="3448050"/>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Lst>
                    </p:spPr>
                  </p:pic>
                </p:oleObj>
              </mc:Fallback>
            </mc:AlternateContent>
          </a:graphicData>
        </a:graphic>
      </p:graphicFrame>
      <p:graphicFrame>
        <p:nvGraphicFramePr>
          <p:cNvPr id="137222" name="Object 3"/>
          <p:cNvGraphicFramePr>
            <a:graphicFrameLocks noChangeAspect="1"/>
          </p:cNvGraphicFramePr>
          <p:nvPr/>
        </p:nvGraphicFramePr>
        <p:xfrm>
          <a:off x="3487738" y="1322388"/>
          <a:ext cx="1362075" cy="3438525"/>
        </p:xfrm>
        <a:graphic>
          <a:graphicData uri="http://schemas.openxmlformats.org/presentationml/2006/ole">
            <mc:AlternateContent xmlns:mc="http://schemas.openxmlformats.org/markup-compatibility/2006">
              <mc:Choice xmlns:v="urn:schemas-microsoft-com:vml" Requires="v">
                <p:oleObj spid="_x0000_s181372" name="Chart" r:id="rId6" imgW="1625600" imgH="3898900" progId="Excel.Sheet.8">
                  <p:embed/>
                </p:oleObj>
              </mc:Choice>
              <mc:Fallback>
                <p:oleObj name="Chart" r:id="rId6" imgW="1625600" imgH="3898900" progId="Excel.Sheet.8">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7738" y="1322388"/>
                        <a:ext cx="1362075" cy="3438525"/>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Lst>
                    </p:spPr>
                  </p:pic>
                </p:oleObj>
              </mc:Fallback>
            </mc:AlternateContent>
          </a:graphicData>
        </a:graphic>
      </p:graphicFrame>
      <p:graphicFrame>
        <p:nvGraphicFramePr>
          <p:cNvPr id="137223" name="Object 4"/>
          <p:cNvGraphicFramePr>
            <a:graphicFrameLocks noChangeAspect="1"/>
          </p:cNvGraphicFramePr>
          <p:nvPr/>
        </p:nvGraphicFramePr>
        <p:xfrm>
          <a:off x="4964113" y="1341438"/>
          <a:ext cx="1323975" cy="3409950"/>
        </p:xfrm>
        <a:graphic>
          <a:graphicData uri="http://schemas.openxmlformats.org/presentationml/2006/ole">
            <mc:AlternateContent xmlns:mc="http://schemas.openxmlformats.org/markup-compatibility/2006">
              <mc:Choice xmlns:v="urn:schemas-microsoft-com:vml" Requires="v">
                <p:oleObj spid="_x0000_s181373" name="Chart" r:id="rId8" imgW="1574800" imgH="3873500" progId="Excel.Sheet.8">
                  <p:embed/>
                </p:oleObj>
              </mc:Choice>
              <mc:Fallback>
                <p:oleObj name="Chart" r:id="rId8" imgW="1574800" imgH="3873500" progId="Excel.Sheet.8">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4113" y="1341438"/>
                        <a:ext cx="1323975" cy="3409950"/>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Lst>
                    </p:spPr>
                  </p:pic>
                </p:oleObj>
              </mc:Fallback>
            </mc:AlternateContent>
          </a:graphicData>
        </a:graphic>
      </p:graphicFrame>
      <p:sp>
        <p:nvSpPr>
          <p:cNvPr id="137224" name="Text Box 7"/>
          <p:cNvSpPr txBox="1">
            <a:spLocks noChangeArrowheads="1"/>
          </p:cNvSpPr>
          <p:nvPr/>
        </p:nvSpPr>
        <p:spPr bwMode="auto">
          <a:xfrm>
            <a:off x="6288088" y="1582738"/>
            <a:ext cx="2703512"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marL="114300" indent="-114300" eaLnBrk="0" hangingPunct="0">
              <a:defRPr sz="2000" b="1">
                <a:solidFill>
                  <a:schemeClr val="accent1"/>
                </a:solidFill>
                <a:latin typeface="Arial" charset="0"/>
                <a:ea typeface="ＭＳ Ｐゴシック" charset="0"/>
                <a:cs typeface="ＭＳ Ｐゴシック" charset="0"/>
              </a:defRPr>
            </a:lvl1pPr>
            <a:lvl2pPr marL="342900" indent="-11430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a:spcBef>
                <a:spcPct val="20000"/>
              </a:spcBef>
              <a:buSzPct val="100000"/>
              <a:buFontTx/>
              <a:buChar char="•"/>
            </a:pPr>
            <a:r>
              <a:rPr lang="en-US">
                <a:solidFill>
                  <a:schemeClr val="tx1"/>
                </a:solidFill>
              </a:rPr>
              <a:t>MPI HPL numbers from HPCC database</a:t>
            </a:r>
          </a:p>
          <a:p>
            <a:pPr>
              <a:spcBef>
                <a:spcPct val="20000"/>
              </a:spcBef>
              <a:buSzPct val="100000"/>
              <a:buFontTx/>
              <a:buChar char="•"/>
            </a:pPr>
            <a:r>
              <a:rPr lang="en-US">
                <a:solidFill>
                  <a:schemeClr val="tx1"/>
                </a:solidFill>
              </a:rPr>
              <a:t>Large scaling: </a:t>
            </a:r>
          </a:p>
          <a:p>
            <a:pPr lvl="1">
              <a:spcBef>
                <a:spcPct val="20000"/>
              </a:spcBef>
              <a:buSzPct val="100000"/>
              <a:buFontTx/>
              <a:buChar char="•"/>
            </a:pPr>
            <a:r>
              <a:rPr lang="en-US" sz="1800" b="0">
                <a:solidFill>
                  <a:schemeClr val="tx1"/>
                </a:solidFill>
              </a:rPr>
              <a:t>2.2 TFlops on 512p, </a:t>
            </a:r>
          </a:p>
          <a:p>
            <a:pPr lvl="1">
              <a:spcBef>
                <a:spcPct val="20000"/>
              </a:spcBef>
              <a:buSzPct val="100000"/>
              <a:buFontTx/>
              <a:buChar char="•"/>
            </a:pPr>
            <a:r>
              <a:rPr lang="en-US" sz="1800" b="0">
                <a:solidFill>
                  <a:schemeClr val="tx1"/>
                </a:solidFill>
              </a:rPr>
              <a:t>4.4 TFlops on 1024p (Thunder)</a:t>
            </a:r>
          </a:p>
          <a:p>
            <a:pPr>
              <a:spcBef>
                <a:spcPct val="20000"/>
              </a:spcBef>
              <a:buSzPct val="100000"/>
              <a:buFontTx/>
              <a:buChar char="•"/>
            </a:pPr>
            <a:endParaRPr lang="en-US" sz="1800">
              <a:solidFill>
                <a:schemeClr val="tx1"/>
              </a:solidFill>
            </a:endParaRPr>
          </a:p>
        </p:txBody>
      </p:sp>
      <p:sp>
        <p:nvSpPr>
          <p:cNvPr id="137225" name="Text Box 8"/>
          <p:cNvSpPr txBox="1">
            <a:spLocks noChangeArrowheads="1"/>
          </p:cNvSpPr>
          <p:nvPr/>
        </p:nvSpPr>
        <p:spPr bwMode="gray">
          <a:xfrm>
            <a:off x="6659563" y="6515100"/>
            <a:ext cx="23320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5720" anchor="b"/>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r>
              <a:rPr lang="en-US" sz="1200">
                <a:solidFill>
                  <a:schemeClr val="tx1"/>
                </a:solidFill>
                <a:latin typeface="Helvetica" charset="0"/>
              </a:rPr>
              <a:t>Joint work with Parry Husbands</a:t>
            </a:r>
          </a:p>
        </p:txBody>
      </p:sp>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721" name="Title 1"/>
          <p:cNvSpPr>
            <a:spLocks noGrp="1"/>
          </p:cNvSpPr>
          <p:nvPr>
            <p:ph type="title"/>
          </p:nvPr>
        </p:nvSpPr>
        <p:spPr>
          <a:xfrm>
            <a:off x="798513" y="173038"/>
            <a:ext cx="7812087" cy="434975"/>
          </a:xfrm>
        </p:spPr>
        <p:txBody>
          <a:bodyPr/>
          <a:lstStyle/>
          <a:p>
            <a:r>
              <a:rPr lang="en-US">
                <a:latin typeface="Arial" charset="0"/>
                <a:ea typeface="ＭＳ Ｐゴシック" charset="0"/>
                <a:cs typeface="ＭＳ Ｐゴシック" charset="0"/>
              </a:rPr>
              <a:t>MILC (QCD) Performance in UPC</a:t>
            </a:r>
          </a:p>
        </p:txBody>
      </p:sp>
      <p:sp>
        <p:nvSpPr>
          <p:cNvPr id="158722" name="Content Placeholder 2"/>
          <p:cNvSpPr>
            <a:spLocks noGrp="1"/>
          </p:cNvSpPr>
          <p:nvPr>
            <p:ph idx="1"/>
          </p:nvPr>
        </p:nvSpPr>
        <p:spPr>
          <a:xfrm>
            <a:off x="822325" y="5649913"/>
            <a:ext cx="8001000" cy="714375"/>
          </a:xfrm>
        </p:spPr>
        <p:txBody>
          <a:bodyPr/>
          <a:lstStyle/>
          <a:p>
            <a:r>
              <a:rPr lang="en-US" sz="2000">
                <a:latin typeface="Arial" charset="0"/>
                <a:ea typeface="ＭＳ Ｐゴシック" charset="0"/>
                <a:cs typeface="ＭＳ Ｐゴシック" charset="0"/>
              </a:rPr>
              <a:t>MILC is Lattice Quantum Chromo-Dynamics application</a:t>
            </a:r>
          </a:p>
          <a:p>
            <a:r>
              <a:rPr lang="en-US" sz="2000">
                <a:latin typeface="Arial" charset="0"/>
                <a:ea typeface="ＭＳ Ｐゴシック" charset="0"/>
                <a:cs typeface="ＭＳ Ｐゴシック" charset="0"/>
              </a:rPr>
              <a:t>UPC scales better than MPI when carefully optimized</a:t>
            </a:r>
          </a:p>
        </p:txBody>
      </p:sp>
      <p:pic>
        <p:nvPicPr>
          <p:cNvPr id="158725" name="Picture 5" descr="milcl.pdf"/>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903288" y="771525"/>
            <a:ext cx="7192962" cy="489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2311505431"/>
              </p:ext>
            </p:extLst>
          </p:nvPr>
        </p:nvGraphicFramePr>
        <p:xfrm>
          <a:off x="228600" y="762000"/>
          <a:ext cx="86106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5"/>
          <p:cNvSpPr>
            <a:spLocks noGrp="1"/>
          </p:cNvSpPr>
          <p:nvPr>
            <p:ph type="title"/>
          </p:nvPr>
        </p:nvSpPr>
        <p:spPr>
          <a:xfrm>
            <a:off x="373529" y="173038"/>
            <a:ext cx="8770471" cy="422275"/>
          </a:xfrm>
        </p:spPr>
        <p:txBody>
          <a:bodyPr/>
          <a:lstStyle/>
          <a:p>
            <a:r>
              <a:rPr lang="en-US" dirty="0" smtClean="0"/>
              <a:t>Communication Overlap Complements Avoidance</a:t>
            </a:r>
            <a:endParaRPr lang="en-US" dirty="0"/>
          </a:p>
        </p:txBody>
      </p:sp>
      <p:sp>
        <p:nvSpPr>
          <p:cNvPr id="8" name="Content Placeholder 7"/>
          <p:cNvSpPr>
            <a:spLocks noGrp="1"/>
          </p:cNvSpPr>
          <p:nvPr>
            <p:ph sz="half" idx="4294967295"/>
          </p:nvPr>
        </p:nvSpPr>
        <p:spPr>
          <a:xfrm>
            <a:off x="838200" y="5257800"/>
            <a:ext cx="7772400" cy="990600"/>
          </a:xfrm>
        </p:spPr>
        <p:txBody>
          <a:bodyPr>
            <a:normAutofit fontScale="92500" lnSpcReduction="10000"/>
          </a:bodyPr>
          <a:lstStyle/>
          <a:p>
            <a:r>
              <a:rPr lang="en-US" sz="1600" dirty="0" smtClean="0"/>
              <a:t>Even with communication-optimal algorithms (minimized bandwidth) there are still benefits to overlap and other things that speed up networks</a:t>
            </a:r>
          </a:p>
          <a:p>
            <a:r>
              <a:rPr lang="en-US" sz="1600" i="1" dirty="0"/>
              <a:t>Communication Avoiding and Overlapping for Numerical Linear </a:t>
            </a:r>
            <a:r>
              <a:rPr lang="en-US" sz="1600" i="1" dirty="0" smtClean="0"/>
              <a:t>Algebra</a:t>
            </a:r>
            <a:r>
              <a:rPr lang="en-US" sz="1600" dirty="0" smtClean="0"/>
              <a:t>, </a:t>
            </a:r>
            <a:r>
              <a:rPr lang="en-US" sz="1600" dirty="0" err="1" smtClean="0"/>
              <a:t>Georganas</a:t>
            </a:r>
            <a:r>
              <a:rPr lang="en-US" sz="1600" dirty="0"/>
              <a:t> </a:t>
            </a:r>
            <a:r>
              <a:rPr lang="en-US" sz="1600" dirty="0" smtClean="0"/>
              <a:t>et al, SC12</a:t>
            </a:r>
          </a:p>
        </p:txBody>
      </p:sp>
    </p:spTree>
    <p:extLst>
      <p:ext uri="{BB962C8B-B14F-4D97-AF65-F5344CB8AC3E}">
        <p14:creationId xmlns:p14="http://schemas.microsoft.com/office/powerpoint/2010/main" val="31510539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2"/>
          <p:cNvSpPr>
            <a:spLocks noGrp="1" noChangeArrowheads="1"/>
          </p:cNvSpPr>
          <p:nvPr>
            <p:ph type="title"/>
          </p:nvPr>
        </p:nvSpPr>
        <p:spPr/>
        <p:txBody>
          <a:bodyPr/>
          <a:lstStyle/>
          <a:p>
            <a:r>
              <a:rPr lang="en-US">
                <a:latin typeface="Arial" charset="0"/>
                <a:ea typeface="ＭＳ Ｐゴシック" charset="0"/>
                <a:cs typeface="ＭＳ Ｐゴシック" charset="0"/>
              </a:rPr>
              <a:t>Summary</a:t>
            </a:r>
          </a:p>
        </p:txBody>
      </p:sp>
      <p:sp>
        <p:nvSpPr>
          <p:cNvPr id="161797" name="Rectangle 3"/>
          <p:cNvSpPr>
            <a:spLocks noGrp="1" noChangeArrowheads="1"/>
          </p:cNvSpPr>
          <p:nvPr>
            <p:ph type="body" idx="1"/>
          </p:nvPr>
        </p:nvSpPr>
        <p:spPr>
          <a:xfrm>
            <a:off x="609600" y="914400"/>
            <a:ext cx="8001000" cy="5517407"/>
          </a:xfrm>
        </p:spPr>
        <p:txBody>
          <a:bodyPr/>
          <a:lstStyle/>
          <a:p>
            <a:pPr>
              <a:defRPr/>
            </a:pPr>
            <a:r>
              <a:rPr lang="en-US" dirty="0">
                <a:latin typeface="Arial" charset="0"/>
                <a:ea typeface="ＭＳ Ｐゴシック" charset="0"/>
                <a:cs typeface="ＭＳ Ｐゴシック" charset="0"/>
              </a:rPr>
              <a:t>UPC designed to be consistent with C</a:t>
            </a:r>
          </a:p>
          <a:p>
            <a:pPr lvl="1">
              <a:defRPr/>
            </a:pPr>
            <a:r>
              <a:rPr lang="en-US" dirty="0" smtClean="0">
                <a:latin typeface="Arial" charset="0"/>
                <a:ea typeface="ＭＳ Ｐゴシック" charset="0"/>
              </a:rPr>
              <a:t>Ability </a:t>
            </a:r>
            <a:r>
              <a:rPr lang="en-US" dirty="0">
                <a:latin typeface="Arial" charset="0"/>
                <a:ea typeface="ＭＳ Ｐゴシック" charset="0"/>
              </a:rPr>
              <a:t>to use pointers and arrays interchangeably</a:t>
            </a:r>
          </a:p>
          <a:p>
            <a:pPr>
              <a:defRPr/>
            </a:pPr>
            <a:r>
              <a:rPr lang="en-US" dirty="0">
                <a:latin typeface="Arial" charset="0"/>
                <a:ea typeface="ＭＳ Ｐゴシック" charset="0"/>
                <a:cs typeface="ＭＳ Ｐゴシック" charset="0"/>
              </a:rPr>
              <a:t>Designed for high performance</a:t>
            </a:r>
          </a:p>
          <a:p>
            <a:pPr lvl="1">
              <a:defRPr/>
            </a:pPr>
            <a:r>
              <a:rPr lang="en-US" dirty="0">
                <a:latin typeface="Arial" charset="0"/>
                <a:ea typeface="ＭＳ Ｐゴシック" charset="0"/>
              </a:rPr>
              <a:t>Memory consistency </a:t>
            </a:r>
            <a:r>
              <a:rPr lang="en-US" dirty="0" smtClean="0">
                <a:latin typeface="Arial" charset="0"/>
                <a:ea typeface="ＭＳ Ｐゴシック" charset="0"/>
              </a:rPr>
              <a:t>explicit; Small implementation</a:t>
            </a:r>
          </a:p>
          <a:p>
            <a:pPr lvl="1">
              <a:defRPr/>
            </a:pPr>
            <a:r>
              <a:rPr lang="en-US" dirty="0" smtClean="0">
                <a:latin typeface="Arial" charset="0"/>
                <a:ea typeface="ＭＳ Ｐゴシック" charset="0"/>
              </a:rPr>
              <a:t>Transparent runtime </a:t>
            </a:r>
            <a:endParaRPr lang="en-US" dirty="0">
              <a:latin typeface="Arial" charset="0"/>
              <a:ea typeface="ＭＳ Ｐゴシック" charset="0"/>
            </a:endParaRPr>
          </a:p>
          <a:p>
            <a:pPr>
              <a:defRPr/>
            </a:pPr>
            <a:r>
              <a:rPr lang="en-US" dirty="0" err="1">
                <a:latin typeface="Arial" charset="0"/>
                <a:ea typeface="ＭＳ Ｐゴシック" charset="0"/>
                <a:cs typeface="ＭＳ Ｐゴシック" charset="0"/>
              </a:rPr>
              <a:t>g</a:t>
            </a:r>
            <a:r>
              <a:rPr lang="en-US" dirty="0" err="1" smtClean="0">
                <a:latin typeface="Arial" charset="0"/>
                <a:ea typeface="ＭＳ Ｐゴシック" charset="0"/>
                <a:cs typeface="ＭＳ Ｐゴシック" charset="0"/>
              </a:rPr>
              <a:t>cc</a:t>
            </a:r>
            <a:r>
              <a:rPr lang="en-US" dirty="0" smtClean="0">
                <a:latin typeface="Arial" charset="0"/>
                <a:ea typeface="ＭＳ Ｐゴシック" charset="0"/>
                <a:cs typeface="ＭＳ Ｐゴシック" charset="0"/>
              </a:rPr>
              <a:t> version of UPC:</a:t>
            </a:r>
          </a:p>
          <a:p>
            <a:pPr marL="495300" lvl="1" indent="0">
              <a:buFont typeface="Lucida Grande" charset="0"/>
              <a:buNone/>
              <a:defRPr/>
            </a:pPr>
            <a:r>
              <a:rPr lang="en-US" u="sng" dirty="0" smtClean="0">
                <a:solidFill>
                  <a:srgbClr val="3366FF"/>
                </a:solidFill>
              </a:rPr>
              <a:t>http://</a:t>
            </a:r>
            <a:r>
              <a:rPr lang="en-US" u="sng" dirty="0" err="1" smtClean="0">
                <a:solidFill>
                  <a:srgbClr val="3366FF"/>
                </a:solidFill>
              </a:rPr>
              <a:t>www.gccupc.org</a:t>
            </a:r>
            <a:r>
              <a:rPr lang="en-US" u="sng" dirty="0" smtClean="0">
                <a:solidFill>
                  <a:srgbClr val="3366FF"/>
                </a:solidFill>
              </a:rPr>
              <a:t>/</a:t>
            </a:r>
            <a:endParaRPr lang="en-US" u="sng" dirty="0">
              <a:solidFill>
                <a:srgbClr val="3366FF"/>
              </a:solidFill>
              <a:latin typeface="Arial" charset="0"/>
              <a:ea typeface="ＭＳ Ｐゴシック" charset="0"/>
              <a:cs typeface="ＭＳ Ｐゴシック" charset="0"/>
            </a:endParaRPr>
          </a:p>
          <a:p>
            <a:pPr>
              <a:defRPr/>
            </a:pPr>
            <a:r>
              <a:rPr lang="en-US" dirty="0" smtClean="0">
                <a:latin typeface="Arial" charset="0"/>
                <a:ea typeface="ＭＳ Ｐゴシック" charset="0"/>
                <a:cs typeface="ＭＳ Ｐゴシック" charset="0"/>
              </a:rPr>
              <a:t>Berkeley compiler</a:t>
            </a:r>
          </a:p>
          <a:p>
            <a:pPr lvl="1">
              <a:buFontTx/>
              <a:buNone/>
              <a:defRPr/>
            </a:pPr>
            <a:r>
              <a:rPr lang="en-US" u="sng" dirty="0">
                <a:solidFill>
                  <a:srgbClr val="3366FF"/>
                </a:solidFill>
              </a:rPr>
              <a:t>http://upc.lbl.gov</a:t>
            </a:r>
          </a:p>
          <a:p>
            <a:pPr>
              <a:defRPr/>
            </a:pPr>
            <a:r>
              <a:rPr lang="en-US" dirty="0" smtClean="0">
                <a:latin typeface="Arial" charset="0"/>
                <a:ea typeface="ＭＳ Ｐゴシック" charset="0"/>
                <a:cs typeface="ＭＳ Ｐゴシック" charset="0"/>
              </a:rPr>
              <a:t>Language </a:t>
            </a:r>
            <a:r>
              <a:rPr lang="en-US" dirty="0">
                <a:latin typeface="Arial" charset="0"/>
                <a:ea typeface="ＭＳ Ｐゴシック" charset="0"/>
                <a:cs typeface="ＭＳ Ｐゴシック" charset="0"/>
              </a:rPr>
              <a:t>specification and other documents</a:t>
            </a:r>
          </a:p>
          <a:p>
            <a:pPr lvl="1">
              <a:buFontTx/>
              <a:buNone/>
              <a:defRPr/>
            </a:pPr>
            <a:r>
              <a:rPr lang="en-US" u="sng" dirty="0">
                <a:solidFill>
                  <a:srgbClr val="3366FF"/>
                </a:solidFill>
              </a:rPr>
              <a:t>https://code.google.com/p/upc-specification</a:t>
            </a:r>
          </a:p>
          <a:p>
            <a:pPr lvl="1">
              <a:buFontTx/>
              <a:buNone/>
              <a:defRPr/>
            </a:pPr>
            <a:r>
              <a:rPr lang="en-US" u="sng" dirty="0">
                <a:solidFill>
                  <a:srgbClr val="3366FF"/>
                </a:solidFill>
              </a:rPr>
              <a:t>https://</a:t>
            </a:r>
            <a:r>
              <a:rPr lang="en-US" u="sng" dirty="0" err="1">
                <a:solidFill>
                  <a:srgbClr val="3366FF"/>
                </a:solidFill>
              </a:rPr>
              <a:t>upc-</a:t>
            </a:r>
            <a:r>
              <a:rPr lang="en-US" u="sng" dirty="0" err="1" smtClean="0">
                <a:solidFill>
                  <a:srgbClr val="3366FF"/>
                </a:solidFill>
              </a:rPr>
              <a:t>lang.org</a:t>
            </a:r>
            <a:endParaRPr lang="en-US" u="sng" dirty="0">
              <a:solidFill>
                <a:srgbClr val="3366FF"/>
              </a:solidFill>
            </a:endParaRPr>
          </a:p>
          <a:p>
            <a:pPr>
              <a:defRPr/>
            </a:pPr>
            <a:r>
              <a:rPr lang="en-US" dirty="0" smtClean="0">
                <a:latin typeface="Arial" charset="0"/>
                <a:ea typeface="ＭＳ Ｐゴシック" charset="0"/>
                <a:cs typeface="ＭＳ Ｐゴシック" charset="0"/>
              </a:rPr>
              <a:t>Vendor</a:t>
            </a:r>
            <a:r>
              <a:rPr lang="en-US" dirty="0" smtClean="0">
                <a:latin typeface="Arial" charset="0"/>
                <a:ea typeface="ＭＳ Ｐゴシック" charset="0"/>
              </a:rPr>
              <a:t> compilers: Cray, IBM, HP, SGI,…</a:t>
            </a:r>
          </a:p>
        </p:txBody>
      </p:sp>
    </p:spTree>
    <p:extLst>
      <p:ext uri="{BB962C8B-B14F-4D97-AF65-F5344CB8AC3E}">
        <p14:creationId xmlns:p14="http://schemas.microsoft.com/office/powerpoint/2010/main" val="214177816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06" y="1981200"/>
            <a:ext cx="6243484" cy="1111250"/>
          </a:xfrm>
        </p:spPr>
        <p:txBody>
          <a:bodyPr/>
          <a:lstStyle/>
          <a:p>
            <a:r>
              <a:rPr lang="en-US" dirty="0" smtClean="0"/>
              <a:t>Application Development in UPC</a:t>
            </a:r>
            <a:endParaRPr lang="en-US" dirty="0"/>
          </a:p>
        </p:txBody>
      </p:sp>
      <p:sp>
        <p:nvSpPr>
          <p:cNvPr id="3" name="Subtitle 2"/>
          <p:cNvSpPr>
            <a:spLocks noGrp="1"/>
          </p:cNvSpPr>
          <p:nvPr>
            <p:ph type="subTitle" idx="1"/>
          </p:nvPr>
        </p:nvSpPr>
        <p:spPr>
          <a:xfrm>
            <a:off x="1600200" y="3657600"/>
            <a:ext cx="6400800" cy="482183"/>
          </a:xfrm>
        </p:spPr>
        <p:txBody>
          <a:bodyPr/>
          <a:lstStyle/>
          <a:p>
            <a:endParaRPr lang="en-US" dirty="0" smtClean="0"/>
          </a:p>
        </p:txBody>
      </p:sp>
    </p:spTree>
    <p:extLst>
      <p:ext uri="{BB962C8B-B14F-4D97-AF65-F5344CB8AC3E}">
        <p14:creationId xmlns:p14="http://schemas.microsoft.com/office/powerpoint/2010/main" val="31095882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a:xfrm>
            <a:off x="609600" y="914400"/>
            <a:ext cx="8001000" cy="6240682"/>
          </a:xfrm>
        </p:spPr>
        <p:txBody>
          <a:bodyPr/>
          <a:lstStyle/>
          <a:p>
            <a:r>
              <a:rPr lang="en-US" b="1" dirty="0"/>
              <a:t>Starting a project</a:t>
            </a:r>
          </a:p>
          <a:p>
            <a:pPr lvl="1"/>
            <a:r>
              <a:rPr lang="en-US" dirty="0"/>
              <a:t>Choosing the right SDK</a:t>
            </a:r>
          </a:p>
          <a:p>
            <a:pPr lvl="1"/>
            <a:r>
              <a:rPr lang="en-US" dirty="0"/>
              <a:t>Interoperability with other programming models</a:t>
            </a:r>
          </a:p>
          <a:p>
            <a:pPr lvl="2"/>
            <a:r>
              <a:rPr lang="en-US" dirty="0" err="1"/>
              <a:t>OpenMP</a:t>
            </a:r>
            <a:r>
              <a:rPr lang="en-US" dirty="0"/>
              <a:t>, MPI, CUDA…</a:t>
            </a:r>
          </a:p>
          <a:p>
            <a:endParaRPr lang="en-US" dirty="0" smtClean="0"/>
          </a:p>
          <a:p>
            <a:r>
              <a:rPr lang="en-US" b="1" dirty="0" smtClean="0"/>
              <a:t>Shared memory programming </a:t>
            </a:r>
          </a:p>
          <a:p>
            <a:pPr lvl="1"/>
            <a:r>
              <a:rPr lang="en-US" b="1" dirty="0" smtClean="0"/>
              <a:t> </a:t>
            </a:r>
            <a:r>
              <a:rPr lang="en-US" dirty="0" smtClean="0"/>
              <a:t>Data layout and allocation</a:t>
            </a:r>
          </a:p>
          <a:p>
            <a:pPr lvl="1"/>
            <a:r>
              <a:rPr lang="en-US" dirty="0"/>
              <a:t> </a:t>
            </a:r>
            <a:r>
              <a:rPr lang="en-US" dirty="0" smtClean="0"/>
              <a:t>Computational efficiency (“serial” performance</a:t>
            </a:r>
          </a:p>
          <a:p>
            <a:pPr lvl="1"/>
            <a:r>
              <a:rPr lang="en-US" dirty="0"/>
              <a:t> </a:t>
            </a:r>
            <a:r>
              <a:rPr lang="en-US" dirty="0" smtClean="0"/>
              <a:t>Synchronization</a:t>
            </a:r>
          </a:p>
          <a:p>
            <a:pPr lvl="1"/>
            <a:r>
              <a:rPr lang="en-US" dirty="0"/>
              <a:t> M</a:t>
            </a:r>
            <a:r>
              <a:rPr lang="en-US" dirty="0" smtClean="0"/>
              <a:t>anaging parallelism – data parallel &amp; dynamic tasking</a:t>
            </a:r>
          </a:p>
          <a:p>
            <a:pPr lvl="1"/>
            <a:r>
              <a:rPr lang="en-US" dirty="0"/>
              <a:t> </a:t>
            </a:r>
            <a:r>
              <a:rPr lang="en-US" dirty="0" smtClean="0"/>
              <a:t>UPC and  </a:t>
            </a:r>
            <a:r>
              <a:rPr lang="en-US" dirty="0" err="1" smtClean="0"/>
              <a:t>OpenMP</a:t>
            </a:r>
            <a:endParaRPr lang="en-US" dirty="0"/>
          </a:p>
          <a:p>
            <a:pPr marL="495300" lvl="1" indent="0">
              <a:buNone/>
            </a:pPr>
            <a:endParaRPr lang="en-US" dirty="0" smtClean="0"/>
          </a:p>
          <a:p>
            <a:endParaRPr lang="en-US" dirty="0" smtClean="0"/>
          </a:p>
          <a:p>
            <a:pPr marL="457200" lvl="1" indent="0">
              <a:buNone/>
            </a:pPr>
            <a:endParaRPr lang="en-US" dirty="0"/>
          </a:p>
        </p:txBody>
      </p:sp>
    </p:spTree>
    <p:extLst>
      <p:ext uri="{BB962C8B-B14F-4D97-AF65-F5344CB8AC3E}">
        <p14:creationId xmlns:p14="http://schemas.microsoft.com/office/powerpoint/2010/main" val="19795262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Topics (2)</a:t>
            </a:r>
            <a:endParaRPr lang="en-US" dirty="0"/>
          </a:p>
        </p:txBody>
      </p:sp>
      <p:sp>
        <p:nvSpPr>
          <p:cNvPr id="3" name="Content Placeholder 2"/>
          <p:cNvSpPr>
            <a:spLocks noGrp="1"/>
          </p:cNvSpPr>
          <p:nvPr>
            <p:ph idx="1"/>
          </p:nvPr>
        </p:nvSpPr>
        <p:spPr>
          <a:xfrm>
            <a:off x="609600" y="914400"/>
            <a:ext cx="8001000" cy="2544286"/>
          </a:xfrm>
        </p:spPr>
        <p:txBody>
          <a:bodyPr/>
          <a:lstStyle/>
          <a:p>
            <a:r>
              <a:rPr lang="en-US" b="1" dirty="0"/>
              <a:t>Distributed memory programming</a:t>
            </a:r>
          </a:p>
          <a:p>
            <a:pPr lvl="1"/>
            <a:r>
              <a:rPr lang="en-US" dirty="0"/>
              <a:t>UPC and MPI</a:t>
            </a:r>
          </a:p>
          <a:p>
            <a:endParaRPr lang="en-US" dirty="0"/>
          </a:p>
          <a:p>
            <a:r>
              <a:rPr lang="en-US" b="1" dirty="0"/>
              <a:t>Tuning communication performance </a:t>
            </a:r>
            <a:endParaRPr lang="en-US" b="1" dirty="0" smtClean="0"/>
          </a:p>
          <a:p>
            <a:r>
              <a:rPr lang="en-US" b="1" dirty="0" smtClean="0"/>
              <a:t>Hybrid parallelism </a:t>
            </a:r>
            <a:endParaRPr lang="en-US" b="1" dirty="0"/>
          </a:p>
          <a:p>
            <a:pPr marL="0" indent="0">
              <a:buNone/>
            </a:pPr>
            <a:endParaRPr lang="en-US" dirty="0"/>
          </a:p>
        </p:txBody>
      </p:sp>
    </p:spTree>
    <p:extLst>
      <p:ext uri="{BB962C8B-B14F-4D97-AF65-F5344CB8AC3E}">
        <p14:creationId xmlns:p14="http://schemas.microsoft.com/office/powerpoint/2010/main" val="12527373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9745" name="Title 1"/>
          <p:cNvSpPr>
            <a:spLocks noGrp="1"/>
          </p:cNvSpPr>
          <p:nvPr>
            <p:ph type="title"/>
          </p:nvPr>
        </p:nvSpPr>
        <p:spPr/>
        <p:txBody>
          <a:bodyPr/>
          <a:lstStyle/>
          <a:p>
            <a:r>
              <a:rPr lang="en-US">
                <a:latin typeface="Arial" charset="0"/>
                <a:ea typeface="ＭＳ Ｐゴシック" charset="0"/>
                <a:cs typeface="ＭＳ Ｐゴシック" charset="0"/>
              </a:rPr>
              <a:t>Bringing Users Along: UPC Experience</a:t>
            </a:r>
          </a:p>
        </p:txBody>
      </p:sp>
      <p:sp>
        <p:nvSpPr>
          <p:cNvPr id="159746" name="Content Placeholder 2"/>
          <p:cNvSpPr>
            <a:spLocks noGrp="1"/>
          </p:cNvSpPr>
          <p:nvPr>
            <p:ph idx="1"/>
          </p:nvPr>
        </p:nvSpPr>
        <p:spPr>
          <a:xfrm>
            <a:off x="457200" y="3492500"/>
            <a:ext cx="8686800" cy="2959100"/>
          </a:xfrm>
        </p:spPr>
        <p:txBody>
          <a:bodyPr/>
          <a:lstStyle/>
          <a:p>
            <a:r>
              <a:rPr lang="en-US">
                <a:latin typeface="Arial" charset="0"/>
                <a:ea typeface="ＭＳ Ｐゴシック" charset="0"/>
                <a:cs typeface="ＭＳ Ｐゴシック" charset="0"/>
              </a:rPr>
              <a:t>Ecosystem: </a:t>
            </a:r>
          </a:p>
          <a:p>
            <a:pPr lvl="1">
              <a:spcBef>
                <a:spcPct val="0"/>
              </a:spcBef>
            </a:pPr>
            <a:r>
              <a:rPr lang="en-US" sz="2000">
                <a:latin typeface="Arial" charset="0"/>
                <a:ea typeface="ＭＳ Ｐゴシック" charset="0"/>
              </a:rPr>
              <a:t>Users with a need (fine-grained random access)</a:t>
            </a:r>
          </a:p>
          <a:p>
            <a:pPr lvl="1">
              <a:spcBef>
                <a:spcPct val="0"/>
              </a:spcBef>
            </a:pPr>
            <a:r>
              <a:rPr lang="en-US" sz="2000">
                <a:latin typeface="Arial" charset="0"/>
                <a:ea typeface="ＭＳ Ｐゴシック" charset="0"/>
              </a:rPr>
              <a:t>Machines with RDMA (not full hardware GAS)</a:t>
            </a:r>
          </a:p>
          <a:p>
            <a:pPr lvl="1">
              <a:spcBef>
                <a:spcPct val="0"/>
              </a:spcBef>
            </a:pPr>
            <a:r>
              <a:rPr lang="en-US" sz="2000">
                <a:latin typeface="Arial" charset="0"/>
                <a:ea typeface="ＭＳ Ｐゴシック" charset="0"/>
              </a:rPr>
              <a:t>Common runtime; Commercial and free software</a:t>
            </a:r>
          </a:p>
          <a:p>
            <a:pPr lvl="1">
              <a:spcBef>
                <a:spcPct val="0"/>
              </a:spcBef>
            </a:pPr>
            <a:r>
              <a:rPr lang="en-US" sz="2000">
                <a:latin typeface="Arial" charset="0"/>
                <a:ea typeface="ＭＳ Ｐゴシック" charset="0"/>
              </a:rPr>
              <a:t>Sustained funding and Center procurements</a:t>
            </a:r>
          </a:p>
          <a:p>
            <a:pPr>
              <a:spcBef>
                <a:spcPct val="0"/>
              </a:spcBef>
            </a:pPr>
            <a:r>
              <a:rPr lang="en-US">
                <a:latin typeface="Arial" charset="0"/>
                <a:ea typeface="ＭＳ Ｐゴシック" charset="0"/>
                <a:cs typeface="ＭＳ Ｐゴシック" charset="0"/>
              </a:rPr>
              <a:t>Success models:</a:t>
            </a:r>
          </a:p>
          <a:p>
            <a:pPr lvl="1">
              <a:spcBef>
                <a:spcPct val="0"/>
              </a:spcBef>
            </a:pPr>
            <a:r>
              <a:rPr lang="en-US" sz="2000">
                <a:latin typeface="Arial" charset="0"/>
                <a:ea typeface="ＭＳ Ｐゴシック" charset="0"/>
              </a:rPr>
              <a:t>Adoption by users: vectors </a:t>
            </a:r>
            <a:r>
              <a:rPr lang="en-US" sz="2000">
                <a:latin typeface="Arial" charset="0"/>
                <a:ea typeface="ＭＳ Ｐゴシック" charset="0"/>
                <a:sym typeface="Wingdings" charset="0"/>
              </a:rPr>
              <a:t> MPI, Python and Perl, UPC/CAF</a:t>
            </a:r>
            <a:endParaRPr lang="en-US" sz="2000">
              <a:latin typeface="Arial" charset="0"/>
              <a:ea typeface="ＭＳ Ｐゴシック" charset="0"/>
            </a:endParaRPr>
          </a:p>
          <a:p>
            <a:pPr lvl="1">
              <a:spcBef>
                <a:spcPct val="0"/>
              </a:spcBef>
            </a:pPr>
            <a:r>
              <a:rPr lang="en-US" sz="2000">
                <a:latin typeface="Arial" charset="0"/>
                <a:ea typeface="ＭＳ Ｐゴシック" charset="0"/>
              </a:rPr>
              <a:t>Influence traditional models: MPI 1-sided; OpenMP locality control</a:t>
            </a:r>
          </a:p>
          <a:p>
            <a:pPr lvl="1">
              <a:spcBef>
                <a:spcPct val="0"/>
              </a:spcBef>
            </a:pPr>
            <a:r>
              <a:rPr lang="en-US" sz="2000">
                <a:latin typeface="Arial" charset="0"/>
                <a:ea typeface="ＭＳ Ｐゴシック" charset="0"/>
              </a:rPr>
              <a:t>Enable future models: Chapel, X10,…</a:t>
            </a:r>
          </a:p>
        </p:txBody>
      </p:sp>
      <p:cxnSp>
        <p:nvCxnSpPr>
          <p:cNvPr id="6" name="Straight Arrow Connector 5"/>
          <p:cNvCxnSpPr/>
          <p:nvPr/>
        </p:nvCxnSpPr>
        <p:spPr>
          <a:xfrm>
            <a:off x="419100" y="2895600"/>
            <a:ext cx="8305800" cy="25400"/>
          </a:xfrm>
          <a:prstGeom prst="straightConnector1">
            <a:avLst/>
          </a:prstGeom>
          <a:ln w="76200">
            <a:tailEnd type="arrow"/>
          </a:ln>
        </p:spPr>
        <p:style>
          <a:lnRef idx="2">
            <a:schemeClr val="accent1"/>
          </a:lnRef>
          <a:fillRef idx="0">
            <a:schemeClr val="accent1"/>
          </a:fillRef>
          <a:effectRef idx="1">
            <a:schemeClr val="accent1"/>
          </a:effectRef>
          <a:fontRef idx="minor">
            <a:schemeClr val="tx1"/>
          </a:fontRef>
        </p:style>
      </p:cxnSp>
      <p:sp>
        <p:nvSpPr>
          <p:cNvPr id="159749" name="TextBox 7"/>
          <p:cNvSpPr txBox="1">
            <a:spLocks noChangeArrowheads="1"/>
          </p:cNvSpPr>
          <p:nvPr/>
        </p:nvSpPr>
        <p:spPr bwMode="auto">
          <a:xfrm>
            <a:off x="215900" y="1054100"/>
            <a:ext cx="1498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r>
              <a:rPr lang="en-US" sz="1400">
                <a:solidFill>
                  <a:srgbClr val="4B1645"/>
                </a:solidFill>
              </a:rPr>
              <a:t>1991</a:t>
            </a:r>
          </a:p>
          <a:p>
            <a:pPr eaLnBrk="1" hangingPunct="1"/>
            <a:r>
              <a:rPr lang="en-US" sz="1400">
                <a:solidFill>
                  <a:srgbClr val="4B1645"/>
                </a:solidFill>
              </a:rPr>
              <a:t>Active Msgs are fast</a:t>
            </a:r>
          </a:p>
        </p:txBody>
      </p:sp>
      <p:sp>
        <p:nvSpPr>
          <p:cNvPr id="159750" name="TextBox 8"/>
          <p:cNvSpPr txBox="1">
            <a:spLocks noChangeArrowheads="1"/>
          </p:cNvSpPr>
          <p:nvPr/>
        </p:nvSpPr>
        <p:spPr bwMode="auto">
          <a:xfrm>
            <a:off x="762000" y="2886075"/>
            <a:ext cx="203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r>
              <a:rPr lang="en-US" sz="1400">
                <a:solidFill>
                  <a:srgbClr val="4B1645"/>
                </a:solidFill>
              </a:rPr>
              <a:t>1992 First Split-C (compiler class)</a:t>
            </a:r>
          </a:p>
        </p:txBody>
      </p:sp>
      <p:sp>
        <p:nvSpPr>
          <p:cNvPr id="159751" name="TextBox 9"/>
          <p:cNvSpPr txBox="1">
            <a:spLocks noChangeArrowheads="1"/>
          </p:cNvSpPr>
          <p:nvPr/>
        </p:nvSpPr>
        <p:spPr bwMode="auto">
          <a:xfrm>
            <a:off x="863600" y="1836738"/>
            <a:ext cx="15494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r>
              <a:rPr lang="en-US" sz="1400">
                <a:solidFill>
                  <a:srgbClr val="4B1645"/>
                </a:solidFill>
              </a:rPr>
              <a:t>1992</a:t>
            </a:r>
          </a:p>
          <a:p>
            <a:pPr eaLnBrk="1" hangingPunct="1"/>
            <a:r>
              <a:rPr lang="en-US" sz="1400">
                <a:solidFill>
                  <a:srgbClr val="4B1645"/>
                </a:solidFill>
              </a:rPr>
              <a:t>First AC (accelerators + split memory)</a:t>
            </a:r>
          </a:p>
        </p:txBody>
      </p:sp>
      <p:sp>
        <p:nvSpPr>
          <p:cNvPr id="159752" name="TextBox 10"/>
          <p:cNvSpPr txBox="1">
            <a:spLocks noChangeArrowheads="1"/>
          </p:cNvSpPr>
          <p:nvPr/>
        </p:nvSpPr>
        <p:spPr bwMode="auto">
          <a:xfrm>
            <a:off x="1752600" y="1257300"/>
            <a:ext cx="18288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r>
              <a:rPr lang="en-US" sz="1400">
                <a:solidFill>
                  <a:srgbClr val="4B1645"/>
                </a:solidFill>
              </a:rPr>
              <a:t>1993</a:t>
            </a:r>
          </a:p>
          <a:p>
            <a:pPr eaLnBrk="1" hangingPunct="1"/>
            <a:r>
              <a:rPr lang="en-US" sz="1400">
                <a:solidFill>
                  <a:srgbClr val="4B1645"/>
                </a:solidFill>
              </a:rPr>
              <a:t>Split-C funding (DOE)</a:t>
            </a:r>
          </a:p>
        </p:txBody>
      </p:sp>
      <p:sp>
        <p:nvSpPr>
          <p:cNvPr id="159753" name="TextBox 11"/>
          <p:cNvSpPr txBox="1">
            <a:spLocks noChangeArrowheads="1"/>
          </p:cNvSpPr>
          <p:nvPr/>
        </p:nvSpPr>
        <p:spPr bwMode="auto">
          <a:xfrm>
            <a:off x="3657600" y="1993900"/>
            <a:ext cx="1244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r>
              <a:rPr lang="en-US" sz="1400">
                <a:solidFill>
                  <a:srgbClr val="4B1645"/>
                </a:solidFill>
              </a:rPr>
              <a:t>1997</a:t>
            </a:r>
          </a:p>
          <a:p>
            <a:pPr eaLnBrk="1" hangingPunct="1"/>
            <a:r>
              <a:rPr lang="en-US" sz="1400">
                <a:solidFill>
                  <a:srgbClr val="4B1645"/>
                </a:solidFill>
              </a:rPr>
              <a:t>First UPC Meeting</a:t>
            </a:r>
          </a:p>
        </p:txBody>
      </p:sp>
      <p:sp>
        <p:nvSpPr>
          <p:cNvPr id="159754" name="TextBox 12"/>
          <p:cNvSpPr txBox="1">
            <a:spLocks noChangeArrowheads="1"/>
          </p:cNvSpPr>
          <p:nvPr/>
        </p:nvSpPr>
        <p:spPr bwMode="auto">
          <a:xfrm>
            <a:off x="3657600" y="2971800"/>
            <a:ext cx="1460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r>
              <a:rPr lang="en-US" sz="1400" i="1">
                <a:solidFill>
                  <a:srgbClr val="4B1645"/>
                </a:solidFill>
              </a:rPr>
              <a:t>“best of” AC, Split-C, PCP</a:t>
            </a:r>
          </a:p>
        </p:txBody>
      </p:sp>
      <p:sp>
        <p:nvSpPr>
          <p:cNvPr id="159755" name="TextBox 13"/>
          <p:cNvSpPr txBox="1">
            <a:spLocks noChangeArrowheads="1"/>
          </p:cNvSpPr>
          <p:nvPr/>
        </p:nvSpPr>
        <p:spPr bwMode="auto">
          <a:xfrm>
            <a:off x="5118100" y="2032000"/>
            <a:ext cx="11604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r>
              <a:rPr lang="en-US" sz="1400">
                <a:solidFill>
                  <a:srgbClr val="4B1645"/>
                </a:solidFill>
              </a:rPr>
              <a:t>2001</a:t>
            </a:r>
          </a:p>
          <a:p>
            <a:pPr eaLnBrk="1" hangingPunct="1"/>
            <a:r>
              <a:rPr lang="en-US" sz="1400">
                <a:solidFill>
                  <a:srgbClr val="4B1645"/>
                </a:solidFill>
              </a:rPr>
              <a:t>First UPC Funding</a:t>
            </a:r>
          </a:p>
        </p:txBody>
      </p:sp>
      <p:sp>
        <p:nvSpPr>
          <p:cNvPr id="159756" name="TextBox 14"/>
          <p:cNvSpPr txBox="1">
            <a:spLocks noChangeArrowheads="1"/>
          </p:cNvSpPr>
          <p:nvPr/>
        </p:nvSpPr>
        <p:spPr bwMode="auto">
          <a:xfrm>
            <a:off x="6438900" y="2946400"/>
            <a:ext cx="175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r>
              <a:rPr lang="en-US" sz="1400">
                <a:solidFill>
                  <a:srgbClr val="4B1645"/>
                </a:solidFill>
              </a:rPr>
              <a:t>2003 Berkeley Compiler release</a:t>
            </a:r>
          </a:p>
        </p:txBody>
      </p:sp>
      <p:sp>
        <p:nvSpPr>
          <p:cNvPr id="159757" name="TextBox 15"/>
          <p:cNvSpPr txBox="1">
            <a:spLocks noChangeArrowheads="1"/>
          </p:cNvSpPr>
          <p:nvPr/>
        </p:nvSpPr>
        <p:spPr bwMode="auto">
          <a:xfrm>
            <a:off x="5727700" y="1231900"/>
            <a:ext cx="1828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r>
              <a:rPr lang="en-US" sz="1400">
                <a:solidFill>
                  <a:srgbClr val="4B1645"/>
                </a:solidFill>
              </a:rPr>
              <a:t>2001</a:t>
            </a:r>
          </a:p>
          <a:p>
            <a:pPr eaLnBrk="1" hangingPunct="1"/>
            <a:r>
              <a:rPr lang="en-US" sz="1400">
                <a:solidFill>
                  <a:srgbClr val="4B1645"/>
                </a:solidFill>
              </a:rPr>
              <a:t>gcc-upc at Intrepid</a:t>
            </a:r>
          </a:p>
        </p:txBody>
      </p:sp>
      <p:sp>
        <p:nvSpPr>
          <p:cNvPr id="159758" name="TextBox 16"/>
          <p:cNvSpPr txBox="1">
            <a:spLocks noChangeArrowheads="1"/>
          </p:cNvSpPr>
          <p:nvPr/>
        </p:nvSpPr>
        <p:spPr bwMode="auto">
          <a:xfrm>
            <a:off x="6781800" y="1981200"/>
            <a:ext cx="18288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r>
              <a:rPr lang="en-US" sz="1400">
                <a:solidFill>
                  <a:srgbClr val="4B1645"/>
                </a:solidFill>
              </a:rPr>
              <a:t>2006</a:t>
            </a:r>
          </a:p>
          <a:p>
            <a:pPr eaLnBrk="1" hangingPunct="1"/>
            <a:r>
              <a:rPr lang="en-US" sz="1400">
                <a:solidFill>
                  <a:srgbClr val="4B1645"/>
                </a:solidFill>
              </a:rPr>
              <a:t>UPC in NERSC procurement</a:t>
            </a:r>
          </a:p>
        </p:txBody>
      </p:sp>
      <p:sp>
        <p:nvSpPr>
          <p:cNvPr id="159759" name="TextBox 17"/>
          <p:cNvSpPr txBox="1">
            <a:spLocks noChangeArrowheads="1"/>
          </p:cNvSpPr>
          <p:nvPr/>
        </p:nvSpPr>
        <p:spPr bwMode="auto">
          <a:xfrm>
            <a:off x="5092700" y="2997200"/>
            <a:ext cx="1435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r>
              <a:rPr lang="en-US" sz="1400">
                <a:solidFill>
                  <a:srgbClr val="4B1645"/>
                </a:solidFill>
              </a:rPr>
              <a:t>2002 GASNet Spec</a:t>
            </a:r>
          </a:p>
        </p:txBody>
      </p:sp>
      <p:sp>
        <p:nvSpPr>
          <p:cNvPr id="159760" name="TextBox 18"/>
          <p:cNvSpPr txBox="1">
            <a:spLocks noChangeArrowheads="1"/>
          </p:cNvSpPr>
          <p:nvPr/>
        </p:nvSpPr>
        <p:spPr bwMode="auto">
          <a:xfrm>
            <a:off x="7480300" y="1219200"/>
            <a:ext cx="1828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r>
              <a:rPr lang="en-US" sz="1400">
                <a:solidFill>
                  <a:srgbClr val="4B1645"/>
                </a:solidFill>
              </a:rPr>
              <a:t>2010</a:t>
            </a:r>
          </a:p>
          <a:p>
            <a:pPr eaLnBrk="1" hangingPunct="1"/>
            <a:r>
              <a:rPr lang="en-US" sz="1400">
                <a:solidFill>
                  <a:srgbClr val="4B1645"/>
                </a:solidFill>
              </a:rPr>
              <a:t>Hybrid MPI/UPC</a:t>
            </a:r>
          </a:p>
        </p:txBody>
      </p:sp>
      <p:sp>
        <p:nvSpPr>
          <p:cNvPr id="159761" name="TextBox 19"/>
          <p:cNvSpPr txBox="1">
            <a:spLocks noChangeArrowheads="1"/>
          </p:cNvSpPr>
          <p:nvPr/>
        </p:nvSpPr>
        <p:spPr bwMode="auto">
          <a:xfrm>
            <a:off x="5867400" y="1003300"/>
            <a:ext cx="3225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accent1"/>
                </a:solidFill>
                <a:latin typeface="Arial" charset="0"/>
                <a:ea typeface="ＭＳ Ｐゴシック" charset="0"/>
                <a:cs typeface="ＭＳ Ｐゴシック" charset="0"/>
              </a:defRPr>
            </a:lvl1pPr>
            <a:lvl2pPr marL="742950" indent="-285750" eaLnBrk="0" hangingPunct="0">
              <a:defRPr sz="2000" b="1">
                <a:solidFill>
                  <a:schemeClr val="accent1"/>
                </a:solidFill>
                <a:latin typeface="Arial" charset="0"/>
                <a:ea typeface="ＭＳ Ｐゴシック" charset="0"/>
              </a:defRPr>
            </a:lvl2pPr>
            <a:lvl3pPr marL="1143000" indent="-228600" eaLnBrk="0" hangingPunct="0">
              <a:defRPr sz="2000" b="1">
                <a:solidFill>
                  <a:schemeClr val="accent1"/>
                </a:solidFill>
                <a:latin typeface="Arial" charset="0"/>
                <a:ea typeface="ＭＳ Ｐゴシック" charset="0"/>
              </a:defRPr>
            </a:lvl3pPr>
            <a:lvl4pPr marL="1600200" indent="-228600" eaLnBrk="0" hangingPunct="0">
              <a:defRPr sz="2000" b="1">
                <a:solidFill>
                  <a:schemeClr val="accent1"/>
                </a:solidFill>
                <a:latin typeface="Arial" charset="0"/>
                <a:ea typeface="ＭＳ Ｐゴシック" charset="0"/>
              </a:defRPr>
            </a:lvl4pPr>
            <a:lvl5pPr marL="2057400" indent="-228600" eaLnBrk="0" hangingPunct="0">
              <a:defRPr sz="20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0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0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0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000" b="1">
                <a:solidFill>
                  <a:schemeClr val="accent1"/>
                </a:solidFill>
                <a:latin typeface="Arial" charset="0"/>
                <a:ea typeface="ＭＳ Ｐゴシック" charset="0"/>
              </a:defRPr>
            </a:lvl9pPr>
          </a:lstStyle>
          <a:p>
            <a:pPr eaLnBrk="1" hangingPunct="1"/>
            <a:r>
              <a:rPr lang="en-US" sz="1400">
                <a:solidFill>
                  <a:srgbClr val="4B1645"/>
                </a:solidFill>
              </a:rPr>
              <a:t>Other GASNet-based languages</a:t>
            </a:r>
          </a:p>
        </p:txBody>
      </p:sp>
    </p:spTree>
    <p:extLst>
      <p:ext uri="{BB962C8B-B14F-4D97-AF65-F5344CB8AC3E}">
        <p14:creationId xmlns:p14="http://schemas.microsoft.com/office/powerpoint/2010/main" val="35494040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 SDKs</a:t>
            </a:r>
            <a:endParaRPr lang="en-US" dirty="0"/>
          </a:p>
        </p:txBody>
      </p:sp>
      <p:sp>
        <p:nvSpPr>
          <p:cNvPr id="3" name="Content Placeholder 2"/>
          <p:cNvSpPr>
            <a:spLocks noGrp="1"/>
          </p:cNvSpPr>
          <p:nvPr>
            <p:ph idx="1"/>
          </p:nvPr>
        </p:nvSpPr>
        <p:spPr>
          <a:xfrm>
            <a:off x="609600" y="1004529"/>
            <a:ext cx="8001000" cy="5308120"/>
          </a:xfrm>
        </p:spPr>
        <p:txBody>
          <a:bodyPr/>
          <a:lstStyle/>
          <a:p>
            <a:r>
              <a:rPr lang="en-US" b="1" dirty="0" smtClean="0"/>
              <a:t>Multiple SDKs are available</a:t>
            </a:r>
          </a:p>
          <a:p>
            <a:pPr lvl="1"/>
            <a:r>
              <a:rPr lang="en-US" sz="2000" b="1" dirty="0" smtClean="0"/>
              <a:t>Portable</a:t>
            </a:r>
          </a:p>
          <a:p>
            <a:pPr lvl="2"/>
            <a:r>
              <a:rPr lang="en-US" sz="1600" dirty="0" smtClean="0"/>
              <a:t>BUPC provided by LBL is portable – available at                   </a:t>
            </a:r>
            <a:r>
              <a:rPr lang="en-US" sz="1600" b="1" dirty="0" smtClean="0">
                <a:hlinkClick r:id="rId2"/>
              </a:rPr>
              <a:t>http://upc.lbl.gov</a:t>
            </a:r>
            <a:endParaRPr lang="en-US" sz="1600" b="1" dirty="0"/>
          </a:p>
          <a:p>
            <a:pPr lvl="2"/>
            <a:r>
              <a:rPr lang="en-US" sz="2000" dirty="0" smtClean="0"/>
              <a:t>GUPC provided by Intrepid, </a:t>
            </a:r>
            <a:r>
              <a:rPr lang="en-US" sz="2000" dirty="0" err="1" smtClean="0"/>
              <a:t>gcc</a:t>
            </a:r>
            <a:r>
              <a:rPr lang="en-US" sz="2000" dirty="0" smtClean="0"/>
              <a:t> based, portable, uses BUPC runtime</a:t>
            </a:r>
          </a:p>
          <a:p>
            <a:pPr lvl="1"/>
            <a:r>
              <a:rPr lang="en-US" sz="2000" b="1" dirty="0" smtClean="0"/>
              <a:t>Vendor SDKs </a:t>
            </a:r>
            <a:r>
              <a:rPr lang="en-US" sz="2000" dirty="0" smtClean="0"/>
              <a:t>– Cray UPC XT/XE</a:t>
            </a:r>
          </a:p>
          <a:p>
            <a:pPr lvl="1"/>
            <a:endParaRPr lang="en-US" sz="2000" dirty="0" smtClean="0"/>
          </a:p>
          <a:p>
            <a:pPr marL="342900" lvl="1" indent="-342900">
              <a:buClr>
                <a:srgbClr val="000080"/>
              </a:buClr>
              <a:buSzPct val="85000"/>
              <a:buFont typeface="Wingdings" pitchFamily="-107" charset="2"/>
              <a:buChar char="v"/>
            </a:pPr>
            <a:r>
              <a:rPr lang="en-US" b="1" dirty="0">
                <a:solidFill>
                  <a:schemeClr val="tx1"/>
                </a:solidFill>
              </a:rPr>
              <a:t>UPC has been shown to interoperate with </a:t>
            </a:r>
          </a:p>
          <a:p>
            <a:pPr marL="742950" lvl="2" indent="-342900">
              <a:buSzPct val="85000"/>
              <a:buFont typeface="Wingdings" charset="2"/>
              <a:buChar char="§"/>
            </a:pPr>
            <a:r>
              <a:rPr lang="en-US" dirty="0" smtClean="0"/>
              <a:t>MPI, </a:t>
            </a:r>
            <a:r>
              <a:rPr lang="en-US" dirty="0" err="1" smtClean="0"/>
              <a:t>OpenMP</a:t>
            </a:r>
            <a:r>
              <a:rPr lang="en-US" dirty="0" smtClean="0"/>
              <a:t>, CUDA, Intel TBB, Habanero</a:t>
            </a:r>
            <a:r>
              <a:rPr lang="en-US" dirty="0"/>
              <a:t>-C</a:t>
            </a:r>
          </a:p>
          <a:p>
            <a:pPr marL="742950" lvl="2" indent="-342900">
              <a:buSzPct val="85000"/>
              <a:buFont typeface="Wingdings" charset="2"/>
              <a:buChar char="§"/>
            </a:pPr>
            <a:r>
              <a:rPr lang="en-US" dirty="0"/>
              <a:t>Any </a:t>
            </a:r>
            <a:r>
              <a:rPr lang="en-US" dirty="0" err="1"/>
              <a:t>pthreads</a:t>
            </a:r>
            <a:r>
              <a:rPr lang="en-US" dirty="0"/>
              <a:t> based </a:t>
            </a:r>
            <a:r>
              <a:rPr lang="en-US" dirty="0" err="1" smtClean="0"/>
              <a:t>libray</a:t>
            </a:r>
            <a:r>
              <a:rPr lang="en-US" dirty="0"/>
              <a:t> </a:t>
            </a:r>
            <a:r>
              <a:rPr lang="en-US" dirty="0" smtClean="0"/>
              <a:t> </a:t>
            </a:r>
            <a:r>
              <a:rPr lang="en-US" dirty="0"/>
              <a:t>e</a:t>
            </a:r>
            <a:r>
              <a:rPr lang="en-US" dirty="0" smtClean="0"/>
              <a:t>.g. MKL</a:t>
            </a:r>
          </a:p>
          <a:p>
            <a:pPr marL="742950" lvl="2" indent="-342900">
              <a:buSzPct val="85000"/>
              <a:buFont typeface="Wingdings" charset="2"/>
              <a:buChar char="§"/>
            </a:pPr>
            <a:endParaRPr lang="en-US" dirty="0" smtClean="0"/>
          </a:p>
          <a:p>
            <a:pPr marL="0" indent="-400050"/>
            <a:r>
              <a:rPr lang="en-US" b="1" dirty="0" smtClean="0"/>
              <a:t>Some interoperability aspects are implementation specific, e.g. who owns </a:t>
            </a:r>
            <a:r>
              <a:rPr lang="en-US" b="1" dirty="0" smtClean="0">
                <a:latin typeface="Courier"/>
                <a:cs typeface="Courier"/>
              </a:rPr>
              <a:t>main()</a:t>
            </a:r>
          </a:p>
          <a:p>
            <a:pPr marL="742950" lvl="2">
              <a:buSzPct val="85000"/>
              <a:buFont typeface="Wingdings" charset="2"/>
              <a:buChar char="§"/>
            </a:pPr>
            <a:r>
              <a:rPr lang="en-US" dirty="0" smtClean="0"/>
              <a:t>E.g. </a:t>
            </a:r>
            <a:r>
              <a:rPr lang="en-US" dirty="0">
                <a:solidFill>
                  <a:schemeClr val="accent1">
                    <a:lumMod val="75000"/>
                  </a:schemeClr>
                </a:solidFill>
              </a:rPr>
              <a:t>http://</a:t>
            </a:r>
            <a:r>
              <a:rPr lang="en-US" dirty="0" err="1">
                <a:solidFill>
                  <a:schemeClr val="accent1">
                    <a:lumMod val="75000"/>
                  </a:schemeClr>
                </a:solidFill>
              </a:rPr>
              <a:t>upc.lbl.gov</a:t>
            </a:r>
            <a:r>
              <a:rPr lang="en-US" dirty="0">
                <a:solidFill>
                  <a:schemeClr val="accent1">
                    <a:lumMod val="75000"/>
                  </a:schemeClr>
                </a:solidFill>
              </a:rPr>
              <a:t>/docs/user/</a:t>
            </a:r>
            <a:r>
              <a:rPr lang="en-US" dirty="0" err="1">
                <a:solidFill>
                  <a:schemeClr val="accent1">
                    <a:lumMod val="75000"/>
                  </a:schemeClr>
                </a:solidFill>
              </a:rPr>
              <a:t>interoperability.shtml</a:t>
            </a:r>
            <a:endParaRPr lang="en-US" dirty="0">
              <a:solidFill>
                <a:schemeClr val="accent1">
                  <a:lumMod val="75000"/>
                </a:schemeClr>
              </a:solidFill>
            </a:endParaRPr>
          </a:p>
        </p:txBody>
      </p:sp>
    </p:spTree>
    <p:extLst>
      <p:ext uri="{BB962C8B-B14F-4D97-AF65-F5344CB8AC3E}">
        <p14:creationId xmlns:p14="http://schemas.microsoft.com/office/powerpoint/2010/main" val="19521684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09600" y="2774336"/>
            <a:ext cx="8001000" cy="605294"/>
          </a:xfrm>
        </p:spPr>
        <p:txBody>
          <a:bodyPr/>
          <a:lstStyle/>
          <a:p>
            <a:pPr marL="0" indent="0" algn="ctr">
              <a:buNone/>
            </a:pPr>
            <a:r>
              <a:rPr lang="en-US" sz="3600" b="1" dirty="0" smtClean="0"/>
              <a:t>Shared Memory Programming</a:t>
            </a:r>
            <a:endParaRPr lang="en-US" sz="3600" b="1" dirty="0"/>
          </a:p>
        </p:txBody>
      </p:sp>
    </p:spTree>
    <p:extLst>
      <p:ext uri="{BB962C8B-B14F-4D97-AF65-F5344CB8AC3E}">
        <p14:creationId xmlns:p14="http://schemas.microsoft.com/office/powerpoint/2010/main" val="31065246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Shared Memory Programming</a:t>
            </a:r>
            <a:endParaRPr lang="en-US" dirty="0"/>
          </a:p>
        </p:txBody>
      </p:sp>
      <p:sp>
        <p:nvSpPr>
          <p:cNvPr id="3" name="Content Placeholder 2"/>
          <p:cNvSpPr>
            <a:spLocks noGrp="1"/>
          </p:cNvSpPr>
          <p:nvPr>
            <p:ph idx="1"/>
          </p:nvPr>
        </p:nvSpPr>
        <p:spPr>
          <a:xfrm>
            <a:off x="552245" y="1651820"/>
            <a:ext cx="8001000" cy="4667944"/>
          </a:xfrm>
        </p:spPr>
        <p:txBody>
          <a:bodyPr/>
          <a:lstStyle/>
          <a:p>
            <a:r>
              <a:rPr lang="en-US" b="1" dirty="0" smtClean="0"/>
              <a:t>Performance determined by</a:t>
            </a:r>
          </a:p>
          <a:p>
            <a:endParaRPr lang="en-US" b="1" dirty="0" smtClean="0"/>
          </a:p>
          <a:p>
            <a:pPr lvl="1"/>
            <a:r>
              <a:rPr lang="en-US" dirty="0"/>
              <a:t>Locality – placement, </a:t>
            </a:r>
            <a:r>
              <a:rPr lang="en-US" dirty="0" smtClean="0"/>
              <a:t>data </a:t>
            </a:r>
            <a:r>
              <a:rPr lang="en-US" dirty="0"/>
              <a:t>initialization</a:t>
            </a:r>
            <a:endParaRPr lang="en-US" dirty="0" smtClean="0"/>
          </a:p>
          <a:p>
            <a:pPr lvl="1"/>
            <a:r>
              <a:rPr lang="en-US" dirty="0" smtClean="0"/>
              <a:t>Computational efficiency</a:t>
            </a:r>
          </a:p>
          <a:p>
            <a:pPr lvl="1"/>
            <a:r>
              <a:rPr lang="en-US" dirty="0" smtClean="0"/>
              <a:t>Synchronization performance </a:t>
            </a:r>
          </a:p>
          <a:p>
            <a:pPr lvl="1"/>
            <a:r>
              <a:rPr lang="en-US" dirty="0" smtClean="0"/>
              <a:t>Management of parallelism</a:t>
            </a:r>
          </a:p>
          <a:p>
            <a:pPr lvl="1"/>
            <a:endParaRPr lang="en-US" dirty="0"/>
          </a:p>
          <a:p>
            <a:pPr marL="495300" lvl="1" indent="0">
              <a:buNone/>
            </a:pPr>
            <a:r>
              <a:rPr lang="en-US" b="1" dirty="0">
                <a:solidFill>
                  <a:srgbClr val="FF0000"/>
                </a:solidFill>
                <a:cs typeface="Courier"/>
              </a:rPr>
              <a:t>When should memory be shared (shared) ?</a:t>
            </a:r>
          </a:p>
          <a:p>
            <a:pPr marL="495300" lvl="1" indent="0">
              <a:buNone/>
            </a:pPr>
            <a:r>
              <a:rPr lang="en-US" b="1" dirty="0">
                <a:solidFill>
                  <a:srgbClr val="FF0000"/>
                </a:solidFill>
                <a:cs typeface="Courier"/>
              </a:rPr>
              <a:t>When should memory be blocked (shared []) ?</a:t>
            </a:r>
          </a:p>
          <a:p>
            <a:pPr marL="495300" lvl="1" indent="0">
              <a:buNone/>
            </a:pPr>
            <a:endParaRPr lang="en-US" dirty="0" smtClean="0"/>
          </a:p>
          <a:p>
            <a:pPr marL="457200" lvl="1" indent="0">
              <a:buNone/>
            </a:pPr>
            <a:endParaRPr lang="en-US" dirty="0"/>
          </a:p>
        </p:txBody>
      </p:sp>
    </p:spTree>
    <p:extLst>
      <p:ext uri="{BB962C8B-B14F-4D97-AF65-F5344CB8AC3E}">
        <p14:creationId xmlns:p14="http://schemas.microsoft.com/office/powerpoint/2010/main" val="34600924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Pointer Arithmetic and Data Placement</a:t>
            </a:r>
            <a:endParaRPr lang="en-US" dirty="0"/>
          </a:p>
        </p:txBody>
      </p:sp>
      <p:sp>
        <p:nvSpPr>
          <p:cNvPr id="3" name="Content Placeholder 2"/>
          <p:cNvSpPr>
            <a:spLocks noGrp="1"/>
          </p:cNvSpPr>
          <p:nvPr>
            <p:ph idx="1"/>
          </p:nvPr>
        </p:nvSpPr>
        <p:spPr>
          <a:xfrm>
            <a:off x="609600" y="914400"/>
            <a:ext cx="8001000" cy="5141921"/>
          </a:xfrm>
        </p:spPr>
        <p:txBody>
          <a:bodyPr/>
          <a:lstStyle/>
          <a:p>
            <a:r>
              <a:rPr lang="en-US" dirty="0" smtClean="0"/>
              <a:t>Memory is allocated with </a:t>
            </a:r>
            <a:r>
              <a:rPr lang="en-US" dirty="0" err="1" smtClean="0"/>
              <a:t>upc_alloc</a:t>
            </a:r>
            <a:r>
              <a:rPr lang="en-US" dirty="0" smtClean="0"/>
              <a:t>, </a:t>
            </a:r>
            <a:r>
              <a:rPr lang="en-US" dirty="0" err="1" smtClean="0"/>
              <a:t>upc_all_alloc</a:t>
            </a:r>
            <a:r>
              <a:rPr lang="en-US" dirty="0" smtClean="0"/>
              <a:t> with affinity to a certain thread</a:t>
            </a:r>
          </a:p>
          <a:p>
            <a:r>
              <a:rPr lang="en-US" dirty="0" smtClean="0"/>
              <a:t>The pointer type determines the address arithmetic rules and the “locality” of access</a:t>
            </a:r>
          </a:p>
          <a:p>
            <a:pPr marL="0" indent="0">
              <a:buNone/>
            </a:pPr>
            <a:endParaRPr lang="en-US" dirty="0"/>
          </a:p>
          <a:p>
            <a:pPr marL="0" indent="0">
              <a:buNone/>
            </a:pPr>
            <a:r>
              <a:rPr lang="en-US" sz="2000" b="1" dirty="0" smtClean="0">
                <a:latin typeface="Courier"/>
                <a:cs typeface="Courier"/>
              </a:rPr>
              <a:t>shared double *p1;</a:t>
            </a:r>
          </a:p>
          <a:p>
            <a:pPr marL="0" indent="0">
              <a:buNone/>
            </a:pPr>
            <a:r>
              <a:rPr lang="en-US" sz="2000" b="1" dirty="0">
                <a:latin typeface="Courier"/>
                <a:cs typeface="Courier"/>
              </a:rPr>
              <a:t>s</a:t>
            </a:r>
            <a:r>
              <a:rPr lang="en-US" sz="2000" b="1" dirty="0" smtClean="0">
                <a:latin typeface="Courier"/>
                <a:cs typeface="Courier"/>
              </a:rPr>
              <a:t>hared [*] double *</a:t>
            </a:r>
            <a:r>
              <a:rPr lang="en-US" sz="2000" b="1" dirty="0" err="1" smtClean="0">
                <a:latin typeface="Courier"/>
                <a:cs typeface="Courier"/>
              </a:rPr>
              <a:t>ps</a:t>
            </a:r>
            <a:r>
              <a:rPr lang="en-US" sz="2000" b="1" dirty="0" smtClean="0">
                <a:latin typeface="Courier"/>
                <a:cs typeface="Courier"/>
              </a:rPr>
              <a:t>;</a:t>
            </a:r>
          </a:p>
          <a:p>
            <a:pPr marL="0" indent="0">
              <a:buNone/>
            </a:pPr>
            <a:r>
              <a:rPr lang="en-US" sz="2000" b="1" dirty="0">
                <a:latin typeface="Courier"/>
                <a:cs typeface="Courier"/>
              </a:rPr>
              <a:t>s</a:t>
            </a:r>
            <a:r>
              <a:rPr lang="en-US" sz="2000" b="1" dirty="0" smtClean="0">
                <a:latin typeface="Courier"/>
                <a:cs typeface="Courier"/>
              </a:rPr>
              <a:t>hared [] double *pi;</a:t>
            </a:r>
            <a:endParaRPr lang="en-US" sz="2000" b="1" dirty="0">
              <a:latin typeface="Courier"/>
              <a:cs typeface="Courier"/>
            </a:endParaRPr>
          </a:p>
          <a:p>
            <a:pPr marL="0" indent="0">
              <a:buNone/>
            </a:pPr>
            <a:r>
              <a:rPr lang="en-US" sz="2000" b="1" dirty="0">
                <a:latin typeface="Courier"/>
                <a:cs typeface="Courier"/>
              </a:rPr>
              <a:t>f</a:t>
            </a:r>
            <a:r>
              <a:rPr lang="en-US" sz="2000" b="1" dirty="0" smtClean="0">
                <a:latin typeface="Courier"/>
                <a:cs typeface="Courier"/>
              </a:rPr>
              <a:t>or(</a:t>
            </a:r>
            <a:r>
              <a:rPr lang="en-US" sz="2000" b="1" dirty="0" err="1" smtClean="0">
                <a:latin typeface="Courier"/>
                <a:cs typeface="Courier"/>
              </a:rPr>
              <a:t>i</a:t>
            </a:r>
            <a:r>
              <a:rPr lang="en-US" sz="2000" b="1" dirty="0" smtClean="0">
                <a:latin typeface="Courier"/>
                <a:cs typeface="Courier"/>
              </a:rPr>
              <a:t>=0; </a:t>
            </a:r>
            <a:r>
              <a:rPr lang="en-US" sz="2000" b="1" dirty="0" err="1" smtClean="0">
                <a:latin typeface="Courier"/>
                <a:cs typeface="Courier"/>
              </a:rPr>
              <a:t>i</a:t>
            </a:r>
            <a:r>
              <a:rPr lang="en-US" sz="2000" b="1" dirty="0" smtClean="0">
                <a:latin typeface="Courier"/>
                <a:cs typeface="Courier"/>
              </a:rPr>
              <a:t> &lt; N; </a:t>
            </a:r>
            <a:r>
              <a:rPr lang="en-US" sz="2000" b="1" dirty="0" err="1" smtClean="0">
                <a:latin typeface="Courier"/>
                <a:cs typeface="Courier"/>
              </a:rPr>
              <a:t>i</a:t>
            </a:r>
            <a:r>
              <a:rPr lang="en-US" sz="2000" b="1" dirty="0" smtClean="0">
                <a:latin typeface="Courier"/>
                <a:cs typeface="Courier"/>
              </a:rPr>
              <a:t>++) {</a:t>
            </a:r>
          </a:p>
          <a:p>
            <a:pPr marL="0" indent="0">
              <a:spcAft>
                <a:spcPts val="600"/>
              </a:spcAft>
              <a:buNone/>
            </a:pPr>
            <a:r>
              <a:rPr lang="en-US" sz="2000" b="1" dirty="0" smtClean="0">
                <a:latin typeface="Courier"/>
                <a:cs typeface="Courier"/>
              </a:rPr>
              <a:t>	p1[</a:t>
            </a:r>
            <a:r>
              <a:rPr lang="en-US" sz="2000" b="1" dirty="0" err="1" smtClean="0">
                <a:latin typeface="Courier"/>
                <a:cs typeface="Courier"/>
              </a:rPr>
              <a:t>i</a:t>
            </a:r>
            <a:r>
              <a:rPr lang="en-US" sz="2000" b="1" dirty="0" smtClean="0">
                <a:latin typeface="Courier"/>
                <a:cs typeface="Courier"/>
              </a:rPr>
              <a:t>] = </a:t>
            </a:r>
            <a:r>
              <a:rPr lang="en-US" sz="2000" b="1" dirty="0">
                <a:latin typeface="Courier"/>
                <a:cs typeface="Courier"/>
              </a:rPr>
              <a:t>i</a:t>
            </a:r>
            <a:r>
              <a:rPr lang="en-US" sz="2000" b="1" dirty="0" smtClean="0">
                <a:latin typeface="Courier"/>
                <a:cs typeface="Courier"/>
              </a:rPr>
              <a:t>;</a:t>
            </a:r>
          </a:p>
          <a:p>
            <a:pPr marL="0" indent="0">
              <a:spcAft>
                <a:spcPts val="600"/>
              </a:spcAft>
              <a:buNone/>
            </a:pPr>
            <a:r>
              <a:rPr lang="en-US" sz="2000" b="1" dirty="0" smtClean="0">
                <a:latin typeface="Courier"/>
                <a:cs typeface="Courier"/>
              </a:rPr>
              <a:t>	</a:t>
            </a:r>
            <a:r>
              <a:rPr lang="en-US" sz="2000" b="1" dirty="0" err="1" smtClean="0">
                <a:latin typeface="Courier"/>
                <a:cs typeface="Courier"/>
              </a:rPr>
              <a:t>ps</a:t>
            </a:r>
            <a:r>
              <a:rPr lang="en-US" sz="2000" b="1" dirty="0" smtClean="0">
                <a:latin typeface="Courier"/>
                <a:cs typeface="Courier"/>
              </a:rPr>
              <a:t>[</a:t>
            </a:r>
            <a:r>
              <a:rPr lang="en-US" sz="2000" b="1" dirty="0" err="1" smtClean="0">
                <a:latin typeface="Courier"/>
                <a:cs typeface="Courier"/>
              </a:rPr>
              <a:t>i</a:t>
            </a:r>
            <a:r>
              <a:rPr lang="en-US" sz="2000" b="1" dirty="0" smtClean="0">
                <a:latin typeface="Courier"/>
                <a:cs typeface="Courier"/>
              </a:rPr>
              <a:t>] = </a:t>
            </a:r>
            <a:r>
              <a:rPr lang="en-US" sz="2000" b="1" dirty="0" err="1" smtClean="0">
                <a:latin typeface="Courier"/>
                <a:cs typeface="Courier"/>
              </a:rPr>
              <a:t>i</a:t>
            </a:r>
            <a:r>
              <a:rPr lang="en-US" sz="2000" b="1" dirty="0" smtClean="0">
                <a:latin typeface="Courier"/>
                <a:cs typeface="Courier"/>
              </a:rPr>
              <a:t>;</a:t>
            </a:r>
          </a:p>
          <a:p>
            <a:pPr marL="0" indent="0">
              <a:spcAft>
                <a:spcPts val="0"/>
              </a:spcAft>
              <a:buNone/>
            </a:pPr>
            <a:r>
              <a:rPr lang="en-US" sz="2000" b="1" dirty="0">
                <a:latin typeface="Courier"/>
                <a:cs typeface="Courier"/>
              </a:rPr>
              <a:t>	</a:t>
            </a:r>
            <a:r>
              <a:rPr lang="en-US" sz="2000" b="1" dirty="0" smtClean="0">
                <a:latin typeface="Courier"/>
                <a:cs typeface="Courier"/>
              </a:rPr>
              <a:t>pi[</a:t>
            </a:r>
            <a:r>
              <a:rPr lang="en-US" sz="2000" b="1" dirty="0" err="1" smtClean="0">
                <a:latin typeface="Courier"/>
                <a:cs typeface="Courier"/>
              </a:rPr>
              <a:t>i</a:t>
            </a:r>
            <a:r>
              <a:rPr lang="en-US" sz="2000" b="1" dirty="0" smtClean="0">
                <a:latin typeface="Courier"/>
                <a:cs typeface="Courier"/>
              </a:rPr>
              <a:t>] = </a:t>
            </a:r>
            <a:r>
              <a:rPr lang="en-US" sz="2000" b="1" dirty="0" err="1" smtClean="0">
                <a:latin typeface="Courier"/>
                <a:cs typeface="Courier"/>
              </a:rPr>
              <a:t>i</a:t>
            </a:r>
            <a:r>
              <a:rPr lang="en-US" sz="2000" b="1" dirty="0" smtClean="0">
                <a:latin typeface="Courier"/>
                <a:cs typeface="Courier"/>
              </a:rPr>
              <a:t>;</a:t>
            </a:r>
          </a:p>
          <a:p>
            <a:pPr marL="0" indent="0">
              <a:buNone/>
            </a:pPr>
            <a:r>
              <a:rPr lang="en-US" b="1" dirty="0" smtClean="0">
                <a:latin typeface="Courier"/>
                <a:cs typeface="Courier"/>
              </a:rPr>
              <a:t>}  </a:t>
            </a:r>
            <a:endParaRPr lang="en-US" b="1" dirty="0">
              <a:latin typeface="Courier"/>
              <a:cs typeface="Courier"/>
            </a:endParaRPr>
          </a:p>
        </p:txBody>
      </p:sp>
      <p:graphicFrame>
        <p:nvGraphicFramePr>
          <p:cNvPr id="5" name="Table 4"/>
          <p:cNvGraphicFramePr>
            <a:graphicFrameLocks noGrp="1"/>
          </p:cNvGraphicFramePr>
          <p:nvPr>
            <p:extLst>
              <p:ext uri="{D42A27DB-BD31-4B8C-83A1-F6EECF244321}">
                <p14:modId xmlns:p14="http://schemas.microsoft.com/office/powerpoint/2010/main" val="1095566590"/>
              </p:ext>
            </p:extLst>
          </p:nvPr>
        </p:nvGraphicFramePr>
        <p:xfrm>
          <a:off x="3538484" y="4344276"/>
          <a:ext cx="1112344" cy="365760"/>
        </p:xfrm>
        <a:graphic>
          <a:graphicData uri="http://schemas.openxmlformats.org/drawingml/2006/table">
            <a:tbl>
              <a:tblPr firstRow="1" bandRow="1">
                <a:tableStyleId>{3C2FFA5D-87B4-456A-9821-1D502468CF0F}</a:tableStyleId>
              </a:tblPr>
              <a:tblGrid>
                <a:gridCol w="556172"/>
                <a:gridCol w="556172"/>
              </a:tblGrid>
              <a:tr h="262758">
                <a:tc>
                  <a:txBody>
                    <a:bodyPr/>
                    <a:lstStyle/>
                    <a:p>
                      <a:r>
                        <a:rPr lang="en-US" dirty="0" smtClean="0"/>
                        <a:t>1</a:t>
                      </a:r>
                      <a:endParaRPr lang="en-US" dirty="0"/>
                    </a:p>
                  </a:txBody>
                  <a:tcPr/>
                </a:tc>
                <a:tc>
                  <a:txBody>
                    <a:bodyPr/>
                    <a:lstStyle/>
                    <a:p>
                      <a:r>
                        <a:rPr lang="en-US" dirty="0" smtClean="0"/>
                        <a:t>3</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08210491"/>
              </p:ext>
            </p:extLst>
          </p:nvPr>
        </p:nvGraphicFramePr>
        <p:xfrm>
          <a:off x="4925849" y="4344276"/>
          <a:ext cx="1112344" cy="365760"/>
        </p:xfrm>
        <a:graphic>
          <a:graphicData uri="http://schemas.openxmlformats.org/drawingml/2006/table">
            <a:tbl>
              <a:tblPr firstRow="1" bandRow="1">
                <a:tableStyleId>{3C2FFA5D-87B4-456A-9821-1D502468CF0F}</a:tableStyleId>
              </a:tblPr>
              <a:tblGrid>
                <a:gridCol w="556172"/>
                <a:gridCol w="556172"/>
              </a:tblGrid>
              <a:tr h="262758">
                <a:tc>
                  <a:txBody>
                    <a:bodyPr/>
                    <a:lstStyle/>
                    <a:p>
                      <a:r>
                        <a:rPr lang="en-US" dirty="0" smtClean="0"/>
                        <a:t>2</a:t>
                      </a:r>
                      <a:endParaRPr lang="en-US" dirty="0"/>
                    </a:p>
                  </a:txBody>
                  <a:tcPr/>
                </a:tc>
                <a:tc>
                  <a:txBody>
                    <a:bodyPr/>
                    <a:lstStyle/>
                    <a:p>
                      <a:r>
                        <a:rPr lang="en-US" dirty="0" smtClean="0"/>
                        <a:t>4</a:t>
                      </a:r>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947921704"/>
              </p:ext>
            </p:extLst>
          </p:nvPr>
        </p:nvGraphicFramePr>
        <p:xfrm>
          <a:off x="4925849" y="4793759"/>
          <a:ext cx="1112344" cy="365760"/>
        </p:xfrm>
        <a:graphic>
          <a:graphicData uri="http://schemas.openxmlformats.org/drawingml/2006/table">
            <a:tbl>
              <a:tblPr firstRow="1" bandRow="1">
                <a:tableStyleId>{3C2FFA5D-87B4-456A-9821-1D502468CF0F}</a:tableStyleId>
              </a:tblPr>
              <a:tblGrid>
                <a:gridCol w="556172"/>
                <a:gridCol w="556172"/>
              </a:tblGrid>
              <a:tr h="365760">
                <a:tc>
                  <a:txBody>
                    <a:bodyPr/>
                    <a:lstStyle/>
                    <a:p>
                      <a:r>
                        <a:rPr lang="en-US" dirty="0" smtClean="0"/>
                        <a:t>3</a:t>
                      </a:r>
                      <a:endParaRPr lang="en-US" dirty="0"/>
                    </a:p>
                  </a:txBody>
                  <a:tcPr>
                    <a:solidFill>
                      <a:schemeClr val="accent4">
                        <a:lumMod val="40000"/>
                        <a:lumOff val="60000"/>
                      </a:schemeClr>
                    </a:solidFill>
                  </a:tcPr>
                </a:tc>
                <a:tc>
                  <a:txBody>
                    <a:bodyPr/>
                    <a:lstStyle/>
                    <a:p>
                      <a:r>
                        <a:rPr lang="en-US" dirty="0" smtClean="0"/>
                        <a:t>4</a:t>
                      </a:r>
                      <a:endParaRPr lang="en-US" dirty="0"/>
                    </a:p>
                  </a:txBody>
                  <a:tcPr>
                    <a:solidFill>
                      <a:schemeClr val="accent4">
                        <a:lumMod val="40000"/>
                        <a:lumOff val="60000"/>
                      </a:schemeClr>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125015545"/>
              </p:ext>
            </p:extLst>
          </p:nvPr>
        </p:nvGraphicFramePr>
        <p:xfrm>
          <a:off x="3538484" y="4797547"/>
          <a:ext cx="1112344" cy="365760"/>
        </p:xfrm>
        <a:graphic>
          <a:graphicData uri="http://schemas.openxmlformats.org/drawingml/2006/table">
            <a:tbl>
              <a:tblPr firstRow="1" bandRow="1">
                <a:tableStyleId>{3C2FFA5D-87B4-456A-9821-1D502468CF0F}</a:tableStyleId>
              </a:tblPr>
              <a:tblGrid>
                <a:gridCol w="556172"/>
                <a:gridCol w="556172"/>
              </a:tblGrid>
              <a:tr h="313413">
                <a:tc>
                  <a:txBody>
                    <a:bodyPr/>
                    <a:lstStyle/>
                    <a:p>
                      <a:r>
                        <a:rPr lang="en-US" dirty="0" smtClean="0"/>
                        <a:t>1</a:t>
                      </a:r>
                      <a:endParaRPr lang="en-US" dirty="0"/>
                    </a:p>
                  </a:txBody>
                  <a:tcPr>
                    <a:solidFill>
                      <a:schemeClr val="accent4">
                        <a:lumMod val="40000"/>
                        <a:lumOff val="60000"/>
                      </a:schemeClr>
                    </a:solidFill>
                  </a:tcPr>
                </a:tc>
                <a:tc>
                  <a:txBody>
                    <a:bodyPr/>
                    <a:lstStyle/>
                    <a:p>
                      <a:r>
                        <a:rPr lang="en-US" dirty="0" smtClean="0"/>
                        <a:t>2</a:t>
                      </a:r>
                      <a:endParaRPr lang="en-US" dirty="0"/>
                    </a:p>
                  </a:txBody>
                  <a:tcPr>
                    <a:solidFill>
                      <a:schemeClr val="accent4">
                        <a:lumMod val="40000"/>
                        <a:lumOff val="60000"/>
                      </a:schemeClr>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290061834"/>
              </p:ext>
            </p:extLst>
          </p:nvPr>
        </p:nvGraphicFramePr>
        <p:xfrm>
          <a:off x="3538484" y="5163307"/>
          <a:ext cx="1112344" cy="428664"/>
        </p:xfrm>
        <a:graphic>
          <a:graphicData uri="http://schemas.openxmlformats.org/drawingml/2006/table">
            <a:tbl>
              <a:tblPr firstRow="1" bandRow="1">
                <a:tableStyleId>{5C22544A-7EE6-4342-B048-85BDC9FD1C3A}</a:tableStyleId>
              </a:tblPr>
              <a:tblGrid>
                <a:gridCol w="278086"/>
                <a:gridCol w="278086"/>
                <a:gridCol w="278086"/>
                <a:gridCol w="278086"/>
              </a:tblGrid>
              <a:tr h="428664">
                <a:tc>
                  <a:txBody>
                    <a:bodyPr/>
                    <a:lstStyle/>
                    <a:p>
                      <a:r>
                        <a:rPr lang="en-US" dirty="0" smtClean="0"/>
                        <a:t>1</a:t>
                      </a:r>
                      <a:endParaRPr lang="en-US" dirty="0"/>
                    </a:p>
                  </a:txBody>
                  <a:tcPr>
                    <a:solidFill>
                      <a:schemeClr val="accent2"/>
                    </a:solidFill>
                  </a:tcPr>
                </a:tc>
                <a:tc>
                  <a:txBody>
                    <a:bodyPr/>
                    <a:lstStyle/>
                    <a:p>
                      <a:r>
                        <a:rPr lang="en-US" dirty="0" smtClean="0"/>
                        <a:t>2</a:t>
                      </a:r>
                      <a:endParaRPr lang="en-US" dirty="0"/>
                    </a:p>
                  </a:txBody>
                  <a:tcPr>
                    <a:solidFill>
                      <a:schemeClr val="accent2"/>
                    </a:solidFill>
                  </a:tcPr>
                </a:tc>
                <a:tc>
                  <a:txBody>
                    <a:bodyPr/>
                    <a:lstStyle/>
                    <a:p>
                      <a:r>
                        <a:rPr lang="en-US" dirty="0" smtClean="0"/>
                        <a:t>3</a:t>
                      </a:r>
                      <a:endParaRPr lang="en-US" dirty="0"/>
                    </a:p>
                  </a:txBody>
                  <a:tcPr>
                    <a:solidFill>
                      <a:schemeClr val="accent2"/>
                    </a:solidFill>
                  </a:tcPr>
                </a:tc>
                <a:tc>
                  <a:txBody>
                    <a:bodyPr/>
                    <a:lstStyle/>
                    <a:p>
                      <a:r>
                        <a:rPr lang="en-US" dirty="0" smtClean="0"/>
                        <a:t>4</a:t>
                      </a:r>
                      <a:endParaRPr lang="en-US" dirty="0"/>
                    </a:p>
                  </a:txBody>
                  <a:tcPr>
                    <a:solidFill>
                      <a:schemeClr val="accent2"/>
                    </a:solidFill>
                  </a:tcPr>
                </a:tc>
              </a:tr>
            </a:tbl>
          </a:graphicData>
        </a:graphic>
      </p:graphicFrame>
    </p:spTree>
    <p:extLst>
      <p:ext uri="{BB962C8B-B14F-4D97-AF65-F5344CB8AC3E}">
        <p14:creationId xmlns:p14="http://schemas.microsoft.com/office/powerpoint/2010/main" val="38608669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2-D Stencil – Laplace Filter – block cyclic</a:t>
            </a:r>
            <a:endParaRPr lang="en-US" dirty="0"/>
          </a:p>
        </p:txBody>
      </p:sp>
      <p:sp>
        <p:nvSpPr>
          <p:cNvPr id="3" name="Content Placeholder 2"/>
          <p:cNvSpPr>
            <a:spLocks noGrp="1"/>
          </p:cNvSpPr>
          <p:nvPr>
            <p:ph idx="1"/>
          </p:nvPr>
        </p:nvSpPr>
        <p:spPr>
          <a:xfrm>
            <a:off x="588579" y="914399"/>
            <a:ext cx="8001000" cy="4936359"/>
          </a:xfrm>
        </p:spPr>
        <p:txBody>
          <a:bodyPr/>
          <a:lstStyle/>
          <a:p>
            <a:pPr marL="0" indent="0">
              <a:buNone/>
            </a:pPr>
            <a:r>
              <a:rPr lang="en-US" sz="1600" b="1" dirty="0">
                <a:latin typeface="Courier"/>
                <a:cs typeface="Courier"/>
              </a:rPr>
              <a:t>s</a:t>
            </a:r>
            <a:r>
              <a:rPr lang="en-US" sz="1600" b="1" dirty="0" smtClean="0">
                <a:latin typeface="Courier"/>
                <a:cs typeface="Courier"/>
              </a:rPr>
              <a:t>hared double matrix[ROWS][COLS];</a:t>
            </a:r>
          </a:p>
          <a:p>
            <a:pPr marL="0" indent="0">
              <a:buNone/>
            </a:pPr>
            <a:r>
              <a:rPr lang="en-US" sz="1600" b="1" dirty="0" smtClean="0">
                <a:latin typeface="Courier"/>
                <a:cs typeface="Courier"/>
              </a:rPr>
              <a:t>…</a:t>
            </a:r>
          </a:p>
          <a:p>
            <a:pPr marL="0" indent="0">
              <a:buNone/>
            </a:pPr>
            <a:r>
              <a:rPr lang="en-US" sz="1600" b="1" dirty="0">
                <a:latin typeface="Courier"/>
                <a:cs typeface="Courier"/>
              </a:rPr>
              <a:t>m</a:t>
            </a:r>
            <a:r>
              <a:rPr lang="en-US" sz="1600" b="1" dirty="0" smtClean="0">
                <a:latin typeface="Courier"/>
                <a:cs typeface="Courier"/>
              </a:rPr>
              <a:t>ain() {</a:t>
            </a:r>
          </a:p>
          <a:p>
            <a:pPr marL="0" indent="0">
              <a:buNone/>
            </a:pPr>
            <a:r>
              <a:rPr lang="en-US" sz="1600" b="1" dirty="0" smtClean="0">
                <a:latin typeface="Courier"/>
                <a:cs typeface="Courier"/>
              </a:rPr>
              <a:t>  for(</a:t>
            </a:r>
            <a:r>
              <a:rPr lang="en-US" sz="1600" b="1" dirty="0" err="1" smtClean="0">
                <a:latin typeface="Courier"/>
                <a:cs typeface="Courier"/>
              </a:rPr>
              <a:t>i</a:t>
            </a:r>
            <a:r>
              <a:rPr lang="en-US" sz="1600" b="1" dirty="0" smtClean="0">
                <a:latin typeface="Courier"/>
                <a:cs typeface="Courier"/>
              </a:rPr>
              <a:t>=0; </a:t>
            </a:r>
            <a:r>
              <a:rPr lang="en-US" sz="1600" b="1" dirty="0" err="1" smtClean="0">
                <a:latin typeface="Courier"/>
                <a:cs typeface="Courier"/>
              </a:rPr>
              <a:t>i</a:t>
            </a:r>
            <a:r>
              <a:rPr lang="en-US" sz="1600" b="1" dirty="0" smtClean="0">
                <a:latin typeface="Courier"/>
                <a:cs typeface="Courier"/>
              </a:rPr>
              <a:t> &lt; ROWS; </a:t>
            </a:r>
            <a:r>
              <a:rPr lang="en-US" sz="1600" b="1" dirty="0" err="1" smtClean="0">
                <a:latin typeface="Courier"/>
                <a:cs typeface="Courier"/>
              </a:rPr>
              <a:t>i</a:t>
            </a:r>
            <a:r>
              <a:rPr lang="en-US" sz="1600" b="1" dirty="0" smtClean="0">
                <a:latin typeface="Courier"/>
                <a:cs typeface="Courier"/>
              </a:rPr>
              <a:t>++) </a:t>
            </a:r>
          </a:p>
          <a:p>
            <a:pPr marL="0" indent="0">
              <a:buNone/>
            </a:pPr>
            <a:r>
              <a:rPr lang="en-US" sz="1600" b="1" dirty="0" smtClean="0">
                <a:latin typeface="Courier"/>
                <a:cs typeface="Courier"/>
              </a:rPr>
              <a:t>    for(j = 0; ; j &lt; COLS; j++) {</a:t>
            </a:r>
          </a:p>
          <a:p>
            <a:pPr marL="0" indent="0">
              <a:buNone/>
            </a:pPr>
            <a:r>
              <a:rPr lang="en-US" sz="1600" b="1" dirty="0" smtClean="0">
                <a:latin typeface="Courier"/>
                <a:cs typeface="Courier"/>
              </a:rPr>
              <a:t>        up </a:t>
            </a:r>
            <a:r>
              <a:rPr lang="en-US" sz="1600" b="1" dirty="0">
                <a:latin typeface="Courier"/>
                <a:cs typeface="Courier"/>
              </a:rPr>
              <a:t>= (</a:t>
            </a:r>
            <a:r>
              <a:rPr lang="en-US" sz="1600" b="1" dirty="0" err="1">
                <a:latin typeface="Courier"/>
                <a:cs typeface="Courier"/>
              </a:rPr>
              <a:t>i</a:t>
            </a:r>
            <a:r>
              <a:rPr lang="en-US" sz="1600" b="1" dirty="0">
                <a:latin typeface="Courier"/>
                <a:cs typeface="Courier"/>
              </a:rPr>
              <a:t> == 0) ? 0 : matrix[i-1][j];</a:t>
            </a:r>
          </a:p>
          <a:p>
            <a:pPr marL="0" indent="0">
              <a:buNone/>
            </a:pPr>
            <a:r>
              <a:rPr lang="en-US" sz="1600" b="1" dirty="0">
                <a:latin typeface="Courier"/>
                <a:cs typeface="Courier"/>
              </a:rPr>
              <a:t>        </a:t>
            </a:r>
            <a:r>
              <a:rPr lang="en-US" sz="1600" b="1" dirty="0" smtClean="0">
                <a:latin typeface="Courier"/>
                <a:cs typeface="Courier"/>
              </a:rPr>
              <a:t>down </a:t>
            </a:r>
            <a:r>
              <a:rPr lang="en-US" sz="1600" b="1" dirty="0">
                <a:latin typeface="Courier"/>
                <a:cs typeface="Courier"/>
              </a:rPr>
              <a:t>= (</a:t>
            </a:r>
            <a:r>
              <a:rPr lang="en-US" sz="1600" b="1" dirty="0" err="1">
                <a:latin typeface="Courier"/>
                <a:cs typeface="Courier"/>
              </a:rPr>
              <a:t>i</a:t>
            </a:r>
            <a:r>
              <a:rPr lang="en-US" sz="1600" b="1" dirty="0">
                <a:latin typeface="Courier"/>
                <a:cs typeface="Courier"/>
              </a:rPr>
              <a:t> == ROWS-1) ? 0 : matrix[i+1][j]; </a:t>
            </a:r>
            <a:r>
              <a:rPr lang="en-US" sz="1600" b="1" dirty="0" smtClean="0">
                <a:latin typeface="Courier"/>
                <a:cs typeface="Courier"/>
              </a:rPr>
              <a:t>                        </a:t>
            </a:r>
          </a:p>
          <a:p>
            <a:pPr marL="0" indent="0">
              <a:buNone/>
            </a:pPr>
            <a:r>
              <a:rPr lang="en-US" sz="1600" b="1" dirty="0">
                <a:latin typeface="Courier"/>
                <a:cs typeface="Courier"/>
              </a:rPr>
              <a:t> </a:t>
            </a:r>
            <a:r>
              <a:rPr lang="en-US" sz="1600" b="1" dirty="0" smtClean="0">
                <a:latin typeface="Courier"/>
                <a:cs typeface="Courier"/>
              </a:rPr>
              <a:t>       left </a:t>
            </a:r>
            <a:r>
              <a:rPr lang="en-US" sz="1600" b="1" dirty="0">
                <a:latin typeface="Courier"/>
                <a:cs typeface="Courier"/>
              </a:rPr>
              <a:t>= (j == 0) ? 0 : matrix[</a:t>
            </a:r>
            <a:r>
              <a:rPr lang="en-US" sz="1600" b="1" dirty="0" err="1">
                <a:latin typeface="Courier"/>
                <a:cs typeface="Courier"/>
              </a:rPr>
              <a:t>i</a:t>
            </a:r>
            <a:r>
              <a:rPr lang="en-US" sz="1600" b="1" dirty="0">
                <a:latin typeface="Courier"/>
                <a:cs typeface="Courier"/>
              </a:rPr>
              <a:t>][j-1]; </a:t>
            </a:r>
          </a:p>
          <a:p>
            <a:pPr marL="0" indent="0">
              <a:buNone/>
            </a:pPr>
            <a:r>
              <a:rPr lang="en-US" sz="1600" b="1" dirty="0" smtClean="0">
                <a:latin typeface="Courier"/>
                <a:cs typeface="Courier"/>
              </a:rPr>
              <a:t>        right </a:t>
            </a:r>
            <a:r>
              <a:rPr lang="en-US" sz="1600" b="1" dirty="0">
                <a:latin typeface="Courier"/>
                <a:cs typeface="Courier"/>
              </a:rPr>
              <a:t>= (j == COLS - 1) ? 0 : matrix[</a:t>
            </a:r>
            <a:r>
              <a:rPr lang="en-US" sz="1600" b="1" dirty="0" err="1">
                <a:latin typeface="Courier"/>
                <a:cs typeface="Courier"/>
              </a:rPr>
              <a:t>i</a:t>
            </a:r>
            <a:r>
              <a:rPr lang="en-US" sz="1600" b="1" dirty="0">
                <a:latin typeface="Courier"/>
                <a:cs typeface="Courier"/>
              </a:rPr>
              <a:t>][j+1]</a:t>
            </a:r>
            <a:r>
              <a:rPr lang="en-US" sz="1600" b="1" dirty="0" smtClean="0">
                <a:latin typeface="Courier"/>
                <a:cs typeface="Courier"/>
              </a:rPr>
              <a:t>;</a:t>
            </a:r>
            <a:endParaRPr lang="en-US" sz="1600" b="1" dirty="0">
              <a:latin typeface="Courier"/>
              <a:cs typeface="Courier"/>
            </a:endParaRPr>
          </a:p>
          <a:p>
            <a:pPr marL="0" indent="0">
              <a:buNone/>
            </a:pPr>
            <a:r>
              <a:rPr lang="en-US" sz="1600" b="1" dirty="0" smtClean="0">
                <a:latin typeface="Courier"/>
                <a:cs typeface="Courier"/>
              </a:rPr>
              <a:t>        </a:t>
            </a:r>
            <a:r>
              <a:rPr lang="en-US" sz="1600" b="1" dirty="0" err="1" smtClean="0">
                <a:latin typeface="Courier"/>
                <a:cs typeface="Courier"/>
              </a:rPr>
              <a:t>tmp</a:t>
            </a:r>
            <a:r>
              <a:rPr lang="en-US" sz="1600" b="1" dirty="0">
                <a:latin typeface="Courier"/>
                <a:cs typeface="Courier"/>
              </a:rPr>
              <a:t>[</a:t>
            </a:r>
            <a:r>
              <a:rPr lang="en-US" sz="1600" b="1" dirty="0" err="1">
                <a:latin typeface="Courier"/>
                <a:cs typeface="Courier"/>
              </a:rPr>
              <a:t>i</a:t>
            </a:r>
            <a:r>
              <a:rPr lang="en-US" sz="1600" b="1" dirty="0">
                <a:latin typeface="Courier"/>
                <a:cs typeface="Courier"/>
              </a:rPr>
              <a:t>][j] = 4 * matrix[</a:t>
            </a:r>
            <a:r>
              <a:rPr lang="en-US" sz="1600" b="1" dirty="0" err="1">
                <a:latin typeface="Courier"/>
                <a:cs typeface="Courier"/>
              </a:rPr>
              <a:t>i</a:t>
            </a:r>
            <a:r>
              <a:rPr lang="en-US" sz="1600" b="1" dirty="0">
                <a:latin typeface="Courier"/>
                <a:cs typeface="Courier"/>
              </a:rPr>
              <a:t>][j] - up - down - left - right; </a:t>
            </a:r>
            <a:endParaRPr lang="en-US" sz="1600" b="1" dirty="0" smtClean="0">
              <a:latin typeface="Courier"/>
              <a:cs typeface="Courier"/>
            </a:endParaRPr>
          </a:p>
          <a:p>
            <a:pPr marL="0" indent="0">
              <a:buNone/>
            </a:pPr>
            <a:r>
              <a:rPr lang="en-US" sz="1600" b="1" dirty="0">
                <a:latin typeface="Courier"/>
                <a:cs typeface="Courier"/>
              </a:rPr>
              <a:t> </a:t>
            </a:r>
            <a:r>
              <a:rPr lang="en-US" sz="1600" b="1" dirty="0" smtClean="0">
                <a:latin typeface="Courier"/>
                <a:cs typeface="Courier"/>
              </a:rPr>
              <a:t>  }</a:t>
            </a:r>
          </a:p>
          <a:p>
            <a:pPr marL="0" indent="0">
              <a:buNone/>
            </a:pPr>
            <a:endParaRPr lang="en-US" sz="1600" b="1" dirty="0">
              <a:latin typeface="Courier"/>
              <a:cs typeface="Courier"/>
            </a:endParaRPr>
          </a:p>
          <a:p>
            <a:pPr marL="0" indent="0">
              <a:buNone/>
            </a:pPr>
            <a:endParaRPr lang="en-US" sz="1600" b="1" dirty="0" smtClean="0">
              <a:latin typeface="Courier"/>
              <a:cs typeface="Courier"/>
            </a:endParaRPr>
          </a:p>
          <a:p>
            <a:pPr marL="0" indent="0">
              <a:buNone/>
            </a:pPr>
            <a:endParaRPr lang="en-US" sz="1600" b="1" dirty="0" smtClean="0">
              <a:solidFill>
                <a:srgbClr val="1861B4"/>
              </a:solidFill>
              <a:latin typeface="Courier"/>
              <a:cs typeface="Courier"/>
            </a:endParaRPr>
          </a:p>
          <a:p>
            <a:pPr marL="0" indent="0" algn="ctr">
              <a:buNone/>
            </a:pPr>
            <a:r>
              <a:rPr lang="en-US" b="1" dirty="0" smtClean="0">
                <a:solidFill>
                  <a:srgbClr val="1861B4"/>
                </a:solidFill>
                <a:cs typeface="Courier"/>
              </a:rPr>
              <a:t>Block cyclic layout easy to choose when porting codes, bad for locality</a:t>
            </a:r>
            <a:endParaRPr lang="en-US" b="1" dirty="0">
              <a:solidFill>
                <a:srgbClr val="1861B4"/>
              </a:solidFill>
              <a:cs typeface="Courier"/>
            </a:endParaRPr>
          </a:p>
        </p:txBody>
      </p:sp>
    </p:spTree>
    <p:extLst>
      <p:ext uri="{BB962C8B-B14F-4D97-AF65-F5344CB8AC3E}">
        <p14:creationId xmlns:p14="http://schemas.microsoft.com/office/powerpoint/2010/main" val="31153957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2-D Stencil – Laplace Filter – block layout</a:t>
            </a:r>
            <a:endParaRPr lang="en-US" dirty="0"/>
          </a:p>
        </p:txBody>
      </p:sp>
      <p:sp>
        <p:nvSpPr>
          <p:cNvPr id="3" name="Content Placeholder 2"/>
          <p:cNvSpPr>
            <a:spLocks noGrp="1"/>
          </p:cNvSpPr>
          <p:nvPr>
            <p:ph idx="1"/>
          </p:nvPr>
        </p:nvSpPr>
        <p:spPr>
          <a:xfrm>
            <a:off x="588579" y="914399"/>
            <a:ext cx="8001000" cy="5197321"/>
          </a:xfrm>
        </p:spPr>
        <p:txBody>
          <a:bodyPr/>
          <a:lstStyle/>
          <a:p>
            <a:pPr marL="0" indent="0">
              <a:buNone/>
            </a:pPr>
            <a:r>
              <a:rPr lang="en-US" sz="1600" b="1" dirty="0">
                <a:latin typeface="Courier"/>
                <a:cs typeface="Courier"/>
              </a:rPr>
              <a:t>s</a:t>
            </a:r>
            <a:r>
              <a:rPr lang="en-US" sz="1600" b="1" dirty="0" smtClean="0">
                <a:latin typeface="Courier"/>
                <a:cs typeface="Courier"/>
              </a:rPr>
              <a:t>hared [*] double matrix[ROWS][COLS];</a:t>
            </a:r>
          </a:p>
          <a:p>
            <a:pPr marL="0" indent="0">
              <a:buNone/>
            </a:pPr>
            <a:r>
              <a:rPr lang="en-US" sz="1600" b="1" dirty="0" smtClean="0">
                <a:latin typeface="Courier"/>
                <a:cs typeface="Courier"/>
              </a:rPr>
              <a:t>…</a:t>
            </a:r>
          </a:p>
          <a:p>
            <a:pPr marL="0" indent="0">
              <a:buNone/>
            </a:pPr>
            <a:r>
              <a:rPr lang="en-US" sz="1600" b="1" dirty="0">
                <a:latin typeface="Courier"/>
                <a:cs typeface="Courier"/>
              </a:rPr>
              <a:t>m</a:t>
            </a:r>
            <a:r>
              <a:rPr lang="en-US" sz="1600" b="1" dirty="0" smtClean="0">
                <a:latin typeface="Courier"/>
                <a:cs typeface="Courier"/>
              </a:rPr>
              <a:t>ain() {</a:t>
            </a:r>
          </a:p>
          <a:p>
            <a:pPr marL="0" indent="0">
              <a:buNone/>
            </a:pPr>
            <a:r>
              <a:rPr lang="en-US" sz="1600" b="1" dirty="0" smtClean="0">
                <a:latin typeface="Courier"/>
                <a:cs typeface="Courier"/>
              </a:rPr>
              <a:t>  for(</a:t>
            </a:r>
            <a:r>
              <a:rPr lang="en-US" sz="1600" b="1" dirty="0" err="1" smtClean="0">
                <a:latin typeface="Courier"/>
                <a:cs typeface="Courier"/>
              </a:rPr>
              <a:t>i</a:t>
            </a:r>
            <a:r>
              <a:rPr lang="en-US" sz="1600" b="1" dirty="0" smtClean="0">
                <a:latin typeface="Courier"/>
                <a:cs typeface="Courier"/>
              </a:rPr>
              <a:t>=0; </a:t>
            </a:r>
            <a:r>
              <a:rPr lang="en-US" sz="1600" b="1" dirty="0" err="1" smtClean="0">
                <a:latin typeface="Courier"/>
                <a:cs typeface="Courier"/>
              </a:rPr>
              <a:t>i</a:t>
            </a:r>
            <a:r>
              <a:rPr lang="en-US" sz="1600" b="1" dirty="0" smtClean="0">
                <a:latin typeface="Courier"/>
                <a:cs typeface="Courier"/>
              </a:rPr>
              <a:t> &lt; ROWS; </a:t>
            </a:r>
            <a:r>
              <a:rPr lang="en-US" sz="1600" b="1" dirty="0" err="1" smtClean="0">
                <a:latin typeface="Courier"/>
                <a:cs typeface="Courier"/>
              </a:rPr>
              <a:t>i</a:t>
            </a:r>
            <a:r>
              <a:rPr lang="en-US" sz="1600" b="1" dirty="0" smtClean="0">
                <a:latin typeface="Courier"/>
                <a:cs typeface="Courier"/>
              </a:rPr>
              <a:t>++) </a:t>
            </a:r>
          </a:p>
          <a:p>
            <a:pPr marL="0" indent="0">
              <a:buNone/>
            </a:pPr>
            <a:r>
              <a:rPr lang="en-US" sz="1600" b="1" dirty="0" smtClean="0">
                <a:latin typeface="Courier"/>
                <a:cs typeface="Courier"/>
              </a:rPr>
              <a:t>    for(j = 0; ; j &lt; COLS; j++) {</a:t>
            </a:r>
          </a:p>
          <a:p>
            <a:pPr marL="0" indent="0">
              <a:buNone/>
            </a:pPr>
            <a:r>
              <a:rPr lang="en-US" sz="1600" b="1" dirty="0" smtClean="0">
                <a:latin typeface="Courier"/>
                <a:cs typeface="Courier"/>
              </a:rPr>
              <a:t>        up </a:t>
            </a:r>
            <a:r>
              <a:rPr lang="en-US" sz="1600" b="1" dirty="0">
                <a:latin typeface="Courier"/>
                <a:cs typeface="Courier"/>
              </a:rPr>
              <a:t>= (</a:t>
            </a:r>
            <a:r>
              <a:rPr lang="en-US" sz="1600" b="1" dirty="0" err="1">
                <a:latin typeface="Courier"/>
                <a:cs typeface="Courier"/>
              </a:rPr>
              <a:t>i</a:t>
            </a:r>
            <a:r>
              <a:rPr lang="en-US" sz="1600" b="1" dirty="0">
                <a:latin typeface="Courier"/>
                <a:cs typeface="Courier"/>
              </a:rPr>
              <a:t> == 0) ? 0 : matrix[i-1][j];</a:t>
            </a:r>
          </a:p>
          <a:p>
            <a:pPr marL="0" indent="0">
              <a:buNone/>
            </a:pPr>
            <a:r>
              <a:rPr lang="en-US" sz="1600" b="1" dirty="0">
                <a:latin typeface="Courier"/>
                <a:cs typeface="Courier"/>
              </a:rPr>
              <a:t>        </a:t>
            </a:r>
            <a:r>
              <a:rPr lang="en-US" sz="1600" b="1" dirty="0" smtClean="0">
                <a:latin typeface="Courier"/>
                <a:cs typeface="Courier"/>
              </a:rPr>
              <a:t>down </a:t>
            </a:r>
            <a:r>
              <a:rPr lang="en-US" sz="1600" b="1" dirty="0">
                <a:latin typeface="Courier"/>
                <a:cs typeface="Courier"/>
              </a:rPr>
              <a:t>= (</a:t>
            </a:r>
            <a:r>
              <a:rPr lang="en-US" sz="1600" b="1" dirty="0" err="1">
                <a:latin typeface="Courier"/>
                <a:cs typeface="Courier"/>
              </a:rPr>
              <a:t>i</a:t>
            </a:r>
            <a:r>
              <a:rPr lang="en-US" sz="1600" b="1" dirty="0">
                <a:latin typeface="Courier"/>
                <a:cs typeface="Courier"/>
              </a:rPr>
              <a:t> == ROWS-1) ? 0 : matrix[i+1][j]; </a:t>
            </a:r>
            <a:r>
              <a:rPr lang="en-US" sz="1600" b="1" dirty="0" smtClean="0">
                <a:latin typeface="Courier"/>
                <a:cs typeface="Courier"/>
              </a:rPr>
              <a:t>                        </a:t>
            </a:r>
          </a:p>
          <a:p>
            <a:pPr marL="0" indent="0">
              <a:buNone/>
            </a:pPr>
            <a:r>
              <a:rPr lang="en-US" sz="1600" b="1" dirty="0">
                <a:latin typeface="Courier"/>
                <a:cs typeface="Courier"/>
              </a:rPr>
              <a:t> </a:t>
            </a:r>
            <a:r>
              <a:rPr lang="en-US" sz="1600" b="1" dirty="0" smtClean="0">
                <a:latin typeface="Courier"/>
                <a:cs typeface="Courier"/>
              </a:rPr>
              <a:t>       left </a:t>
            </a:r>
            <a:r>
              <a:rPr lang="en-US" sz="1600" b="1" dirty="0">
                <a:latin typeface="Courier"/>
                <a:cs typeface="Courier"/>
              </a:rPr>
              <a:t>= (j == 0) ? 0 : matrix[</a:t>
            </a:r>
            <a:r>
              <a:rPr lang="en-US" sz="1600" b="1" dirty="0" err="1">
                <a:latin typeface="Courier"/>
                <a:cs typeface="Courier"/>
              </a:rPr>
              <a:t>i</a:t>
            </a:r>
            <a:r>
              <a:rPr lang="en-US" sz="1600" b="1" dirty="0">
                <a:latin typeface="Courier"/>
                <a:cs typeface="Courier"/>
              </a:rPr>
              <a:t>][j-1]; </a:t>
            </a:r>
          </a:p>
          <a:p>
            <a:pPr marL="0" indent="0">
              <a:buNone/>
            </a:pPr>
            <a:r>
              <a:rPr lang="en-US" sz="1600" b="1" dirty="0" smtClean="0">
                <a:latin typeface="Courier"/>
                <a:cs typeface="Courier"/>
              </a:rPr>
              <a:t>        right </a:t>
            </a:r>
            <a:r>
              <a:rPr lang="en-US" sz="1600" b="1" dirty="0">
                <a:latin typeface="Courier"/>
                <a:cs typeface="Courier"/>
              </a:rPr>
              <a:t>= (j == COLS - 1) ? 0 : matrix[</a:t>
            </a:r>
            <a:r>
              <a:rPr lang="en-US" sz="1600" b="1" dirty="0" err="1">
                <a:latin typeface="Courier"/>
                <a:cs typeface="Courier"/>
              </a:rPr>
              <a:t>i</a:t>
            </a:r>
            <a:r>
              <a:rPr lang="en-US" sz="1600" b="1" dirty="0">
                <a:latin typeface="Courier"/>
                <a:cs typeface="Courier"/>
              </a:rPr>
              <a:t>][j+1]</a:t>
            </a:r>
            <a:r>
              <a:rPr lang="en-US" sz="1600" b="1" dirty="0" smtClean="0">
                <a:latin typeface="Courier"/>
                <a:cs typeface="Courier"/>
              </a:rPr>
              <a:t>;</a:t>
            </a:r>
            <a:endParaRPr lang="en-US" sz="1600" b="1" dirty="0">
              <a:latin typeface="Courier"/>
              <a:cs typeface="Courier"/>
            </a:endParaRPr>
          </a:p>
          <a:p>
            <a:pPr marL="0" indent="0">
              <a:buNone/>
            </a:pPr>
            <a:r>
              <a:rPr lang="en-US" sz="1600" b="1" dirty="0" smtClean="0">
                <a:latin typeface="Courier"/>
                <a:cs typeface="Courier"/>
              </a:rPr>
              <a:t>        </a:t>
            </a:r>
            <a:r>
              <a:rPr lang="en-US" sz="1600" b="1" dirty="0" err="1" smtClean="0">
                <a:latin typeface="Courier"/>
                <a:cs typeface="Courier"/>
              </a:rPr>
              <a:t>tmp</a:t>
            </a:r>
            <a:r>
              <a:rPr lang="en-US" sz="1600" b="1" dirty="0">
                <a:latin typeface="Courier"/>
                <a:cs typeface="Courier"/>
              </a:rPr>
              <a:t>[</a:t>
            </a:r>
            <a:r>
              <a:rPr lang="en-US" sz="1600" b="1" dirty="0" err="1">
                <a:latin typeface="Courier"/>
                <a:cs typeface="Courier"/>
              </a:rPr>
              <a:t>i</a:t>
            </a:r>
            <a:r>
              <a:rPr lang="en-US" sz="1600" b="1" dirty="0">
                <a:latin typeface="Courier"/>
                <a:cs typeface="Courier"/>
              </a:rPr>
              <a:t>][j] = 4 * matrix[</a:t>
            </a:r>
            <a:r>
              <a:rPr lang="en-US" sz="1600" b="1" dirty="0" err="1">
                <a:latin typeface="Courier"/>
                <a:cs typeface="Courier"/>
              </a:rPr>
              <a:t>i</a:t>
            </a:r>
            <a:r>
              <a:rPr lang="en-US" sz="1600" b="1" dirty="0">
                <a:latin typeface="Courier"/>
                <a:cs typeface="Courier"/>
              </a:rPr>
              <a:t>][j] - up - down - left - right; </a:t>
            </a:r>
            <a:endParaRPr lang="en-US" sz="1600" b="1" dirty="0" smtClean="0">
              <a:latin typeface="Courier"/>
              <a:cs typeface="Courier"/>
            </a:endParaRPr>
          </a:p>
          <a:p>
            <a:pPr marL="0" indent="0">
              <a:buNone/>
            </a:pPr>
            <a:r>
              <a:rPr lang="en-US" sz="1600" b="1" dirty="0">
                <a:latin typeface="Courier"/>
                <a:cs typeface="Courier"/>
              </a:rPr>
              <a:t> </a:t>
            </a:r>
            <a:r>
              <a:rPr lang="en-US" sz="1600" b="1" dirty="0" smtClean="0">
                <a:latin typeface="Courier"/>
                <a:cs typeface="Courier"/>
              </a:rPr>
              <a:t>  }</a:t>
            </a:r>
          </a:p>
          <a:p>
            <a:pPr marL="0" indent="0">
              <a:buNone/>
            </a:pPr>
            <a:endParaRPr lang="en-US" sz="1600" b="1" dirty="0">
              <a:latin typeface="Courier"/>
              <a:cs typeface="Courier"/>
            </a:endParaRPr>
          </a:p>
          <a:p>
            <a:pPr marL="0" indent="0">
              <a:buNone/>
            </a:pPr>
            <a:endParaRPr lang="en-US" sz="1600" b="1" dirty="0" smtClean="0">
              <a:latin typeface="Courier"/>
              <a:cs typeface="Courier"/>
            </a:endParaRPr>
          </a:p>
          <a:p>
            <a:pPr marL="0" indent="0">
              <a:buNone/>
            </a:pPr>
            <a:endParaRPr lang="en-US" sz="1600" b="1" dirty="0" smtClean="0">
              <a:solidFill>
                <a:srgbClr val="1861B4"/>
              </a:solidFill>
              <a:latin typeface="Courier"/>
              <a:cs typeface="Courier"/>
            </a:endParaRPr>
          </a:p>
          <a:p>
            <a:pPr marL="0" indent="0" algn="ctr">
              <a:buNone/>
            </a:pPr>
            <a:r>
              <a:rPr lang="en-US" b="1" dirty="0" smtClean="0">
                <a:solidFill>
                  <a:srgbClr val="1861B4"/>
                </a:solidFill>
                <a:cs typeface="Courier"/>
              </a:rPr>
              <a:t>Blocked layout easy to choose when porting codes, good for locality,</a:t>
            </a:r>
          </a:p>
          <a:p>
            <a:pPr marL="0" indent="0" algn="ctr">
              <a:buNone/>
            </a:pPr>
            <a:r>
              <a:rPr lang="en-US" b="1" dirty="0" smtClean="0">
                <a:solidFill>
                  <a:srgbClr val="FF0000"/>
                </a:solidFill>
                <a:cs typeface="Courier"/>
              </a:rPr>
              <a:t>code not portable</a:t>
            </a:r>
            <a:endParaRPr lang="en-US" b="1" dirty="0">
              <a:solidFill>
                <a:srgbClr val="FF0000"/>
              </a:solidFill>
              <a:cs typeface="Courier"/>
            </a:endParaRPr>
          </a:p>
        </p:txBody>
      </p:sp>
    </p:spTree>
    <p:extLst>
      <p:ext uri="{BB962C8B-B14F-4D97-AF65-F5344CB8AC3E}">
        <p14:creationId xmlns:p14="http://schemas.microsoft.com/office/powerpoint/2010/main" val="7372983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173038"/>
            <a:ext cx="7812087" cy="435504"/>
          </a:xfrm>
        </p:spPr>
        <p:txBody>
          <a:bodyPr/>
          <a:lstStyle/>
          <a:p>
            <a:r>
              <a:rPr lang="en-US" dirty="0" smtClean="0"/>
              <a:t>2-D Stencil – Laplace Filter – directory</a:t>
            </a:r>
            <a:endParaRPr lang="en-US" dirty="0"/>
          </a:p>
        </p:txBody>
      </p:sp>
      <p:sp>
        <p:nvSpPr>
          <p:cNvPr id="3" name="Content Placeholder 2"/>
          <p:cNvSpPr>
            <a:spLocks noGrp="1"/>
          </p:cNvSpPr>
          <p:nvPr>
            <p:ph idx="1"/>
          </p:nvPr>
        </p:nvSpPr>
        <p:spPr>
          <a:xfrm>
            <a:off x="588578" y="774261"/>
            <a:ext cx="8455635" cy="5215018"/>
          </a:xfrm>
        </p:spPr>
        <p:txBody>
          <a:bodyPr/>
          <a:lstStyle/>
          <a:p>
            <a:pPr marL="0" indent="0">
              <a:buNone/>
            </a:pPr>
            <a:r>
              <a:rPr lang="en-US" sz="1600" b="1" dirty="0" err="1">
                <a:latin typeface="Courier"/>
                <a:cs typeface="Courier"/>
              </a:rPr>
              <a:t>t</a:t>
            </a:r>
            <a:r>
              <a:rPr lang="en-US" sz="1600" b="1" dirty="0" err="1" smtClean="0">
                <a:latin typeface="Courier"/>
                <a:cs typeface="Courier"/>
              </a:rPr>
              <a:t>ypedef</a:t>
            </a:r>
            <a:r>
              <a:rPr lang="en-US" sz="1600" b="1" dirty="0" smtClean="0">
                <a:latin typeface="Courier"/>
                <a:cs typeface="Courier"/>
              </a:rPr>
              <a:t> shared [] double * SDPT;</a:t>
            </a:r>
          </a:p>
          <a:p>
            <a:pPr marL="0" indent="0">
              <a:buNone/>
            </a:pPr>
            <a:r>
              <a:rPr lang="en-US" sz="1600" b="1" dirty="0">
                <a:latin typeface="Courier"/>
                <a:cs typeface="Courier"/>
              </a:rPr>
              <a:t>s</a:t>
            </a:r>
            <a:r>
              <a:rPr lang="en-US" sz="1600" b="1" dirty="0" smtClean="0">
                <a:latin typeface="Courier"/>
                <a:cs typeface="Courier"/>
              </a:rPr>
              <a:t>hared  SDPT  matrix[ROWS];</a:t>
            </a:r>
          </a:p>
          <a:p>
            <a:pPr marL="0" indent="0">
              <a:buNone/>
            </a:pPr>
            <a:r>
              <a:rPr lang="en-US" sz="1600" b="1" dirty="0" smtClean="0">
                <a:latin typeface="Courier"/>
                <a:cs typeface="Courier"/>
              </a:rPr>
              <a:t>SDPT </a:t>
            </a:r>
            <a:r>
              <a:rPr lang="en-US" sz="1600" b="1" dirty="0" err="1" smtClean="0">
                <a:latin typeface="Courier"/>
                <a:cs typeface="Courier"/>
              </a:rPr>
              <a:t>local_dir</a:t>
            </a:r>
            <a:r>
              <a:rPr lang="en-US" sz="1600" b="1" dirty="0" smtClean="0">
                <a:latin typeface="Courier"/>
                <a:cs typeface="Courier"/>
              </a:rPr>
              <a:t>[ROWS];</a:t>
            </a:r>
          </a:p>
          <a:p>
            <a:pPr marL="0" indent="0">
              <a:buNone/>
            </a:pPr>
            <a:r>
              <a:rPr lang="en-US" sz="1600" b="1" dirty="0" smtClean="0">
                <a:latin typeface="Courier"/>
                <a:cs typeface="Courier"/>
              </a:rPr>
              <a:t>…</a:t>
            </a:r>
          </a:p>
          <a:p>
            <a:pPr marL="0" indent="0">
              <a:buNone/>
            </a:pPr>
            <a:r>
              <a:rPr lang="en-US" sz="1600" b="1" dirty="0">
                <a:latin typeface="Courier"/>
                <a:cs typeface="Courier"/>
              </a:rPr>
              <a:t>m</a:t>
            </a:r>
            <a:r>
              <a:rPr lang="en-US" sz="1600" b="1" dirty="0" smtClean="0">
                <a:latin typeface="Courier"/>
                <a:cs typeface="Courier"/>
              </a:rPr>
              <a:t>ain() {</a:t>
            </a:r>
          </a:p>
          <a:p>
            <a:pPr marL="0" indent="0">
              <a:buNone/>
            </a:pPr>
            <a:r>
              <a:rPr lang="en-US" sz="1600" b="1" dirty="0" smtClean="0">
                <a:latin typeface="Courier"/>
                <a:cs typeface="Courier"/>
              </a:rPr>
              <a:t>  ..matrix[</a:t>
            </a:r>
            <a:r>
              <a:rPr lang="en-US" sz="1600" b="1" dirty="0" err="1" smtClean="0">
                <a:latin typeface="Courier"/>
                <a:cs typeface="Courier"/>
              </a:rPr>
              <a:t>my_row</a:t>
            </a:r>
            <a:r>
              <a:rPr lang="en-US" sz="1600" b="1" dirty="0" smtClean="0">
                <a:latin typeface="Courier"/>
                <a:cs typeface="Courier"/>
              </a:rPr>
              <a:t>] = </a:t>
            </a:r>
            <a:r>
              <a:rPr lang="en-US" sz="1600" b="1" dirty="0" err="1" smtClean="0">
                <a:latin typeface="Courier"/>
                <a:cs typeface="Courier"/>
              </a:rPr>
              <a:t>upc_alloc</a:t>
            </a:r>
            <a:r>
              <a:rPr lang="en-US" sz="1600" b="1" dirty="0" smtClean="0">
                <a:latin typeface="Courier"/>
                <a:cs typeface="Courier"/>
              </a:rPr>
              <a:t>(..);  </a:t>
            </a:r>
            <a:r>
              <a:rPr lang="en-US" sz="1600" b="1" dirty="0" smtClean="0">
                <a:solidFill>
                  <a:srgbClr val="FF0000"/>
                </a:solidFill>
                <a:latin typeface="Courier"/>
                <a:cs typeface="Courier"/>
              </a:rPr>
              <a:t>//allocate </a:t>
            </a:r>
            <a:r>
              <a:rPr lang="en-US" sz="1600" b="1" dirty="0" err="1" smtClean="0">
                <a:solidFill>
                  <a:srgbClr val="FF0000"/>
                </a:solidFill>
                <a:latin typeface="Courier"/>
                <a:cs typeface="Courier"/>
              </a:rPr>
              <a:t>ptrs</a:t>
            </a:r>
            <a:r>
              <a:rPr lang="en-US" sz="1600" b="1" dirty="0" smtClean="0">
                <a:solidFill>
                  <a:srgbClr val="FF0000"/>
                </a:solidFill>
                <a:latin typeface="Courier"/>
                <a:cs typeface="Courier"/>
              </a:rPr>
              <a:t> to rows</a:t>
            </a:r>
          </a:p>
          <a:p>
            <a:pPr marL="0" indent="0">
              <a:buNone/>
            </a:pPr>
            <a:r>
              <a:rPr lang="en-US" sz="1600" b="1" dirty="0">
                <a:latin typeface="Courier"/>
                <a:cs typeface="Courier"/>
              </a:rPr>
              <a:t> </a:t>
            </a:r>
            <a:r>
              <a:rPr lang="en-US" sz="1600" b="1" dirty="0" smtClean="0">
                <a:latin typeface="Courier"/>
                <a:cs typeface="Courier"/>
              </a:rPr>
              <a:t> </a:t>
            </a:r>
            <a:r>
              <a:rPr lang="en-US" sz="1600" b="1" dirty="0" err="1" smtClean="0">
                <a:latin typeface="Courier"/>
                <a:cs typeface="Courier"/>
              </a:rPr>
              <a:t>upc_barrier</a:t>
            </a:r>
            <a:r>
              <a:rPr lang="en-US" sz="1600" b="1" dirty="0" smtClean="0">
                <a:latin typeface="Courier"/>
                <a:cs typeface="Courier"/>
              </a:rPr>
              <a:t>;</a:t>
            </a:r>
          </a:p>
          <a:p>
            <a:pPr marL="0" indent="0">
              <a:buNone/>
            </a:pPr>
            <a:r>
              <a:rPr lang="en-US" sz="1600" b="1" dirty="0">
                <a:latin typeface="Courier"/>
                <a:cs typeface="Courier"/>
              </a:rPr>
              <a:t> </a:t>
            </a:r>
            <a:r>
              <a:rPr lang="en-US" sz="1600" b="1" dirty="0" smtClean="0">
                <a:latin typeface="Courier"/>
                <a:cs typeface="Courier"/>
              </a:rPr>
              <a:t> ..</a:t>
            </a:r>
            <a:r>
              <a:rPr lang="en-US" sz="1600" b="1" dirty="0" err="1" smtClean="0">
                <a:latin typeface="Courier"/>
                <a:cs typeface="Courier"/>
              </a:rPr>
              <a:t>local_dir</a:t>
            </a:r>
            <a:r>
              <a:rPr lang="en-US" sz="1600" b="1" dirty="0" smtClean="0">
                <a:latin typeface="Courier"/>
                <a:cs typeface="Courier"/>
              </a:rPr>
              <a:t>[</a:t>
            </a:r>
            <a:r>
              <a:rPr lang="en-US" sz="1600" b="1" dirty="0" err="1" smtClean="0">
                <a:latin typeface="Courier"/>
                <a:cs typeface="Courier"/>
              </a:rPr>
              <a:t>i</a:t>
            </a:r>
            <a:r>
              <a:rPr lang="en-US" sz="1600" b="1" dirty="0" smtClean="0">
                <a:latin typeface="Courier"/>
                <a:cs typeface="Courier"/>
              </a:rPr>
              <a:t>] = matrix[</a:t>
            </a:r>
            <a:r>
              <a:rPr lang="en-US" sz="1600" b="1" dirty="0" err="1" smtClean="0">
                <a:latin typeface="Courier"/>
                <a:cs typeface="Courier"/>
              </a:rPr>
              <a:t>i</a:t>
            </a:r>
            <a:r>
              <a:rPr lang="en-US" sz="1600" b="1" dirty="0" smtClean="0">
                <a:latin typeface="Courier"/>
                <a:cs typeface="Courier"/>
              </a:rPr>
              <a:t>];        </a:t>
            </a:r>
            <a:r>
              <a:rPr lang="en-US" sz="1600" b="1" dirty="0" smtClean="0">
                <a:solidFill>
                  <a:srgbClr val="FF0000"/>
                </a:solidFill>
                <a:latin typeface="Courier"/>
                <a:cs typeface="Courier"/>
              </a:rPr>
              <a:t>//local copies of </a:t>
            </a:r>
            <a:r>
              <a:rPr lang="en-US" sz="1600" b="1" dirty="0" err="1" smtClean="0">
                <a:solidFill>
                  <a:srgbClr val="FF0000"/>
                </a:solidFill>
                <a:latin typeface="Courier"/>
                <a:cs typeface="Courier"/>
              </a:rPr>
              <a:t>dir</a:t>
            </a:r>
            <a:r>
              <a:rPr lang="en-US" sz="1600" b="1" dirty="0" smtClean="0">
                <a:solidFill>
                  <a:srgbClr val="FF0000"/>
                </a:solidFill>
                <a:latin typeface="Courier"/>
                <a:cs typeface="Courier"/>
              </a:rPr>
              <a:t> entries</a:t>
            </a:r>
          </a:p>
          <a:p>
            <a:pPr marL="0" indent="0">
              <a:buNone/>
            </a:pPr>
            <a:r>
              <a:rPr lang="en-US" sz="1600" b="1" dirty="0">
                <a:solidFill>
                  <a:srgbClr val="FF0000"/>
                </a:solidFill>
                <a:latin typeface="Courier"/>
                <a:cs typeface="Courier"/>
              </a:rPr>
              <a:t>	</a:t>
            </a:r>
            <a:endParaRPr lang="en-US" sz="1600" b="1" dirty="0" smtClean="0">
              <a:solidFill>
                <a:srgbClr val="FF0000"/>
              </a:solidFill>
              <a:latin typeface="Courier"/>
              <a:cs typeface="Courier"/>
            </a:endParaRPr>
          </a:p>
          <a:p>
            <a:pPr marL="0" indent="0">
              <a:buNone/>
            </a:pPr>
            <a:r>
              <a:rPr lang="en-US" sz="1600" b="1" dirty="0" smtClean="0">
                <a:latin typeface="Courier"/>
                <a:cs typeface="Courier"/>
              </a:rPr>
              <a:t>  for(</a:t>
            </a:r>
            <a:r>
              <a:rPr lang="en-US" sz="1600" b="1" dirty="0" err="1" smtClean="0">
                <a:latin typeface="Courier"/>
                <a:cs typeface="Courier"/>
              </a:rPr>
              <a:t>i</a:t>
            </a:r>
            <a:r>
              <a:rPr lang="en-US" sz="1600" b="1" dirty="0" smtClean="0">
                <a:latin typeface="Courier"/>
                <a:cs typeface="Courier"/>
              </a:rPr>
              <a:t>=0; </a:t>
            </a:r>
            <a:r>
              <a:rPr lang="en-US" sz="1600" b="1" dirty="0" err="1" smtClean="0">
                <a:latin typeface="Courier"/>
                <a:cs typeface="Courier"/>
              </a:rPr>
              <a:t>i</a:t>
            </a:r>
            <a:r>
              <a:rPr lang="en-US" sz="1600" b="1" dirty="0" smtClean="0">
                <a:latin typeface="Courier"/>
                <a:cs typeface="Courier"/>
              </a:rPr>
              <a:t> &lt; ROWS; </a:t>
            </a:r>
            <a:r>
              <a:rPr lang="en-US" sz="1600" b="1" dirty="0" err="1" smtClean="0">
                <a:latin typeface="Courier"/>
                <a:cs typeface="Courier"/>
              </a:rPr>
              <a:t>i</a:t>
            </a:r>
            <a:r>
              <a:rPr lang="en-US" sz="1600" b="1" dirty="0" smtClean="0">
                <a:latin typeface="Courier"/>
                <a:cs typeface="Courier"/>
              </a:rPr>
              <a:t>++) </a:t>
            </a:r>
          </a:p>
          <a:p>
            <a:pPr marL="0" indent="0">
              <a:buNone/>
            </a:pPr>
            <a:r>
              <a:rPr lang="en-US" sz="1600" b="1" dirty="0" smtClean="0">
                <a:latin typeface="Courier"/>
                <a:cs typeface="Courier"/>
              </a:rPr>
              <a:t>    for(j = 0; ; j &lt; COLS; j++) {</a:t>
            </a:r>
          </a:p>
          <a:p>
            <a:pPr marL="0" indent="0">
              <a:buNone/>
            </a:pPr>
            <a:r>
              <a:rPr lang="en-US" sz="1600" b="1" dirty="0" smtClean="0">
                <a:latin typeface="Courier"/>
                <a:cs typeface="Courier"/>
              </a:rPr>
              <a:t>        up </a:t>
            </a:r>
            <a:r>
              <a:rPr lang="en-US" sz="1600" b="1" dirty="0">
                <a:latin typeface="Courier"/>
                <a:cs typeface="Courier"/>
              </a:rPr>
              <a:t>= (</a:t>
            </a:r>
            <a:r>
              <a:rPr lang="en-US" sz="1600" b="1" dirty="0" err="1">
                <a:latin typeface="Courier"/>
                <a:cs typeface="Courier"/>
              </a:rPr>
              <a:t>i</a:t>
            </a:r>
            <a:r>
              <a:rPr lang="en-US" sz="1600" b="1" dirty="0">
                <a:latin typeface="Courier"/>
                <a:cs typeface="Courier"/>
              </a:rPr>
              <a:t> == 0) ? 0 : </a:t>
            </a:r>
            <a:r>
              <a:rPr lang="en-US" sz="1600" b="1" dirty="0" err="1" smtClean="0">
                <a:latin typeface="Courier"/>
                <a:cs typeface="Courier"/>
              </a:rPr>
              <a:t>local_dir</a:t>
            </a:r>
            <a:r>
              <a:rPr lang="en-US" sz="1600" b="1" dirty="0" smtClean="0">
                <a:latin typeface="Courier"/>
                <a:cs typeface="Courier"/>
              </a:rPr>
              <a:t>[</a:t>
            </a:r>
            <a:r>
              <a:rPr lang="en-US" sz="1600" b="1" dirty="0">
                <a:latin typeface="Courier"/>
                <a:cs typeface="Courier"/>
              </a:rPr>
              <a:t>i-1][j];</a:t>
            </a:r>
          </a:p>
          <a:p>
            <a:pPr marL="0" indent="0">
              <a:buNone/>
            </a:pPr>
            <a:r>
              <a:rPr lang="en-US" sz="1600" b="1" dirty="0" smtClean="0">
                <a:latin typeface="Courier"/>
                <a:cs typeface="Courier"/>
              </a:rPr>
              <a:t>        ..right </a:t>
            </a:r>
            <a:r>
              <a:rPr lang="en-US" sz="1600" b="1" dirty="0">
                <a:latin typeface="Courier"/>
                <a:cs typeface="Courier"/>
              </a:rPr>
              <a:t>= (j == COLS - 1) ? 0 : </a:t>
            </a:r>
            <a:r>
              <a:rPr lang="en-US" sz="1600" b="1" dirty="0" err="1" smtClean="0">
                <a:latin typeface="Courier"/>
                <a:cs typeface="Courier"/>
              </a:rPr>
              <a:t>local_dir</a:t>
            </a:r>
            <a:r>
              <a:rPr lang="en-US" sz="1600" b="1" dirty="0" smtClean="0">
                <a:latin typeface="Courier"/>
                <a:cs typeface="Courier"/>
              </a:rPr>
              <a:t>[</a:t>
            </a:r>
            <a:r>
              <a:rPr lang="en-US" sz="1600" b="1" dirty="0" err="1">
                <a:latin typeface="Courier"/>
                <a:cs typeface="Courier"/>
              </a:rPr>
              <a:t>i</a:t>
            </a:r>
            <a:r>
              <a:rPr lang="en-US" sz="1600" b="1" dirty="0">
                <a:latin typeface="Courier"/>
                <a:cs typeface="Courier"/>
              </a:rPr>
              <a:t>][j+1]</a:t>
            </a:r>
            <a:r>
              <a:rPr lang="en-US" sz="1600" b="1" dirty="0" smtClean="0">
                <a:latin typeface="Courier"/>
                <a:cs typeface="Courier"/>
              </a:rPr>
              <a:t>;</a:t>
            </a:r>
            <a:endParaRPr lang="en-US" sz="1600" b="1" dirty="0">
              <a:latin typeface="Courier"/>
              <a:cs typeface="Courier"/>
            </a:endParaRPr>
          </a:p>
          <a:p>
            <a:pPr marL="0" indent="0">
              <a:buNone/>
            </a:pPr>
            <a:r>
              <a:rPr lang="en-US" sz="1600" b="1" dirty="0" smtClean="0">
                <a:latin typeface="Courier"/>
                <a:cs typeface="Courier"/>
              </a:rPr>
              <a:t>        </a:t>
            </a:r>
            <a:r>
              <a:rPr lang="en-US" sz="1600" b="1" dirty="0" err="1" smtClean="0">
                <a:latin typeface="Courier"/>
                <a:cs typeface="Courier"/>
              </a:rPr>
              <a:t>tmp</a:t>
            </a:r>
            <a:r>
              <a:rPr lang="en-US" sz="1600" b="1" dirty="0" smtClean="0">
                <a:latin typeface="Courier"/>
                <a:cs typeface="Courier"/>
              </a:rPr>
              <a:t>[</a:t>
            </a:r>
            <a:r>
              <a:rPr lang="en-US" sz="1600" b="1" dirty="0" err="1">
                <a:latin typeface="Courier"/>
                <a:cs typeface="Courier"/>
              </a:rPr>
              <a:t>i</a:t>
            </a:r>
            <a:r>
              <a:rPr lang="en-US" sz="1600" b="1" dirty="0">
                <a:latin typeface="Courier"/>
                <a:cs typeface="Courier"/>
              </a:rPr>
              <a:t>][j] = 4 * </a:t>
            </a:r>
            <a:r>
              <a:rPr lang="en-US" sz="1600" b="1" dirty="0" err="1" smtClean="0">
                <a:latin typeface="Courier"/>
                <a:cs typeface="Courier"/>
              </a:rPr>
              <a:t>local_dir</a:t>
            </a:r>
            <a:r>
              <a:rPr lang="en-US" sz="1600" b="1" dirty="0" smtClean="0">
                <a:latin typeface="Courier"/>
                <a:cs typeface="Courier"/>
              </a:rPr>
              <a:t>[</a:t>
            </a:r>
            <a:r>
              <a:rPr lang="en-US" sz="1600" b="1" dirty="0" err="1">
                <a:latin typeface="Courier"/>
                <a:cs typeface="Courier"/>
              </a:rPr>
              <a:t>i</a:t>
            </a:r>
            <a:r>
              <a:rPr lang="en-US" sz="1600" b="1" dirty="0">
                <a:latin typeface="Courier"/>
                <a:cs typeface="Courier"/>
              </a:rPr>
              <a:t>][j] - up - down - left - right; </a:t>
            </a:r>
            <a:endParaRPr lang="en-US" sz="1600" b="1" dirty="0" smtClean="0">
              <a:latin typeface="Courier"/>
              <a:cs typeface="Courier"/>
            </a:endParaRPr>
          </a:p>
          <a:p>
            <a:pPr marL="0" indent="0">
              <a:buNone/>
            </a:pPr>
            <a:r>
              <a:rPr lang="en-US" sz="1600" b="1" dirty="0">
                <a:latin typeface="Courier"/>
                <a:cs typeface="Courier"/>
              </a:rPr>
              <a:t> </a:t>
            </a:r>
            <a:r>
              <a:rPr lang="en-US" sz="1600" b="1" dirty="0" smtClean="0">
                <a:latin typeface="Courier"/>
                <a:cs typeface="Courier"/>
              </a:rPr>
              <a:t>  }</a:t>
            </a:r>
            <a:endParaRPr lang="en-US" sz="1600" b="1" dirty="0" smtClean="0">
              <a:solidFill>
                <a:srgbClr val="1861B4"/>
              </a:solidFill>
              <a:latin typeface="Courier"/>
              <a:cs typeface="Courier"/>
            </a:endParaRPr>
          </a:p>
          <a:p>
            <a:pPr marL="0" indent="0">
              <a:buNone/>
            </a:pPr>
            <a:endParaRPr lang="en-US" sz="900" b="1" dirty="0" smtClean="0">
              <a:solidFill>
                <a:srgbClr val="1861B4"/>
              </a:solidFill>
              <a:cs typeface="Courier"/>
            </a:endParaRPr>
          </a:p>
          <a:p>
            <a:pPr marL="0" indent="0" algn="ctr">
              <a:buNone/>
            </a:pPr>
            <a:r>
              <a:rPr lang="en-US" b="1" dirty="0" smtClean="0">
                <a:solidFill>
                  <a:srgbClr val="1861B4"/>
                </a:solidFill>
                <a:cs typeface="Courier"/>
              </a:rPr>
              <a:t>Directory based approach provides locality and portability</a:t>
            </a:r>
          </a:p>
        </p:txBody>
      </p:sp>
    </p:spTree>
    <p:extLst>
      <p:ext uri="{BB962C8B-B14F-4D97-AF65-F5344CB8AC3E}">
        <p14:creationId xmlns:p14="http://schemas.microsoft.com/office/powerpoint/2010/main" val="29416878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718457" y="3073400"/>
            <a:ext cx="8001000" cy="1110048"/>
          </a:xfrm>
        </p:spPr>
        <p:txBody>
          <a:bodyPr/>
          <a:lstStyle/>
          <a:p>
            <a:pPr marL="0" indent="0" algn="ctr">
              <a:buNone/>
            </a:pPr>
            <a:r>
              <a:rPr lang="en-US" sz="3200" b="1" dirty="0" smtClean="0"/>
              <a:t>Computational Efficiency</a:t>
            </a:r>
          </a:p>
          <a:p>
            <a:pPr marL="0" indent="0" algn="ctr">
              <a:buNone/>
            </a:pPr>
            <a:r>
              <a:rPr lang="en-US" sz="3200" b="1" dirty="0"/>
              <a:t>(</a:t>
            </a:r>
            <a:r>
              <a:rPr lang="en-US" sz="3200" b="1" dirty="0" smtClean="0"/>
              <a:t>ALWAYS Cast to C)</a:t>
            </a:r>
            <a:endParaRPr lang="en-US" sz="3200" b="1" dirty="0"/>
          </a:p>
        </p:txBody>
      </p:sp>
    </p:spTree>
    <p:extLst>
      <p:ext uri="{BB962C8B-B14F-4D97-AF65-F5344CB8AC3E}">
        <p14:creationId xmlns:p14="http://schemas.microsoft.com/office/powerpoint/2010/main" val="39040492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7" name="Content Placeholder 16"/>
          <p:cNvGraphicFramePr>
            <a:graphicFrameLocks noGrp="1"/>
          </p:cNvGraphicFramePr>
          <p:nvPr>
            <p:ph sz="half" idx="2"/>
            <p:extLst>
              <p:ext uri="{D42A27DB-BD31-4B8C-83A1-F6EECF244321}">
                <p14:modId xmlns:p14="http://schemas.microsoft.com/office/powerpoint/2010/main" val="183302910"/>
              </p:ext>
            </p:extLst>
          </p:nvPr>
        </p:nvGraphicFramePr>
        <p:xfrm>
          <a:off x="4648200" y="1273695"/>
          <a:ext cx="4038600" cy="358672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Content Placeholder 19"/>
          <p:cNvGraphicFramePr>
            <a:graphicFrameLocks noGrp="1"/>
          </p:cNvGraphicFramePr>
          <p:nvPr>
            <p:ph sz="half" idx="1"/>
            <p:extLst>
              <p:ext uri="{D42A27DB-BD31-4B8C-83A1-F6EECF244321}">
                <p14:modId xmlns:p14="http://schemas.microsoft.com/office/powerpoint/2010/main" val="2195873772"/>
              </p:ext>
            </p:extLst>
          </p:nvPr>
        </p:nvGraphicFramePr>
        <p:xfrm>
          <a:off x="457200" y="1273695"/>
          <a:ext cx="4038600" cy="3586722"/>
        </p:xfrm>
        <a:graphic>
          <a:graphicData uri="http://schemas.openxmlformats.org/drawingml/2006/chart">
            <c:chart xmlns:c="http://schemas.openxmlformats.org/drawingml/2006/chart" xmlns:r="http://schemas.openxmlformats.org/officeDocument/2006/relationships" r:id="rId3"/>
          </a:graphicData>
        </a:graphic>
      </p:graphicFrame>
      <p:sp>
        <p:nvSpPr>
          <p:cNvPr id="3" name="Down Arrow 2"/>
          <p:cNvSpPr/>
          <p:nvPr/>
        </p:nvSpPr>
        <p:spPr>
          <a:xfrm>
            <a:off x="4200873" y="2104125"/>
            <a:ext cx="589853" cy="1809742"/>
          </a:xfrm>
          <a:prstGeom prst="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Good</a:t>
            </a:r>
            <a:endParaRPr lang="en-US" dirty="0"/>
          </a:p>
        </p:txBody>
      </p:sp>
      <p:sp>
        <p:nvSpPr>
          <p:cNvPr id="11" name="TextBox 10"/>
          <p:cNvSpPr txBox="1"/>
          <p:nvPr/>
        </p:nvSpPr>
        <p:spPr>
          <a:xfrm>
            <a:off x="1371600" y="4984019"/>
            <a:ext cx="6605764" cy="1323439"/>
          </a:xfrm>
          <a:prstGeom prst="rect">
            <a:avLst/>
          </a:prstGeom>
          <a:noFill/>
        </p:spPr>
        <p:txBody>
          <a:bodyPr wrap="square" rtlCol="0">
            <a:spAutoFit/>
          </a:bodyPr>
          <a:lstStyle/>
          <a:p>
            <a:r>
              <a:rPr lang="en-US" dirty="0" smtClean="0">
                <a:solidFill>
                  <a:srgbClr val="3366FF"/>
                </a:solidFill>
              </a:rPr>
              <a:t>Cast a pointer-to-shared to a regular C pointer for accessing the local portion of a shared object.</a:t>
            </a:r>
          </a:p>
          <a:p>
            <a:r>
              <a:rPr lang="en-US" dirty="0">
                <a:solidFill>
                  <a:srgbClr val="3366FF"/>
                </a:solidFill>
              </a:rPr>
              <a:t> </a:t>
            </a:r>
            <a:r>
              <a:rPr lang="en-US" dirty="0" smtClean="0">
                <a:solidFill>
                  <a:srgbClr val="3366FF"/>
                </a:solidFill>
              </a:rPr>
              <a:t>         </a:t>
            </a:r>
          </a:p>
          <a:p>
            <a:r>
              <a:rPr lang="en-US" dirty="0">
                <a:solidFill>
                  <a:srgbClr val="3366FF"/>
                </a:solidFill>
              </a:rPr>
              <a:t> </a:t>
            </a:r>
            <a:r>
              <a:rPr lang="en-US" dirty="0" smtClean="0">
                <a:solidFill>
                  <a:srgbClr val="3366FF"/>
                </a:solidFill>
              </a:rPr>
              <a:t>           E.g., </a:t>
            </a:r>
            <a:r>
              <a:rPr lang="en-US" dirty="0" err="1" smtClean="0">
                <a:solidFill>
                  <a:srgbClr val="3366FF"/>
                </a:solidFill>
              </a:rPr>
              <a:t>int</a:t>
            </a:r>
            <a:r>
              <a:rPr lang="en-US" dirty="0" smtClean="0">
                <a:solidFill>
                  <a:srgbClr val="3366FF"/>
                </a:solidFill>
              </a:rPr>
              <a:t> *p = (</a:t>
            </a:r>
            <a:r>
              <a:rPr lang="en-US" dirty="0" err="1" smtClean="0">
                <a:solidFill>
                  <a:srgbClr val="3366FF"/>
                </a:solidFill>
              </a:rPr>
              <a:t>int</a:t>
            </a:r>
            <a:r>
              <a:rPr lang="en-US" dirty="0" smtClean="0">
                <a:solidFill>
                  <a:srgbClr val="3366FF"/>
                </a:solidFill>
              </a:rPr>
              <a:t> *)</a:t>
            </a:r>
            <a:r>
              <a:rPr lang="en-US" dirty="0" err="1" smtClean="0">
                <a:solidFill>
                  <a:srgbClr val="3366FF"/>
                </a:solidFill>
              </a:rPr>
              <a:t>pts</a:t>
            </a:r>
            <a:r>
              <a:rPr lang="en-US" dirty="0" smtClean="0">
                <a:solidFill>
                  <a:srgbClr val="3366FF"/>
                </a:solidFill>
              </a:rPr>
              <a:t>; p[0] = 1;</a:t>
            </a:r>
            <a:endParaRPr lang="en-US" dirty="0">
              <a:solidFill>
                <a:srgbClr val="3366FF"/>
              </a:solidFill>
            </a:endParaRPr>
          </a:p>
        </p:txBody>
      </p:sp>
      <p:sp>
        <p:nvSpPr>
          <p:cNvPr id="13" name="Title 1"/>
          <p:cNvSpPr txBox="1">
            <a:spLocks/>
          </p:cNvSpPr>
          <p:nvPr/>
        </p:nvSpPr>
        <p:spPr bwMode="auto">
          <a:xfrm>
            <a:off x="334579" y="148710"/>
            <a:ext cx="8627241" cy="435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63500" tIns="25400" rIns="63500" bIns="25400" numCol="1" anchor="t" anchorCtr="0" compatLnSpc="1">
            <a:prstTxWarp prst="textNoShape">
              <a:avLst/>
            </a:prstTxWarp>
            <a:spAutoFit/>
          </a:bodyPr>
          <a:lstStyle>
            <a:lvl1pPr algn="l" rtl="0" eaLnBrk="1" fontAlgn="base" hangingPunct="1">
              <a:lnSpc>
                <a:spcPct val="87000"/>
              </a:lnSpc>
              <a:spcBef>
                <a:spcPct val="0"/>
              </a:spcBef>
              <a:spcAft>
                <a:spcPct val="0"/>
              </a:spcAft>
              <a:defRPr sz="2800" b="1">
                <a:solidFill>
                  <a:srgbClr val="000099"/>
                </a:solidFill>
                <a:latin typeface="+mj-lt"/>
                <a:ea typeface="ＭＳ Ｐゴシック" charset="-128"/>
                <a:cs typeface="ＭＳ Ｐゴシック" charset="-128"/>
              </a:defRPr>
            </a:lvl1pPr>
            <a:lvl2pPr algn="l" rtl="0" eaLnBrk="1" fontAlgn="base" hangingPunct="1">
              <a:lnSpc>
                <a:spcPct val="87000"/>
              </a:lnSpc>
              <a:spcBef>
                <a:spcPct val="0"/>
              </a:spcBef>
              <a:spcAft>
                <a:spcPct val="0"/>
              </a:spcAft>
              <a:defRPr sz="2800" b="1">
                <a:solidFill>
                  <a:srgbClr val="000099"/>
                </a:solidFill>
                <a:latin typeface="Arial" pitchFamily="-109" charset="0"/>
                <a:ea typeface="ＭＳ Ｐゴシック" charset="-128"/>
                <a:cs typeface="ＭＳ Ｐゴシック" charset="-128"/>
              </a:defRPr>
            </a:lvl2pPr>
            <a:lvl3pPr algn="l" rtl="0" eaLnBrk="1" fontAlgn="base" hangingPunct="1">
              <a:lnSpc>
                <a:spcPct val="87000"/>
              </a:lnSpc>
              <a:spcBef>
                <a:spcPct val="0"/>
              </a:spcBef>
              <a:spcAft>
                <a:spcPct val="0"/>
              </a:spcAft>
              <a:defRPr sz="2800" b="1">
                <a:solidFill>
                  <a:srgbClr val="000099"/>
                </a:solidFill>
                <a:latin typeface="Arial" pitchFamily="-109" charset="0"/>
                <a:ea typeface="ＭＳ Ｐゴシック" charset="-128"/>
                <a:cs typeface="ＭＳ Ｐゴシック" charset="-128"/>
              </a:defRPr>
            </a:lvl3pPr>
            <a:lvl4pPr algn="l" rtl="0" eaLnBrk="1" fontAlgn="base" hangingPunct="1">
              <a:lnSpc>
                <a:spcPct val="87000"/>
              </a:lnSpc>
              <a:spcBef>
                <a:spcPct val="0"/>
              </a:spcBef>
              <a:spcAft>
                <a:spcPct val="0"/>
              </a:spcAft>
              <a:defRPr sz="2800" b="1">
                <a:solidFill>
                  <a:srgbClr val="000099"/>
                </a:solidFill>
                <a:latin typeface="Arial" pitchFamily="-109" charset="0"/>
                <a:ea typeface="ＭＳ Ｐゴシック" charset="-128"/>
                <a:cs typeface="ＭＳ Ｐゴシック" charset="-128"/>
              </a:defRPr>
            </a:lvl4pPr>
            <a:lvl5pPr algn="l" rtl="0" eaLnBrk="1" fontAlgn="base" hangingPunct="1">
              <a:lnSpc>
                <a:spcPct val="87000"/>
              </a:lnSpc>
              <a:spcBef>
                <a:spcPct val="0"/>
              </a:spcBef>
              <a:spcAft>
                <a:spcPct val="0"/>
              </a:spcAft>
              <a:defRPr sz="2800" b="1">
                <a:solidFill>
                  <a:srgbClr val="000099"/>
                </a:solidFill>
                <a:latin typeface="Arial" pitchFamily="-109" charset="0"/>
                <a:ea typeface="ＭＳ Ｐゴシック" charset="-128"/>
                <a:cs typeface="ＭＳ Ｐゴシック" charset="-128"/>
              </a:defRPr>
            </a:lvl5pPr>
            <a:lvl6pPr marL="457200" algn="l" rtl="0" eaLnBrk="1" fontAlgn="base" hangingPunct="1">
              <a:lnSpc>
                <a:spcPct val="87000"/>
              </a:lnSpc>
              <a:spcBef>
                <a:spcPct val="0"/>
              </a:spcBef>
              <a:spcAft>
                <a:spcPct val="0"/>
              </a:spcAft>
              <a:defRPr sz="2800" b="1">
                <a:solidFill>
                  <a:srgbClr val="000099"/>
                </a:solidFill>
                <a:latin typeface="Arial" pitchFamily="-109" charset="0"/>
              </a:defRPr>
            </a:lvl6pPr>
            <a:lvl7pPr marL="914400" algn="l" rtl="0" eaLnBrk="1" fontAlgn="base" hangingPunct="1">
              <a:lnSpc>
                <a:spcPct val="87000"/>
              </a:lnSpc>
              <a:spcBef>
                <a:spcPct val="0"/>
              </a:spcBef>
              <a:spcAft>
                <a:spcPct val="0"/>
              </a:spcAft>
              <a:defRPr sz="2800" b="1">
                <a:solidFill>
                  <a:srgbClr val="000099"/>
                </a:solidFill>
                <a:latin typeface="Arial" pitchFamily="-109" charset="0"/>
              </a:defRPr>
            </a:lvl7pPr>
            <a:lvl8pPr marL="1371600" algn="l" rtl="0" eaLnBrk="1" fontAlgn="base" hangingPunct="1">
              <a:lnSpc>
                <a:spcPct val="87000"/>
              </a:lnSpc>
              <a:spcBef>
                <a:spcPct val="0"/>
              </a:spcBef>
              <a:spcAft>
                <a:spcPct val="0"/>
              </a:spcAft>
              <a:defRPr sz="2800" b="1">
                <a:solidFill>
                  <a:srgbClr val="000099"/>
                </a:solidFill>
                <a:latin typeface="Arial" pitchFamily="-109" charset="0"/>
              </a:defRPr>
            </a:lvl8pPr>
            <a:lvl9pPr marL="1828800" algn="l" rtl="0" eaLnBrk="1" fontAlgn="base" hangingPunct="1">
              <a:lnSpc>
                <a:spcPct val="87000"/>
              </a:lnSpc>
              <a:spcBef>
                <a:spcPct val="0"/>
              </a:spcBef>
              <a:spcAft>
                <a:spcPct val="0"/>
              </a:spcAft>
              <a:defRPr sz="2800" b="1">
                <a:solidFill>
                  <a:srgbClr val="000099"/>
                </a:solidFill>
                <a:latin typeface="Arial" pitchFamily="-109" charset="0"/>
              </a:defRPr>
            </a:lvl9pPr>
          </a:lstStyle>
          <a:p>
            <a:r>
              <a:rPr lang="en-US" dirty="0" smtClean="0"/>
              <a:t>Computational Intensity – ALWAYS cast to C</a:t>
            </a:r>
            <a:endParaRPr lang="en-US" dirty="0"/>
          </a:p>
        </p:txBody>
      </p:sp>
    </p:spTree>
    <p:extLst>
      <p:ext uri="{BB962C8B-B14F-4D97-AF65-F5344CB8AC3E}">
        <p14:creationId xmlns:p14="http://schemas.microsoft.com/office/powerpoint/2010/main" val="8075690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a:xfrm>
            <a:off x="1870528" y="2919186"/>
            <a:ext cx="5250543" cy="1036181"/>
          </a:xfrm>
        </p:spPr>
        <p:txBody>
          <a:bodyPr/>
          <a:lstStyle/>
          <a:p>
            <a:pPr marL="0" indent="0">
              <a:buNone/>
            </a:pPr>
            <a:r>
              <a:rPr lang="en-US" sz="3200" b="1" dirty="0" smtClean="0"/>
              <a:t>Application Examples</a:t>
            </a:r>
            <a:endParaRPr lang="en-US" sz="3200" b="1" dirty="0"/>
          </a:p>
        </p:txBody>
      </p:sp>
    </p:spTree>
    <p:extLst>
      <p:ext uri="{BB962C8B-B14F-4D97-AF65-F5344CB8AC3E}">
        <p14:creationId xmlns:p14="http://schemas.microsoft.com/office/powerpoint/2010/main" val="13191705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Yelick267">
  <a:themeElements>
    <a:clrScheme name="Custom 1">
      <a:dk1>
        <a:srgbClr val="000000"/>
      </a:dk1>
      <a:lt1>
        <a:srgbClr val="FFFFFF"/>
      </a:lt1>
      <a:dk2>
        <a:srgbClr val="000000"/>
      </a:dk2>
      <a:lt2>
        <a:srgbClr val="808080"/>
      </a:lt2>
      <a:accent1>
        <a:srgbClr val="2D82E3"/>
      </a:accent1>
      <a:accent2>
        <a:srgbClr val="D74643"/>
      </a:accent2>
      <a:accent3>
        <a:srgbClr val="FFFF4F"/>
      </a:accent3>
      <a:accent4>
        <a:srgbClr val="00A400"/>
      </a:accent4>
      <a:accent5>
        <a:srgbClr val="E7974B"/>
      </a:accent5>
      <a:accent6>
        <a:srgbClr val="972D8A"/>
      </a:accent6>
      <a:hlink>
        <a:srgbClr val="009999"/>
      </a:hlink>
      <a:folHlink>
        <a:srgbClr val="99CC00"/>
      </a:folHlink>
    </a:clrScheme>
    <a:fontScheme name="Yelick26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a:ln>
              <a:noFill/>
            </a:ln>
            <a:solidFill>
              <a:schemeClr val="accent1"/>
            </a:solidFill>
            <a:effectLst/>
            <a:latin typeface="Arial" pitchFamily="-109"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a:ln>
              <a:noFill/>
            </a:ln>
            <a:solidFill>
              <a:schemeClr val="accent1"/>
            </a:solidFill>
            <a:effectLst/>
            <a:latin typeface="Arial" pitchFamily="-109" charset="0"/>
          </a:defRPr>
        </a:defPPr>
      </a:lstStyle>
    </a:lnDef>
  </a:objectDefaults>
  <a:extraClrSchemeLst>
    <a:extraClrScheme>
      <a:clrScheme name="Yelick267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Yelick26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Yelick267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Yelick267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Yelick267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Yelick267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Yelick267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Yelick26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Yelick26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a:ln>
              <a:noFill/>
            </a:ln>
            <a:solidFill>
              <a:schemeClr val="accent1"/>
            </a:solidFill>
            <a:effectLst/>
            <a:latin typeface="Arial" pitchFamily="-109"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a:ln>
              <a:noFill/>
            </a:ln>
            <a:solidFill>
              <a:schemeClr val="accent1"/>
            </a:solidFill>
            <a:effectLst/>
            <a:latin typeface="Arial" pitchFamily="-109" charset="0"/>
          </a:defRPr>
        </a:defPPr>
      </a:lstStyle>
    </a:lnDef>
  </a:objectDefaults>
  <a:extraClrSchemeLst>
    <a:extraClrScheme>
      <a:clrScheme name="Yelick267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Yelick26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Yelick267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Yelick267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Yelick267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Yelick267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Yelick267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Yelick26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Yelick26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a:ln>
              <a:noFill/>
            </a:ln>
            <a:solidFill>
              <a:schemeClr val="accent1"/>
            </a:solidFill>
            <a:effectLst/>
            <a:latin typeface="Arial" pitchFamily="-109"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a:ln>
              <a:noFill/>
            </a:ln>
            <a:solidFill>
              <a:schemeClr val="accent1"/>
            </a:solidFill>
            <a:effectLst/>
            <a:latin typeface="Arial" pitchFamily="-109" charset="0"/>
          </a:defRPr>
        </a:defPPr>
      </a:lstStyle>
    </a:lnDef>
  </a:objectDefaults>
  <a:extraClrSchemeLst>
    <a:extraClrScheme>
      <a:clrScheme name="Yelick267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Yelick26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Yelick267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Yelick267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Yelick267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Yelick267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Yelick267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00CC"/>
    </a:hlink>
    <a:folHlink>
      <a:srgbClr val="EAEC5E"/>
    </a:folHlink>
  </a:clrScheme>
  <a:fontScheme name="Yelick26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Yelick26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1490449395</TotalTime>
  <Pages>27</Pages>
  <Words>17856</Words>
  <Application>Microsoft Macintosh PowerPoint</Application>
  <PresentationFormat>Letter Paper (8.5x11 in)</PresentationFormat>
  <Paragraphs>2924</Paragraphs>
  <Slides>220</Slides>
  <Notes>104</Notes>
  <HiddenSlides>121</HiddenSlides>
  <MMClips>3</MMClips>
  <ScaleCrop>false</ScaleCrop>
  <HeadingPairs>
    <vt:vector size="6" baseType="variant">
      <vt:variant>
        <vt:lpstr>Theme</vt:lpstr>
      </vt:variant>
      <vt:variant>
        <vt:i4>3</vt:i4>
      </vt:variant>
      <vt:variant>
        <vt:lpstr>Embedded OLE Servers</vt:lpstr>
      </vt:variant>
      <vt:variant>
        <vt:i4>2</vt:i4>
      </vt:variant>
      <vt:variant>
        <vt:lpstr>Slide Titles</vt:lpstr>
      </vt:variant>
      <vt:variant>
        <vt:i4>220</vt:i4>
      </vt:variant>
    </vt:vector>
  </HeadingPairs>
  <TitlesOfParts>
    <vt:vector size="225" baseType="lpstr">
      <vt:lpstr>Yelick267</vt:lpstr>
      <vt:lpstr>1_Yelick267</vt:lpstr>
      <vt:lpstr>2_Yelick267</vt:lpstr>
      <vt:lpstr>Excel.Chart.8</vt:lpstr>
      <vt:lpstr>Chart</vt:lpstr>
      <vt:lpstr>PowerPoint Presentation</vt:lpstr>
      <vt:lpstr>Computing Sciences at Berkeley Lab</vt:lpstr>
      <vt:lpstr>Parallel Programming Problem: Histogram</vt:lpstr>
      <vt:lpstr>PGAS = Partitioned Global Address Space</vt:lpstr>
      <vt:lpstr>Programming Challenges and Solutions</vt:lpstr>
      <vt:lpstr>Science Across the “Irregularity” Spectrum</vt:lpstr>
      <vt:lpstr>Low Overhead Atomic Updates Enable Genomics Assembly Grand Challenge</vt:lpstr>
      <vt:lpstr>History of UPC</vt:lpstr>
      <vt:lpstr>Bringing Users Along: UPC Experience</vt:lpstr>
      <vt:lpstr>UPC Execution Model</vt:lpstr>
      <vt:lpstr>UPC Execution Model</vt:lpstr>
      <vt:lpstr>Hello World in UPC</vt:lpstr>
      <vt:lpstr>Example: Monte Carlo Pi Calculation</vt:lpstr>
      <vt:lpstr>Pi in UPC </vt:lpstr>
      <vt:lpstr>Helper Code for Pi in UPC</vt:lpstr>
      <vt:lpstr>Shared vs. Private Variables</vt:lpstr>
      <vt:lpstr>Private vs. Shared Variables in UPC</vt:lpstr>
      <vt:lpstr>Pi in UPC: Shared Memory Style</vt:lpstr>
      <vt:lpstr>Shared Arrays Are Cyclic By Default</vt:lpstr>
      <vt:lpstr>Pi in UPC: Shared Array Version</vt:lpstr>
      <vt:lpstr>UPC Synchronization</vt:lpstr>
      <vt:lpstr>UPC Global Synchronization</vt:lpstr>
      <vt:lpstr>Synchronization - Locks</vt:lpstr>
      <vt:lpstr>Pi in UPC: Shared Memory Style</vt:lpstr>
      <vt:lpstr>Recap: Private vs. Shared Variables in UPC</vt:lpstr>
      <vt:lpstr>UPC Collectives</vt:lpstr>
      <vt:lpstr>UPC (Value-Based) Collectives</vt:lpstr>
      <vt:lpstr>Pi in UPC: Data Parallel Style</vt:lpstr>
      <vt:lpstr>UPC Collectives in General</vt:lpstr>
      <vt:lpstr>Full UPC Collectives</vt:lpstr>
      <vt:lpstr>UPC Collective: Sync Flags </vt:lpstr>
      <vt:lpstr>Work Distribution Using upc_forall</vt:lpstr>
      <vt:lpstr>Example: Vector Addition</vt:lpstr>
      <vt:lpstr>Work Sharing with upc_forall()</vt:lpstr>
      <vt:lpstr>Vector Addition with upc_forall</vt:lpstr>
      <vt:lpstr>Distributed Arrays in UPC</vt:lpstr>
      <vt:lpstr>Blocked Layouts in UPC</vt:lpstr>
      <vt:lpstr>Layouts in General</vt:lpstr>
      <vt:lpstr>2D Array Layouts in UPC</vt:lpstr>
      <vt:lpstr>Pointers to Shared vs. Arrays</vt:lpstr>
      <vt:lpstr>UPC Pointers </vt:lpstr>
      <vt:lpstr>UPC Pointers </vt:lpstr>
      <vt:lpstr>Common Uses for UPC Pointer Types </vt:lpstr>
      <vt:lpstr>UPC Pointers </vt:lpstr>
      <vt:lpstr>UPC Pointers</vt:lpstr>
      <vt:lpstr>Special Functions</vt:lpstr>
      <vt:lpstr>Global Memory Allocation </vt:lpstr>
      <vt:lpstr>Global Memory Allocation </vt:lpstr>
      <vt:lpstr>Distributed Arrays Directory Style</vt:lpstr>
      <vt:lpstr>Memory Consistency in UPC</vt:lpstr>
      <vt:lpstr>Properties of UPC memory model</vt:lpstr>
      <vt:lpstr>Intuition on Strict Oderings</vt:lpstr>
      <vt:lpstr>Synchronization- Fence</vt:lpstr>
      <vt:lpstr>UPC Performance Features</vt:lpstr>
      <vt:lpstr>UPC Compiler Implementation</vt:lpstr>
      <vt:lpstr>Exemplar Programming System Stack on Cray</vt:lpstr>
      <vt:lpstr>Berkeley UPC Software Stack</vt:lpstr>
      <vt:lpstr>GASNet Software Stack</vt:lpstr>
      <vt:lpstr>Implementing UPC Shared Data Access</vt:lpstr>
      <vt:lpstr>When Address Translation Overheads Matter?</vt:lpstr>
      <vt:lpstr>Performance: Pointer-to-local vs. Pointer-to-shared</vt:lpstr>
      <vt:lpstr>How to Amortize Address Translation Overheads</vt:lpstr>
      <vt:lpstr>Non-blocking Memcpy is crucial to performance</vt:lpstr>
      <vt:lpstr>UPC 1.3 Non-blocking Memcpy</vt:lpstr>
      <vt:lpstr>UPC 1.3 Atomic Operations</vt:lpstr>
      <vt:lpstr>UPC 1.3 Atomic Operations (cont.)</vt:lpstr>
      <vt:lpstr>Performance of UPC</vt:lpstr>
      <vt:lpstr>Berkeley UPC Compiler </vt:lpstr>
      <vt:lpstr>PGAS Languages have Performance Advantages</vt:lpstr>
      <vt:lpstr>One-Sided vs Two-Sided</vt:lpstr>
      <vt:lpstr>Why Should You Care about PGAS?</vt:lpstr>
      <vt:lpstr>Bandwidths on Cray XE6 (Hopper)</vt:lpstr>
      <vt:lpstr>One-Sided vs. Two-Sided: Practice</vt:lpstr>
      <vt:lpstr>GASNet: Portability and High-Performance</vt:lpstr>
      <vt:lpstr>PowerPoint Presentation</vt:lpstr>
      <vt:lpstr>GASNet: Portability and High-Performance</vt:lpstr>
      <vt:lpstr>Communication Strategies for 3D FFT</vt:lpstr>
      <vt:lpstr>Overlapping Communication</vt:lpstr>
      <vt:lpstr>NAS FT Variants Performance Summary</vt:lpstr>
      <vt:lpstr>FFT Performance on BlueGene/P</vt:lpstr>
      <vt:lpstr>FFT Performance on Cray XT4</vt:lpstr>
      <vt:lpstr>Event Driven LU in UPC</vt:lpstr>
      <vt:lpstr>UPC HPL Performance</vt:lpstr>
      <vt:lpstr>MILC (QCD) Performance in UPC</vt:lpstr>
      <vt:lpstr>Communication Overlap Complements Avoidance</vt:lpstr>
      <vt:lpstr>Summary</vt:lpstr>
      <vt:lpstr>Application Development in UPC</vt:lpstr>
      <vt:lpstr>Topics</vt:lpstr>
      <vt:lpstr>Topics (2)</vt:lpstr>
      <vt:lpstr>UPC SDKs</vt:lpstr>
      <vt:lpstr>PowerPoint Presentation</vt:lpstr>
      <vt:lpstr>Shared Memory Programming</vt:lpstr>
      <vt:lpstr>Pointer Arithmetic and Data Placement</vt:lpstr>
      <vt:lpstr>2-D Stencil – Laplace Filter – block cyclic</vt:lpstr>
      <vt:lpstr>2-D Stencil – Laplace Filter – block layout</vt:lpstr>
      <vt:lpstr>2-D Stencil – Laplace Filter – directory</vt:lpstr>
      <vt:lpstr>PowerPoint Presentation</vt:lpstr>
      <vt:lpstr>PowerPoint Presentation</vt:lpstr>
      <vt:lpstr>PowerPoint Presentation</vt:lpstr>
      <vt:lpstr>LULESH - https://codesign.llnl.gov/lulesh.php </vt:lpstr>
      <vt:lpstr>LULESH OMP</vt:lpstr>
      <vt:lpstr>LULESH OMP Parallel Initialization</vt:lpstr>
      <vt:lpstr>LULESH OpenMP to UPC</vt:lpstr>
      <vt:lpstr>LULESH Naïve UPC – block cyclic distribution</vt:lpstr>
      <vt:lpstr>LULESH UPC Blocked Memory Layout</vt:lpstr>
      <vt:lpstr>LULESH UPC Communication</vt:lpstr>
      <vt:lpstr>LULESH UPC Cast Shared to Private</vt:lpstr>
      <vt:lpstr>XSBench - Embarrassingly parallel </vt:lpstr>
      <vt:lpstr>XSBench OMP Doesn’t Scale</vt:lpstr>
      <vt:lpstr>XSBench OMP Initialization</vt:lpstr>
      <vt:lpstr>XSBench UPC</vt:lpstr>
      <vt:lpstr>XSBench UPC No Shared Memory</vt:lpstr>
      <vt:lpstr>Synchronization Performance</vt:lpstr>
      <vt:lpstr>Barriers, locks, atomics, collectives….</vt:lpstr>
      <vt:lpstr>LULESH UPC Procs vs Pthreads</vt:lpstr>
      <vt:lpstr>Lessons Learned</vt:lpstr>
      <vt:lpstr>PowerPoint Presentation</vt:lpstr>
      <vt:lpstr>Managing Parallelism</vt:lpstr>
      <vt:lpstr>Task Library API</vt:lpstr>
      <vt:lpstr>UPC Task Library – Shared Memory</vt:lpstr>
      <vt:lpstr>UPC Task Library – Distributed Memory</vt:lpstr>
      <vt:lpstr>PowerPoint Presentation</vt:lpstr>
      <vt:lpstr>UPC and MPI</vt:lpstr>
      <vt:lpstr>Cray XE6 BW Saturation (hopper @ NERSC)</vt:lpstr>
      <vt:lpstr>Cray XE6 Application Performance</vt:lpstr>
      <vt:lpstr>PowerPoint Presentation</vt:lpstr>
      <vt:lpstr>UPC Trends</vt:lpstr>
      <vt:lpstr>Saturation IB</vt:lpstr>
      <vt:lpstr>Throughput and Message Concurrency</vt:lpstr>
      <vt:lpstr>When To   Use It?</vt:lpstr>
      <vt:lpstr>Beyond UPC</vt:lpstr>
      <vt:lpstr>DEGAS Programming System: UPC++</vt:lpstr>
      <vt:lpstr>C++ is Important in Scientific Computing</vt:lpstr>
      <vt:lpstr>UPC++: PGAS with Enhancements</vt:lpstr>
      <vt:lpstr>A “Compiler-Free” Approach for PGAS</vt:lpstr>
      <vt:lpstr>UPC++ Software Stack</vt:lpstr>
      <vt:lpstr>UPC++ Introduction</vt:lpstr>
      <vt:lpstr>UPC++ Translation Example</vt:lpstr>
      <vt:lpstr>Dynamic Global Memory Management</vt:lpstr>
      <vt:lpstr>Optimization Opportunities for Async_copy</vt:lpstr>
      <vt:lpstr>One-Sided Data Transfer Functions</vt:lpstr>
      <vt:lpstr>UPC++ Equivalents for UPC Users</vt:lpstr>
      <vt:lpstr>Asynchronous Task Execution</vt:lpstr>
      <vt:lpstr>Async Task Example</vt:lpstr>
      <vt:lpstr>Async with Lambda Function</vt:lpstr>
      <vt:lpstr>X10-style Finish-Async Programming Idiom</vt:lpstr>
      <vt:lpstr>How We Did It?</vt:lpstr>
      <vt:lpstr>Random Access Benchmark (GUPS)</vt:lpstr>
      <vt:lpstr>Manycore - A Good Fit for PGAS</vt:lpstr>
      <vt:lpstr>GUPS Performance on MIC</vt:lpstr>
      <vt:lpstr>GUPS Performance on BlueGene/Q</vt:lpstr>
      <vt:lpstr>UPC++ Application: Embree</vt:lpstr>
      <vt:lpstr>Embree Performance on Edison</vt:lpstr>
      <vt:lpstr>LULESH Proxy Application</vt:lpstr>
      <vt:lpstr>LULESH 3-D Data Partitioning</vt:lpstr>
      <vt:lpstr>LULESH Communication Pattern</vt:lpstr>
      <vt:lpstr>Data Layout of Each Partition</vt:lpstr>
      <vt:lpstr>Convert MPI to UPC++</vt:lpstr>
      <vt:lpstr>LULESH Performance on Cray XC30 (Edison)</vt:lpstr>
      <vt:lpstr>Example: Building A Task Graph</vt:lpstr>
      <vt:lpstr>PowerPoint Presentation</vt:lpstr>
      <vt:lpstr>Problem 2: Combining Data Sets </vt:lpstr>
      <vt:lpstr>Application: Full-Waveform Seismic Imaging</vt:lpstr>
      <vt:lpstr>UPC++ Arrays Based on Titanium</vt:lpstr>
      <vt:lpstr>UPC++ Multidimensional Arrays</vt:lpstr>
      <vt:lpstr>Overview of UPC++ Array Library</vt:lpstr>
      <vt:lpstr>Arrays in Adaptive Mesh Refinement</vt:lpstr>
      <vt:lpstr>Example: Ghost Exchange in AMR</vt:lpstr>
      <vt:lpstr>NAS Benchmarks on One Node of Cray XC30</vt:lpstr>
      <vt:lpstr>Case Study: miniGMG</vt:lpstr>
      <vt:lpstr>miniGMG Communication Paradigms</vt:lpstr>
      <vt:lpstr>miniGMG Results</vt:lpstr>
      <vt:lpstr>Performance Results on Cray XC30</vt:lpstr>
      <vt:lpstr>UPC++ HPGMG (work in progress)</vt:lpstr>
      <vt:lpstr>HPGMG Performance (Box size = 2^7)</vt:lpstr>
      <vt:lpstr>PGAS Summary</vt:lpstr>
      <vt:lpstr>A Family of PGAS Languages</vt:lpstr>
      <vt:lpstr>Productivity of the Titanium Language</vt:lpstr>
      <vt:lpstr>Productive Features in Titanium</vt:lpstr>
      <vt:lpstr>C and UPC Arrays</vt:lpstr>
      <vt:lpstr>Example: Ghost Zones</vt:lpstr>
      <vt:lpstr>Multidimensional Arrays in Titanium</vt:lpstr>
      <vt:lpstr>Points, RectDomains, Arrays in General</vt:lpstr>
      <vt:lpstr>Unordered Iteration</vt:lpstr>
      <vt:lpstr>Simple Array Example</vt:lpstr>
      <vt:lpstr>More Array Operations</vt:lpstr>
      <vt:lpstr>Example: Setting Boundary Conditions</vt:lpstr>
      <vt:lpstr>Implementation of Titanium Arrays in UPC++</vt:lpstr>
      <vt:lpstr>Foreach Implementation</vt:lpstr>
      <vt:lpstr>Preliminary Results</vt:lpstr>
      <vt:lpstr>Performance Tuning</vt:lpstr>
      <vt:lpstr>Example: CG SPMV</vt:lpstr>
      <vt:lpstr>Example: CG SPMV</vt:lpstr>
      <vt:lpstr>Hierarchical Programming </vt:lpstr>
      <vt:lpstr>Algorithm Example: Merge Sort</vt:lpstr>
      <vt:lpstr>Algorithm Example: Merge Sort</vt:lpstr>
      <vt:lpstr>Hierarchical Teams</vt:lpstr>
      <vt:lpstr>Team Data Structure</vt:lpstr>
      <vt:lpstr>Team Usage Construct</vt:lpstr>
      <vt:lpstr>Team Construct Implementation</vt:lpstr>
      <vt:lpstr>Merge Sort Team Hierarchy</vt:lpstr>
      <vt:lpstr>Merge Sort Implementation</vt:lpstr>
      <vt:lpstr>Hierarchical Teams Results (Titanium)</vt:lpstr>
      <vt:lpstr>Summary</vt:lpstr>
      <vt:lpstr>Future Work</vt:lpstr>
      <vt:lpstr>Application Work in PGAS</vt:lpstr>
      <vt:lpstr>Two Distinct Parallel Programming Questions</vt:lpstr>
      <vt:lpstr>PyGAS: Combine two popular ideas</vt:lpstr>
      <vt:lpstr>Arrays in a Global Address Space</vt:lpstr>
      <vt:lpstr>Languages Support Helps Productivity</vt:lpstr>
      <vt:lpstr>Particle/Mesh Method: Heart Simulation</vt:lpstr>
      <vt:lpstr>PowerPoint Presentation</vt:lpstr>
      <vt:lpstr>Compiler-free “UPC++” eases interoperability </vt:lpstr>
      <vt:lpstr>Hierarchical SPMD (demonstrated in Titanium)</vt:lpstr>
      <vt:lpstr>Hierarchical machines  Hierarchical programs</vt:lpstr>
      <vt:lpstr>One-sided communication works everywhere</vt:lpstr>
      <vt:lpstr>Vertical PGAS</vt:lpstr>
      <vt:lpstr>HPC: From Vector Supercomputers to Massively Parallel Systems</vt:lpstr>
      <vt:lpstr>PGAS Languages</vt:lpstr>
      <vt:lpstr>A Brief History of Languages</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UPC</dc:title>
  <dc:subject/>
  <dc:creator>Kathy Yelick</dc:creator>
  <cp:keywords/>
  <dc:description>Slides by Kathy Yelick with some based on slides from Tarek El Ghazawi</dc:description>
  <cp:lastModifiedBy>Kathy Yelick</cp:lastModifiedBy>
  <cp:revision>640</cp:revision>
  <cp:lastPrinted>2013-08-30T15:43:41Z</cp:lastPrinted>
  <dcterms:created xsi:type="dcterms:W3CDTF">2011-02-17T14:07:46Z</dcterms:created>
  <dcterms:modified xsi:type="dcterms:W3CDTF">2015-02-12T17:18:45Z</dcterms:modified>
  <cp:category/>
</cp:coreProperties>
</file>